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58BBA-905E-40DE-8017-273A1BB3F933}" type="datetimeFigureOut">
              <a:rPr lang="th-TH" smtClean="0"/>
              <a:pPr/>
              <a:t>02/12/53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C8BB5-C926-44B1-B0C7-B046C9FD1DC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A6AF-00B1-4E0D-B855-C3DC1FFB496C}" type="datetime1">
              <a:rPr lang="en-GB" smtClean="0"/>
              <a:pPr/>
              <a:t>02/12/2010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 1 Nordic Side Event in Cancun</a:t>
            </a:r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79AB-1FB7-4EC6-8DAA-95E363E13C5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5806-4A55-48D8-86A2-6CA2EE7B1B39}" type="datetime1">
              <a:rPr lang="en-GB" smtClean="0"/>
              <a:pPr/>
              <a:t>02/12/2010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 1 Nordic Side Event in Cancun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79AB-1FB7-4EC6-8DAA-95E363E13C5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34BB-2FDA-4A8C-97D4-46A4E92276E8}" type="datetime1">
              <a:rPr lang="en-GB" smtClean="0"/>
              <a:pPr/>
              <a:t>02/12/2010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 1 Nordic Side Event in Cancun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79AB-1FB7-4EC6-8DAA-95E363E13C5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EE5C-5231-42BF-A63C-419C3F59645B}" type="datetime1">
              <a:rPr lang="en-GB" smtClean="0"/>
              <a:pPr/>
              <a:t>02/12/2010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 1 Nordic Side Event in Cancun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79AB-1FB7-4EC6-8DAA-95E363E13C5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C36F-6EEB-4051-8A68-F1C2FB12C719}" type="datetime1">
              <a:rPr lang="en-GB" smtClean="0"/>
              <a:pPr/>
              <a:t>02/12/2010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 1 Nordic Side Event in Cancun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79AB-1FB7-4EC6-8DAA-95E363E13C5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7471-DC77-4148-B79B-00F48B785E4C}" type="datetime1">
              <a:rPr lang="en-GB" smtClean="0"/>
              <a:pPr/>
              <a:t>02/12/2010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 1 Nordic Side Event in Cancun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79AB-1FB7-4EC6-8DAA-95E363E13C5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F5F9-7DB4-4DFA-966C-BA2D6D867579}" type="datetime1">
              <a:rPr lang="en-GB" smtClean="0"/>
              <a:pPr/>
              <a:t>02/12/2010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 1 Nordic Side Event in Cancun</a:t>
            </a: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79AB-1FB7-4EC6-8DAA-95E363E13C5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22DA-37A0-4B44-91C1-AE0D1FEAA83A}" type="datetime1">
              <a:rPr lang="en-GB" smtClean="0"/>
              <a:pPr/>
              <a:t>02/12/2010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 1 Nordic Side Event in Cancun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79AB-1FB7-4EC6-8DAA-95E363E13C5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53932-F1E3-4359-ABB2-230363FE0436}" type="datetime1">
              <a:rPr lang="en-GB" smtClean="0"/>
              <a:pPr/>
              <a:t>02/12/2010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 1 Nordic Side Event in Cancun</a:t>
            </a: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79AB-1FB7-4EC6-8DAA-95E363E13C5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BD91-8A17-4D92-BBD5-455BFBD37DBF}" type="datetime1">
              <a:rPr lang="en-GB" smtClean="0"/>
              <a:pPr/>
              <a:t>02/12/2010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 1 Nordic Side Event in Cancun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79AB-1FB7-4EC6-8DAA-95E363E13C5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4EC3-18EB-4DB7-AC31-754F5B2CC2AA}" type="datetime1">
              <a:rPr lang="en-GB" smtClean="0"/>
              <a:pPr/>
              <a:t>02/12/2010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 1 Nordic Side Event in Cancun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1D79AB-1FB7-4EC6-8DAA-95E363E13C5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566F16-B8D2-4354-9C7D-B92CF75FBF0C}" type="datetime1">
              <a:rPr lang="en-GB" smtClean="0"/>
              <a:pPr/>
              <a:t>02/12/2010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Dec 1 Nordic Side Event in Cancun</a:t>
            </a:r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1D79AB-1FB7-4EC6-8DAA-95E363E13C50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Required Supports for Low Carbon Sustainable Development of Southeast Asia 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Sitanon</a:t>
            </a:r>
            <a:r>
              <a:rPr lang="en-US" dirty="0" smtClean="0"/>
              <a:t> </a:t>
            </a:r>
            <a:r>
              <a:rPr lang="en-US" dirty="0" err="1" smtClean="0"/>
              <a:t>Jesdapipat</a:t>
            </a:r>
            <a:r>
              <a:rPr lang="en-US" dirty="0" smtClean="0"/>
              <a:t>, Ph.D.</a:t>
            </a:r>
          </a:p>
          <a:p>
            <a:r>
              <a:rPr lang="en-US" dirty="0" smtClean="0"/>
              <a:t>Climate Policy Initiative, SEA START RC</a:t>
            </a:r>
          </a:p>
          <a:p>
            <a:r>
              <a:rPr lang="en-US" dirty="0" smtClean="0"/>
              <a:t>Bangkok</a:t>
            </a: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Nutshell: Supports?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 them so that they could help themselves, and in effect help you protect your investments</a:t>
            </a:r>
          </a:p>
          <a:p>
            <a:r>
              <a:rPr lang="en-US" dirty="0" smtClean="0"/>
              <a:t>Help them expand their capacity to deliver common interests</a:t>
            </a:r>
            <a:endParaRPr lang="th-T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EE5C-5231-42BF-A63C-419C3F59645B}" type="datetime1">
              <a:rPr lang="en-GB" smtClean="0"/>
              <a:pPr/>
              <a:t>02/12/2010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 1 Nordic Side Event in Cancun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79AB-1FB7-4EC6-8DAA-95E363E13C50}" type="slidenum">
              <a:rPr lang="th-TH" smtClean="0"/>
              <a:pPr/>
              <a:t>10</a:t>
            </a:fld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Stylized Facts 1/2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Southeast Asia is catching up on with sustainable development initiatives– ones that remain critically dependent on fossil fuels, and for most, within “the old mold” of development</a:t>
            </a:r>
          </a:p>
          <a:p>
            <a:r>
              <a:rPr lang="en-US" dirty="0" smtClean="0"/>
              <a:t>There are a host of development priorities, among which climate change </a:t>
            </a:r>
            <a:r>
              <a:rPr lang="en-US" dirty="0" smtClean="0">
                <a:solidFill>
                  <a:srgbClr val="FF0000"/>
                </a:solidFill>
              </a:rPr>
              <a:t>mitigation  </a:t>
            </a:r>
            <a:r>
              <a:rPr lang="en-US" dirty="0" smtClean="0"/>
              <a:t>does not have the highest priority– rather impacts of extreme events and “unsustainable” practices are taking tolls on livelihood and threatening fruit of present investment</a:t>
            </a:r>
          </a:p>
          <a:p>
            <a:r>
              <a:rPr lang="en-US" dirty="0" smtClean="0"/>
              <a:t>Basic problems remain rampant, to name a few: exploding population; absolute poverty;  widening income gap; social rifts; political imbalances; decline land productivity; illicit drugs; child prostitution; conventional warfare, etc.</a:t>
            </a:r>
            <a:endParaRPr lang="th-T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3977-76F9-4A65-85C9-019AD84E0DBF}" type="datetime1">
              <a:rPr lang="en-GB" smtClean="0"/>
              <a:pPr/>
              <a:t>02/12/2010</a:t>
            </a:fld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79AB-1FB7-4EC6-8DAA-95E363E13C50}" type="slidenum">
              <a:rPr lang="th-TH" smtClean="0"/>
              <a:pPr/>
              <a:t>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 1 Nordic Side Event in Cancun</a:t>
            </a:r>
            <a:endParaRPr lang="th-TH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Stylized Facts 2/2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Fact: Recent </a:t>
            </a:r>
            <a:r>
              <a:rPr lang="en-US" dirty="0" smtClean="0"/>
              <a:t>unusual extreme events CANNOT be explained by ‘normal’ or ‘usual’ set of logics, nor climate change, but certainly countries are also made vulnerable by unsustainable development</a:t>
            </a:r>
          </a:p>
          <a:p>
            <a:r>
              <a:rPr lang="en-US" dirty="0" smtClean="0"/>
              <a:t>Hence, systematic adaptation becomes high priority, considering existing pressures putting on development– which have to be </a:t>
            </a:r>
            <a:r>
              <a:rPr lang="en-US" dirty="0" smtClean="0"/>
              <a:t>addressed at the </a:t>
            </a:r>
            <a:r>
              <a:rPr lang="en-US" dirty="0" smtClean="0"/>
              <a:t>same time</a:t>
            </a:r>
          </a:p>
          <a:p>
            <a:r>
              <a:rPr lang="en-US" dirty="0" smtClean="0"/>
              <a:t>Some mixed experience and existing level of capacity are important assets for ‘scaling up’ to support new development pathways</a:t>
            </a:r>
            <a:endParaRPr lang="th-T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EE5C-5231-42BF-A63C-419C3F59645B}" type="datetime1">
              <a:rPr lang="en-GB" smtClean="0"/>
              <a:pPr/>
              <a:t>02/12/2010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 1 Nordic Side Event in Cancun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79AB-1FB7-4EC6-8DAA-95E363E13C50}" type="slidenum">
              <a:rPr lang="th-TH" smtClean="0"/>
              <a:pPr/>
              <a:t>3</a:t>
            </a:fld>
            <a:endParaRPr lang="th-TH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Yet, there are positivisms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 growth rates: locomotive of future growth</a:t>
            </a:r>
          </a:p>
          <a:p>
            <a:r>
              <a:rPr lang="en-US" dirty="0" smtClean="0"/>
              <a:t>Vibrant, skilled and productive young workforce</a:t>
            </a:r>
          </a:p>
          <a:p>
            <a:r>
              <a:rPr lang="en-US" dirty="0" smtClean="0"/>
              <a:t>Mega market place, rich cultures and spirits</a:t>
            </a:r>
          </a:p>
          <a:p>
            <a:r>
              <a:rPr lang="en-US" dirty="0" smtClean="0"/>
              <a:t>Rich nature capitals, promising opportunities for RE</a:t>
            </a:r>
          </a:p>
          <a:p>
            <a:r>
              <a:rPr lang="en-US" dirty="0" smtClean="0"/>
              <a:t>Self-contained for development: Engaged V,S., Disengaged options</a:t>
            </a:r>
          </a:p>
          <a:p>
            <a:r>
              <a:rPr lang="en-US" dirty="0" smtClean="0"/>
              <a:t>Ideal region for investment </a:t>
            </a:r>
          </a:p>
          <a:p>
            <a:r>
              <a:rPr lang="en-US" dirty="0" smtClean="0"/>
              <a:t>“Sufficiency Economy” in Thailand paving ways for a new development paradigm</a:t>
            </a:r>
          </a:p>
          <a:p>
            <a:endParaRPr lang="en-US" dirty="0" smtClean="0"/>
          </a:p>
          <a:p>
            <a:endParaRPr lang="th-T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EE3D-71B2-462A-B73E-C46DA5EF7988}" type="datetime1">
              <a:rPr lang="en-GB" smtClean="0"/>
              <a:pPr/>
              <a:t>02/12/2010</a:t>
            </a:fld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79AB-1FB7-4EC6-8DAA-95E363E13C50}" type="slidenum">
              <a:rPr lang="th-TH" smtClean="0"/>
              <a:pPr/>
              <a:t>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 1 Nordic Side Event in Cancun</a:t>
            </a:r>
            <a:endParaRPr lang="th-TH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Yet, Climate Risks and Avoided Benefits are high/ not yet realized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Speculative “known” impacts are high (ADB); Unknown impacts </a:t>
            </a:r>
            <a:r>
              <a:rPr lang="en-US" dirty="0" smtClean="0"/>
              <a:t>could be great</a:t>
            </a:r>
            <a:r>
              <a:rPr lang="en-US" dirty="0" smtClean="0"/>
              <a:t>, </a:t>
            </a:r>
            <a:r>
              <a:rPr lang="en-US" dirty="0" smtClean="0"/>
              <a:t>and imperative (MRC) but could have global implications, if not “managed” properly </a:t>
            </a:r>
          </a:p>
          <a:p>
            <a:r>
              <a:rPr lang="en-US" dirty="0" smtClean="0"/>
              <a:t>Supplies of food, genetic resources, human capital, fisheries, timber, etc., could be impacted significantly</a:t>
            </a:r>
          </a:p>
          <a:p>
            <a:r>
              <a:rPr lang="en-US" dirty="0" smtClean="0"/>
              <a:t>Have the best technologies </a:t>
            </a:r>
            <a:r>
              <a:rPr lang="en-US" dirty="0" smtClean="0"/>
              <a:t>been brought </a:t>
            </a:r>
            <a:r>
              <a:rPr lang="en-US" dirty="0" smtClean="0"/>
              <a:t>into the region by liberalized investment? </a:t>
            </a:r>
          </a:p>
          <a:p>
            <a:r>
              <a:rPr lang="en-US" dirty="0" smtClean="0"/>
              <a:t>Have agreed trade facilitated SEA’s green goods and services?</a:t>
            </a:r>
          </a:p>
          <a:p>
            <a:r>
              <a:rPr lang="en-US" dirty="0" smtClean="0"/>
              <a:t>Has SEA development received sufficient attention in international dialogues?</a:t>
            </a:r>
            <a:endParaRPr lang="th-T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EE5C-5231-42BF-A63C-419C3F59645B}" type="datetime1">
              <a:rPr lang="en-GB" smtClean="0"/>
              <a:pPr/>
              <a:t>02/12/2010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 1 Nordic Side Event in Cancun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79AB-1FB7-4EC6-8DAA-95E363E13C50}" type="slidenum">
              <a:rPr lang="th-TH" smtClean="0"/>
              <a:pPr/>
              <a:t>5</a:t>
            </a:fld>
            <a:endParaRPr lang="th-TH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SEA achieved?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same level of income, SEA has and embraced sustainable development options– though slowly</a:t>
            </a:r>
          </a:p>
          <a:p>
            <a:r>
              <a:rPr lang="en-US" dirty="0" smtClean="0"/>
              <a:t>Big leap forward in terms of human development</a:t>
            </a:r>
          </a:p>
          <a:p>
            <a:r>
              <a:rPr lang="en-US" dirty="0" smtClean="0"/>
              <a:t>Conducted TNAs, NAPAs, and others</a:t>
            </a:r>
          </a:p>
          <a:p>
            <a:r>
              <a:rPr lang="en-US" dirty="0" smtClean="0"/>
              <a:t>Much higher awareness of threats and opportunities brought about by climate change, or not addressing it</a:t>
            </a:r>
          </a:p>
          <a:p>
            <a:r>
              <a:rPr lang="en-US" dirty="0" smtClean="0"/>
              <a:t>Yet, there are reservations…and exceptions regarding “respective capabilit</a:t>
            </a:r>
            <a:r>
              <a:rPr lang="en-US" dirty="0" smtClean="0"/>
              <a:t>y and capacity”</a:t>
            </a:r>
            <a:endParaRPr lang="th-T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EE5C-5231-42BF-A63C-419C3F59645B}" type="datetime1">
              <a:rPr lang="en-GB" smtClean="0"/>
              <a:pPr/>
              <a:t>02/12/2010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 1 Nordic Side Event in Cancun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79AB-1FB7-4EC6-8DAA-95E363E13C50}" type="slidenum">
              <a:rPr lang="th-TH" smtClean="0"/>
              <a:pPr/>
              <a:t>6</a:t>
            </a:fld>
            <a:endParaRPr lang="th-TH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Capacity Building, the Dirty Word?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CB defined:</a:t>
            </a:r>
          </a:p>
          <a:p>
            <a:pPr lvl="1"/>
            <a:r>
              <a:rPr lang="en-US" dirty="0" smtClean="0"/>
              <a:t>Policy conception</a:t>
            </a:r>
          </a:p>
          <a:p>
            <a:pPr lvl="1"/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Information systems</a:t>
            </a:r>
          </a:p>
          <a:p>
            <a:pPr lvl="1"/>
            <a:r>
              <a:rPr lang="en-US" dirty="0" smtClean="0"/>
              <a:t>Participation</a:t>
            </a:r>
          </a:p>
          <a:p>
            <a:pPr lvl="1"/>
            <a:r>
              <a:rPr lang="en-US" dirty="0" smtClean="0"/>
              <a:t>MRV</a:t>
            </a:r>
          </a:p>
          <a:p>
            <a:r>
              <a:rPr lang="en-US" dirty="0" smtClean="0"/>
              <a:t>Help them to help themselves: investing </a:t>
            </a:r>
            <a:r>
              <a:rPr lang="en-US" smtClean="0"/>
              <a:t>in people</a:t>
            </a:r>
            <a:endParaRPr lang="th-T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EE5C-5231-42BF-A63C-419C3F59645B}" type="datetime1">
              <a:rPr lang="en-GB" smtClean="0"/>
              <a:pPr/>
              <a:t>02/12/2010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 1 Nordic Side Event in Cancun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79AB-1FB7-4EC6-8DAA-95E363E13C50}" type="slidenum">
              <a:rPr lang="th-TH" smtClean="0"/>
              <a:pPr/>
              <a:t>7</a:t>
            </a:fld>
            <a:endParaRPr lang="th-TH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been revealed?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Low overall capacity ranking (0-2) on 0-5 scale ranking</a:t>
            </a:r>
          </a:p>
          <a:p>
            <a:r>
              <a:rPr lang="en-US" dirty="0" smtClean="0"/>
              <a:t>Yet, among SEA capacity gap across country enormous</a:t>
            </a:r>
          </a:p>
          <a:p>
            <a:r>
              <a:rPr lang="en-US" dirty="0" smtClean="0"/>
              <a:t>There is no regional initiative or cooperation to address capacity gap– even with mutual positive benefits such as food security, disaster risk management, or forests</a:t>
            </a:r>
          </a:p>
          <a:p>
            <a:r>
              <a:rPr lang="en-US" dirty="0" smtClean="0"/>
              <a:t>Regional institutions are too dormant, inertia </a:t>
            </a:r>
            <a:r>
              <a:rPr lang="en-US" dirty="0" smtClean="0"/>
              <a:t> of institutions is </a:t>
            </a:r>
            <a:r>
              <a:rPr lang="en-US" dirty="0" smtClean="0"/>
              <a:t>too large to quickly activated</a:t>
            </a:r>
          </a:p>
          <a:p>
            <a:r>
              <a:rPr lang="en-US" dirty="0" smtClean="0"/>
              <a:t>Difficult to decide: Dismantle or </a:t>
            </a:r>
            <a:r>
              <a:rPr lang="en-US" dirty="0" smtClean="0"/>
              <a:t>Reactivate them?</a:t>
            </a:r>
            <a:endParaRPr lang="en-US" dirty="0" smtClean="0"/>
          </a:p>
          <a:p>
            <a:r>
              <a:rPr lang="en-US" dirty="0" smtClean="0"/>
              <a:t>But demands are very clear: SEA CANNOT continue engaged in the same manner as in the past decades</a:t>
            </a:r>
            <a:endParaRPr lang="th-T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EE5C-5231-42BF-A63C-419C3F59645B}" type="datetime1">
              <a:rPr lang="en-GB" smtClean="0"/>
              <a:pPr/>
              <a:t>02/12/2010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 1 Nordic Side Event in Cancun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79AB-1FB7-4EC6-8DAA-95E363E13C50}" type="slidenum">
              <a:rPr lang="th-TH" smtClean="0"/>
              <a:pPr/>
              <a:t>8</a:t>
            </a:fld>
            <a:endParaRPr lang="th-TH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Transform, NOT Reform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Regional institutions need as much transformation as national ones: </a:t>
            </a:r>
            <a:r>
              <a:rPr lang="en-US" b="1" dirty="0" smtClean="0">
                <a:solidFill>
                  <a:srgbClr val="FF0000"/>
                </a:solidFill>
              </a:rPr>
              <a:t>Partnership </a:t>
            </a:r>
            <a:r>
              <a:rPr lang="en-US" b="1" dirty="0" smtClean="0"/>
              <a:t>not</a:t>
            </a:r>
            <a:r>
              <a:rPr lang="en-US" b="1" dirty="0" smtClean="0">
                <a:solidFill>
                  <a:srgbClr val="FF0000"/>
                </a:solidFill>
              </a:rPr>
              <a:t> Clients and Banks</a:t>
            </a:r>
          </a:p>
          <a:p>
            <a:r>
              <a:rPr lang="en-US" dirty="0" smtClean="0"/>
              <a:t>Build the necessary capacity, strengthen and reorient the existing capacity: starting with</a:t>
            </a:r>
          </a:p>
          <a:p>
            <a:pPr lvl="1"/>
            <a:r>
              <a:rPr lang="en-US" dirty="0" smtClean="0"/>
              <a:t>Strengthen National Focal Point to deal effectively with its own mandates</a:t>
            </a:r>
          </a:p>
          <a:p>
            <a:pPr lvl="1"/>
            <a:r>
              <a:rPr lang="en-US" dirty="0" smtClean="0"/>
              <a:t>Assess and invest in capacity development programs</a:t>
            </a:r>
          </a:p>
          <a:p>
            <a:pPr lvl="1"/>
            <a:r>
              <a:rPr lang="en-US" dirty="0" smtClean="0"/>
              <a:t>Set targets, milestones and processes within agreed frameworks for low carbon sustainable development</a:t>
            </a:r>
          </a:p>
          <a:p>
            <a:pPr lvl="1"/>
            <a:r>
              <a:rPr lang="en-US" dirty="0" smtClean="0"/>
              <a:t>Provide a prompt start on activities that fit local needs</a:t>
            </a:r>
          </a:p>
          <a:p>
            <a:pPr lvl="1"/>
            <a:r>
              <a:rPr lang="en-US" dirty="0" smtClean="0"/>
              <a:t>Be flexible with TARGETS, but PROCESS is more crucial</a:t>
            </a:r>
          </a:p>
          <a:p>
            <a:pPr lvl="1"/>
            <a:r>
              <a:rPr lang="en-US" dirty="0" smtClean="0"/>
              <a:t>Success Model imperative and will be encouraging</a:t>
            </a:r>
            <a:endParaRPr lang="th-T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EE5C-5231-42BF-A63C-419C3F59645B}" type="datetime1">
              <a:rPr lang="en-GB" smtClean="0"/>
              <a:pPr/>
              <a:t>02/12/2010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 1 Nordic Side Event in Cancun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79AB-1FB7-4EC6-8DAA-95E363E13C50}" type="slidenum">
              <a:rPr lang="th-TH" smtClean="0"/>
              <a:pPr/>
              <a:t>9</a:t>
            </a:fld>
            <a:endParaRPr lang="th-TH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</TotalTime>
  <Words>778</Words>
  <Application>Microsoft Office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Required Supports for Low Carbon Sustainable Development of Southeast Asia </vt:lpstr>
      <vt:lpstr>Stylized Facts 1/2</vt:lpstr>
      <vt:lpstr>Stylized Facts 2/2</vt:lpstr>
      <vt:lpstr>Yet, there are positivisms</vt:lpstr>
      <vt:lpstr>Yet, Climate Risks and Avoided Benefits are high/ not yet realized</vt:lpstr>
      <vt:lpstr>What has SEA achieved?</vt:lpstr>
      <vt:lpstr>Capacity Building, the Dirty Word?</vt:lpstr>
      <vt:lpstr>What has been revealed?</vt:lpstr>
      <vt:lpstr>Transform, NOT Reform</vt:lpstr>
      <vt:lpstr>In a Nutshell: Supports?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Required Supports for Low Carbon Sustainable Development of Southeast Asia </dc:title>
  <dc:creator>Valued Acer Customer</dc:creator>
  <cp:lastModifiedBy>Valued Acer Customer</cp:lastModifiedBy>
  <cp:revision>17</cp:revision>
  <dcterms:created xsi:type="dcterms:W3CDTF">2010-11-27T05:55:50Z</dcterms:created>
  <dcterms:modified xsi:type="dcterms:W3CDTF">2010-12-01T21:52:52Z</dcterms:modified>
</cp:coreProperties>
</file>