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4" r:id="rId2"/>
    <p:sldId id="393" r:id="rId3"/>
    <p:sldId id="395" r:id="rId4"/>
    <p:sldId id="396" r:id="rId5"/>
    <p:sldId id="390" r:id="rId6"/>
    <p:sldId id="389" r:id="rId7"/>
    <p:sldId id="397" r:id="rId8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0DC"/>
    <a:srgbClr val="BED0FF"/>
    <a:srgbClr val="2AF634"/>
    <a:srgbClr val="76D0DC"/>
    <a:srgbClr val="104E50"/>
    <a:srgbClr val="3414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67921" autoAdjust="0"/>
  </p:normalViewPr>
  <p:slideViewPr>
    <p:cSldViewPr>
      <p:cViewPr varScale="1">
        <p:scale>
          <a:sx n="44" d="100"/>
          <a:sy n="44" d="100"/>
        </p:scale>
        <p:origin x="-20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71645" cy="498305"/>
          </a:xfrm>
          <a:prstGeom prst="rect">
            <a:avLst/>
          </a:prstGeom>
        </p:spPr>
        <p:txBody>
          <a:bodyPr vert="horz" lIns="92262" tIns="46130" rIns="92262" bIns="4613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00" y="3"/>
            <a:ext cx="2971644" cy="498305"/>
          </a:xfrm>
          <a:prstGeom prst="rect">
            <a:avLst/>
          </a:prstGeom>
        </p:spPr>
        <p:txBody>
          <a:bodyPr vert="horz" lIns="92262" tIns="46130" rIns="92262" bIns="4613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A5BBF1-7691-48DE-8349-6B7594A2A824}" type="datetimeFigureOut">
              <a:rPr lang="en-US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45683"/>
            <a:ext cx="2971645" cy="498305"/>
          </a:xfrm>
          <a:prstGeom prst="rect">
            <a:avLst/>
          </a:prstGeom>
        </p:spPr>
        <p:txBody>
          <a:bodyPr vert="horz" lIns="92262" tIns="46130" rIns="92262" bIns="4613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00" y="9445683"/>
            <a:ext cx="2971644" cy="498305"/>
          </a:xfrm>
          <a:prstGeom prst="rect">
            <a:avLst/>
          </a:prstGeom>
        </p:spPr>
        <p:txBody>
          <a:bodyPr vert="horz" lIns="92262" tIns="46130" rIns="92262" bIns="4613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84E368-BA59-4971-8D5E-1ADCACECA04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80848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71645" cy="498305"/>
          </a:xfrm>
          <a:prstGeom prst="rect">
            <a:avLst/>
          </a:prstGeom>
        </p:spPr>
        <p:txBody>
          <a:bodyPr vert="horz" lIns="90543" tIns="45269" rIns="90543" bIns="45269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00" y="3"/>
            <a:ext cx="2971644" cy="498305"/>
          </a:xfrm>
          <a:prstGeom prst="rect">
            <a:avLst/>
          </a:prstGeom>
        </p:spPr>
        <p:txBody>
          <a:bodyPr vert="horz" lIns="90543" tIns="45269" rIns="90543" bIns="45269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181771-CD44-493C-86C5-EEAA9DE25A9C}" type="datetimeFigureOut">
              <a:rPr lang="en-US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3" tIns="45269" rIns="90543" bIns="4526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45" y="4724545"/>
            <a:ext cx="5486713" cy="4476240"/>
          </a:xfrm>
          <a:prstGeom prst="rect">
            <a:avLst/>
          </a:prstGeom>
        </p:spPr>
        <p:txBody>
          <a:bodyPr vert="horz" lIns="90543" tIns="45269" rIns="90543" bIns="4526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45683"/>
            <a:ext cx="2971645" cy="498305"/>
          </a:xfrm>
          <a:prstGeom prst="rect">
            <a:avLst/>
          </a:prstGeom>
        </p:spPr>
        <p:txBody>
          <a:bodyPr vert="horz" lIns="90543" tIns="45269" rIns="90543" bIns="45269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00" y="9445683"/>
            <a:ext cx="2971644" cy="498305"/>
          </a:xfrm>
          <a:prstGeom prst="rect">
            <a:avLst/>
          </a:prstGeom>
        </p:spPr>
        <p:txBody>
          <a:bodyPr vert="horz" lIns="90543" tIns="45269" rIns="90543" bIns="45269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D866CDE-E032-4991-A51E-371928D00F7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57250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866CDE-E032-4991-A51E-371928D00F7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866CDE-E032-4991-A51E-371928D00F7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866CDE-E032-4991-A51E-371928D00F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038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866CDE-E032-4991-A51E-371928D00F7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9122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866CDE-E032-4991-A51E-371928D00F7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866CDE-E032-4991-A51E-371928D00F7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9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0C4C3-EA80-4BC6-99F3-11A99ED7EF8B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82B9CF24-5DC5-42B1-B7CF-DC3FCE18364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98A6-87FE-4358-A337-B1647D3DBA34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8B58-DEB9-47F8-BC59-5265F2088AC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5BCAD-2E7D-4169-9310-5A1BB98D384B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2FEE4-A5F5-46E8-8ED7-06818D043EA2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0CCB4-DCC3-4CA7-A9F1-C99D12217C19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327BC-5542-449E-9CE8-4F61D38BE8AA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55104-A368-4212-8AD9-FC987825E54F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F8428-8BCE-4895-A8E0-68B4ABCF00B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B9CA7-7BA1-40B6-83BA-5307C25046D2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EC562-14E8-4B29-BC0D-353303C3B26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55648-3441-4562-9BF5-5B20FF2765E3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1D84B-3D24-457A-A204-4E3B7F66D6E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7DCD8-1B1C-4996-AD8F-0BA22E81A253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AA148-820E-47E5-80C8-EF9240B5657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FDF81-0FA3-4D42-8FDD-F2D41E254D35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8ADFA-6F86-4423-95BB-80004E16237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CA327-F103-4D79-B127-A723175C6003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D4373-95D3-4B45-97A0-E9EA8897761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584ED-AEEA-42B2-BFC6-A3EBE1CC329D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831D9-6B6F-44AE-A1D8-84E93E55DF9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A7C57-F16C-404D-985E-96125766471B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1B87A-B987-460D-8C23-C8D329EC38F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fld id="{992082F6-057C-482E-8000-07CACBA56F35}" type="datetime1">
              <a:rPr lang="en-US" smtClean="0"/>
              <a:pPr>
                <a:defRPr/>
              </a:pPr>
              <a:t>6/9/2011</a:t>
            </a:fld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Arial" pitchFamily="34" charset="0"/>
              </a:defRPr>
            </a:lvl1pPr>
          </a:lstStyle>
          <a:p>
            <a:pPr>
              <a:defRPr/>
            </a:pPr>
            <a:fld id="{099BFF1B-FFAB-4698-A2F0-AF3F433DC717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81928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32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Tahom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bg2"/>
          </a:solidFill>
          <a:latin typeface="+mn-lt"/>
          <a:cs typeface="+mn-cs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>
          <a:solidFill>
            <a:schemeClr val="bg2"/>
          </a:solidFill>
          <a:latin typeface="+mn-lt"/>
          <a:cs typeface="+mn-cs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bg2"/>
          </a:solidFill>
          <a:latin typeface="+mn-lt"/>
          <a:cs typeface="+mn-cs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bg2"/>
          </a:solidFill>
          <a:latin typeface="+mn-lt"/>
          <a:cs typeface="+mn-cs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bg2"/>
          </a:solidFill>
          <a:latin typeface="+mn-lt"/>
          <a:cs typeface="+mn-cs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bg2"/>
          </a:solidFill>
          <a:latin typeface="+mn-lt"/>
          <a:cs typeface="+mn-cs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bg2"/>
          </a:solidFill>
          <a:latin typeface="+mn-lt"/>
          <a:cs typeface="+mn-cs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696200" cy="1752600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Tracking activities with  Climate Co-benefits – MDB experience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914400" y="4343400"/>
            <a:ext cx="7391400" cy="1066800"/>
          </a:xfrm>
        </p:spPr>
        <p:txBody>
          <a:bodyPr/>
          <a:lstStyle/>
          <a:p>
            <a:pPr algn="ctr" eaLnBrk="1" hangingPunct="1"/>
            <a:r>
              <a:rPr lang="en-US" sz="2400" b="1" dirty="0" smtClean="0"/>
              <a:t>UNFCCC, Bonn</a:t>
            </a:r>
          </a:p>
          <a:p>
            <a:pPr algn="ctr" eaLnBrk="1" hangingPunct="1"/>
            <a:r>
              <a:rPr lang="en-US" sz="2400" b="1" dirty="0" smtClean="0"/>
              <a:t>June 10, 2011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895600" y="5715000"/>
            <a:ext cx="335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www.worldbank.org/climatechange</a:t>
            </a:r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486400"/>
            <a:ext cx="788988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kstboks 1"/>
          <p:cNvSpPr txBox="1"/>
          <p:nvPr/>
        </p:nvSpPr>
        <p:spPr>
          <a:xfrm>
            <a:off x="1066800" y="3581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Jarl Krausing, The World Bank</a:t>
            </a:r>
            <a:endParaRPr lang="da-DK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867400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pPr algn="ctr">
              <a:buNone/>
            </a:pPr>
            <a:r>
              <a:rPr lang="en-US" sz="3200" dirty="0" smtClean="0"/>
              <a:t>NEEDS</a:t>
            </a:r>
            <a:endParaRPr lang="en-US" sz="3500" dirty="0" smtClean="0"/>
          </a:p>
          <a:p>
            <a:endParaRPr lang="en-US" sz="2800" dirty="0" smtClean="0"/>
          </a:p>
          <a:p>
            <a:r>
              <a:rPr lang="en-US" sz="2600" dirty="0" smtClean="0"/>
              <a:t>Two-track monitoring system: in addition to improving tracking at source, strengthen developing countries’ capacity to monitor incoming flows and develop international standards</a:t>
            </a:r>
          </a:p>
          <a:p>
            <a:r>
              <a:rPr lang="en-US" sz="2600" dirty="0" smtClean="0"/>
              <a:t>Non-DAC donors to consider establishing recording and reporting systems comparable to OECD DAC</a:t>
            </a:r>
          </a:p>
          <a:p>
            <a:r>
              <a:rPr lang="en-US" sz="2600" dirty="0" smtClean="0"/>
              <a:t>MDBs to improve monitoring and reporting on mitigation and adaptation action by refining Rio Markers</a:t>
            </a:r>
          </a:p>
          <a:p>
            <a:r>
              <a:rPr lang="en-US" sz="2600" dirty="0" smtClean="0"/>
              <a:t>Around 2013-14, more comprehensive system needs to be adopted based on experience gained</a:t>
            </a:r>
          </a:p>
          <a:p>
            <a:endParaRPr lang="en-US" sz="2800" b="1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263E-8DBF-4316-B98C-0B43041CA16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What is being tracked at WB 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153400" cy="4572000"/>
          </a:xfrm>
        </p:spPr>
        <p:txBody>
          <a:bodyPr/>
          <a:lstStyle/>
          <a:p>
            <a:r>
              <a:rPr lang="en-US" sz="2200" b="1" dirty="0" smtClean="0"/>
              <a:t>Tracks inputs (dollars of investments), as a percentage share of costs, in the World Bank’s portfolio:</a:t>
            </a:r>
          </a:p>
          <a:p>
            <a:pPr lvl="1"/>
            <a:r>
              <a:rPr lang="en-US" sz="1800" dirty="0" smtClean="0"/>
              <a:t>that provide direct climate adaptation benefits</a:t>
            </a:r>
          </a:p>
          <a:p>
            <a:pPr lvl="1"/>
            <a:r>
              <a:rPr lang="en-US" sz="1800" dirty="0" smtClean="0"/>
              <a:t>that provide direct climate mitigation benefits </a:t>
            </a:r>
          </a:p>
          <a:p>
            <a:r>
              <a:rPr lang="en-US" sz="2200" b="1" dirty="0" smtClean="0"/>
              <a:t>The shares for mitigation and adaptation are independent of each other and are made using a “without project” situation baseline.</a:t>
            </a:r>
          </a:p>
          <a:p>
            <a:r>
              <a:rPr lang="en-US" sz="2200" b="1" dirty="0" smtClean="0"/>
              <a:t>The system does not measure nor report the amount of avoided carbon emissions nor increases in resilience that these investments yield. </a:t>
            </a:r>
          </a:p>
          <a:p>
            <a:r>
              <a:rPr lang="en-US" sz="2200" b="1" dirty="0" smtClean="0"/>
              <a:t>Tracks lending and non-lending operations.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F8428-8BCE-4895-A8E0-68B4ABCF00B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How is the tracking done at WB?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pPr lvl="0"/>
            <a:r>
              <a:rPr lang="en-US" sz="2200" b="1" dirty="0" smtClean="0"/>
              <a:t>Project managers will apply expert judgment to assign the percentage share of costs based on guidance that includes step-by-step instructions, definitions and typology of WB activities with climate co-benefits.</a:t>
            </a:r>
          </a:p>
          <a:p>
            <a:pPr lvl="0"/>
            <a:r>
              <a:rPr lang="en-US" sz="2200" b="1" dirty="0" smtClean="0"/>
              <a:t>Data will be reviewed centrally at time of project approval for quality assurance and control.</a:t>
            </a:r>
          </a:p>
          <a:p>
            <a:pPr lvl="0"/>
            <a:r>
              <a:rPr lang="en-US" sz="2200" b="1" dirty="0" smtClean="0"/>
              <a:t>All assessments are carried out at the project sub-component level, the lowest level for which costs are known.  </a:t>
            </a:r>
          </a:p>
          <a:p>
            <a:r>
              <a:rPr lang="en-US" sz="2200" b="1" dirty="0" smtClean="0"/>
              <a:t>Most projects took 5 to 15 minutes to code during the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F8428-8BCE-4895-A8E0-68B4ABCF00B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Example: Sample Project to be coded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    </a:t>
            </a:r>
            <a:r>
              <a:rPr lang="en-US" sz="2800" b="1" dirty="0" smtClean="0">
                <a:solidFill>
                  <a:srgbClr val="FF0000"/>
                </a:solidFill>
              </a:rPr>
              <a:t>…………….</a:t>
            </a:r>
            <a:r>
              <a:rPr lang="en-US" sz="2400" b="1" dirty="0" smtClean="0">
                <a:solidFill>
                  <a:srgbClr val="FF0000"/>
                </a:solidFill>
              </a:rPr>
              <a:t>  a $100 million WSS project 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954478"/>
          <a:ext cx="7924800" cy="429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514"/>
                <a:gridCol w="6183086"/>
                <a:gridCol w="1219200"/>
              </a:tblGrid>
              <a:tr h="731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(Mill $)</a:t>
                      </a:r>
                      <a:endParaRPr lang="en-US" dirty="0"/>
                    </a:p>
                  </a:txBody>
                  <a:tcPr/>
                </a:tc>
              </a:tr>
              <a:tr h="66687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B0F0"/>
                          </a:solidFill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Rehabilitate existing </a:t>
                      </a:r>
                      <a:r>
                        <a:rPr lang="en-US" sz="1800" b="1" dirty="0" err="1" smtClean="0">
                          <a:solidFill>
                            <a:srgbClr val="00B0F0"/>
                          </a:solidFill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stormwater</a:t>
                      </a:r>
                      <a:r>
                        <a:rPr lang="en-US" sz="1800" b="1" dirty="0" smtClean="0">
                          <a:solidFill>
                            <a:srgbClr val="00B0F0"/>
                          </a:solidFill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drainage system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$40</a:t>
                      </a:r>
                      <a:endParaRPr lang="en-US" b="1" dirty="0"/>
                    </a:p>
                  </a:txBody>
                  <a:tcPr/>
                </a:tc>
              </a:tr>
              <a:tr h="47893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B0F0"/>
                          </a:solidFill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Reestablish mangrove forest for flood protection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$10</a:t>
                      </a:r>
                      <a:endParaRPr lang="en-US" b="1" dirty="0"/>
                    </a:p>
                  </a:txBody>
                  <a:tcPr/>
                </a:tc>
              </a:tr>
              <a:tr h="47893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Rehabilitate existing sewage system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$33</a:t>
                      </a:r>
                      <a:endParaRPr lang="en-US" b="1" dirty="0"/>
                    </a:p>
                  </a:txBody>
                  <a:tcPr/>
                </a:tc>
              </a:tr>
              <a:tr h="47893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B0F0"/>
                          </a:solidFill>
                          <a:latin typeface="+mn-lt"/>
                          <a:cs typeface="Times New Roman" pitchFamily="18" charset="0"/>
                        </a:rPr>
                        <a:t>Reuse</a:t>
                      </a:r>
                      <a:r>
                        <a:rPr lang="en-US" sz="1800" b="1" baseline="0" dirty="0" smtClean="0">
                          <a:solidFill>
                            <a:srgbClr val="00B0F0"/>
                          </a:solidFill>
                          <a:latin typeface="+mn-lt"/>
                          <a:cs typeface="Times New Roman" pitchFamily="18" charset="0"/>
                        </a:rPr>
                        <a:t> of biogas produced at sludge digestion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$3</a:t>
                      </a:r>
                      <a:endParaRPr lang="en-US" b="1" dirty="0"/>
                    </a:p>
                  </a:txBody>
                  <a:tcPr/>
                </a:tc>
              </a:tr>
              <a:tr h="62060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B0F0"/>
                          </a:solidFill>
                          <a:latin typeface="+mn-lt"/>
                          <a:cs typeface="Times New Roman" pitchFamily="18" charset="0"/>
                        </a:rPr>
                        <a:t>Pilot water</a:t>
                      </a:r>
                      <a:r>
                        <a:rPr lang="en-US" sz="1800" b="1" baseline="0" dirty="0" smtClean="0">
                          <a:solidFill>
                            <a:srgbClr val="00B0F0"/>
                          </a:solidFill>
                          <a:latin typeface="+mn-lt"/>
                          <a:cs typeface="Times New Roman" pitchFamily="18" charset="0"/>
                        </a:rPr>
                        <a:t> supply expansion &amp; capacity building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$10</a:t>
                      </a:r>
                      <a:endParaRPr lang="en-US" b="1" dirty="0"/>
                    </a:p>
                  </a:txBody>
                  <a:tcPr/>
                </a:tc>
              </a:tr>
              <a:tr h="36152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B0F0"/>
                          </a:solidFill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Project Management/Capacity building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  4</a:t>
                      </a:r>
                      <a:endParaRPr lang="en-US" b="1" dirty="0"/>
                    </a:p>
                  </a:txBody>
                  <a:tcPr/>
                </a:tc>
              </a:tr>
              <a:tr h="472372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Total  all subcomponents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F8428-8BCE-4895-A8E0-68B4ABCF00B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b="1" dirty="0" smtClean="0">
                <a:solidFill>
                  <a:srgbClr val="FF0000"/>
                </a:solidFill>
              </a:rPr>
              <a:t>Climate coding in SAP: 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Two new fields added -- adaptation and mitigation co-benefits</a:t>
            </a:r>
            <a:r>
              <a:rPr lang="en-US" sz="400" b="1" dirty="0" smtClean="0">
                <a:solidFill>
                  <a:srgbClr val="FF0000"/>
                </a:solidFill>
              </a:rPr>
              <a:t/>
            </a:r>
            <a:br>
              <a:rPr lang="en-US" sz="400" b="1" dirty="0" smtClean="0">
                <a:solidFill>
                  <a:srgbClr val="FF0000"/>
                </a:solidFill>
              </a:rPr>
            </a:br>
            <a:endParaRPr lang="en-US" sz="7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828800"/>
          <a:ext cx="8686800" cy="4326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685800"/>
                <a:gridCol w="990600"/>
                <a:gridCol w="1066800"/>
                <a:gridCol w="990600"/>
                <a:gridCol w="3429000"/>
              </a:tblGrid>
              <a:tr h="6687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Project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Project title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Sector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Code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Sector Allocation (%)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Adaptation co-benefit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2AF6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Mitigation Co-benefit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(%)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BED0FF"/>
                    </a:solidFill>
                  </a:tcPr>
                </a:tc>
              </a:tr>
              <a:tr h="1515941">
                <a:tc rowSpan="4">
                  <a:txBody>
                    <a:bodyPr/>
                    <a:lstStyle/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r>
                        <a:rPr lang="en-US" sz="1200" b="1" dirty="0" smtClean="0"/>
                        <a:t>P9999</a:t>
                      </a:r>
                      <a:endParaRPr lang="en-US" sz="12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endParaRPr lang="en-US" sz="1200" b="1" dirty="0" smtClean="0"/>
                    </a:p>
                    <a:p>
                      <a:r>
                        <a:rPr lang="en-US" sz="1200" b="1" dirty="0" smtClean="0"/>
                        <a:t>D.</a:t>
                      </a:r>
                      <a:r>
                        <a:rPr lang="en-US" sz="1200" b="1" baseline="0" dirty="0" smtClean="0"/>
                        <a:t> WSS Project</a:t>
                      </a:r>
                      <a:endParaRPr lang="en-US" sz="12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WD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50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100</a:t>
                      </a:r>
                      <a:endParaRPr lang="en-US" sz="1600" b="1" dirty="0"/>
                    </a:p>
                  </a:txBody>
                  <a:tcPr>
                    <a:solidFill>
                      <a:srgbClr val="2AF6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20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Rehab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stormwater</a:t>
                      </a:r>
                      <a:r>
                        <a:rPr lang="en-US" sz="1600" b="1" baseline="0" dirty="0" smtClean="0"/>
                        <a:t> drainage ($40m) --  100% adaptation,</a:t>
                      </a:r>
                    </a:p>
                    <a:p>
                      <a:endParaRPr lang="en-US" sz="1600" b="1" baseline="0" dirty="0" smtClean="0"/>
                    </a:p>
                    <a:p>
                      <a:r>
                        <a:rPr lang="en-US" sz="1600" b="1" baseline="0" dirty="0" smtClean="0"/>
                        <a:t>Reestablish mangrove  </a:t>
                      </a:r>
                    </a:p>
                    <a:p>
                      <a:r>
                        <a:rPr lang="en-US" sz="1600" b="1" baseline="0" dirty="0" smtClean="0"/>
                        <a:t>($10m) -- 100% adapt &amp; 100% mitigation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</a:tr>
              <a:tr h="80255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WS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36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   0</a:t>
                      </a:r>
                      <a:endParaRPr lang="en-US" sz="1600" b="1" dirty="0"/>
                    </a:p>
                  </a:txBody>
                  <a:tcPr>
                    <a:solidFill>
                      <a:srgbClr val="2AF6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 </a:t>
                      </a:r>
                    </a:p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Reuse of</a:t>
                      </a:r>
                      <a:r>
                        <a:rPr lang="en-US" sz="1600" b="1" baseline="0" dirty="0" smtClean="0"/>
                        <a:t> biogas produced at sludge digestion ($3m): (100% mitigation)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</a:tr>
              <a:tr h="57962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BW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 8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 </a:t>
                      </a:r>
                    </a:p>
                    <a:p>
                      <a:pPr algn="ctr"/>
                      <a:r>
                        <a:rPr lang="en-US" sz="1600" b="1" dirty="0" smtClean="0"/>
                        <a:t> 0 </a:t>
                      </a:r>
                      <a:endParaRPr lang="en-US" sz="1600" b="1" dirty="0"/>
                    </a:p>
                  </a:txBody>
                  <a:tcPr>
                    <a:solidFill>
                      <a:srgbClr val="2AF6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</a:tr>
              <a:tr h="70027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WC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  </a:t>
                      </a:r>
                    </a:p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   </a:t>
                      </a:r>
                    </a:p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>
                    <a:solidFill>
                      <a:srgbClr val="2AF63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 smtClean="0"/>
                    </a:p>
                    <a:p>
                      <a:pPr algn="ctr"/>
                      <a:r>
                        <a:rPr lang="en-US" sz="1600" b="1" dirty="0" smtClean="0"/>
                        <a:t>0</a:t>
                      </a:r>
                      <a:endParaRPr lang="en-US" sz="1600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rgbClr val="BED0FF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F8428-8BCE-4895-A8E0-68B4ABCF00B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336268"/>
            <a:ext cx="8610600" cy="369332"/>
          </a:xfrm>
          <a:prstGeom prst="rect">
            <a:avLst/>
          </a:prstGeom>
          <a:solidFill>
            <a:srgbClr val="C9D0DC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Adaptation co-benefits = $50 million         Mitigation co-benefits = $13 million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D4373-95D3-4B45-97A0-E9EA889776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53340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 smtClean="0">
                <a:solidFill>
                  <a:srgbClr val="FF0000"/>
                </a:solidFill>
              </a:rPr>
              <a:t>Examples of sector-specific guidance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599" y="1219200"/>
          <a:ext cx="861060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1"/>
                <a:gridCol w="228600"/>
                <a:gridCol w="4191000"/>
              </a:tblGrid>
              <a:tr h="31949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WD:</a:t>
                      </a:r>
                      <a:r>
                        <a:rPr lang="en-US" sz="1600" baseline="0" dirty="0" smtClean="0"/>
                        <a:t> Flood Protection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904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Activities</a:t>
                      </a:r>
                      <a:r>
                        <a:rPr lang="en-US" sz="1400" baseline="0" dirty="0" smtClean="0"/>
                        <a:t> with Adaptation co-benefits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Activities</a:t>
                      </a:r>
                      <a:r>
                        <a:rPr lang="en-US" sz="1400" baseline="0" smtClean="0"/>
                        <a:t> with Mitigation co-benefits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14058">
                <a:tc>
                  <a:txBody>
                    <a:bodyPr/>
                    <a:lstStyle/>
                    <a:p>
                      <a:pPr marL="182880" lvl="2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Retain or reestablish mangrove forests and wetlands as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protection against floods.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82880" lvl="2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 or strengthen polders, dykes, and embankments to protect against added risks from CC&amp;CV. </a:t>
                      </a:r>
                    </a:p>
                    <a:p>
                      <a:pPr marL="182880" lvl="2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Incorporate CC&amp;CV in design standards for drainage systems.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Reestablish mangroves and floodplains with carbon sequestration properties.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2819400"/>
          <a:ext cx="861060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8744"/>
                <a:gridCol w="234835"/>
                <a:gridCol w="4227022"/>
              </a:tblGrid>
              <a:tr h="31949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WS2:</a:t>
                      </a:r>
                      <a:r>
                        <a:rPr lang="en-US" sz="1600" baseline="0" dirty="0" smtClean="0"/>
                        <a:t> Sewage (Wastewater Treatment and Disposal)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904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Activities</a:t>
                      </a:r>
                      <a:r>
                        <a:rPr lang="en-US" sz="1400" baseline="0" dirty="0" smtClean="0"/>
                        <a:t> with Adaptation co-benefits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Activities</a:t>
                      </a:r>
                      <a:r>
                        <a:rPr lang="en-US" sz="1400" baseline="0" smtClean="0"/>
                        <a:t> with Mitigation co-benefits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14058">
                <a:tc>
                  <a:txBody>
                    <a:bodyPr/>
                    <a:lstStyle/>
                    <a:p>
                      <a:pPr marL="182880" lvl="2" indent="-182880">
                        <a:buFont typeface="Wingdings" pitchFamily="2" charset="2"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 GHG emission (methane and nitrous oxide) from wastewater. </a:t>
                      </a:r>
                    </a:p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 energy consumption during wastewater treatment (e.g. from activated sludge to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upflow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anaerobic sludge).</a:t>
                      </a:r>
                    </a:p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Capture or reuse of the biogas produced at sludge digestion.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" y="4419600"/>
          <a:ext cx="8610601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8744"/>
                <a:gridCol w="234835"/>
                <a:gridCol w="4227022"/>
              </a:tblGrid>
              <a:tr h="3048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WC:</a:t>
                      </a:r>
                      <a:r>
                        <a:rPr lang="en-US" sz="1600" baseline="0" dirty="0" smtClean="0"/>
                        <a:t> Water Supply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9044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Activities</a:t>
                      </a:r>
                      <a:r>
                        <a:rPr lang="en-US" sz="1400" baseline="0" dirty="0" smtClean="0"/>
                        <a:t> with Adaptation co-benefits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mtClean="0"/>
                        <a:t>Activities</a:t>
                      </a:r>
                      <a:r>
                        <a:rPr lang="en-US" sz="1400" baseline="0" smtClean="0"/>
                        <a:t> with Mitigation co-benefits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14058">
                <a:tc>
                  <a:txBody>
                    <a:bodyPr/>
                    <a:lstStyle/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Demand side management to respond to CC&amp;CV by reducing water consumption or increasing water use efficiency. 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Supply side management to respond to CC&amp;CV by expanding supplies, reducing water losses, or improving cooperation on shared water resources.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880" lvl="2" indent="-182880">
                        <a:buFont typeface="Wingdings" pitchFamily="2" charset="2"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 energy intensity of </a:t>
                      </a: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water supply systems (e.g. replacing pumps).</a:t>
                      </a:r>
                    </a:p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 per capita water consumption using demand-side interventions (e.g. household water, shower, toilet, and dishwasher).</a:t>
                      </a:r>
                    </a:p>
                    <a:p>
                      <a:pPr marL="182880" indent="-182880">
                        <a:buFont typeface="Wingdings" pitchFamily="2" charset="2"/>
                        <a:buChar char="ü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production techniques to reduce water consumption per unit of output produced in industry or commerce. </a:t>
                      </a:r>
                      <a:endParaRPr lang="en-US" sz="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959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Dev&amp;CC_MASTER-April 2</Template>
  <TotalTime>9858</TotalTime>
  <Words>676</Words>
  <Application>Microsoft Office PowerPoint</Application>
  <PresentationFormat>Skærmshow (4:3)</PresentationFormat>
  <Paragraphs>135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Quadrant</vt:lpstr>
      <vt:lpstr>Tracking activities with  Climate Co-benefits – MDB experience</vt:lpstr>
      <vt:lpstr>Dias nummer 2</vt:lpstr>
      <vt:lpstr>What is being tracked at WB ?</vt:lpstr>
      <vt:lpstr>How is the tracking done at WB?</vt:lpstr>
      <vt:lpstr>Example: Sample Project to be coded      …………….  a $100 million WSS project </vt:lpstr>
      <vt:lpstr>Climate coding in SAP:   Two new fields added -- adaptation and mitigation co-benefits </vt:lpstr>
      <vt:lpstr>Dias nummer 7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temporary</dc:creator>
  <cp:lastModifiedBy>Travel-PC</cp:lastModifiedBy>
  <cp:revision>316</cp:revision>
  <cp:lastPrinted>2011-06-03T08:45:16Z</cp:lastPrinted>
  <dcterms:created xsi:type="dcterms:W3CDTF">2010-04-13T13:50:21Z</dcterms:created>
  <dcterms:modified xsi:type="dcterms:W3CDTF">2011-06-09T19:37:54Z</dcterms:modified>
</cp:coreProperties>
</file>