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72" r:id="rId1"/>
  </p:sldMasterIdLst>
  <p:notesMasterIdLst>
    <p:notesMasterId r:id="rId14"/>
  </p:notesMasterIdLst>
  <p:sldIdLst>
    <p:sldId id="256" r:id="rId2"/>
    <p:sldId id="277" r:id="rId3"/>
    <p:sldId id="258" r:id="rId4"/>
    <p:sldId id="259" r:id="rId5"/>
    <p:sldId id="261" r:id="rId6"/>
    <p:sldId id="278" r:id="rId7"/>
    <p:sldId id="280" r:id="rId8"/>
    <p:sldId id="274" r:id="rId9"/>
    <p:sldId id="281" r:id="rId10"/>
    <p:sldId id="285" r:id="rId11"/>
    <p:sldId id="289" r:id="rId12"/>
    <p:sldId id="27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03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4" d="100"/>
          <a:sy n="114" d="100"/>
        </p:scale>
        <p:origin x="-354" y="-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CBP\Dropbox\TNC_BUR_Chapters_25814\National%20GHG%20Inventory_v1\National%20Data\All%20sectors_Summaries_All%20years\all%20together%20years_national%20emission%20trend.xls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124997798094031"/>
          <c:y val="4.9041647571831298E-2"/>
          <c:w val="0.87773718585767002"/>
          <c:h val="0.78006999125109366"/>
        </c:manualLayout>
      </c:layout>
      <c:lineChart>
        <c:grouping val="standard"/>
        <c:varyColors val="0"/>
        <c:ser>
          <c:idx val="1"/>
          <c:order val="0"/>
          <c:tx>
            <c:v>Energy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cat>
            <c:numRef>
              <c:f>'short summary_CO2e'!$B$39:$X$39</c:f>
              <c:numCache>
                <c:formatCode>0.00</c:formatCode>
                <c:ptCount val="2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</c:numCache>
            </c:numRef>
          </c:cat>
          <c:val>
            <c:numRef>
              <c:f>'short summary_CO2e'!$B$56:$X$56</c:f>
              <c:numCache>
                <c:formatCode>0.00</c:formatCode>
                <c:ptCount val="23"/>
                <c:pt idx="0">
                  <c:v>3.498320137447934</c:v>
                </c:pt>
                <c:pt idx="1">
                  <c:v>2.9764153445056256</c:v>
                </c:pt>
                <c:pt idx="2">
                  <c:v>3.2324485771565645</c:v>
                </c:pt>
                <c:pt idx="3">
                  <c:v>3.3819984609086546</c:v>
                </c:pt>
                <c:pt idx="4">
                  <c:v>4.1029793526102631</c:v>
                </c:pt>
                <c:pt idx="5">
                  <c:v>3.8649908206966224</c:v>
                </c:pt>
                <c:pt idx="6">
                  <c:v>4.6990134318307515</c:v>
                </c:pt>
                <c:pt idx="7">
                  <c:v>4.4507692450422693</c:v>
                </c:pt>
                <c:pt idx="8">
                  <c:v>7.3112879171965295</c:v>
                </c:pt>
                <c:pt idx="9">
                  <c:v>6.9851870496979025</c:v>
                </c:pt>
                <c:pt idx="10">
                  <c:v>5.5405530075657099</c:v>
                </c:pt>
                <c:pt idx="11">
                  <c:v>6.2053481724753503</c:v>
                </c:pt>
                <c:pt idx="12">
                  <c:v>7.8667294847394311</c:v>
                </c:pt>
                <c:pt idx="13">
                  <c:v>7.5676484913187032</c:v>
                </c:pt>
                <c:pt idx="14">
                  <c:v>6.7498100393741822</c:v>
                </c:pt>
                <c:pt idx="15">
                  <c:v>6.9280357681086766</c:v>
                </c:pt>
                <c:pt idx="16">
                  <c:v>8.9090256812155051</c:v>
                </c:pt>
                <c:pt idx="17">
                  <c:v>10.587176878266108</c:v>
                </c:pt>
                <c:pt idx="18">
                  <c:v>9.3866508361029073</c:v>
                </c:pt>
                <c:pt idx="19">
                  <c:v>10.283849262395217</c:v>
                </c:pt>
                <c:pt idx="20">
                  <c:v>11.27746195623561</c:v>
                </c:pt>
                <c:pt idx="21">
                  <c:v>11.649218708102854</c:v>
                </c:pt>
                <c:pt idx="22">
                  <c:v>13.506480043284686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25C-4E93-B730-A79729CD27EB}"/>
            </c:ext>
          </c:extLst>
        </c:ser>
        <c:ser>
          <c:idx val="2"/>
          <c:order val="1"/>
          <c:tx>
            <c:v>IPPU</c:v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cat>
            <c:numRef>
              <c:f>'short summary_CO2e'!$B$39:$X$39</c:f>
              <c:numCache>
                <c:formatCode>0.00</c:formatCode>
                <c:ptCount val="2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</c:numCache>
            </c:numRef>
          </c:cat>
          <c:val>
            <c:numRef>
              <c:f>'short summary_CO2e'!$B$57:$X$57</c:f>
              <c:numCache>
                <c:formatCode>0.00</c:formatCode>
                <c:ptCount val="23"/>
                <c:pt idx="0">
                  <c:v>0.81067706687350005</c:v>
                </c:pt>
                <c:pt idx="1">
                  <c:v>0.81894422527369015</c:v>
                </c:pt>
                <c:pt idx="2">
                  <c:v>0.84800323019396662</c:v>
                </c:pt>
                <c:pt idx="3">
                  <c:v>0.83207659126106659</c:v>
                </c:pt>
                <c:pt idx="4">
                  <c:v>0.68019061772620015</c:v>
                </c:pt>
                <c:pt idx="5">
                  <c:v>0.66471920572150001</c:v>
                </c:pt>
                <c:pt idx="6">
                  <c:v>0.67009626428983338</c:v>
                </c:pt>
                <c:pt idx="7">
                  <c:v>0.73712389097723341</c:v>
                </c:pt>
                <c:pt idx="8">
                  <c:v>0.29596169265353328</c:v>
                </c:pt>
                <c:pt idx="9">
                  <c:v>0.51828101375503333</c:v>
                </c:pt>
                <c:pt idx="10">
                  <c:v>0.77163835809886683</c:v>
                </c:pt>
                <c:pt idx="11">
                  <c:v>0.79184110300310007</c:v>
                </c:pt>
                <c:pt idx="12">
                  <c:v>0.66001286160189998</c:v>
                </c:pt>
                <c:pt idx="13">
                  <c:v>0.13447340959269999</c:v>
                </c:pt>
                <c:pt idx="14">
                  <c:v>7.517196743863333E-2</c:v>
                </c:pt>
                <c:pt idx="15">
                  <c:v>0.19551474069333333</c:v>
                </c:pt>
                <c:pt idx="16">
                  <c:v>0.50827967457000001</c:v>
                </c:pt>
                <c:pt idx="17">
                  <c:v>0.24082907633546669</c:v>
                </c:pt>
                <c:pt idx="18">
                  <c:v>0.29194813628436667</c:v>
                </c:pt>
                <c:pt idx="19">
                  <c:v>0.21266699272856665</c:v>
                </c:pt>
                <c:pt idx="20">
                  <c:v>0.24009621946483334</c:v>
                </c:pt>
                <c:pt idx="21">
                  <c:v>0.43801560266709999</c:v>
                </c:pt>
                <c:pt idx="22">
                  <c:v>0.46635602868800002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A25C-4E93-B730-A79729CD27EB}"/>
            </c:ext>
          </c:extLst>
        </c:ser>
        <c:ser>
          <c:idx val="3"/>
          <c:order val="2"/>
          <c:tx>
            <c:v>AFOLU</c:v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cat>
            <c:numRef>
              <c:f>'short summary_CO2e'!$B$39:$X$39</c:f>
              <c:numCache>
                <c:formatCode>0.00</c:formatCode>
                <c:ptCount val="2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</c:numCache>
            </c:numRef>
          </c:cat>
          <c:val>
            <c:numRef>
              <c:f>'short summary_CO2e'!$B$58:$X$58</c:f>
              <c:numCache>
                <c:formatCode>0.00</c:formatCode>
                <c:ptCount val="23"/>
                <c:pt idx="0">
                  <c:v>8.6084871378786261</c:v>
                </c:pt>
                <c:pt idx="1">
                  <c:v>5.0609555263843253</c:v>
                </c:pt>
                <c:pt idx="2">
                  <c:v>5.0266614186535978</c:v>
                </c:pt>
                <c:pt idx="3">
                  <c:v>7.5930261411775044</c:v>
                </c:pt>
                <c:pt idx="4">
                  <c:v>8.1758672608317475</c:v>
                </c:pt>
                <c:pt idx="5">
                  <c:v>6.4752442811927624</c:v>
                </c:pt>
                <c:pt idx="6">
                  <c:v>6.8636986795234609</c:v>
                </c:pt>
                <c:pt idx="7">
                  <c:v>7.4319967085803169</c:v>
                </c:pt>
                <c:pt idx="8">
                  <c:v>7.6491531598690781</c:v>
                </c:pt>
                <c:pt idx="9">
                  <c:v>7.615688221212495</c:v>
                </c:pt>
                <c:pt idx="10">
                  <c:v>7.7168815103314392</c:v>
                </c:pt>
                <c:pt idx="11">
                  <c:v>8.982345906645417</c:v>
                </c:pt>
                <c:pt idx="12">
                  <c:v>9.0883556793991733</c:v>
                </c:pt>
                <c:pt idx="13">
                  <c:v>10.815484378915853</c:v>
                </c:pt>
                <c:pt idx="14">
                  <c:v>10.256325338290512</c:v>
                </c:pt>
                <c:pt idx="15">
                  <c:v>10.830158538641488</c:v>
                </c:pt>
                <c:pt idx="16">
                  <c:v>11.829403106261948</c:v>
                </c:pt>
                <c:pt idx="17">
                  <c:v>12.31800100727045</c:v>
                </c:pt>
                <c:pt idx="18">
                  <c:v>12.531360110228476</c:v>
                </c:pt>
                <c:pt idx="19">
                  <c:v>13.54588167607835</c:v>
                </c:pt>
                <c:pt idx="20">
                  <c:v>14.667064494882482</c:v>
                </c:pt>
                <c:pt idx="21">
                  <c:v>14.084473339123981</c:v>
                </c:pt>
                <c:pt idx="22">
                  <c:v>15.174978740448115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A25C-4E93-B730-A79729CD27EB}"/>
            </c:ext>
          </c:extLst>
        </c:ser>
        <c:ser>
          <c:idx val="4"/>
          <c:order val="3"/>
          <c:tx>
            <c:v>Waste</c:v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cat>
            <c:numRef>
              <c:f>'short summary_CO2e'!$B$39:$X$39</c:f>
              <c:numCache>
                <c:formatCode>0.00</c:formatCode>
                <c:ptCount val="2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</c:numCache>
            </c:numRef>
          </c:cat>
          <c:val>
            <c:numRef>
              <c:f>'short summary_CO2e'!$B$59:$X$59</c:f>
              <c:numCache>
                <c:formatCode>0.00</c:formatCode>
                <c:ptCount val="23"/>
                <c:pt idx="0">
                  <c:v>1.3052322609491194</c:v>
                </c:pt>
                <c:pt idx="1">
                  <c:v>1.3638196856181783</c:v>
                </c:pt>
                <c:pt idx="2">
                  <c:v>1.4845995000776024</c:v>
                </c:pt>
                <c:pt idx="3">
                  <c:v>1.5492752426512801</c:v>
                </c:pt>
                <c:pt idx="4">
                  <c:v>1.6610703123516206</c:v>
                </c:pt>
                <c:pt idx="5">
                  <c:v>1.7343487821689123</c:v>
                </c:pt>
                <c:pt idx="6">
                  <c:v>1.8534792203776498</c:v>
                </c:pt>
                <c:pt idx="7">
                  <c:v>1.9563736701309007</c:v>
                </c:pt>
                <c:pt idx="8">
                  <c:v>2.0685340291878118</c:v>
                </c:pt>
                <c:pt idx="9">
                  <c:v>2.1689112474994601</c:v>
                </c:pt>
                <c:pt idx="10">
                  <c:v>2.2918564905229215</c:v>
                </c:pt>
                <c:pt idx="11">
                  <c:v>2.4501422432396898</c:v>
                </c:pt>
                <c:pt idx="12">
                  <c:v>2.5494840122456259</c:v>
                </c:pt>
                <c:pt idx="13">
                  <c:v>2.6729555478132316</c:v>
                </c:pt>
                <c:pt idx="14">
                  <c:v>2.7892162557140132</c:v>
                </c:pt>
                <c:pt idx="15">
                  <c:v>2.9425555556386382</c:v>
                </c:pt>
                <c:pt idx="16">
                  <c:v>3.0666530124719431</c:v>
                </c:pt>
                <c:pt idx="17">
                  <c:v>3.6428396284205307</c:v>
                </c:pt>
                <c:pt idx="18">
                  <c:v>3.8032461351596472</c:v>
                </c:pt>
                <c:pt idx="19">
                  <c:v>3.9533774481373665</c:v>
                </c:pt>
                <c:pt idx="20">
                  <c:v>4.2386344177032615</c:v>
                </c:pt>
                <c:pt idx="21">
                  <c:v>4.4462065833497757</c:v>
                </c:pt>
                <c:pt idx="22">
                  <c:v>4.5156524490309673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A25C-4E93-B730-A79729CD27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7440384"/>
        <c:axId val="127442304"/>
      </c:lineChart>
      <c:catAx>
        <c:axId val="127440384"/>
        <c:scaling>
          <c:orientation val="minMax"/>
        </c:scaling>
        <c:delete val="0"/>
        <c:axPos val="b"/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vert="horz"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Trebuchet MS" panose="020B0603020202020204" pitchFamily="34" charset="0"/>
                <a:ea typeface="Calibri"/>
                <a:cs typeface="Calibri"/>
              </a:defRPr>
            </a:pPr>
            <a:endParaRPr lang="en-US"/>
          </a:p>
        </c:txPr>
        <c:crossAx val="127442304"/>
        <c:crosses val="autoZero"/>
        <c:auto val="1"/>
        <c:lblAlgn val="ctr"/>
        <c:lblOffset val="100"/>
        <c:noMultiLvlLbl val="0"/>
      </c:catAx>
      <c:valAx>
        <c:axId val="127442304"/>
        <c:scaling>
          <c:orientation val="minMax"/>
          <c:max val="16"/>
        </c:scaling>
        <c:delete val="0"/>
        <c:axPos val="l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sz="1200" b="1"/>
                  <a:t>Emissions (MtCO</a:t>
                </a:r>
                <a:r>
                  <a:rPr lang="en-US" sz="1200" b="1" baseline="-25000"/>
                  <a:t>2</a:t>
                </a:r>
                <a:r>
                  <a:rPr lang="en-US" sz="1200" b="1"/>
                  <a:t>e)</a:t>
                </a:r>
              </a:p>
            </c:rich>
          </c:tx>
          <c:layout>
            <c:manualLayout>
              <c:xMode val="edge"/>
              <c:yMode val="edge"/>
              <c:x val="0"/>
              <c:y val="0.32843903087898646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Trebuchet MS" panose="020B0603020202020204" pitchFamily="34" charset="0"/>
                <a:ea typeface="Calibri"/>
                <a:cs typeface="Calibri"/>
              </a:defRPr>
            </a:pPr>
            <a:endParaRPr lang="en-US"/>
          </a:p>
        </c:txPr>
        <c:crossAx val="127440384"/>
        <c:crosses val="autoZero"/>
        <c:crossBetween val="between"/>
      </c:valAx>
      <c:spPr>
        <a:noFill/>
        <a:ln>
          <a:solidFill>
            <a:schemeClr val="accent5"/>
          </a:solidFill>
        </a:ln>
        <a:effectLst/>
      </c:spPr>
    </c:plotArea>
    <c:legend>
      <c:legendPos val="b"/>
      <c:layout>
        <c:manualLayout>
          <c:xMode val="edge"/>
          <c:yMode val="edge"/>
          <c:x val="0.11438460173621766"/>
          <c:y val="0.1359104912877768"/>
          <c:w val="0.58313493164890273"/>
          <c:h val="6.3784526934133279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400" b="1" i="0" u="none" strike="noStrike" baseline="0">
              <a:solidFill>
                <a:srgbClr val="333333"/>
              </a:solidFill>
              <a:latin typeface="Trebuchet MS" panose="020B0603020202020204" pitchFamily="34" charset="0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accent5"/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065097519375194E-2"/>
          <c:y val="5.8018156615186403E-2"/>
          <c:w val="0.88589415807939398"/>
          <c:h val="0.80742319981863697"/>
        </c:manualLayout>
      </c:layout>
      <c:lineChart>
        <c:grouping val="standard"/>
        <c:varyColors val="0"/>
        <c:ser>
          <c:idx val="0"/>
          <c:order val="0"/>
          <c:tx>
            <c:strRef>
              <c:f>'short summary_CO2'!$D$48</c:f>
              <c:strCache>
                <c:ptCount val="1"/>
                <c:pt idx="0">
                  <c:v>CO2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'short summary_CO2'!$B$49:$B$71</c:f>
              <c:numCache>
                <c:formatCode>General</c:formatCode>
                <c:ptCount val="2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</c:numCache>
            </c:numRef>
          </c:cat>
          <c:val>
            <c:numRef>
              <c:f>'short summary_CO2'!$D$49:$D$71</c:f>
              <c:numCache>
                <c:formatCode>0.00</c:formatCode>
                <c:ptCount val="23"/>
                <c:pt idx="0">
                  <c:v>-0.10823135865061299</c:v>
                </c:pt>
                <c:pt idx="1">
                  <c:v>-4.0521061553482269</c:v>
                </c:pt>
                <c:pt idx="2">
                  <c:v>-3.6641693876519068</c:v>
                </c:pt>
                <c:pt idx="3">
                  <c:v>-0.94084577745665399</c:v>
                </c:pt>
                <c:pt idx="4">
                  <c:v>0.31051504445156097</c:v>
                </c:pt>
                <c:pt idx="5">
                  <c:v>-1.7829588245446979</c:v>
                </c:pt>
                <c:pt idx="6">
                  <c:v>-0.62951849574701901</c:v>
                </c:pt>
                <c:pt idx="7">
                  <c:v>-0.28816294401822401</c:v>
                </c:pt>
                <c:pt idx="8">
                  <c:v>2.650156687515008</c:v>
                </c:pt>
                <c:pt idx="9">
                  <c:v>2.3554026377948101</c:v>
                </c:pt>
                <c:pt idx="10">
                  <c:v>1.0753472100662931</c:v>
                </c:pt>
                <c:pt idx="11">
                  <c:v>2.890329187232163</c:v>
                </c:pt>
                <c:pt idx="12">
                  <c:v>4.4382897639557717</c:v>
                </c:pt>
                <c:pt idx="13">
                  <c:v>5.515961828040008</c:v>
                </c:pt>
                <c:pt idx="14">
                  <c:v>5.0830044530243272</c:v>
                </c:pt>
                <c:pt idx="15">
                  <c:v>5.0086831059563579</c:v>
                </c:pt>
                <c:pt idx="16">
                  <c:v>7.9242122016597856</c:v>
                </c:pt>
                <c:pt idx="17">
                  <c:v>9.5512735428145668</c:v>
                </c:pt>
                <c:pt idx="18">
                  <c:v>9.1634589563619464</c:v>
                </c:pt>
                <c:pt idx="19">
                  <c:v>10.36655983951027</c:v>
                </c:pt>
                <c:pt idx="20">
                  <c:v>12.26816113939871</c:v>
                </c:pt>
                <c:pt idx="21">
                  <c:v>12.60378469053015</c:v>
                </c:pt>
                <c:pt idx="22">
                  <c:v>14.81173382779895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2F8-4624-B8C1-C96687D802A5}"/>
            </c:ext>
          </c:extLst>
        </c:ser>
        <c:ser>
          <c:idx val="1"/>
          <c:order val="1"/>
          <c:tx>
            <c:strRef>
              <c:f>'short summary_CO2'!$E$48</c:f>
              <c:strCache>
                <c:ptCount val="1"/>
                <c:pt idx="0">
                  <c:v>CH4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'short summary_CO2'!$B$49:$B$71</c:f>
              <c:numCache>
                <c:formatCode>General</c:formatCode>
                <c:ptCount val="2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</c:numCache>
            </c:numRef>
          </c:cat>
          <c:val>
            <c:numRef>
              <c:f>'short summary_CO2'!$E$49:$E$71</c:f>
              <c:numCache>
                <c:formatCode>0.00</c:formatCode>
                <c:ptCount val="23"/>
                <c:pt idx="0">
                  <c:v>6.4928873796632676</c:v>
                </c:pt>
                <c:pt idx="1">
                  <c:v>6.3566411291590397</c:v>
                </c:pt>
                <c:pt idx="2">
                  <c:v>6.3332899770896756</c:v>
                </c:pt>
                <c:pt idx="3">
                  <c:v>6.3039898767821363</c:v>
                </c:pt>
                <c:pt idx="4">
                  <c:v>6.3574982569833223</c:v>
                </c:pt>
                <c:pt idx="5">
                  <c:v>6.4179317843322368</c:v>
                </c:pt>
                <c:pt idx="6">
                  <c:v>6.4720259210177318</c:v>
                </c:pt>
                <c:pt idx="7">
                  <c:v>6.5040930855367609</c:v>
                </c:pt>
                <c:pt idx="8">
                  <c:v>6.5123360136232664</c:v>
                </c:pt>
                <c:pt idx="9">
                  <c:v>6.5144314772305369</c:v>
                </c:pt>
                <c:pt idx="10">
                  <c:v>6.3744299829343971</c:v>
                </c:pt>
                <c:pt idx="11">
                  <c:v>6.6252854736341797</c:v>
                </c:pt>
                <c:pt idx="12">
                  <c:v>6.7566868668448787</c:v>
                </c:pt>
                <c:pt idx="13">
                  <c:v>6.9138270243712157</c:v>
                </c:pt>
                <c:pt idx="14">
                  <c:v>6.8611719589137161</c:v>
                </c:pt>
                <c:pt idx="15">
                  <c:v>7.0790828279317983</c:v>
                </c:pt>
                <c:pt idx="16">
                  <c:v>7.1956235975996758</c:v>
                </c:pt>
                <c:pt idx="17">
                  <c:v>8.0458695840739214</c:v>
                </c:pt>
                <c:pt idx="18">
                  <c:v>7.5778449783597646</c:v>
                </c:pt>
                <c:pt idx="19">
                  <c:v>8.0798572187312505</c:v>
                </c:pt>
                <c:pt idx="20">
                  <c:v>8.1699593235740711</c:v>
                </c:pt>
                <c:pt idx="21">
                  <c:v>8.1142731767788803</c:v>
                </c:pt>
                <c:pt idx="22">
                  <c:v>8.3591514169014456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42F8-4624-B8C1-C96687D802A5}"/>
            </c:ext>
          </c:extLst>
        </c:ser>
        <c:ser>
          <c:idx val="2"/>
          <c:order val="2"/>
          <c:tx>
            <c:strRef>
              <c:f>'short summary_CO2'!$F$48</c:f>
              <c:strCache>
                <c:ptCount val="1"/>
                <c:pt idx="0">
                  <c:v>N2O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'short summary_CO2'!$B$49:$B$71</c:f>
              <c:numCache>
                <c:formatCode>General</c:formatCode>
                <c:ptCount val="2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</c:numCache>
            </c:numRef>
          </c:cat>
          <c:val>
            <c:numRef>
              <c:f>'short summary_CO2'!$F$49:$F$71</c:f>
              <c:numCache>
                <c:formatCode>0.00</c:formatCode>
                <c:ptCount val="23"/>
                <c:pt idx="0">
                  <c:v>7.3209162621365191</c:v>
                </c:pt>
                <c:pt idx="1">
                  <c:v>7.3949057599710066</c:v>
                </c:pt>
                <c:pt idx="2">
                  <c:v>7.3885598966439643</c:v>
                </c:pt>
                <c:pt idx="3">
                  <c:v>7.47265404067302</c:v>
                </c:pt>
                <c:pt idx="4">
                  <c:v>7.5345470980849543</c:v>
                </c:pt>
                <c:pt idx="5">
                  <c:v>7.702350145992261</c:v>
                </c:pt>
                <c:pt idx="6">
                  <c:v>7.8392298987509861</c:v>
                </c:pt>
                <c:pt idx="7">
                  <c:v>7.9105329732121872</c:v>
                </c:pt>
                <c:pt idx="8">
                  <c:v>7.9986104977686852</c:v>
                </c:pt>
                <c:pt idx="9">
                  <c:v>8.1137997211395358</c:v>
                </c:pt>
                <c:pt idx="10">
                  <c:v>8.4093224695182442</c:v>
                </c:pt>
                <c:pt idx="11">
                  <c:v>8.4324780524972152</c:v>
                </c:pt>
                <c:pt idx="12">
                  <c:v>8.5767015671854807</c:v>
                </c:pt>
                <c:pt idx="13">
                  <c:v>8.7167872152292691</c:v>
                </c:pt>
                <c:pt idx="14">
                  <c:v>7.9263471888792933</c:v>
                </c:pt>
                <c:pt idx="15">
                  <c:v>8.7686770131939742</c:v>
                </c:pt>
                <c:pt idx="16">
                  <c:v>8.9685512752599408</c:v>
                </c:pt>
                <c:pt idx="17">
                  <c:v>9.1534201218040607</c:v>
                </c:pt>
                <c:pt idx="18">
                  <c:v>9.2441908478536803</c:v>
                </c:pt>
                <c:pt idx="19">
                  <c:v>9.54935832109798</c:v>
                </c:pt>
                <c:pt idx="20">
                  <c:v>9.9851366253134071</c:v>
                </c:pt>
                <c:pt idx="21">
                  <c:v>9.7946496699346888</c:v>
                </c:pt>
                <c:pt idx="22">
                  <c:v>10.37986835835137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42F8-4624-B8C1-C96687D802A5}"/>
            </c:ext>
          </c:extLst>
        </c:ser>
        <c:ser>
          <c:idx val="3"/>
          <c:order val="3"/>
          <c:tx>
            <c:strRef>
              <c:f>'short summary_CO2'!$G$48</c:f>
              <c:strCache>
                <c:ptCount val="1"/>
                <c:pt idx="0">
                  <c:v>PFCs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'short summary_CO2'!$B$49:$B$71</c:f>
              <c:numCache>
                <c:formatCode>General</c:formatCode>
                <c:ptCount val="2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</c:numCache>
            </c:numRef>
          </c:cat>
          <c:val>
            <c:numRef>
              <c:f>'short summary_CO2'!$G$49:$G$71</c:f>
              <c:numCache>
                <c:formatCode>0.00</c:formatCode>
                <c:ptCount val="23"/>
                <c:pt idx="0">
                  <c:v>0.51714431999999999</c:v>
                </c:pt>
                <c:pt idx="1">
                  <c:v>0.52069404799999996</c:v>
                </c:pt>
                <c:pt idx="2">
                  <c:v>0.53403224000000005</c:v>
                </c:pt>
                <c:pt idx="3">
                  <c:v>0.52057829600000005</c:v>
                </c:pt>
                <c:pt idx="4">
                  <c:v>0.41754714399999998</c:v>
                </c:pt>
                <c:pt idx="5">
                  <c:v>0.40197998400000001</c:v>
                </c:pt>
                <c:pt idx="6">
                  <c:v>0.40455027199999999</c:v>
                </c:pt>
                <c:pt idx="7">
                  <c:v>0.44980039999999999</c:v>
                </c:pt>
                <c:pt idx="8">
                  <c:v>0.1638336</c:v>
                </c:pt>
                <c:pt idx="9">
                  <c:v>0.30443369599999998</c:v>
                </c:pt>
                <c:pt idx="10">
                  <c:v>0.46182970400000001</c:v>
                </c:pt>
                <c:pt idx="11">
                  <c:v>0.48158471200000003</c:v>
                </c:pt>
                <c:pt idx="12">
                  <c:v>0.39290384</c:v>
                </c:pt>
                <c:pt idx="13">
                  <c:v>4.3985759999999999E-2</c:v>
                </c:pt>
                <c:pt idx="14">
                  <c:v>0</c:v>
                </c:pt>
                <c:pt idx="15">
                  <c:v>3.9821655999999997E-2</c:v>
                </c:pt>
                <c:pt idx="16">
                  <c:v>0.22497439999999999</c:v>
                </c:pt>
                <c:pt idx="17">
                  <c:v>3.82833416E-2</c:v>
                </c:pt>
                <c:pt idx="18">
                  <c:v>2.7710435200000001E-2</c:v>
                </c:pt>
                <c:pt idx="19">
                  <c:v>0</c:v>
                </c:pt>
                <c:pt idx="20">
                  <c:v>0</c:v>
                </c:pt>
                <c:pt idx="21">
                  <c:v>0.105206696</c:v>
                </c:pt>
                <c:pt idx="22">
                  <c:v>0.1127136584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42F8-4624-B8C1-C96687D802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8990592"/>
        <c:axId val="129005056"/>
      </c:lineChart>
      <c:catAx>
        <c:axId val="128990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005056"/>
        <c:crosses val="autoZero"/>
        <c:auto val="1"/>
        <c:lblAlgn val="ctr"/>
        <c:lblOffset val="100"/>
        <c:noMultiLvlLbl val="0"/>
      </c:catAx>
      <c:valAx>
        <c:axId val="129005056"/>
        <c:scaling>
          <c:orientation val="minMax"/>
          <c:max val="15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Total</a:t>
                </a:r>
                <a:r>
                  <a:rPr lang="en-US" baseline="0"/>
                  <a:t> Emissions (MtCO2e)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990592"/>
        <c:crosses val="autoZero"/>
        <c:crossBetween val="between"/>
        <c:majorUnit val="2"/>
      </c:valAx>
      <c:spPr>
        <a:noFill/>
        <a:ln>
          <a:solidFill>
            <a:schemeClr val="accent1"/>
          </a:solidFill>
        </a:ln>
        <a:effectLst/>
      </c:spPr>
    </c:plotArea>
    <c:legend>
      <c:legendPos val="b"/>
      <c:layout>
        <c:manualLayout>
          <c:xMode val="edge"/>
          <c:yMode val="edge"/>
          <c:x val="0.30109775249203902"/>
          <c:y val="0.73903277507023801"/>
          <c:w val="0.43829353680245098"/>
          <c:h val="6.47552669184846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C6CA01-9C8F-43C4-AD03-2BE71945F0E0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7A9706-FF3E-4365-B720-99AD93C2F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471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A9706-FF3E-4365-B720-99AD93C2FB3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05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C1F65-B776-41B6-956C-504F09A76619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0D79C-94A0-43F2-8371-65F6B7590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732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C1F65-B776-41B6-956C-504F09A76619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0D79C-94A0-43F2-8371-65F6B7590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037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C1F65-B776-41B6-956C-504F09A76619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0D79C-94A0-43F2-8371-65F6B7590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69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C1F65-B776-41B6-956C-504F09A76619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0D79C-94A0-43F2-8371-65F6B7590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673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C1F65-B776-41B6-956C-504F09A76619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0D79C-94A0-43F2-8371-65F6B7590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685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C1F65-B776-41B6-956C-504F09A76619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0D79C-94A0-43F2-8371-65F6B7590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639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C1F65-B776-41B6-956C-504F09A76619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0D79C-94A0-43F2-8371-65F6B7590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684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C1F65-B776-41B6-956C-504F09A76619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0D79C-94A0-43F2-8371-65F6B7590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53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C1F65-B776-41B6-956C-504F09A76619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0D79C-94A0-43F2-8371-65F6B7590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009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C1F65-B776-41B6-956C-504F09A76619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0D79C-94A0-43F2-8371-65F6B7590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961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C1F65-B776-41B6-956C-504F09A76619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0D79C-94A0-43F2-8371-65F6B7590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138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8C1F65-B776-41B6-956C-504F09A76619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0D79C-94A0-43F2-8371-65F6B7590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290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7054" y="2675216"/>
            <a:ext cx="9144000" cy="545090"/>
          </a:xfrm>
        </p:spPr>
        <p:txBody>
          <a:bodyPr>
            <a:normAutofit/>
          </a:bodyPr>
          <a:lstStyle/>
          <a:p>
            <a:r>
              <a:rPr lang="en-US" sz="3000" dirty="0" smtClean="0">
                <a:latin typeface="Trebuchet MS" panose="020B0603020202020204" pitchFamily="34" charset="0"/>
              </a:rPr>
              <a:t>Summary of Ghana’s BUR</a:t>
            </a:r>
            <a:endParaRPr lang="en-US" sz="3000" dirty="0">
              <a:latin typeface="Trebuchet MS" panose="020B0603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31654" y="5541818"/>
            <a:ext cx="7077363" cy="74814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Trebuchet MS" panose="020B0603020202020204" pitchFamily="34" charset="0"/>
              </a:rPr>
              <a:t>Joseph Amankwa Baffoe</a:t>
            </a:r>
          </a:p>
          <a:p>
            <a:r>
              <a:rPr lang="en-US" dirty="0" smtClean="0">
                <a:latin typeface="Trebuchet MS" panose="020B0603020202020204" pitchFamily="34" charset="0"/>
              </a:rPr>
              <a:t>(EPA-Ghana)</a:t>
            </a:r>
          </a:p>
        </p:txBody>
      </p:sp>
      <p:sp>
        <p:nvSpPr>
          <p:cNvPr id="4" name="Rectangle 3"/>
          <p:cNvSpPr/>
          <p:nvPr/>
        </p:nvSpPr>
        <p:spPr>
          <a:xfrm>
            <a:off x="1213426" y="3220306"/>
            <a:ext cx="10113817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222222"/>
                </a:solidFill>
                <a:latin typeface="Trebuchet MS" panose="020B0603020202020204" pitchFamily="34" charset="0"/>
              </a:rPr>
              <a:t> </a:t>
            </a:r>
            <a:endParaRPr lang="en-US" dirty="0">
              <a:latin typeface="Trebuchet MS" panose="020B0603020202020204" pitchFamily="34" charset="0"/>
              <a:ea typeface="+mj-ea"/>
              <a:cs typeface="+mj-cs"/>
            </a:endParaRPr>
          </a:p>
        </p:txBody>
      </p:sp>
      <p:pic>
        <p:nvPicPr>
          <p:cNvPr id="5" name="Picture 7" descr="Description: Macintosh HD:Users:tutu_daniel:Desktop:ghana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76" y="280242"/>
            <a:ext cx="1186378" cy="969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040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473" y="595462"/>
            <a:ext cx="10515600" cy="586982"/>
          </a:xfrm>
        </p:spPr>
        <p:txBody>
          <a:bodyPr>
            <a:normAutofit/>
          </a:bodyPr>
          <a:lstStyle/>
          <a:p>
            <a:r>
              <a:rPr lang="en-US" sz="3000" dirty="0" smtClean="0">
                <a:latin typeface="Trebuchet MS" panose="020B0603020202020204" pitchFamily="34" charset="0"/>
                <a:cs typeface="Arial" panose="020B0604020202020204" pitchFamily="34" charset="0"/>
              </a:rPr>
              <a:t>7. Domestic </a:t>
            </a:r>
            <a:r>
              <a:rPr lang="en-US" sz="3000" dirty="0">
                <a:latin typeface="Trebuchet MS" panose="020B0603020202020204" pitchFamily="34" charset="0"/>
                <a:cs typeface="Arial" panose="020B0604020202020204" pitchFamily="34" charset="0"/>
              </a:rPr>
              <a:t>MRV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3786023"/>
              </p:ext>
            </p:extLst>
          </p:nvPr>
        </p:nvGraphicFramePr>
        <p:xfrm>
          <a:off x="4433888" y="1173163"/>
          <a:ext cx="7591425" cy="5275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6" name="Visio" r:id="rId3" imgW="5724636" imgH="4010133" progId="Visio.Drawing.15">
                  <p:embed/>
                </p:oleObj>
              </mc:Choice>
              <mc:Fallback>
                <p:oleObj name="Visio" r:id="rId3" imgW="5724636" imgH="4010133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3888" y="1173163"/>
                        <a:ext cx="7591425" cy="5275262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0C03BD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26473" y="1884218"/>
            <a:ext cx="3472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dirty="0" smtClean="0">
                <a:latin typeface="Trebuchet MS" panose="020B0603020202020204" pitchFamily="34" charset="0"/>
              </a:rPr>
              <a:t>MRV </a:t>
            </a:r>
            <a:r>
              <a:rPr lang="en-US" dirty="0">
                <a:latin typeface="Trebuchet MS" panose="020B0603020202020204" pitchFamily="34" charset="0"/>
              </a:rPr>
              <a:t>system focuses on integration into </a:t>
            </a:r>
            <a:r>
              <a:rPr lang="en-US" dirty="0" smtClean="0">
                <a:latin typeface="Trebuchet MS" panose="020B0603020202020204" pitchFamily="34" charset="0"/>
              </a:rPr>
              <a:t>existing </a:t>
            </a:r>
            <a:r>
              <a:rPr lang="en-US" dirty="0">
                <a:latin typeface="Trebuchet MS" panose="020B0603020202020204" pitchFamily="34" charset="0"/>
              </a:rPr>
              <a:t>national development </a:t>
            </a:r>
            <a:r>
              <a:rPr lang="en-US" dirty="0" smtClean="0">
                <a:latin typeface="Trebuchet MS" panose="020B0603020202020204" pitchFamily="34" charset="0"/>
              </a:rPr>
              <a:t>M&amp;E framework.</a:t>
            </a:r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9492" y="3469375"/>
            <a:ext cx="3472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dirty="0" smtClean="0">
                <a:latin typeface="Trebuchet MS" panose="020B0603020202020204" pitchFamily="34" charset="0"/>
              </a:rPr>
              <a:t>efficient </a:t>
            </a:r>
            <a:r>
              <a:rPr lang="en-US" dirty="0">
                <a:latin typeface="Trebuchet MS" panose="020B0603020202020204" pitchFamily="34" charset="0"/>
              </a:rPr>
              <a:t>way of mobilizing institutions and setting up processes for performing MRV functions on sustainable basis </a:t>
            </a:r>
            <a:r>
              <a:rPr lang="en-US" dirty="0" smtClean="0">
                <a:latin typeface="Trebuchet MS" panose="020B0603020202020204" pitchFamily="34" charset="0"/>
              </a:rPr>
              <a:t>at </a:t>
            </a:r>
            <a:r>
              <a:rPr lang="en-US" dirty="0">
                <a:latin typeface="Trebuchet MS" panose="020B0603020202020204" pitchFamily="34" charset="0"/>
              </a:rPr>
              <a:t>project, sector and national levels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0246" y="5619822"/>
            <a:ext cx="3562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dirty="0">
                <a:latin typeface="Trebuchet MS" panose="020B0603020202020204" pitchFamily="34" charset="0"/>
              </a:rPr>
              <a:t>Online data climate data hub developed and deployed </a:t>
            </a:r>
          </a:p>
        </p:txBody>
      </p:sp>
    </p:spTree>
    <p:extLst>
      <p:ext uri="{BB962C8B-B14F-4D97-AF65-F5344CB8AC3E}">
        <p14:creationId xmlns:p14="http://schemas.microsoft.com/office/powerpoint/2010/main" val="174915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604693"/>
          </a:xfrm>
        </p:spPr>
        <p:txBody>
          <a:bodyPr/>
          <a:lstStyle/>
          <a:p>
            <a:r>
              <a:rPr lang="en-US" sz="2800" dirty="0">
                <a:solidFill>
                  <a:prstClr val="black"/>
                </a:solidFill>
                <a:latin typeface="Trebuchet MS" panose="020B0603020202020204" pitchFamily="34" charset="0"/>
              </a:rPr>
              <a:t>8. </a:t>
            </a:r>
            <a:r>
              <a:rPr lang="en-US" sz="2800" b="1" dirty="0">
                <a:solidFill>
                  <a:prstClr val="black"/>
                </a:solidFill>
                <a:latin typeface="Trebuchet MS" panose="020B0603020202020204" pitchFamily="34" charset="0"/>
              </a:rPr>
              <a:t>Lessons and Challenges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126981"/>
            <a:ext cx="5157787" cy="397019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algn="ctr"/>
            <a:r>
              <a:rPr lang="en-US" dirty="0">
                <a:latin typeface="Trebuchet MS" panose="020B0603020202020204" pitchFamily="34" charset="0"/>
              </a:rPr>
              <a:t>Lessons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681163"/>
            <a:ext cx="5157787" cy="5010582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just"/>
            <a:r>
              <a:rPr lang="en-US" sz="2000" dirty="0"/>
              <a:t>On MRV, need </a:t>
            </a:r>
            <a:r>
              <a:rPr lang="en-US" sz="2000" b="1" dirty="0"/>
              <a:t>for orientation and continuous capacity on existing M&amp;E structures</a:t>
            </a:r>
            <a:r>
              <a:rPr lang="en-US" sz="2000" dirty="0"/>
              <a:t>.</a:t>
            </a:r>
          </a:p>
          <a:p>
            <a:pPr algn="just"/>
            <a:r>
              <a:rPr lang="en-US" sz="2000" dirty="0" smtClean="0"/>
              <a:t>Important to </a:t>
            </a:r>
            <a:r>
              <a:rPr lang="en-US" sz="2000" b="1" dirty="0" smtClean="0"/>
              <a:t>strengthen existing </a:t>
            </a:r>
            <a:r>
              <a:rPr lang="en-US" sz="2000" b="1" dirty="0"/>
              <a:t>data systems </a:t>
            </a:r>
            <a:r>
              <a:rPr lang="en-US" sz="2000" dirty="0" smtClean="0"/>
              <a:t>to </a:t>
            </a:r>
            <a:r>
              <a:rPr lang="en-US" sz="2000" dirty="0"/>
              <a:t>work better.</a:t>
            </a:r>
          </a:p>
          <a:p>
            <a:pPr algn="just"/>
            <a:r>
              <a:rPr lang="en-US" sz="2000" b="1" dirty="0" smtClean="0"/>
              <a:t>Strengthen the roles </a:t>
            </a:r>
            <a:r>
              <a:rPr lang="en-US" sz="2000" b="1" dirty="0"/>
              <a:t>of National Statistics Offices </a:t>
            </a:r>
            <a:r>
              <a:rPr lang="en-US" sz="2000" dirty="0"/>
              <a:t>and other relevant institutions in data </a:t>
            </a:r>
            <a:r>
              <a:rPr lang="en-US" sz="2000" dirty="0" smtClean="0"/>
              <a:t>collection.</a:t>
            </a:r>
          </a:p>
          <a:p>
            <a:pPr algn="just"/>
            <a:r>
              <a:rPr lang="en-US" sz="2000" dirty="0"/>
              <a:t>I</a:t>
            </a:r>
            <a:r>
              <a:rPr lang="en-US" sz="2000" dirty="0" smtClean="0"/>
              <a:t>mportant </a:t>
            </a:r>
            <a:r>
              <a:rPr lang="en-US" sz="2000" dirty="0"/>
              <a:t>to </a:t>
            </a:r>
            <a:r>
              <a:rPr lang="en-US" sz="2000" b="1" dirty="0"/>
              <a:t>mainstream </a:t>
            </a:r>
            <a:r>
              <a:rPr lang="en-US" sz="2000" b="1" dirty="0" smtClean="0"/>
              <a:t>activities </a:t>
            </a:r>
            <a:r>
              <a:rPr lang="en-US" sz="2000" b="1" dirty="0"/>
              <a:t>into the core Institution </a:t>
            </a:r>
            <a:r>
              <a:rPr lang="en-US" sz="2000" dirty="0" smtClean="0"/>
              <a:t>work</a:t>
            </a:r>
            <a:r>
              <a:rPr lang="en-US" sz="2000" b="1" dirty="0" smtClean="0"/>
              <a:t> </a:t>
            </a:r>
            <a:r>
              <a:rPr lang="en-US" sz="2000" dirty="0" smtClean="0"/>
              <a:t>for long-term </a:t>
            </a:r>
            <a:r>
              <a:rPr lang="en-US" sz="2000" dirty="0"/>
              <a:t>sustainability </a:t>
            </a:r>
            <a:r>
              <a:rPr lang="en-US" sz="2000" dirty="0" smtClean="0"/>
              <a:t>.</a:t>
            </a:r>
            <a:endParaRPr lang="en-US" sz="2000" dirty="0"/>
          </a:p>
          <a:p>
            <a:pPr algn="just"/>
            <a:r>
              <a:rPr lang="en-US" sz="2000" dirty="0" smtClean="0"/>
              <a:t>Need for </a:t>
            </a:r>
            <a:r>
              <a:rPr lang="en-US" sz="2000" b="1" dirty="0" smtClean="0"/>
              <a:t>legal authority </a:t>
            </a:r>
            <a:r>
              <a:rPr lang="en-US" sz="2000" dirty="0"/>
              <a:t>to make data available for </a:t>
            </a:r>
            <a:r>
              <a:rPr lang="en-US" sz="2000" dirty="0" smtClean="0"/>
              <a:t>reporting (</a:t>
            </a:r>
            <a:r>
              <a:rPr lang="en-US" sz="2000" dirty="0"/>
              <a:t>e.g. industry</a:t>
            </a:r>
            <a:r>
              <a:rPr lang="en-US" sz="2000" dirty="0" smtClean="0"/>
              <a:t>).</a:t>
            </a:r>
            <a:endParaRPr lang="en-US" sz="2000" dirty="0"/>
          </a:p>
          <a:p>
            <a:pPr algn="just"/>
            <a:r>
              <a:rPr lang="en-US" sz="2000" dirty="0" smtClean="0"/>
              <a:t>Need for </a:t>
            </a:r>
            <a:r>
              <a:rPr lang="en-US" sz="2000" b="1" dirty="0" smtClean="0"/>
              <a:t>continuous </a:t>
            </a:r>
            <a:r>
              <a:rPr lang="en-US" sz="2000" b="1" dirty="0"/>
              <a:t>investments in data </a:t>
            </a:r>
            <a:r>
              <a:rPr lang="en-US" sz="2000" dirty="0"/>
              <a:t>collection and </a:t>
            </a:r>
            <a:r>
              <a:rPr lang="en-US" sz="2000" dirty="0" smtClean="0"/>
              <a:t>data </a:t>
            </a:r>
            <a:r>
              <a:rPr lang="en-US" sz="2000" dirty="0"/>
              <a:t>exchange </a:t>
            </a:r>
            <a:r>
              <a:rPr lang="en-US" sz="2000" dirty="0" smtClean="0"/>
              <a:t>system.</a:t>
            </a:r>
            <a:endParaRPr lang="en-US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7588" y="1126981"/>
            <a:ext cx="5183188" cy="397019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Trebuchet MS" panose="020B0603020202020204" pitchFamily="34" charset="0"/>
              </a:rPr>
              <a:t>Challenges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681163"/>
            <a:ext cx="5183188" cy="5010582"/>
          </a:xfrm>
          <a:ln>
            <a:solidFill>
              <a:schemeClr val="accent6"/>
            </a:solidFill>
          </a:ln>
        </p:spPr>
        <p:txBody>
          <a:bodyPr>
            <a:normAutofit/>
          </a:bodyPr>
          <a:lstStyle/>
          <a:p>
            <a:pPr algn="just"/>
            <a:r>
              <a:rPr lang="en-US" sz="2000" b="1" dirty="0" smtClean="0"/>
              <a:t>Incorporating climate data collection needs into existing national statistics surveys </a:t>
            </a:r>
            <a:r>
              <a:rPr lang="en-US" sz="2000" dirty="0" smtClean="0"/>
              <a:t>and annual M&amp;E reports is time consuming. </a:t>
            </a:r>
          </a:p>
          <a:p>
            <a:pPr algn="just"/>
            <a:r>
              <a:rPr lang="en-US" sz="2000" dirty="0" smtClean="0"/>
              <a:t>Getting the relevant </a:t>
            </a:r>
            <a:r>
              <a:rPr lang="en-US" sz="2000" b="1" dirty="0" smtClean="0"/>
              <a:t>institutions to start implementing their assigned roles </a:t>
            </a:r>
            <a:r>
              <a:rPr lang="en-US" sz="2000" dirty="0" smtClean="0"/>
              <a:t>requires more consistent efforts (institutional approvals, trainings, MOU).</a:t>
            </a:r>
          </a:p>
          <a:p>
            <a:pPr algn="just"/>
            <a:r>
              <a:rPr lang="en-US" sz="2000" b="1" dirty="0" smtClean="0"/>
              <a:t>Access to good quality data using a dedicated data sharing platforms </a:t>
            </a:r>
            <a:r>
              <a:rPr lang="en-US" sz="2000" dirty="0" smtClean="0"/>
              <a:t>could be major challenge.</a:t>
            </a:r>
          </a:p>
          <a:p>
            <a:pPr algn="just"/>
            <a:r>
              <a:rPr lang="en-US" sz="2000" dirty="0" smtClean="0"/>
              <a:t>Difficulty to access industry data due to Lack of </a:t>
            </a:r>
            <a:r>
              <a:rPr lang="en-US" sz="2000" b="1" dirty="0" smtClean="0"/>
              <a:t>data protection and confidentiality </a:t>
            </a:r>
            <a:r>
              <a:rPr lang="en-US" sz="2000" dirty="0" smtClean="0"/>
              <a:t>regime.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99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427" y="228945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Trebuchet MS" panose="020B0603020202020204" pitchFamily="34" charset="0"/>
              </a:rPr>
              <a:t>Thank you </a:t>
            </a:r>
            <a:endParaRPr lang="en-US" sz="40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03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345" y="647543"/>
            <a:ext cx="8077200" cy="647380"/>
          </a:xfrm>
        </p:spPr>
        <p:txBody>
          <a:bodyPr>
            <a:normAutofit/>
          </a:bodyPr>
          <a:lstStyle/>
          <a:p>
            <a:r>
              <a:rPr lang="en-US" sz="2625" dirty="0" smtClean="0">
                <a:latin typeface="Trebuchet MS" panose="020B0603020202020204" pitchFamily="34" charset="0"/>
              </a:rPr>
              <a:t>Submissions and TTE review timelines </a:t>
            </a:r>
            <a:endParaRPr lang="en-US" sz="2625" dirty="0">
              <a:latin typeface="Trebuchet MS" panose="020B0603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64819" y="6400801"/>
            <a:ext cx="9158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rebuchet MS" panose="020B0603020202020204" pitchFamily="34" charset="0"/>
              </a:rPr>
              <a:t>http://unfccc.int/documentation/documents/advanced_search/items/6911.php?priref=600008881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9959" y="1967865"/>
            <a:ext cx="4131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>
                <a:latin typeface="Trebuchet MS" panose="020B0603020202020204" pitchFamily="34" charset="0"/>
              </a:rPr>
              <a:t>Submission of BUR to UNFCCC secretariat : 21 July, 2015</a:t>
            </a:r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9959" y="3491255"/>
            <a:ext cx="3839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>
                <a:latin typeface="Trebuchet MS" panose="020B0603020202020204" pitchFamily="34" charset="0"/>
              </a:rPr>
              <a:t>Centralized technical analysis by TTE  : 16 -18 November, </a:t>
            </a:r>
            <a:r>
              <a:rPr lang="en-US" dirty="0">
                <a:latin typeface="Trebuchet MS" panose="020B0603020202020204" pitchFamily="34" charset="0"/>
              </a:rPr>
              <a:t>2015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86688" y="4877411"/>
            <a:ext cx="4022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>
                <a:latin typeface="Trebuchet MS" panose="020B0603020202020204" pitchFamily="34" charset="0"/>
              </a:rPr>
              <a:t>Website publication of summary report : 12 February, 2016  </a:t>
            </a:r>
            <a:endParaRPr lang="en-US" dirty="0">
              <a:latin typeface="Trebuchet MS" panose="020B0603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875" y="1294923"/>
            <a:ext cx="4750517" cy="5053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14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731" y="569154"/>
            <a:ext cx="7886700" cy="644808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Trebuchet MS" panose="020B0603020202020204" pitchFamily="34" charset="0"/>
              </a:rPr>
              <a:t>Summary of information in </a:t>
            </a:r>
            <a:r>
              <a:rPr lang="en-US" sz="3600" dirty="0" smtClean="0">
                <a:latin typeface="Trebuchet MS" panose="020B0603020202020204" pitchFamily="34" charset="0"/>
              </a:rPr>
              <a:t>the reports</a:t>
            </a:r>
            <a:endParaRPr lang="en-US" sz="3600" dirty="0">
              <a:latin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063" y="2202853"/>
            <a:ext cx="4570210" cy="1140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Trebuchet MS" panose="020B0603020202020204" pitchFamily="34" charset="0"/>
              </a:rPr>
              <a:t>1. National circumstances  </a:t>
            </a:r>
            <a:endParaRPr lang="en-US" sz="2400" dirty="0">
              <a:latin typeface="Trebuchet MS" panose="020B0603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4291" y="1422133"/>
            <a:ext cx="7130196" cy="521419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27600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534" y="1222989"/>
            <a:ext cx="3857627" cy="8994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dirty="0" smtClean="0">
                <a:latin typeface="Trebuchet MS" panose="020B0603020202020204" pitchFamily="34" charset="0"/>
              </a:rPr>
              <a:t>2. Institutional arrangement relevant to climate change</a:t>
            </a:r>
            <a:endParaRPr lang="en-US" sz="2600" dirty="0">
              <a:latin typeface="Trebuchet MS" panose="020B0603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465696" y="167270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028403" y="415311"/>
            <a:ext cx="1514172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4098161" y="185962"/>
            <a:ext cx="7716033" cy="6532776"/>
            <a:chOff x="6334812" y="1592322"/>
            <a:chExt cx="5213023" cy="4629369"/>
          </a:xfrm>
        </p:grpSpPr>
        <p:sp>
          <p:nvSpPr>
            <p:cNvPr id="7" name="Rectangle 6"/>
            <p:cNvSpPr/>
            <p:nvPr/>
          </p:nvSpPr>
          <p:spPr>
            <a:xfrm>
              <a:off x="6334812" y="1592322"/>
              <a:ext cx="5213023" cy="462936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97960" y="1672708"/>
              <a:ext cx="4486725" cy="4487601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227340" y="3999564"/>
            <a:ext cx="4119565" cy="830997"/>
            <a:chOff x="227340" y="3999564"/>
            <a:chExt cx="4119565" cy="830997"/>
          </a:xfrm>
        </p:grpSpPr>
        <p:sp>
          <p:nvSpPr>
            <p:cNvPr id="11" name="Chevron 10"/>
            <p:cNvSpPr/>
            <p:nvPr/>
          </p:nvSpPr>
          <p:spPr>
            <a:xfrm>
              <a:off x="3154233" y="4061558"/>
              <a:ext cx="471340" cy="650449"/>
            </a:xfrm>
            <a:prstGeom prst="chevron">
              <a:avLst/>
            </a:prstGeom>
            <a:solidFill>
              <a:srgbClr val="0C03BD"/>
            </a:solidFill>
            <a:ln>
              <a:solidFill>
                <a:srgbClr val="0C03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Chevron 3"/>
            <p:cNvSpPr/>
            <p:nvPr/>
          </p:nvSpPr>
          <p:spPr>
            <a:xfrm>
              <a:off x="3875565" y="4061560"/>
              <a:ext cx="471340" cy="650449"/>
            </a:xfrm>
            <a:prstGeom prst="chevron">
              <a:avLst/>
            </a:prstGeom>
            <a:solidFill>
              <a:srgbClr val="0C03BD"/>
            </a:solidFill>
            <a:ln>
              <a:solidFill>
                <a:srgbClr val="0C03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Chevron 7"/>
            <p:cNvSpPr/>
            <p:nvPr/>
          </p:nvSpPr>
          <p:spPr>
            <a:xfrm>
              <a:off x="3514294" y="4061559"/>
              <a:ext cx="471340" cy="650449"/>
            </a:xfrm>
            <a:prstGeom prst="chevron">
              <a:avLst/>
            </a:prstGeom>
            <a:solidFill>
              <a:srgbClr val="0C03BD"/>
            </a:solidFill>
            <a:ln>
              <a:solidFill>
                <a:srgbClr val="0C03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27340" y="3999564"/>
              <a:ext cx="259511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Trebuchet MS" panose="020B0603020202020204" pitchFamily="34" charset="0"/>
                </a:rPr>
                <a:t>Institutional arrangement for the preparation action BUR/TNC </a:t>
              </a:r>
              <a:endParaRPr lang="en-US" sz="1600" dirty="0">
                <a:latin typeface="Trebuchet MS" panose="020B0603020202020204" pitchFamily="34" charset="0"/>
              </a:endParaRPr>
            </a:p>
          </p:txBody>
        </p:sp>
        <p:sp>
          <p:nvSpPr>
            <p:cNvPr id="15" name="Chevron 14"/>
            <p:cNvSpPr/>
            <p:nvPr/>
          </p:nvSpPr>
          <p:spPr>
            <a:xfrm>
              <a:off x="2797586" y="4072554"/>
              <a:ext cx="471340" cy="650449"/>
            </a:xfrm>
            <a:prstGeom prst="chevron">
              <a:avLst/>
            </a:prstGeom>
            <a:solidFill>
              <a:srgbClr val="0C03BD"/>
            </a:solidFill>
            <a:ln>
              <a:solidFill>
                <a:srgbClr val="0C03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3402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>
            <a:normAutofit/>
          </a:bodyPr>
          <a:lstStyle/>
          <a:p>
            <a:r>
              <a:rPr lang="en-US" sz="3000" dirty="0" smtClean="0">
                <a:latin typeface="Trebuchet MS" panose="020B0603020202020204" pitchFamily="34" charset="0"/>
                <a:cs typeface="Arial" panose="020B0604020202020204" pitchFamily="34" charset="0"/>
              </a:rPr>
              <a:t>3. Greenhouse </a:t>
            </a:r>
            <a:r>
              <a:rPr lang="en-US" sz="3000" dirty="0">
                <a:latin typeface="Trebuchet MS" panose="020B0603020202020204" pitchFamily="34" charset="0"/>
                <a:cs typeface="Arial" panose="020B0604020202020204" pitchFamily="34" charset="0"/>
              </a:rPr>
              <a:t>gas </a:t>
            </a:r>
            <a:r>
              <a:rPr lang="en-US" sz="3000" dirty="0" smtClean="0">
                <a:latin typeface="Trebuchet MS" panose="020B0603020202020204" pitchFamily="34" charset="0"/>
                <a:cs typeface="Arial" panose="020B0604020202020204" pitchFamily="34" charset="0"/>
              </a:rPr>
              <a:t>emissions profile</a:t>
            </a:r>
            <a:endParaRPr lang="en-US" sz="3000" dirty="0"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8477E-7A77-4324-9FD9-DA11656E3328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082527"/>
              </p:ext>
            </p:extLst>
          </p:nvPr>
        </p:nvGraphicFramePr>
        <p:xfrm>
          <a:off x="115911" y="1339404"/>
          <a:ext cx="5872766" cy="4803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6451359" y="6231848"/>
            <a:ext cx="5740641" cy="529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>
                <a:latin typeface="Trebuchet MS" panose="020B0603020202020204" pitchFamily="34" charset="0"/>
                <a:cs typeface="Arial" panose="020B0604020202020204" pitchFamily="34" charset="0"/>
              </a:rPr>
              <a:t>Emission </a:t>
            </a:r>
            <a:r>
              <a:rPr lang="en-US" sz="1800" dirty="0">
                <a:latin typeface="Trebuchet MS" panose="020B0603020202020204" pitchFamily="34" charset="0"/>
                <a:cs typeface="Arial" panose="020B0604020202020204" pitchFamily="34" charset="0"/>
              </a:rPr>
              <a:t>Trends </a:t>
            </a:r>
            <a:r>
              <a:rPr lang="en-US" sz="1800" dirty="0" smtClean="0">
                <a:latin typeface="Trebuchet MS" panose="020B0603020202020204" pitchFamily="34" charset="0"/>
                <a:cs typeface="Arial" panose="020B0604020202020204" pitchFamily="34" charset="0"/>
              </a:rPr>
              <a:t>by gases</a:t>
            </a:r>
            <a:endParaRPr lang="en-US" sz="1800" dirty="0"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5990" y="6113791"/>
            <a:ext cx="5740641" cy="529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>
                <a:latin typeface="Trebuchet MS" panose="020B0603020202020204" pitchFamily="34" charset="0"/>
                <a:cs typeface="Arial" panose="020B0604020202020204" pitchFamily="34" charset="0"/>
              </a:rPr>
              <a:t>Emission trends by sectors </a:t>
            </a:r>
            <a:endParaRPr lang="en-US" sz="1800" dirty="0"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620788557"/>
              </p:ext>
            </p:extLst>
          </p:nvPr>
        </p:nvGraphicFramePr>
        <p:xfrm>
          <a:off x="6046632" y="1339404"/>
          <a:ext cx="5983240" cy="4774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6343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7639"/>
          </a:xfrm>
        </p:spPr>
        <p:txBody>
          <a:bodyPr>
            <a:normAutofit/>
          </a:bodyPr>
          <a:lstStyle/>
          <a:p>
            <a:r>
              <a:rPr lang="en-US" sz="3000" dirty="0" smtClean="0">
                <a:latin typeface="Trebuchet MS" panose="020B0603020202020204" pitchFamily="34" charset="0"/>
                <a:cs typeface="Arial" panose="020B0604020202020204" pitchFamily="34" charset="0"/>
              </a:rPr>
              <a:t>Mitigation </a:t>
            </a:r>
            <a:r>
              <a:rPr lang="en-US" sz="3000" dirty="0">
                <a:latin typeface="Trebuchet MS" panose="020B0603020202020204" pitchFamily="34" charset="0"/>
                <a:cs typeface="Arial" panose="020B0604020202020204" pitchFamily="34" charset="0"/>
              </a:rPr>
              <a:t>actions and their effects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182" y="952657"/>
            <a:ext cx="9547163" cy="55778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7833" t="19580" r="19127" b="6052"/>
          <a:stretch/>
        </p:blipFill>
        <p:spPr>
          <a:xfrm>
            <a:off x="1240568" y="1021928"/>
            <a:ext cx="9460595" cy="557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26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727" y="376430"/>
            <a:ext cx="10515600" cy="617514"/>
          </a:xfrm>
        </p:spPr>
        <p:txBody>
          <a:bodyPr>
            <a:normAutofit/>
          </a:bodyPr>
          <a:lstStyle/>
          <a:p>
            <a:r>
              <a:rPr lang="en-US" sz="3000" dirty="0">
                <a:latin typeface="Trebuchet MS" panose="020B0603020202020204" pitchFamily="34" charset="0"/>
                <a:cs typeface="Arial" panose="020B0604020202020204" pitchFamily="34" charset="0"/>
              </a:rPr>
              <a:t>6. </a:t>
            </a:r>
            <a:r>
              <a:rPr lang="en-US" sz="3000" dirty="0" smtClean="0">
                <a:latin typeface="Trebuchet MS" panose="020B0603020202020204" pitchFamily="34" charset="0"/>
                <a:cs typeface="Arial" panose="020B0604020202020204" pitchFamily="34" charset="0"/>
              </a:rPr>
              <a:t>Support received and needed </a:t>
            </a:r>
            <a:endParaRPr lang="en-US" sz="3000" dirty="0"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50982" y="1028130"/>
            <a:ext cx="11125199" cy="4838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latin typeface="Trebuchet MS" panose="020B0603020202020204" pitchFamily="34" charset="0"/>
                <a:cs typeface="Arial" panose="020B0604020202020204" pitchFamily="34" charset="0"/>
              </a:rPr>
              <a:t>a. non-monetized capacity building and technology support received for the period 2011-2014  </a:t>
            </a:r>
            <a:endParaRPr lang="en-US" sz="2000" dirty="0"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9104255"/>
              </p:ext>
            </p:extLst>
          </p:nvPr>
        </p:nvGraphicFramePr>
        <p:xfrm>
          <a:off x="184727" y="1546188"/>
          <a:ext cx="11933383" cy="343408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526473">
                  <a:extLst>
                    <a:ext uri="{9D8B030D-6E8A-4147-A177-3AD203B41FA5}">
                      <a16:colId xmlns:a16="http://schemas.microsoft.com/office/drawing/2014/main" xmlns="" val="2041724656"/>
                    </a:ext>
                  </a:extLst>
                </a:gridCol>
                <a:gridCol w="4969164">
                  <a:extLst>
                    <a:ext uri="{9D8B030D-6E8A-4147-A177-3AD203B41FA5}">
                      <a16:colId xmlns:a16="http://schemas.microsoft.com/office/drawing/2014/main" xmlns="" val="726860156"/>
                    </a:ext>
                  </a:extLst>
                </a:gridCol>
                <a:gridCol w="2313709">
                  <a:extLst>
                    <a:ext uri="{9D8B030D-6E8A-4147-A177-3AD203B41FA5}">
                      <a16:colId xmlns:a16="http://schemas.microsoft.com/office/drawing/2014/main" xmlns="" val="1040217604"/>
                    </a:ext>
                  </a:extLst>
                </a:gridCol>
                <a:gridCol w="3236336">
                  <a:extLst>
                    <a:ext uri="{9D8B030D-6E8A-4147-A177-3AD203B41FA5}">
                      <a16:colId xmlns:a16="http://schemas.microsoft.com/office/drawing/2014/main" xmlns="" val="545405307"/>
                    </a:ext>
                  </a:extLst>
                </a:gridCol>
                <a:gridCol w="887701">
                  <a:extLst>
                    <a:ext uri="{9D8B030D-6E8A-4147-A177-3AD203B41FA5}">
                      <a16:colId xmlns:a16="http://schemas.microsoft.com/office/drawing/2014/main" xmlns="" val="1437717596"/>
                    </a:ext>
                  </a:extLst>
                </a:gridCol>
              </a:tblGrid>
              <a:tr h="20930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 smtClean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6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472" marR="12472" marT="0" marB="0">
                    <a:solidFill>
                      <a:srgbClr val="0C03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rebuchet MS" panose="020B0603020202020204" pitchFamily="34" charset="0"/>
                        </a:rPr>
                        <a:t>Description of Activity </a:t>
                      </a:r>
                      <a:endParaRPr lang="en-US" sz="16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472" marR="12472" marT="0" marB="0">
                    <a:solidFill>
                      <a:srgbClr val="0C03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rebuchet MS" panose="020B0603020202020204" pitchFamily="34" charset="0"/>
                        </a:rPr>
                        <a:t>Climate Relevance</a:t>
                      </a:r>
                      <a:endParaRPr lang="en-US" sz="16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472" marR="12472" marT="0" marB="0">
                    <a:solidFill>
                      <a:srgbClr val="0C03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rebuchet MS" panose="020B0603020202020204" pitchFamily="34" charset="0"/>
                        </a:rPr>
                        <a:t>Donor </a:t>
                      </a:r>
                      <a:endParaRPr lang="en-US" sz="16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472" marR="12472" marT="0" marB="0">
                    <a:solidFill>
                      <a:srgbClr val="0C03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rebuchet MS" panose="020B0603020202020204" pitchFamily="34" charset="0"/>
                        </a:rPr>
                        <a:t>Status</a:t>
                      </a:r>
                      <a:endParaRPr lang="en-US" sz="16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472" marR="12472" marT="0" marB="0">
                    <a:solidFill>
                      <a:srgbClr val="0C03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91239028"/>
                  </a:ext>
                </a:extLst>
              </a:tr>
              <a:tr h="80954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0" dirty="0" smtClean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400" b="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472" marR="12472" marT="0" marB="0">
                    <a:solidFill>
                      <a:srgbClr val="0C03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Information matter project: training on GHG data management, emission baseline and domestic MRV. Third Party Review of National GHG Inventory Review – Energy Section. 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472" marR="12472" marT="0" marB="0">
                    <a:solidFill>
                      <a:srgbClr val="0C03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0">
                          <a:effectLst/>
                          <a:latin typeface="Trebuchet MS" panose="020B0603020202020204" pitchFamily="34" charset="0"/>
                        </a:rPr>
                        <a:t>Mitigation 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0">
                          <a:effectLst/>
                          <a:latin typeface="Trebuchet MS" panose="020B0603020202020204" pitchFamily="34" charset="0"/>
                        </a:rPr>
                        <a:t>(GHG Inventory Energy Sector)</a:t>
                      </a:r>
                      <a:endParaRPr lang="en-US" sz="1400" b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472" marR="12472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effectLst/>
                          <a:latin typeface="Trebuchet MS" panose="020B0603020202020204" pitchFamily="34" charset="0"/>
                        </a:rPr>
                        <a:t>German Federal Ministry for Economic Cooperation and Development (BMZ), GIZ</a:t>
                      </a:r>
                      <a:endParaRPr lang="en-US" sz="1400" b="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472" marR="12472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effectLst/>
                          <a:latin typeface="Trebuchet MS" panose="020B0603020202020204" pitchFamily="34" charset="0"/>
                        </a:rPr>
                        <a:t>On-going till 2016</a:t>
                      </a:r>
                      <a:endParaRPr lang="en-US" sz="1400" b="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472" marR="12472" marT="0" marB="0"/>
                </a:tc>
                <a:extLst>
                  <a:ext uri="{0D108BD9-81ED-4DB2-BD59-A6C34878D82A}">
                    <a16:rowId xmlns:a16="http://schemas.microsoft.com/office/drawing/2014/main" xmlns="" val="2594056839"/>
                  </a:ext>
                </a:extLst>
              </a:tr>
              <a:tr h="69148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0" dirty="0" smtClean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b="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472" marR="12472" marT="0" marB="0">
                    <a:solidFill>
                      <a:srgbClr val="0C03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Sustainable GHG Management Project in West Africa: Third Party Review of 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NGHGI– 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AFOLU Section. Training on Land use mapping using Google map engine tool. 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472" marR="12472" marT="0" marB="0">
                    <a:solidFill>
                      <a:srgbClr val="0C03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effectLst/>
                          <a:latin typeface="Trebuchet MS" panose="020B0603020202020204" pitchFamily="34" charset="0"/>
                        </a:rPr>
                        <a:t>Mitigation 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effectLst/>
                          <a:latin typeface="Trebuchet MS" panose="020B0603020202020204" pitchFamily="34" charset="0"/>
                        </a:rPr>
                        <a:t>(GHG Inventory AFOLU sector</a:t>
                      </a:r>
                      <a:endParaRPr lang="en-US" sz="1400" b="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472" marR="12472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0">
                          <a:effectLst/>
                          <a:latin typeface="Trebuchet MS" panose="020B0603020202020204" pitchFamily="34" charset="0"/>
                        </a:rPr>
                        <a:t>Australia, USA, Netherlands, UK, Belgium, New Zealand, UNFCCC, FAO, UNDP, UNDP</a:t>
                      </a:r>
                      <a:endParaRPr lang="en-US" sz="1400" b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472" marR="12472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0">
                          <a:effectLst/>
                          <a:latin typeface="Trebuchet MS" panose="020B0603020202020204" pitchFamily="34" charset="0"/>
                        </a:rPr>
                        <a:t>On-going till 2017</a:t>
                      </a:r>
                      <a:endParaRPr lang="en-US" sz="1400" b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472" marR="12472" marT="0" marB="0"/>
                </a:tc>
                <a:extLst>
                  <a:ext uri="{0D108BD9-81ED-4DB2-BD59-A6C34878D82A}">
                    <a16:rowId xmlns:a16="http://schemas.microsoft.com/office/drawing/2014/main" xmlns="" val="852847069"/>
                  </a:ext>
                </a:extLst>
              </a:tr>
              <a:tr h="80954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1" dirty="0" smtClean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400" b="1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472" marR="12472" marT="0" marB="0">
                    <a:solidFill>
                      <a:srgbClr val="0C03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Capacity Development for REDD Project: Hands on training on Use of 2006 IPCC guidelines and ALU software for AFOLU GHG Accounting. 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472" marR="12472" marT="0" marB="0">
                    <a:solidFill>
                      <a:srgbClr val="0C03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effectLst/>
                          <a:latin typeface="Trebuchet MS" panose="020B0603020202020204" pitchFamily="34" charset="0"/>
                        </a:rPr>
                        <a:t>Mitigation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effectLst/>
                          <a:latin typeface="Trebuchet MS" panose="020B0603020202020204" pitchFamily="34" charset="0"/>
                        </a:rPr>
                        <a:t>(GHG Inventory AFOLU sector</a:t>
                      </a:r>
                      <a:endParaRPr lang="en-US" sz="1400" b="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472" marR="12472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effectLst/>
                          <a:latin typeface="Trebuchet MS" panose="020B0603020202020204" pitchFamily="34" charset="0"/>
                        </a:rPr>
                        <a:t>German Federal Ministry for the </a:t>
                      </a:r>
                      <a:r>
                        <a:rPr lang="en-US" sz="1400" b="0" dirty="0" smtClean="0">
                          <a:effectLst/>
                          <a:latin typeface="Trebuchet MS" panose="020B0603020202020204" pitchFamily="34" charset="0"/>
                        </a:rPr>
                        <a:t>Environment</a:t>
                      </a:r>
                      <a:r>
                        <a:rPr lang="en-US" sz="1400" b="0" baseline="0" dirty="0" smtClean="0"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US" sz="1400" b="0" dirty="0" smtClean="0">
                          <a:effectLst/>
                          <a:latin typeface="Trebuchet MS" panose="020B0603020202020204" pitchFamily="34" charset="0"/>
                        </a:rPr>
                        <a:t>(BMU</a:t>
                      </a:r>
                      <a:r>
                        <a:rPr lang="en-US" sz="1400" b="0" dirty="0">
                          <a:effectLst/>
                          <a:latin typeface="Trebuchet MS" panose="020B0603020202020204" pitchFamily="34" charset="0"/>
                        </a:rPr>
                        <a:t>). International Climate Initiative, Coalition for Rainforest Nations (</a:t>
                      </a:r>
                      <a:r>
                        <a:rPr lang="en-US" sz="1400" b="0" dirty="0" err="1">
                          <a:effectLst/>
                          <a:latin typeface="Trebuchet MS" panose="020B0603020202020204" pitchFamily="34" charset="0"/>
                        </a:rPr>
                        <a:t>CfRN</a:t>
                      </a:r>
                      <a:r>
                        <a:rPr lang="en-US" sz="1400" b="0" dirty="0">
                          <a:effectLst/>
                          <a:latin typeface="Trebuchet MS" panose="020B0603020202020204" pitchFamily="34" charset="0"/>
                        </a:rPr>
                        <a:t>).</a:t>
                      </a:r>
                      <a:endParaRPr lang="en-US" sz="1400" b="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472" marR="12472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effectLst/>
                          <a:latin typeface="Trebuchet MS" panose="020B0603020202020204" pitchFamily="34" charset="0"/>
                        </a:rPr>
                        <a:t>2012-2014. 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0" dirty="0" smtClean="0">
                          <a:effectLst/>
                          <a:latin typeface="Trebuchet MS" panose="020B0603020202020204" pitchFamily="34" charset="0"/>
                        </a:rPr>
                        <a:t>Phase </a:t>
                      </a:r>
                      <a:r>
                        <a:rPr lang="en-US" sz="1400" b="0" dirty="0">
                          <a:effectLst/>
                          <a:latin typeface="Trebuchet MS" panose="020B0603020202020204" pitchFamily="34" charset="0"/>
                        </a:rPr>
                        <a:t>2 </a:t>
                      </a:r>
                      <a:endParaRPr lang="en-US" sz="1400" b="0" dirty="0" smtClean="0"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12472" marR="12472" marT="0" marB="0"/>
                </a:tc>
                <a:extLst>
                  <a:ext uri="{0D108BD9-81ED-4DB2-BD59-A6C34878D82A}">
                    <a16:rowId xmlns:a16="http://schemas.microsoft.com/office/drawing/2014/main" xmlns="" val="937278740"/>
                  </a:ext>
                </a:extLst>
              </a:tr>
              <a:tr h="72759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1" dirty="0" smtClean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400" b="1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472" marR="12472" marT="0" marB="0">
                    <a:solidFill>
                      <a:srgbClr val="0C03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Training on Non-Annex 1 GHG Inventory software 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472" marR="12472" marT="0" marB="0">
                    <a:solidFill>
                      <a:srgbClr val="0C03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effectLst/>
                          <a:latin typeface="Trebuchet MS" panose="020B0603020202020204" pitchFamily="34" charset="0"/>
                        </a:rPr>
                        <a:t>Mitigation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effectLst/>
                          <a:latin typeface="Trebuchet MS" panose="020B0603020202020204" pitchFamily="34" charset="0"/>
                        </a:rPr>
                        <a:t>(GHG Inventory Management)</a:t>
                      </a:r>
                      <a:endParaRPr lang="en-US" sz="1400" b="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472" marR="12472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effectLst/>
                          <a:latin typeface="Trebuchet MS" panose="020B0603020202020204" pitchFamily="34" charset="0"/>
                        </a:rPr>
                        <a:t>United Nations Framework Convention on Climate Change (UNFCCC) Secretariat </a:t>
                      </a:r>
                      <a:endParaRPr lang="en-US" sz="1400" b="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472" marR="12472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effectLst/>
                          <a:latin typeface="Trebuchet MS" panose="020B0603020202020204" pitchFamily="34" charset="0"/>
                        </a:rPr>
                        <a:t>2014</a:t>
                      </a:r>
                      <a:endParaRPr lang="en-US" sz="1400" b="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472" marR="12472" marT="0" marB="0"/>
                </a:tc>
                <a:extLst>
                  <a:ext uri="{0D108BD9-81ED-4DB2-BD59-A6C34878D82A}">
                    <a16:rowId xmlns:a16="http://schemas.microsoft.com/office/drawing/2014/main" xmlns="" val="178993687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2333209"/>
              </p:ext>
            </p:extLst>
          </p:nvPr>
        </p:nvGraphicFramePr>
        <p:xfrm>
          <a:off x="-53110" y="10101741"/>
          <a:ext cx="11933382" cy="5248256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483788">
                  <a:extLst>
                    <a:ext uri="{9D8B030D-6E8A-4147-A177-3AD203B41FA5}">
                      <a16:colId xmlns:a16="http://schemas.microsoft.com/office/drawing/2014/main" xmlns="" val="234555394"/>
                    </a:ext>
                  </a:extLst>
                </a:gridCol>
                <a:gridCol w="5108830">
                  <a:extLst>
                    <a:ext uri="{9D8B030D-6E8A-4147-A177-3AD203B41FA5}">
                      <a16:colId xmlns:a16="http://schemas.microsoft.com/office/drawing/2014/main" xmlns="" val="726860156"/>
                    </a:ext>
                  </a:extLst>
                </a:gridCol>
                <a:gridCol w="2244437">
                  <a:extLst>
                    <a:ext uri="{9D8B030D-6E8A-4147-A177-3AD203B41FA5}">
                      <a16:colId xmlns:a16="http://schemas.microsoft.com/office/drawing/2014/main" xmlns="" val="1040217604"/>
                    </a:ext>
                  </a:extLst>
                </a:gridCol>
                <a:gridCol w="3214254">
                  <a:extLst>
                    <a:ext uri="{9D8B030D-6E8A-4147-A177-3AD203B41FA5}">
                      <a16:colId xmlns:a16="http://schemas.microsoft.com/office/drawing/2014/main" xmlns="" val="545405307"/>
                    </a:ext>
                  </a:extLst>
                </a:gridCol>
                <a:gridCol w="882073">
                  <a:extLst>
                    <a:ext uri="{9D8B030D-6E8A-4147-A177-3AD203B41FA5}">
                      <a16:colId xmlns:a16="http://schemas.microsoft.com/office/drawing/2014/main" xmlns="" val="1437717596"/>
                    </a:ext>
                  </a:extLst>
                </a:gridCol>
              </a:tblGrid>
              <a:tr h="35967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6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472" marR="12472" marT="0" marB="0">
                    <a:solidFill>
                      <a:srgbClr val="0C03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6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472" marR="12472" marT="0" marB="0">
                    <a:solidFill>
                      <a:srgbClr val="0C03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6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472" marR="12472" marT="0" marB="0">
                    <a:solidFill>
                      <a:srgbClr val="0C03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6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472" marR="12472" marT="0" marB="0">
                    <a:solidFill>
                      <a:srgbClr val="0C03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6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472" marR="12472" marT="0" marB="0">
                    <a:solidFill>
                      <a:srgbClr val="0C03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91239028"/>
                  </a:ext>
                </a:extLst>
              </a:tr>
              <a:tr h="86922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 smtClean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6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472" marR="12472" marT="0" marB="0">
                    <a:solidFill>
                      <a:srgbClr val="0C03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Training on development of standard baselines in Waste and Transport sectors 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472" marR="12472" marT="0" marB="0">
                    <a:solidFill>
                      <a:srgbClr val="0C03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rebuchet MS" panose="020B0603020202020204" pitchFamily="34" charset="0"/>
                        </a:rPr>
                        <a:t>Mitigation 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rebuchet MS" panose="020B0603020202020204" pitchFamily="34" charset="0"/>
                        </a:rPr>
                        <a:t>(Baseline assessment)</a:t>
                      </a:r>
                      <a:endParaRPr lang="en-US" sz="16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472" marR="12472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rebuchet MS" panose="020B0603020202020204" pitchFamily="34" charset="0"/>
                        </a:rPr>
                        <a:t>UNFCCC CDM West Africa Region Collaboration Centre</a:t>
                      </a:r>
                      <a:endParaRPr lang="en-US" sz="16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472" marR="12472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rebuchet MS" panose="020B0603020202020204" pitchFamily="34" charset="0"/>
                        </a:rPr>
                        <a:t>2014</a:t>
                      </a:r>
                      <a:endParaRPr lang="en-US" sz="16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472" marR="12472" marT="0" marB="0"/>
                </a:tc>
                <a:extLst>
                  <a:ext uri="{0D108BD9-81ED-4DB2-BD59-A6C34878D82A}">
                    <a16:rowId xmlns:a16="http://schemas.microsoft.com/office/drawing/2014/main" xmlns="" val="12308199"/>
                  </a:ext>
                </a:extLst>
              </a:tr>
              <a:tr h="98928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 smtClean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6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472" marR="12472" marT="0" marB="0">
                    <a:solidFill>
                      <a:srgbClr val="0C03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Third FAO Regional Workshop on Statistics for Greenhouse Gas Emissions"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472" marR="12472" marT="0" marB="0">
                    <a:solidFill>
                      <a:srgbClr val="0C03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rebuchet MS" panose="020B0603020202020204" pitchFamily="34" charset="0"/>
                        </a:rPr>
                        <a:t>Mitigation 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rebuchet MS" panose="020B0603020202020204" pitchFamily="34" charset="0"/>
                        </a:rPr>
                        <a:t>(GHG Inventory AFOLU)</a:t>
                      </a:r>
                      <a:endParaRPr lang="en-US" sz="16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472" marR="12472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rebuchet MS" panose="020B0603020202020204" pitchFamily="34" charset="0"/>
                        </a:rPr>
                        <a:t>United Nations Food and Agriculture Organization (FAO)</a:t>
                      </a:r>
                      <a:endParaRPr lang="en-US" sz="16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472" marR="12472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rebuchet MS" panose="020B0603020202020204" pitchFamily="34" charset="0"/>
                        </a:rPr>
                        <a:t>2013</a:t>
                      </a:r>
                      <a:endParaRPr lang="en-US" sz="16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472" marR="12472" marT="0" marB="0"/>
                </a:tc>
                <a:extLst>
                  <a:ext uri="{0D108BD9-81ED-4DB2-BD59-A6C34878D82A}">
                    <a16:rowId xmlns:a16="http://schemas.microsoft.com/office/drawing/2014/main" xmlns="" val="1709483514"/>
                  </a:ext>
                </a:extLst>
              </a:tr>
              <a:tr h="12289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 smtClean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6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472" marR="12472" marT="0" marB="0">
                    <a:solidFill>
                      <a:srgbClr val="0C03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Training on Annex 1 Party GHG Review including methodological, reporting and review guidelines. 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472" marR="12472" marT="0" marB="0">
                    <a:solidFill>
                      <a:srgbClr val="0C03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rebuchet MS" panose="020B0603020202020204" pitchFamily="34" charset="0"/>
                        </a:rPr>
                        <a:t>Mitigation 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rebuchet MS" panose="020B0603020202020204" pitchFamily="34" charset="0"/>
                        </a:rPr>
                        <a:t>(GHG Inventory Reviews)</a:t>
                      </a:r>
                      <a:endParaRPr lang="en-US" sz="16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472" marR="12472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rebuchet MS" panose="020B0603020202020204" pitchFamily="34" charset="0"/>
                        </a:rPr>
                        <a:t>United Nations Framework Convention on Climate Change (UNFCCC) Secretariat</a:t>
                      </a:r>
                      <a:endParaRPr lang="en-US" sz="16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472" marR="12472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rebuchet MS" panose="020B0603020202020204" pitchFamily="34" charset="0"/>
                        </a:rPr>
                        <a:t>On-going </a:t>
                      </a:r>
                      <a:endParaRPr lang="en-US" sz="16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472" marR="12472" marT="0" marB="0"/>
                </a:tc>
                <a:extLst>
                  <a:ext uri="{0D108BD9-81ED-4DB2-BD59-A6C34878D82A}">
                    <a16:rowId xmlns:a16="http://schemas.microsoft.com/office/drawing/2014/main" xmlns="" val="1312222978"/>
                  </a:ext>
                </a:extLst>
              </a:tr>
              <a:tr h="107903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 smtClean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6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472" marR="12472" marT="0" marB="0">
                    <a:solidFill>
                      <a:srgbClr val="0C03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CGE Training programmes on National Communications and BUR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472" marR="12472" marT="0" marB="0">
                    <a:solidFill>
                      <a:srgbClr val="0C03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rebuchet MS" panose="020B0603020202020204" pitchFamily="34" charset="0"/>
                        </a:rPr>
                        <a:t>Mitigation, Adaptation</a:t>
                      </a:r>
                      <a:endParaRPr lang="en-US" sz="16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472" marR="12472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rebuchet MS" panose="020B0603020202020204" pitchFamily="34" charset="0"/>
                        </a:rPr>
                        <a:t>United Nations Framework Convention on Climate Change (UNFCCC) Secretariat</a:t>
                      </a:r>
                      <a:endParaRPr lang="en-US" sz="16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472" marR="12472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rebuchet MS" panose="020B0603020202020204" pitchFamily="34" charset="0"/>
                        </a:rPr>
                        <a:t>On-going</a:t>
                      </a:r>
                      <a:endParaRPr lang="en-US" sz="16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472" marR="12472" marT="0" marB="0"/>
                </a:tc>
                <a:extLst>
                  <a:ext uri="{0D108BD9-81ED-4DB2-BD59-A6C34878D82A}">
                    <a16:rowId xmlns:a16="http://schemas.microsoft.com/office/drawing/2014/main" xmlns="" val="3186552531"/>
                  </a:ext>
                </a:extLst>
              </a:tr>
              <a:tr h="72214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 smtClean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6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472" marR="12472" marT="0" marB="0">
                    <a:solidFill>
                      <a:srgbClr val="0C03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Training on Long-range energy alternatives planning system.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472" marR="12472" marT="0" marB="0">
                    <a:solidFill>
                      <a:srgbClr val="0C03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rebuchet MS" panose="020B0603020202020204" pitchFamily="34" charset="0"/>
                        </a:rPr>
                        <a:t>Mitigation</a:t>
                      </a:r>
                      <a:endParaRPr lang="en-US" sz="16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472" marR="12472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rebuchet MS" panose="020B0603020202020204" pitchFamily="34" charset="0"/>
                        </a:rPr>
                        <a:t>Stockholm Environment Institute </a:t>
                      </a:r>
                      <a:endParaRPr lang="en-US" sz="16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472" marR="12472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rebuchet MS" panose="020B0603020202020204" pitchFamily="34" charset="0"/>
                        </a:rPr>
                        <a:t>2013</a:t>
                      </a:r>
                      <a:endParaRPr lang="en-US" sz="16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472" marR="12472" marT="0" marB="0"/>
                </a:tc>
                <a:extLst>
                  <a:ext uri="{0D108BD9-81ED-4DB2-BD59-A6C34878D82A}">
                    <a16:rowId xmlns:a16="http://schemas.microsoft.com/office/drawing/2014/main" xmlns="" val="2087839279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9740330"/>
              </p:ext>
            </p:extLst>
          </p:nvPr>
        </p:nvGraphicFramePr>
        <p:xfrm>
          <a:off x="184727" y="4970560"/>
          <a:ext cx="11933382" cy="1953329"/>
        </p:xfrm>
        <a:graphic>
          <a:graphicData uri="http://schemas.openxmlformats.org/drawingml/2006/table">
            <a:tbl>
              <a:tblPr firstRow="1" firstCol="1" bandRow="1"/>
              <a:tblGrid>
                <a:gridCol w="483048">
                  <a:extLst>
                    <a:ext uri="{9D8B030D-6E8A-4147-A177-3AD203B41FA5}">
                      <a16:colId xmlns:a16="http://schemas.microsoft.com/office/drawing/2014/main" xmlns="" val="541015210"/>
                    </a:ext>
                  </a:extLst>
                </a:gridCol>
                <a:gridCol w="5012589">
                  <a:extLst>
                    <a:ext uri="{9D8B030D-6E8A-4147-A177-3AD203B41FA5}">
                      <a16:colId xmlns:a16="http://schemas.microsoft.com/office/drawing/2014/main" xmlns="" val="310245747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2833840914"/>
                    </a:ext>
                  </a:extLst>
                </a:gridCol>
                <a:gridCol w="3275149">
                  <a:extLst>
                    <a:ext uri="{9D8B030D-6E8A-4147-A177-3AD203B41FA5}">
                      <a16:colId xmlns:a16="http://schemas.microsoft.com/office/drawing/2014/main" xmlns="" val="3439147673"/>
                    </a:ext>
                  </a:extLst>
                </a:gridCol>
                <a:gridCol w="876596">
                  <a:extLst>
                    <a:ext uri="{9D8B030D-6E8A-4147-A177-3AD203B41FA5}">
                      <a16:colId xmlns:a16="http://schemas.microsoft.com/office/drawing/2014/main" xmlns="" val="2010607788"/>
                    </a:ext>
                  </a:extLst>
                </a:gridCol>
              </a:tblGrid>
              <a:tr h="78738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1" kern="1200" dirty="0" smtClean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87" marR="11187" marT="839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03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1" kern="1200" dirty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Training on Annex 1 Party GHG Review including methodological, reporting and review guidelines. 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87" marR="11187" marT="839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03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Mitigation 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(GHG Inventory Reviews)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87" marR="11187" marT="839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United Nations Framework Convention on Climate Change (UNFCCC) Secretariat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87" marR="11187" marT="839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On-going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87" marR="11187" marT="839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14921160"/>
                  </a:ext>
                </a:extLst>
              </a:tr>
              <a:tr h="69788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1" kern="1200" dirty="0" smtClean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87" marR="11187" marT="839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03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1" kern="1200" dirty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CGE Training </a:t>
                      </a:r>
                      <a:r>
                        <a:rPr lang="en-US" sz="1400" b="1" kern="1200" dirty="0" err="1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programmes</a:t>
                      </a:r>
                      <a:r>
                        <a:rPr lang="en-US" sz="1400" b="1" kern="1200" dirty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on National Communications and BUR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87" marR="11187" marT="839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03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Mitigation, Adaptation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87" marR="11187" marT="839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United Nations Framework Convention on Climate Change (UNFCCC) Secretariat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87" marR="11187" marT="839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On-going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87" marR="11187" marT="839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48762970"/>
                  </a:ext>
                </a:extLst>
              </a:tr>
              <a:tr h="46805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1" kern="1200" dirty="0" smtClean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87" marR="11187" marT="839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03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1" kern="1200" dirty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Training on Long-range energy alternatives planning </a:t>
                      </a:r>
                      <a:r>
                        <a:rPr lang="en-US" sz="1400" b="1" kern="1200" dirty="0" smtClean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system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87" marR="11187" marT="839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03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Mitigation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87" marR="11187" marT="839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Stockholm Environment Institute 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87" marR="11187" marT="839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2013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87" marR="11187" marT="839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781605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722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435" y="618134"/>
            <a:ext cx="10107202" cy="4367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500" dirty="0">
                <a:latin typeface="Trebuchet MS" panose="020B0603020202020204" pitchFamily="34" charset="0"/>
                <a:ea typeface="+mj-ea"/>
                <a:cs typeface="Arial" panose="020B0604020202020204" pitchFamily="34" charset="0"/>
              </a:rPr>
              <a:t>b. </a:t>
            </a:r>
            <a:r>
              <a:rPr lang="en-US" sz="2500" dirty="0" smtClean="0">
                <a:latin typeface="Trebuchet MS" panose="020B0603020202020204" pitchFamily="34" charset="0"/>
                <a:ea typeface="+mj-ea"/>
                <a:cs typeface="Arial" panose="020B0604020202020204" pitchFamily="34" charset="0"/>
              </a:rPr>
              <a:t>International </a:t>
            </a:r>
            <a:r>
              <a:rPr lang="en-US" sz="2500" dirty="0">
                <a:latin typeface="Trebuchet MS" panose="020B0603020202020204" pitchFamily="34" charset="0"/>
                <a:ea typeface="+mj-ea"/>
                <a:cs typeface="Arial" panose="020B0604020202020204" pitchFamily="34" charset="0"/>
              </a:rPr>
              <a:t>climate finance flows to Ghana (2011-2014</a:t>
            </a:r>
            <a:r>
              <a:rPr lang="en-US" sz="2500" dirty="0" smtClean="0">
                <a:latin typeface="Trebuchet MS" panose="020B0603020202020204" pitchFamily="34" charset="0"/>
                <a:ea typeface="+mj-ea"/>
                <a:cs typeface="Arial" panose="020B0604020202020204" pitchFamily="34" charset="0"/>
              </a:rPr>
              <a:t>) in US$ </a:t>
            </a:r>
            <a:endParaRPr lang="en-US" sz="2500" dirty="0">
              <a:latin typeface="Trebuchet MS" panose="020B0603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/>
          <a:srcRect l="20036" t="25939" r="19127" b="6749"/>
          <a:stretch/>
        </p:blipFill>
        <p:spPr>
          <a:xfrm>
            <a:off x="0" y="1054861"/>
            <a:ext cx="7245927" cy="455684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/>
          <a:srcRect l="21399" t="27121" r="19861" b="8914"/>
          <a:stretch/>
        </p:blipFill>
        <p:spPr>
          <a:xfrm>
            <a:off x="6184219" y="2227176"/>
            <a:ext cx="6007781" cy="455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955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2402"/>
          </a:xfrm>
        </p:spPr>
        <p:txBody>
          <a:bodyPr>
            <a:normAutofit/>
          </a:bodyPr>
          <a:lstStyle/>
          <a:p>
            <a:r>
              <a:rPr lang="en-US" sz="2500" dirty="0">
                <a:latin typeface="Trebuchet MS" panose="020B0603020202020204" pitchFamily="34" charset="0"/>
                <a:cs typeface="Arial" panose="020B0604020202020204" pitchFamily="34" charset="0"/>
              </a:rPr>
              <a:t>c. support needed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4077414"/>
              </p:ext>
            </p:extLst>
          </p:nvPr>
        </p:nvGraphicFramePr>
        <p:xfrm>
          <a:off x="120072" y="1039092"/>
          <a:ext cx="11951855" cy="3921901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531402">
                  <a:extLst>
                    <a:ext uri="{9D8B030D-6E8A-4147-A177-3AD203B41FA5}">
                      <a16:colId xmlns:a16="http://schemas.microsoft.com/office/drawing/2014/main" xmlns="" val="865717478"/>
                    </a:ext>
                  </a:extLst>
                </a:gridCol>
                <a:gridCol w="1883581">
                  <a:extLst>
                    <a:ext uri="{9D8B030D-6E8A-4147-A177-3AD203B41FA5}">
                      <a16:colId xmlns:a16="http://schemas.microsoft.com/office/drawing/2014/main" xmlns="" val="3806800230"/>
                    </a:ext>
                  </a:extLst>
                </a:gridCol>
                <a:gridCol w="1399309">
                  <a:extLst>
                    <a:ext uri="{9D8B030D-6E8A-4147-A177-3AD203B41FA5}">
                      <a16:colId xmlns:a16="http://schemas.microsoft.com/office/drawing/2014/main" xmlns="" val="4009667836"/>
                    </a:ext>
                  </a:extLst>
                </a:gridCol>
                <a:gridCol w="933724">
                  <a:extLst>
                    <a:ext uri="{9D8B030D-6E8A-4147-A177-3AD203B41FA5}">
                      <a16:colId xmlns:a16="http://schemas.microsoft.com/office/drawing/2014/main" xmlns="" val="495676775"/>
                    </a:ext>
                  </a:extLst>
                </a:gridCol>
                <a:gridCol w="1266898">
                  <a:extLst>
                    <a:ext uri="{9D8B030D-6E8A-4147-A177-3AD203B41FA5}">
                      <a16:colId xmlns:a16="http://schemas.microsoft.com/office/drawing/2014/main" xmlns="" val="3380699400"/>
                    </a:ext>
                  </a:extLst>
                </a:gridCol>
                <a:gridCol w="915512">
                  <a:extLst>
                    <a:ext uri="{9D8B030D-6E8A-4147-A177-3AD203B41FA5}">
                      <a16:colId xmlns:a16="http://schemas.microsoft.com/office/drawing/2014/main" xmlns="" val="1877653909"/>
                    </a:ext>
                  </a:extLst>
                </a:gridCol>
                <a:gridCol w="915512">
                  <a:extLst>
                    <a:ext uri="{9D8B030D-6E8A-4147-A177-3AD203B41FA5}">
                      <a16:colId xmlns:a16="http://schemas.microsoft.com/office/drawing/2014/main" xmlns="" val="1744499227"/>
                    </a:ext>
                  </a:extLst>
                </a:gridCol>
                <a:gridCol w="888755">
                  <a:extLst>
                    <a:ext uri="{9D8B030D-6E8A-4147-A177-3AD203B41FA5}">
                      <a16:colId xmlns:a16="http://schemas.microsoft.com/office/drawing/2014/main" xmlns="" val="1637380464"/>
                    </a:ext>
                  </a:extLst>
                </a:gridCol>
                <a:gridCol w="1076502">
                  <a:extLst>
                    <a:ext uri="{9D8B030D-6E8A-4147-A177-3AD203B41FA5}">
                      <a16:colId xmlns:a16="http://schemas.microsoft.com/office/drawing/2014/main" xmlns="" val="1985310990"/>
                    </a:ext>
                  </a:extLst>
                </a:gridCol>
                <a:gridCol w="140660">
                  <a:extLst>
                    <a:ext uri="{9D8B030D-6E8A-4147-A177-3AD203B41FA5}">
                      <a16:colId xmlns:a16="http://schemas.microsoft.com/office/drawing/2014/main" xmlns="" val="1423247634"/>
                    </a:ext>
                  </a:extLst>
                </a:gridCol>
              </a:tblGrid>
              <a:tr h="230954">
                <a:tc row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Trebuchet MS" panose="020B0603020202020204" pitchFamily="34" charset="0"/>
                        </a:rPr>
                        <a:t>Sector/Activity</a:t>
                      </a:r>
                      <a:endParaRPr lang="en-US" sz="12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30" marR="57630" marT="0" marB="0">
                    <a:solidFill>
                      <a:srgbClr val="0C03BD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Trebuchet MS" panose="020B0603020202020204" pitchFamily="34" charset="0"/>
                        </a:rPr>
                        <a:t>Outcome/purpose </a:t>
                      </a:r>
                      <a:endParaRPr lang="en-US" sz="12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30" marR="57630" marT="0" marB="0">
                    <a:solidFill>
                      <a:srgbClr val="0C03BD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Trebuchet MS" panose="020B0603020202020204" pitchFamily="34" charset="0"/>
                        </a:rPr>
                        <a:t>Alignment to policy/measures</a:t>
                      </a:r>
                      <a:endParaRPr lang="en-US" sz="12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30" marR="57630" marT="0" marB="0">
                    <a:solidFill>
                      <a:srgbClr val="0C03BD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Trebuchet MS" panose="020B0603020202020204" pitchFamily="34" charset="0"/>
                        </a:rPr>
                        <a:t>Amount Needed (US$)</a:t>
                      </a:r>
                      <a:endParaRPr lang="en-US" sz="12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30" marR="57630" marT="0" marB="0">
                    <a:solidFill>
                      <a:srgbClr val="0C03BD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Trebuchet MS" panose="020B0603020202020204" pitchFamily="34" charset="0"/>
                        </a:rPr>
                        <a:t>Implementing Entities </a:t>
                      </a:r>
                      <a:endParaRPr lang="en-US" sz="12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30" marR="57630" marT="0" marB="0">
                    <a:solidFill>
                      <a:srgbClr val="0C03BD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Trebuchet MS" panose="020B0603020202020204" pitchFamily="34" charset="0"/>
                        </a:rPr>
                        <a:t>Scope of support requested</a:t>
                      </a:r>
                      <a:endParaRPr lang="en-US" sz="12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30" marR="57630" marT="0" marB="0">
                    <a:solidFill>
                      <a:srgbClr val="0C03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Trebuchet MS" panose="020B0603020202020204" pitchFamily="34" charset="0"/>
                        </a:rPr>
                        <a:t>Type of support needed</a:t>
                      </a:r>
                      <a:endParaRPr lang="en-US" sz="12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30" marR="57630" marT="0" marB="0">
                    <a:solidFill>
                      <a:srgbClr val="0C03BD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2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30" marR="57630" marT="0" marB="0">
                    <a:solidFill>
                      <a:srgbClr val="0C03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25567066"/>
                  </a:ext>
                </a:extLst>
              </a:tr>
              <a:tr h="4619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Trebuchet MS" panose="020B0603020202020204" pitchFamily="34" charset="0"/>
                        </a:rPr>
                        <a:t>Finance</a:t>
                      </a:r>
                      <a:endParaRPr lang="en-US" sz="12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30" marR="5763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Trebuchet MS" panose="020B0603020202020204" pitchFamily="34" charset="0"/>
                        </a:rPr>
                        <a:t>Technology</a:t>
                      </a:r>
                      <a:endParaRPr lang="en-US" sz="12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30" marR="5763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Trebuchet MS" panose="020B0603020202020204" pitchFamily="34" charset="0"/>
                        </a:rPr>
                        <a:t>Technical Assistance </a:t>
                      </a:r>
                      <a:endParaRPr lang="en-US" sz="12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30" marR="5763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10480904"/>
                  </a:ext>
                </a:extLst>
              </a:tr>
              <a:tr h="73522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Trebuchet MS" panose="020B0603020202020204" pitchFamily="34" charset="0"/>
                        </a:rPr>
                        <a:t>Improvements in national data system for continuous data collection AFOLU </a:t>
                      </a:r>
                      <a:endParaRPr lang="en-US" sz="1200" b="1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30" marR="57630" marT="0" marB="0">
                    <a:solidFill>
                      <a:srgbClr val="0C03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Trebuchet MS" panose="020B0603020202020204" pitchFamily="34" charset="0"/>
                        </a:rPr>
                        <a:t>Ensure continuous generation of high quality activity data </a:t>
                      </a:r>
                      <a:endParaRPr lang="en-US" sz="12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30" marR="5763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Trebuchet MS" panose="020B0603020202020204" pitchFamily="34" charset="0"/>
                        </a:rPr>
                        <a:t>Focus programme 10: National Climate Change Policy</a:t>
                      </a:r>
                      <a:endParaRPr lang="en-US" sz="12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30" marR="5763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Trebuchet MS" panose="020B0603020202020204" pitchFamily="34" charset="0"/>
                        </a:rPr>
                        <a:t>120,000</a:t>
                      </a:r>
                      <a:endParaRPr lang="en-US" sz="12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30" marR="5763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Trebuchet MS" panose="020B0603020202020204" pitchFamily="34" charset="0"/>
                        </a:rPr>
                        <a:t>Forestry Commission, EPA CERGIS &amp; MoFA</a:t>
                      </a:r>
                      <a:endParaRPr lang="en-US" sz="12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30" marR="5763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Trebuchet MS" panose="020B0603020202020204" pitchFamily="34" charset="0"/>
                        </a:rPr>
                        <a:t>x</a:t>
                      </a:r>
                      <a:endParaRPr lang="en-US" sz="12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30" marR="5763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30" marR="5763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Trebuchet MS" panose="020B0603020202020204" pitchFamily="34" charset="0"/>
                        </a:rPr>
                        <a:t>x</a:t>
                      </a:r>
                      <a:endParaRPr lang="en-US" sz="12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30" marR="5763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Trebuchet MS" panose="020B0603020202020204" pitchFamily="34" charset="0"/>
                        </a:rPr>
                        <a:t>Grant</a:t>
                      </a:r>
                      <a:endParaRPr lang="en-US" sz="12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30" marR="57630" marT="0" marB="0"/>
                </a:tc>
                <a:tc vMerge="1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2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30" marR="57630" marT="0" marB="0"/>
                </a:tc>
                <a:extLst>
                  <a:ext uri="{0D108BD9-81ED-4DB2-BD59-A6C34878D82A}">
                    <a16:rowId xmlns:a16="http://schemas.microsoft.com/office/drawing/2014/main" xmlns="" val="3144547437"/>
                  </a:ext>
                </a:extLst>
              </a:tr>
              <a:tr h="91049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Trebuchet MS" panose="020B0603020202020204" pitchFamily="34" charset="0"/>
                        </a:rPr>
                        <a:t>Comprehensive study of fugitive emissions in the emerging oil &amp; gas sector </a:t>
                      </a:r>
                      <a:endParaRPr lang="en-US" sz="1200" b="1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30" marR="57630" marT="0" marB="0">
                    <a:solidFill>
                      <a:srgbClr val="0C03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Trebuchet MS" panose="020B0603020202020204" pitchFamily="34" charset="0"/>
                        </a:rPr>
                        <a:t>Make available high quality activity and emission factor for the major oil and gas operations </a:t>
                      </a:r>
                      <a:endParaRPr lang="en-US" sz="12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30" marR="5763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Trebuchet MS" panose="020B0603020202020204" pitchFamily="34" charset="0"/>
                        </a:rPr>
                        <a:t>Focus </a:t>
                      </a:r>
                      <a:r>
                        <a:rPr lang="en-US" sz="1200" dirty="0" err="1">
                          <a:effectLst/>
                          <a:latin typeface="Trebuchet MS" panose="020B0603020202020204" pitchFamily="34" charset="0"/>
                        </a:rPr>
                        <a:t>programme</a:t>
                      </a:r>
                      <a:r>
                        <a:rPr lang="en-US" sz="1200" dirty="0">
                          <a:effectLst/>
                          <a:latin typeface="Trebuchet MS" panose="020B0603020202020204" pitchFamily="34" charset="0"/>
                        </a:rPr>
                        <a:t> 10: National Climate Change Policy</a:t>
                      </a:r>
                      <a:endParaRPr lang="en-US" sz="12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30" marR="5763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Trebuchet MS" panose="020B0603020202020204" pitchFamily="34" charset="0"/>
                        </a:rPr>
                        <a:t>200,000</a:t>
                      </a:r>
                      <a:endParaRPr lang="en-US" sz="12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30" marR="5763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Trebuchet MS" panose="020B0603020202020204" pitchFamily="34" charset="0"/>
                        </a:rPr>
                        <a:t>EPA, Energy Commission, Petroleum Commission</a:t>
                      </a:r>
                      <a:endParaRPr lang="en-US" sz="12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30" marR="5763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Trebuchet MS" panose="020B0603020202020204" pitchFamily="34" charset="0"/>
                        </a:rPr>
                        <a:t>x</a:t>
                      </a:r>
                      <a:endParaRPr lang="en-US" sz="12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30" marR="5763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30" marR="5763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Trebuchet MS" panose="020B0603020202020204" pitchFamily="34" charset="0"/>
                        </a:rPr>
                        <a:t>x</a:t>
                      </a:r>
                      <a:endParaRPr lang="en-US" sz="12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30" marR="5763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Trebuchet MS" panose="020B0603020202020204" pitchFamily="34" charset="0"/>
                        </a:rPr>
                        <a:t>Grant</a:t>
                      </a:r>
                      <a:endParaRPr lang="en-US" sz="12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30" marR="57630" marT="0" marB="0"/>
                </a:tc>
                <a:tc vMerge="1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2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30" marR="57630" marT="0" marB="0"/>
                </a:tc>
                <a:extLst>
                  <a:ext uri="{0D108BD9-81ED-4DB2-BD59-A6C34878D82A}">
                    <a16:rowId xmlns:a16="http://schemas.microsoft.com/office/drawing/2014/main" xmlns="" val="2348519881"/>
                  </a:ext>
                </a:extLst>
              </a:tr>
              <a:tr h="77585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Trebuchet MS" panose="020B0603020202020204" pitchFamily="34" charset="0"/>
                        </a:rPr>
                        <a:t>Development of country-specific emission factors for road transport, livestock, solid and domestic liquid </a:t>
                      </a:r>
                      <a:r>
                        <a:rPr lang="en-US" sz="1200" b="1" dirty="0" smtClean="0">
                          <a:effectLst/>
                          <a:latin typeface="Trebuchet MS" panose="020B0603020202020204" pitchFamily="34" charset="0"/>
                        </a:rPr>
                        <a:t>waste</a:t>
                      </a:r>
                      <a:endParaRPr lang="en-US" sz="1200" b="1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30" marR="57630" marT="0" marB="0">
                    <a:solidFill>
                      <a:srgbClr val="0C03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Trebuchet MS" panose="020B0603020202020204" pitchFamily="34" charset="0"/>
                        </a:rPr>
                        <a:t>Increase confidents in the transport GHG emission estimation  </a:t>
                      </a:r>
                      <a:endParaRPr lang="en-US" sz="12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30" marR="5763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Trebuchet MS" panose="020B0603020202020204" pitchFamily="34" charset="0"/>
                        </a:rPr>
                        <a:t>Focus programme 10: National Climate Change Policy</a:t>
                      </a:r>
                      <a:endParaRPr lang="en-US" sz="12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30" marR="5763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Trebuchet MS" panose="020B0603020202020204" pitchFamily="34" charset="0"/>
                        </a:rPr>
                        <a:t>350,000</a:t>
                      </a:r>
                      <a:endParaRPr lang="en-US" sz="12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30" marR="5763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Trebuchet MS" panose="020B0603020202020204" pitchFamily="34" charset="0"/>
                        </a:rPr>
                        <a:t>EPA, Ministry of transport, DVLA, Energy Commission</a:t>
                      </a:r>
                      <a:endParaRPr lang="en-US" sz="12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30" marR="5763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Trebuchet MS" panose="020B0603020202020204" pitchFamily="34" charset="0"/>
                        </a:rPr>
                        <a:t>x</a:t>
                      </a:r>
                      <a:endParaRPr lang="en-US" sz="12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30" marR="5763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30" marR="5763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Trebuchet MS" panose="020B0603020202020204" pitchFamily="34" charset="0"/>
                        </a:rPr>
                        <a:t>x</a:t>
                      </a:r>
                      <a:endParaRPr lang="en-US" sz="12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30" marR="5763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Trebuchet MS" panose="020B0603020202020204" pitchFamily="34" charset="0"/>
                        </a:rPr>
                        <a:t>Grant</a:t>
                      </a:r>
                      <a:endParaRPr lang="en-US" sz="12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30" marR="57630" marT="0" marB="0"/>
                </a:tc>
                <a:tc vMerge="1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2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30" marR="57630" marT="0" marB="0"/>
                </a:tc>
                <a:extLst>
                  <a:ext uri="{0D108BD9-81ED-4DB2-BD59-A6C34878D82A}">
                    <a16:rowId xmlns:a16="http://schemas.microsoft.com/office/drawing/2014/main" xmlns="" val="4073144007"/>
                  </a:ext>
                </a:extLst>
              </a:tr>
              <a:tr h="80356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Trebuchet MS" panose="020B0603020202020204" pitchFamily="34" charset="0"/>
                        </a:rPr>
                        <a:t>Conduct climate impacts assessment:  Use of statistical and dynamic crop and hydrological   modeling </a:t>
                      </a:r>
                      <a:endParaRPr lang="en-US" sz="1200" b="1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30" marR="57630" marT="0" marB="0">
                    <a:solidFill>
                      <a:srgbClr val="0C03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Trebuchet MS" panose="020B0603020202020204" pitchFamily="34" charset="0"/>
                        </a:rPr>
                        <a:t>Improve methodology </a:t>
                      </a:r>
                      <a:r>
                        <a:rPr lang="en-US" sz="1200" dirty="0" smtClean="0">
                          <a:effectLst/>
                          <a:latin typeface="Trebuchet MS" panose="020B0603020202020204" pitchFamily="34" charset="0"/>
                        </a:rPr>
                        <a:t>to </a:t>
                      </a:r>
                      <a:r>
                        <a:rPr lang="en-US" sz="1200" dirty="0">
                          <a:effectLst/>
                          <a:latin typeface="Trebuchet MS" panose="020B0603020202020204" pitchFamily="34" charset="0"/>
                        </a:rPr>
                        <a:t>conduct climate </a:t>
                      </a:r>
                      <a:r>
                        <a:rPr lang="en-US" sz="1200" dirty="0" smtClean="0">
                          <a:effectLst/>
                          <a:latin typeface="Trebuchet MS" panose="020B0603020202020204" pitchFamily="34" charset="0"/>
                        </a:rPr>
                        <a:t>adaptation impacts assessment</a:t>
                      </a:r>
                      <a:endParaRPr lang="en-US" sz="12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30" marR="5763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Trebuchet MS" panose="020B0603020202020204" pitchFamily="34" charset="0"/>
                        </a:rPr>
                        <a:t>Focus programme 1 to 9: National Climate Change Policy</a:t>
                      </a:r>
                      <a:endParaRPr lang="en-US" sz="12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30" marR="5763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Trebuchet MS" panose="020B0603020202020204" pitchFamily="34" charset="0"/>
                        </a:rPr>
                        <a:t>300,000</a:t>
                      </a:r>
                      <a:endParaRPr lang="en-US" sz="12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30" marR="5763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Trebuchet MS" panose="020B0603020202020204" pitchFamily="34" charset="0"/>
                        </a:rPr>
                        <a:t>EPA, relevant research and sectors institutions </a:t>
                      </a:r>
                      <a:endParaRPr lang="en-US" sz="12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30" marR="5763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Trebuchet MS" panose="020B0603020202020204" pitchFamily="34" charset="0"/>
                        </a:rPr>
                        <a:t>x</a:t>
                      </a:r>
                      <a:endParaRPr lang="en-US" sz="12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30" marR="5763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30" marR="5763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30" marR="5763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Trebuchet MS" panose="020B0603020202020204" pitchFamily="34" charset="0"/>
                        </a:rPr>
                        <a:t>Grant</a:t>
                      </a:r>
                      <a:endParaRPr lang="en-US" sz="12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30" marR="57630" marT="0" marB="0"/>
                </a:tc>
                <a:tc vMerge="1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2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30" marR="57630" marT="0" marB="0"/>
                </a:tc>
                <a:extLst>
                  <a:ext uri="{0D108BD9-81ED-4DB2-BD59-A6C34878D82A}">
                    <a16:rowId xmlns:a16="http://schemas.microsoft.com/office/drawing/2014/main" xmlns="" val="1420864259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38199" y="310067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2579778"/>
              </p:ext>
            </p:extLst>
          </p:nvPr>
        </p:nvGraphicFramePr>
        <p:xfrm>
          <a:off x="120074" y="4960993"/>
          <a:ext cx="11951851" cy="1982213"/>
        </p:xfrm>
        <a:graphic>
          <a:graphicData uri="http://schemas.openxmlformats.org/drawingml/2006/table">
            <a:tbl>
              <a:tblPr firstRow="1" firstCol="1" bandRow="1"/>
              <a:tblGrid>
                <a:gridCol w="2530084">
                  <a:extLst>
                    <a:ext uri="{9D8B030D-6E8A-4147-A177-3AD203B41FA5}">
                      <a16:colId xmlns:a16="http://schemas.microsoft.com/office/drawing/2014/main" xmlns="" val="1296663725"/>
                    </a:ext>
                  </a:extLst>
                </a:gridCol>
                <a:gridCol w="1880278">
                  <a:extLst>
                    <a:ext uri="{9D8B030D-6E8A-4147-A177-3AD203B41FA5}">
                      <a16:colId xmlns:a16="http://schemas.microsoft.com/office/drawing/2014/main" xmlns="" val="2831270167"/>
                    </a:ext>
                  </a:extLst>
                </a:gridCol>
                <a:gridCol w="1385455">
                  <a:extLst>
                    <a:ext uri="{9D8B030D-6E8A-4147-A177-3AD203B41FA5}">
                      <a16:colId xmlns:a16="http://schemas.microsoft.com/office/drawing/2014/main" xmlns="" val="2184276756"/>
                    </a:ext>
                  </a:extLst>
                </a:gridCol>
                <a:gridCol w="942817">
                  <a:extLst>
                    <a:ext uri="{9D8B030D-6E8A-4147-A177-3AD203B41FA5}">
                      <a16:colId xmlns:a16="http://schemas.microsoft.com/office/drawing/2014/main" xmlns="" val="3292554847"/>
                    </a:ext>
                  </a:extLst>
                </a:gridCol>
                <a:gridCol w="1271393">
                  <a:extLst>
                    <a:ext uri="{9D8B030D-6E8A-4147-A177-3AD203B41FA5}">
                      <a16:colId xmlns:a16="http://schemas.microsoft.com/office/drawing/2014/main" xmlns="" val="159960529"/>
                    </a:ext>
                  </a:extLst>
                </a:gridCol>
                <a:gridCol w="915758">
                  <a:extLst>
                    <a:ext uri="{9D8B030D-6E8A-4147-A177-3AD203B41FA5}">
                      <a16:colId xmlns:a16="http://schemas.microsoft.com/office/drawing/2014/main" xmlns="" val="2775917989"/>
                    </a:ext>
                  </a:extLst>
                </a:gridCol>
                <a:gridCol w="915758">
                  <a:extLst>
                    <a:ext uri="{9D8B030D-6E8A-4147-A177-3AD203B41FA5}">
                      <a16:colId xmlns:a16="http://schemas.microsoft.com/office/drawing/2014/main" xmlns="" val="3878577837"/>
                    </a:ext>
                  </a:extLst>
                </a:gridCol>
                <a:gridCol w="889720">
                  <a:extLst>
                    <a:ext uri="{9D8B030D-6E8A-4147-A177-3AD203B41FA5}">
                      <a16:colId xmlns:a16="http://schemas.microsoft.com/office/drawing/2014/main" xmlns="" val="689638409"/>
                    </a:ext>
                  </a:extLst>
                </a:gridCol>
                <a:gridCol w="1080875">
                  <a:extLst>
                    <a:ext uri="{9D8B030D-6E8A-4147-A177-3AD203B41FA5}">
                      <a16:colId xmlns:a16="http://schemas.microsoft.com/office/drawing/2014/main" xmlns="" val="4015585101"/>
                    </a:ext>
                  </a:extLst>
                </a:gridCol>
                <a:gridCol w="139713">
                  <a:extLst>
                    <a:ext uri="{9D8B030D-6E8A-4147-A177-3AD203B41FA5}">
                      <a16:colId xmlns:a16="http://schemas.microsoft.com/office/drawing/2014/main" xmlns="" val="956439733"/>
                    </a:ext>
                  </a:extLst>
                </a:gridCol>
              </a:tblGrid>
              <a:tr h="55806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kern="1200" dirty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Facility level carbon accounting </a:t>
                      </a:r>
                      <a:r>
                        <a:rPr lang="en-US" sz="1200" b="1" kern="1200" dirty="0" err="1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programme</a:t>
                      </a:r>
                      <a:r>
                        <a:rPr lang="en-US" sz="1200" b="1" kern="1200" dirty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46" marR="50846" marT="838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03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kern="120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Facilitate regular reporting of emission and activity from industry.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46" marR="50846" marT="838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03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kern="120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Low Carbon Development Strategy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46" marR="50846" marT="838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03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kern="120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120,000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46" marR="50846" marT="838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03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kern="120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EPA, Ministry of Trade, AGIs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46" marR="50846" marT="838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03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46" marR="50846" marT="838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46" marR="50846" marT="838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46" marR="50846" marT="838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kern="120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Grant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46" marR="50846" marT="838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03BD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US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8905065"/>
                  </a:ext>
                </a:extLst>
              </a:tr>
              <a:tr h="55806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kern="1200" dirty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Waste sector activity data improvement and management project 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46" marR="50846" marT="838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03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kern="1200" dirty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Identify, collect activity data and improve ways for continuous collection. 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46" marR="50846" marT="838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03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kern="120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Low Carbon Development Strategy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46" marR="50846" marT="838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03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kern="120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190,000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46" marR="50846" marT="838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03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kern="120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EPA and Ministry of Local Government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46" marR="50846" marT="838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03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46" marR="50846" marT="838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46" marR="50846" marT="838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46" marR="50846" marT="838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kern="120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Grant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46" marR="50846" marT="838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03B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04740841"/>
                  </a:ext>
                </a:extLst>
              </a:tr>
              <a:tr h="74095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kern="1200" dirty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Industry and ODS Activity data collection project 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46" marR="50846" marT="838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03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kern="1200" dirty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Collect relevant industry and ODS activity data through a national survey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46" marR="50846" marT="838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03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kern="1200" dirty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Focus </a:t>
                      </a:r>
                      <a:r>
                        <a:rPr lang="en-US" sz="1200" kern="1200" dirty="0" err="1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programme</a:t>
                      </a:r>
                      <a:r>
                        <a:rPr lang="en-US" sz="1200" kern="1200" dirty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10: National Climate Change Policy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46" marR="50846" marT="838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03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kern="1200" dirty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150,000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46" marR="50846" marT="838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03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kern="1200" dirty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EPA, Ministry of Trade, Ghana Custom Services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46" marR="50846" marT="838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03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46" marR="50846" marT="838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46" marR="50846" marT="838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46" marR="50846" marT="838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kern="1200" dirty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Grant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46" marR="50846" marT="838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03B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432487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948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800</TotalTime>
  <Words>1037</Words>
  <Application>Microsoft Office PowerPoint</Application>
  <PresentationFormat>Custom</PresentationFormat>
  <Paragraphs>191</Paragraphs>
  <Slides>12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Visio</vt:lpstr>
      <vt:lpstr>Summary of Ghana’s BUR</vt:lpstr>
      <vt:lpstr>Submissions and TTE review timelines </vt:lpstr>
      <vt:lpstr>Summary of information in the reports</vt:lpstr>
      <vt:lpstr>PowerPoint Presentation</vt:lpstr>
      <vt:lpstr>3. Greenhouse gas emissions profile</vt:lpstr>
      <vt:lpstr>Mitigation actions and their effects </vt:lpstr>
      <vt:lpstr>6. Support received and needed </vt:lpstr>
      <vt:lpstr>PowerPoint Presentation</vt:lpstr>
      <vt:lpstr>c. support needed</vt:lpstr>
      <vt:lpstr>7. Domestic MRV</vt:lpstr>
      <vt:lpstr>8. Lessons and Challenges</vt:lpstr>
      <vt:lpstr>Thank you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Summary of national reports to the UNFCCC and climate change data hub</dc:title>
  <dc:creator>Daniel tutu</dc:creator>
  <cp:lastModifiedBy>w7</cp:lastModifiedBy>
  <cp:revision>96</cp:revision>
  <dcterms:created xsi:type="dcterms:W3CDTF">2015-12-11T08:34:55Z</dcterms:created>
  <dcterms:modified xsi:type="dcterms:W3CDTF">2016-05-23T07:07:24Z</dcterms:modified>
</cp:coreProperties>
</file>