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4" r:id="rId2"/>
    <p:sldId id="265" r:id="rId3"/>
    <p:sldId id="2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BC4FB-173F-F947-A363-15F4904D2C4F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B0E1-5A30-FE48-8538-A78689C89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4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68E1E-0E44-426D-905E-8AD9B19D218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16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68E1E-0E44-426D-905E-8AD9B19D218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20.12.19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4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7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3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6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9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9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8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4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9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4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9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0159" y="3032302"/>
            <a:ext cx="2616440" cy="984510"/>
            <a:chOff x="0" y="-38100"/>
            <a:chExt cx="5232880" cy="1969019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5218934" cy="1327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376"/>
                </a:lnSpc>
              </a:pPr>
              <a:r>
                <a:rPr lang="en-US" sz="4266" spc="38">
                  <a:solidFill>
                    <a:srgbClr val="0E4D8D"/>
                  </a:solidFill>
                  <a:latin typeface="Vesper Libre Bold"/>
                </a:rPr>
                <a:t>Strengths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" y="1272661"/>
              <a:ext cx="5232874" cy="658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98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2235" b="12235"/>
          <a:stretch>
            <a:fillRect/>
          </a:stretch>
        </p:blipFill>
        <p:spPr>
          <a:xfrm>
            <a:off x="3490824" y="-21153"/>
            <a:ext cx="2611188" cy="26296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6466" r="16466"/>
          <a:stretch>
            <a:fillRect/>
          </a:stretch>
        </p:blipFill>
        <p:spPr>
          <a:xfrm>
            <a:off x="8699197" y="-23533"/>
            <a:ext cx="2638289" cy="26208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6482" r="16482"/>
          <a:stretch>
            <a:fillRect/>
          </a:stretch>
        </p:blipFill>
        <p:spPr>
          <a:xfrm>
            <a:off x="6093374" y="866702"/>
            <a:ext cx="2617293" cy="260126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5400000">
            <a:off x="7557304" y="3540084"/>
            <a:ext cx="7555763" cy="98835"/>
            <a:chOff x="0" y="0"/>
            <a:chExt cx="43690120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43690121" cy="69850"/>
            </a:xfrm>
            <a:custGeom>
              <a:avLst/>
              <a:gdLst/>
              <a:ahLst/>
              <a:cxnLst/>
              <a:rect l="l" t="t" r="r" b="b"/>
              <a:pathLst>
                <a:path w="43690121" h="69850">
                  <a:moveTo>
                    <a:pt x="4339928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3690121" y="69850"/>
                  </a:lnTo>
                  <a:lnTo>
                    <a:pt x="43690121" y="0"/>
                  </a:lnTo>
                  <a:close/>
                </a:path>
              </a:pathLst>
            </a:custGeom>
            <a:solidFill>
              <a:srgbClr val="0E4D8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6540005" y="5281739"/>
            <a:ext cx="4344959" cy="98835"/>
            <a:chOff x="0" y="0"/>
            <a:chExt cx="25124104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25124104" cy="69850"/>
            </a:xfrm>
            <a:custGeom>
              <a:avLst/>
              <a:gdLst/>
              <a:ahLst/>
              <a:cxnLst/>
              <a:rect l="l" t="t" r="r" b="b"/>
              <a:pathLst>
                <a:path w="25124104" h="69850">
                  <a:moveTo>
                    <a:pt x="2483327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5124104" y="69850"/>
                  </a:lnTo>
                  <a:lnTo>
                    <a:pt x="25124104" y="0"/>
                  </a:lnTo>
                  <a:close/>
                </a:path>
              </a:pathLst>
            </a:custGeom>
            <a:solidFill>
              <a:srgbClr val="0E4D8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3865415" y="5228077"/>
            <a:ext cx="4452284" cy="98835"/>
            <a:chOff x="0" y="0"/>
            <a:chExt cx="25744695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25744695" cy="69850"/>
            </a:xfrm>
            <a:custGeom>
              <a:avLst/>
              <a:gdLst/>
              <a:ahLst/>
              <a:cxnLst/>
              <a:rect l="l" t="t" r="r" b="b"/>
              <a:pathLst>
                <a:path w="25744695" h="69850">
                  <a:moveTo>
                    <a:pt x="2545386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5744695" y="69850"/>
                  </a:lnTo>
                  <a:lnTo>
                    <a:pt x="25744695" y="0"/>
                  </a:lnTo>
                  <a:close/>
                </a:path>
              </a:pathLst>
            </a:custGeom>
            <a:solidFill>
              <a:srgbClr val="0E4D8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626581" y="3118550"/>
            <a:ext cx="2034003" cy="1625002"/>
            <a:chOff x="0" y="-47625"/>
            <a:chExt cx="4068007" cy="325000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47625"/>
              <a:ext cx="4068007" cy="479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1960"/>
                </a:lnSpc>
              </a:pPr>
              <a:r>
                <a:rPr lang="en-US" sz="1400">
                  <a:solidFill>
                    <a:srgbClr val="0E4D8D"/>
                  </a:solidFill>
                  <a:latin typeface="HK Grotesk Bold"/>
                </a:rPr>
                <a:t>INSTITUTIONAL CAPACITY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184135"/>
              <a:ext cx="4068007" cy="2018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1959"/>
                </a:lnSpc>
              </a:pPr>
              <a:r>
                <a:rPr lang="en-US" sz="1399" dirty="0">
                  <a:solidFill>
                    <a:srgbClr val="1F497D"/>
                  </a:solidFill>
                  <a:latin typeface="HK Grotesk Light"/>
                </a:rPr>
                <a:t>Possess learning platforms, analytical tools, ability to network with other universities/institutions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573338" y="3890913"/>
            <a:ext cx="1772071" cy="1612446"/>
            <a:chOff x="0" y="-47625"/>
            <a:chExt cx="3544141" cy="3224891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47625"/>
              <a:ext cx="3544141" cy="479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1960"/>
                </a:lnSpc>
              </a:pPr>
              <a:r>
                <a:rPr lang="en-US" sz="1400">
                  <a:solidFill>
                    <a:srgbClr val="0E4D8D"/>
                  </a:solidFill>
                  <a:latin typeface="HK Grotesk Bold"/>
                </a:rPr>
                <a:t>RESOURCES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46061"/>
              <a:ext cx="3544141" cy="2531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1959"/>
                </a:lnSpc>
              </a:pPr>
              <a:r>
                <a:rPr lang="en-US" sz="1399" dirty="0">
                  <a:solidFill>
                    <a:srgbClr val="1F497D"/>
                  </a:solidFill>
                  <a:latin typeface="HK Grotesk Light"/>
                </a:rPr>
                <a:t>Hotbed of intellectual resources, youth power, ability to engage with communities</a:t>
              </a:r>
            </a:p>
            <a:p>
              <a:pPr defTabSz="609630">
                <a:lnSpc>
                  <a:spcPts val="1959"/>
                </a:lnSpc>
              </a:pPr>
              <a:endParaRPr lang="en-US" sz="1399" dirty="0">
                <a:solidFill>
                  <a:srgbClr val="E4DDD5"/>
                </a:solidFill>
                <a:latin typeface="HK Grotesk Light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89053" y="3047203"/>
            <a:ext cx="1898921" cy="1336296"/>
            <a:chOff x="0" y="-47625"/>
            <a:chExt cx="3797842" cy="2672594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47625"/>
              <a:ext cx="3797842" cy="479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1960"/>
                </a:lnSpc>
              </a:pPr>
              <a:r>
                <a:rPr lang="en-US" sz="1400">
                  <a:solidFill>
                    <a:srgbClr val="0E4D8D"/>
                  </a:solidFill>
                  <a:latin typeface="HK Grotesk Bold"/>
                </a:rPr>
                <a:t>CUTTING EDGE WORK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606723"/>
              <a:ext cx="3797842" cy="201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1959"/>
                </a:lnSpc>
              </a:pPr>
              <a:r>
                <a:rPr lang="en-US" sz="1399" dirty="0">
                  <a:solidFill>
                    <a:srgbClr val="1F497D"/>
                  </a:solidFill>
                  <a:latin typeface="HK Grotesk Light"/>
                </a:rPr>
                <a:t>Ability to conduct multi-disciplinary work in a collaborative environment 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-1578611" y="122665"/>
            <a:ext cx="4872743" cy="98835"/>
            <a:chOff x="0" y="0"/>
            <a:chExt cx="28175939" cy="571500"/>
          </a:xfrm>
        </p:grpSpPr>
        <p:sp>
          <p:nvSpPr>
            <p:cNvPr id="24" name="Freeform 24"/>
            <p:cNvSpPr/>
            <p:nvPr/>
          </p:nvSpPr>
          <p:spPr>
            <a:xfrm>
              <a:off x="0" y="255270"/>
              <a:ext cx="28175939" cy="69850"/>
            </a:xfrm>
            <a:custGeom>
              <a:avLst/>
              <a:gdLst/>
              <a:ahLst/>
              <a:cxnLst/>
              <a:rect l="l" t="t" r="r" b="b"/>
              <a:pathLst>
                <a:path w="28175939" h="69850">
                  <a:moveTo>
                    <a:pt x="2788511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8175939" y="69850"/>
                  </a:lnTo>
                  <a:lnTo>
                    <a:pt x="28175939" y="0"/>
                  </a:lnTo>
                  <a:close/>
                </a:path>
              </a:pathLst>
            </a:custGeom>
            <a:solidFill>
              <a:srgbClr val="0E4D8D"/>
            </a:solidFill>
          </p:spPr>
        </p:sp>
      </p:grpSp>
      <p:grpSp>
        <p:nvGrpSpPr>
          <p:cNvPr id="25" name="Group 25"/>
          <p:cNvGrpSpPr/>
          <p:nvPr/>
        </p:nvGrpSpPr>
        <p:grpSpPr>
          <a:xfrm rot="5400000">
            <a:off x="629448" y="2323739"/>
            <a:ext cx="456626" cy="98835"/>
            <a:chOff x="0" y="0"/>
            <a:chExt cx="2640374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255270"/>
              <a:ext cx="2640374" cy="69850"/>
            </a:xfrm>
            <a:custGeom>
              <a:avLst/>
              <a:gdLst/>
              <a:ahLst/>
              <a:cxnLst/>
              <a:rect l="l" t="t" r="r" b="b"/>
              <a:pathLst>
                <a:path w="2640374" h="69850">
                  <a:moveTo>
                    <a:pt x="234954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640374" y="69850"/>
                  </a:lnTo>
                  <a:lnTo>
                    <a:pt x="2640374" y="0"/>
                  </a:lnTo>
                  <a:close/>
                </a:path>
              </a:pathLst>
            </a:custGeom>
            <a:solidFill>
              <a:srgbClr val="0E4D8D"/>
            </a:solidFill>
          </p:spPr>
        </p:sp>
      </p:grpSp>
    </p:spTree>
    <p:extLst>
      <p:ext uri="{BB962C8B-B14F-4D97-AF65-F5344CB8AC3E}">
        <p14:creationId xmlns:p14="http://schemas.microsoft.com/office/powerpoint/2010/main" val="140649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927035" y="3485287"/>
            <a:ext cx="6142480" cy="98835"/>
            <a:chOff x="0" y="0"/>
            <a:chExt cx="35518011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35518012" cy="69850"/>
            </a:xfrm>
            <a:custGeom>
              <a:avLst/>
              <a:gdLst/>
              <a:ahLst/>
              <a:cxnLst/>
              <a:rect l="l" t="t" r="r" b="b"/>
              <a:pathLst>
                <a:path w="35518012" h="69850">
                  <a:moveTo>
                    <a:pt x="3522718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518012" y="69850"/>
                  </a:lnTo>
                  <a:lnTo>
                    <a:pt x="35518012" y="0"/>
                  </a:lnTo>
                  <a:close/>
                </a:path>
              </a:pathLst>
            </a:custGeom>
            <a:solidFill>
              <a:srgbClr val="0E4D8D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1050162" y="4436239"/>
            <a:ext cx="3373089" cy="98835"/>
            <a:chOff x="0" y="0"/>
            <a:chExt cx="19504402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19504402" cy="69850"/>
            </a:xfrm>
            <a:custGeom>
              <a:avLst/>
              <a:gdLst/>
              <a:ahLst/>
              <a:cxnLst/>
              <a:rect l="l" t="t" r="r" b="b"/>
              <a:pathLst>
                <a:path w="19504402" h="69850">
                  <a:moveTo>
                    <a:pt x="1921357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504402" y="69850"/>
                  </a:lnTo>
                  <a:lnTo>
                    <a:pt x="19504402" y="0"/>
                  </a:lnTo>
                  <a:close/>
                </a:path>
              </a:pathLst>
            </a:custGeom>
            <a:solidFill>
              <a:srgbClr val="0E4D8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77813" y="372275"/>
            <a:ext cx="5935012" cy="181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734"/>
              </a:lnSpc>
            </a:pPr>
            <a:r>
              <a:rPr lang="en-US" sz="4734" spc="42" dirty="0">
                <a:solidFill>
                  <a:srgbClr val="545454"/>
                </a:solidFill>
                <a:latin typeface="HK Grotesk Bold"/>
              </a:rPr>
              <a:t>How can higher education institutes play a part?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824232" y="4232127"/>
            <a:ext cx="3447730" cy="36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</a:pPr>
            <a:r>
              <a:rPr lang="en-US" sz="2133">
                <a:solidFill>
                  <a:srgbClr val="0E4D8D"/>
                </a:solidFill>
                <a:latin typeface="HK Grotesk Bold"/>
              </a:rPr>
              <a:t>Role in Climate Action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68394" y="3745329"/>
            <a:ext cx="1755189" cy="2533876"/>
            <a:chOff x="0" y="0"/>
            <a:chExt cx="3510378" cy="506775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3510378" cy="5067752"/>
              <a:chOff x="0" y="0"/>
              <a:chExt cx="1275588" cy="184150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75588" cy="1841501"/>
              </a:xfrm>
              <a:custGeom>
                <a:avLst/>
                <a:gdLst/>
                <a:ahLst/>
                <a:cxnLst/>
                <a:rect l="l" t="t" r="r" b="b"/>
                <a:pathLst>
                  <a:path w="1275588" h="1841501">
                    <a:moveTo>
                      <a:pt x="0" y="0"/>
                    </a:moveTo>
                    <a:lnTo>
                      <a:pt x="1275588" y="0"/>
                    </a:lnTo>
                    <a:lnTo>
                      <a:pt x="1275588" y="1841501"/>
                    </a:lnTo>
                    <a:lnTo>
                      <a:pt x="0" y="1841501"/>
                    </a:lnTo>
                    <a:close/>
                  </a:path>
                </a:pathLst>
              </a:custGeom>
              <a:solidFill>
                <a:srgbClr val="E4DDD5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60635" y="514458"/>
              <a:ext cx="2525437" cy="2170456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342380" y="3152216"/>
              <a:ext cx="2761948" cy="531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39"/>
                </a:lnSpc>
              </a:pPr>
              <a:r>
                <a:rPr lang="en-US" sz="1600" spc="40">
                  <a:solidFill>
                    <a:srgbClr val="000000"/>
                  </a:solidFill>
                  <a:latin typeface="HK Grotesk Light"/>
                </a:rPr>
                <a:t>Research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152726" y="2551641"/>
            <a:ext cx="1763391" cy="2532419"/>
            <a:chOff x="0" y="0"/>
            <a:chExt cx="3526781" cy="5064837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3526781" cy="5064837"/>
              <a:chOff x="0" y="0"/>
              <a:chExt cx="1310131" cy="188148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310131" cy="1881489"/>
              </a:xfrm>
              <a:custGeom>
                <a:avLst/>
                <a:gdLst/>
                <a:ahLst/>
                <a:cxnLst/>
                <a:rect l="l" t="t" r="r" b="b"/>
                <a:pathLst>
                  <a:path w="1310131" h="1881489">
                    <a:moveTo>
                      <a:pt x="0" y="0"/>
                    </a:moveTo>
                    <a:lnTo>
                      <a:pt x="1310131" y="0"/>
                    </a:lnTo>
                    <a:lnTo>
                      <a:pt x="1310131" y="1881489"/>
                    </a:lnTo>
                    <a:lnTo>
                      <a:pt x="0" y="1881489"/>
                    </a:lnTo>
                    <a:close/>
                  </a:path>
                </a:pathLst>
              </a:custGeom>
              <a:solidFill>
                <a:srgbClr val="E4DDD5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48169" y="648840"/>
              <a:ext cx="2230443" cy="2230443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17" name="TextBox 17"/>
            <p:cNvSpPr txBox="1"/>
            <p:nvPr/>
          </p:nvSpPr>
          <p:spPr>
            <a:xfrm>
              <a:off x="416708" y="3062241"/>
              <a:ext cx="2693367" cy="1095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39"/>
                </a:lnSpc>
              </a:pPr>
              <a:r>
                <a:rPr lang="en-US" sz="1600" spc="40">
                  <a:solidFill>
                    <a:srgbClr val="000000"/>
                  </a:solidFill>
                  <a:latin typeface="HK Grotesk Light"/>
                </a:rPr>
                <a:t>Data management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84318" y="3457136"/>
            <a:ext cx="1775005" cy="2731505"/>
            <a:chOff x="0" y="0"/>
            <a:chExt cx="3550011" cy="546301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550011" cy="5463010"/>
              <a:chOff x="0" y="0"/>
              <a:chExt cx="1318760" cy="202940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318760" cy="2029402"/>
              </a:xfrm>
              <a:custGeom>
                <a:avLst/>
                <a:gdLst/>
                <a:ahLst/>
                <a:cxnLst/>
                <a:rect l="l" t="t" r="r" b="b"/>
                <a:pathLst>
                  <a:path w="1318760" h="2029402">
                    <a:moveTo>
                      <a:pt x="0" y="0"/>
                    </a:moveTo>
                    <a:lnTo>
                      <a:pt x="1318760" y="0"/>
                    </a:lnTo>
                    <a:lnTo>
                      <a:pt x="1318760" y="2029402"/>
                    </a:lnTo>
                    <a:lnTo>
                      <a:pt x="0" y="2029402"/>
                    </a:lnTo>
                    <a:close/>
                  </a:path>
                </a:pathLst>
              </a:custGeom>
              <a:solidFill>
                <a:srgbClr val="E4DDD5"/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44731" y="704216"/>
              <a:ext cx="2260548" cy="2260548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644730" y="3311974"/>
              <a:ext cx="2453339" cy="1095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39"/>
                </a:lnSpc>
              </a:pPr>
              <a:r>
                <a:rPr lang="en-US" sz="1600" spc="40">
                  <a:solidFill>
                    <a:srgbClr val="000000"/>
                  </a:solidFill>
                  <a:latin typeface="HK Grotesk Light"/>
                </a:rPr>
                <a:t>Community engagement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712811" y="1797175"/>
            <a:ext cx="1769198" cy="2402258"/>
            <a:chOff x="0" y="0"/>
            <a:chExt cx="3538396" cy="4804516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538396" cy="4804516"/>
              <a:chOff x="0" y="0"/>
              <a:chExt cx="1314446" cy="178478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314446" cy="1784785"/>
              </a:xfrm>
              <a:custGeom>
                <a:avLst/>
                <a:gdLst/>
                <a:ahLst/>
                <a:cxnLst/>
                <a:rect l="l" t="t" r="r" b="b"/>
                <a:pathLst>
                  <a:path w="1314446" h="1784785">
                    <a:moveTo>
                      <a:pt x="0" y="0"/>
                    </a:moveTo>
                    <a:lnTo>
                      <a:pt x="1314446" y="0"/>
                    </a:lnTo>
                    <a:lnTo>
                      <a:pt x="1314446" y="1784785"/>
                    </a:lnTo>
                    <a:lnTo>
                      <a:pt x="0" y="1784785"/>
                    </a:lnTo>
                    <a:close/>
                  </a:path>
                </a:pathLst>
              </a:custGeom>
              <a:solidFill>
                <a:srgbClr val="E4DDD5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555414" y="546366"/>
              <a:ext cx="2474355" cy="2103033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532020" y="3012124"/>
              <a:ext cx="2521144" cy="531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39"/>
                </a:lnSpc>
              </a:pPr>
              <a:r>
                <a:rPr lang="en-US" sz="1600" spc="40">
                  <a:solidFill>
                    <a:srgbClr val="000000"/>
                  </a:solidFill>
                  <a:latin typeface="HK Grotesk Light"/>
                </a:rPr>
                <a:t>Scale 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789142" y="4673408"/>
            <a:ext cx="4182371" cy="181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4734"/>
              </a:lnSpc>
            </a:pPr>
            <a:r>
              <a:rPr lang="en-US" sz="4734" spc="42">
                <a:solidFill>
                  <a:srgbClr val="545454"/>
                </a:solidFill>
                <a:latin typeface="HK Grotesk Bold"/>
              </a:rPr>
              <a:t>Collaborate with other stakeholders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0098362" y="685800"/>
            <a:ext cx="1764159" cy="2685383"/>
            <a:chOff x="0" y="0"/>
            <a:chExt cx="3528318" cy="5370766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3528318" cy="5370766"/>
              <a:chOff x="0" y="0"/>
              <a:chExt cx="1310702" cy="199513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310702" cy="1995136"/>
              </a:xfrm>
              <a:custGeom>
                <a:avLst/>
                <a:gdLst/>
                <a:ahLst/>
                <a:cxnLst/>
                <a:rect l="l" t="t" r="r" b="b"/>
                <a:pathLst>
                  <a:path w="1310702" h="1995136">
                    <a:moveTo>
                      <a:pt x="0" y="0"/>
                    </a:moveTo>
                    <a:lnTo>
                      <a:pt x="1310702" y="0"/>
                    </a:lnTo>
                    <a:lnTo>
                      <a:pt x="1310702" y="1995136"/>
                    </a:lnTo>
                    <a:lnTo>
                      <a:pt x="0" y="1995136"/>
                    </a:lnTo>
                    <a:close/>
                  </a:path>
                </a:pathLst>
              </a:custGeom>
              <a:solidFill>
                <a:srgbClr val="E4DDD5"/>
              </a:solidFill>
            </p:spPr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07400" y="801804"/>
              <a:ext cx="2249971" cy="2288542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369340" y="3600212"/>
              <a:ext cx="2838120" cy="531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39"/>
                </a:lnSpc>
              </a:pPr>
              <a:r>
                <a:rPr lang="en-US" sz="1600" spc="40">
                  <a:solidFill>
                    <a:srgbClr val="000000"/>
                  </a:solidFill>
                  <a:latin typeface="HK Grotesk Light"/>
                </a:rPr>
                <a:t>Commercialise</a:t>
              </a:r>
            </a:p>
          </p:txBody>
        </p:sp>
      </p:grpSp>
      <p:pic>
        <p:nvPicPr>
          <p:cNvPr id="34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38047" y="2773392"/>
            <a:ext cx="1254239" cy="12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6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746" t="8179" b="817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104691"/>
            <a:ext cx="7357644" cy="5753309"/>
            <a:chOff x="0" y="0"/>
            <a:chExt cx="2566660" cy="2006999"/>
          </a:xfrm>
          <a:solidFill>
            <a:schemeClr val="bg1">
              <a:alpha val="88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566660" cy="2006999"/>
            </a:xfrm>
            <a:custGeom>
              <a:avLst/>
              <a:gdLst/>
              <a:ahLst/>
              <a:cxnLst/>
              <a:rect l="l" t="t" r="r" b="b"/>
              <a:pathLst>
                <a:path w="2566660" h="2006999">
                  <a:moveTo>
                    <a:pt x="0" y="0"/>
                  </a:moveTo>
                  <a:lnTo>
                    <a:pt x="2566660" y="0"/>
                  </a:lnTo>
                  <a:lnTo>
                    <a:pt x="2566660" y="2006999"/>
                  </a:lnTo>
                  <a:lnTo>
                    <a:pt x="0" y="2006999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340170" y="4947741"/>
            <a:ext cx="6320382" cy="691010"/>
            <a:chOff x="-327708" y="-809840"/>
            <a:chExt cx="12640764" cy="1382019"/>
          </a:xfrm>
        </p:grpSpPr>
        <p:sp>
          <p:nvSpPr>
            <p:cNvPr id="5" name="TextBox 5"/>
            <p:cNvSpPr txBox="1"/>
            <p:nvPr/>
          </p:nvSpPr>
          <p:spPr>
            <a:xfrm>
              <a:off x="0" y="-809840"/>
              <a:ext cx="12313056" cy="683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795"/>
                </a:lnSpc>
              </a:pPr>
              <a:r>
                <a:rPr lang="en-US" sz="2133" spc="21" dirty="0">
                  <a:solidFill>
                    <a:srgbClr val="0E4D8D"/>
                  </a:solidFill>
                  <a:latin typeface="HK Grotesk Bold"/>
                </a:rPr>
                <a:t>Report: Decoding the Paris Rulebook for SEA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27708" y="40751"/>
              <a:ext cx="12313056" cy="531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40"/>
                </a:lnSpc>
              </a:pPr>
              <a:r>
                <a:rPr lang="en-US" sz="1600" spc="40" dirty="0">
                  <a:solidFill>
                    <a:srgbClr val="0E4D8D"/>
                  </a:solidFill>
                  <a:latin typeface="HK Grotesk Light"/>
                </a:rPr>
                <a:t> E: sharon.seah@nus.edu.sg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65000"/>
          </a:blip>
          <a:srcRect/>
          <a:stretch>
            <a:fillRect/>
          </a:stretch>
        </p:blipFill>
        <p:spPr>
          <a:xfrm>
            <a:off x="1857092" y="1722522"/>
            <a:ext cx="3122686" cy="31226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67784" y="1289989"/>
            <a:ext cx="1603716" cy="36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085"/>
              </a:lnSpc>
              <a:spcBef>
                <a:spcPct val="0"/>
              </a:spcBef>
            </a:pPr>
            <a:r>
              <a:rPr lang="en-US" sz="2057" b="1" spc="103" dirty="0">
                <a:solidFill>
                  <a:srgbClr val="0E4D8D"/>
                </a:solidFill>
                <a:latin typeface="HK Grotesk Bold"/>
              </a:rPr>
              <a:t>Scan to read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70199" y="5770595"/>
            <a:ext cx="1701301" cy="36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085"/>
              </a:lnSpc>
              <a:spcBef>
                <a:spcPct val="0"/>
              </a:spcBef>
            </a:pPr>
            <a:r>
              <a:rPr lang="en-US" sz="2057" b="1" spc="103" dirty="0">
                <a:solidFill>
                  <a:srgbClr val="0E4D8D"/>
                </a:solidFill>
                <a:latin typeface="HK Grotesk Bold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777029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98</Words>
  <Application>Microsoft Macintosh PowerPoint</Application>
  <PresentationFormat>Widescreen</PresentationFormat>
  <Paragraphs>23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HK Grotesk Bold</vt:lpstr>
      <vt:lpstr>HK Grotesk Light</vt:lpstr>
      <vt:lpstr>Vesper Libre Bold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Contributions of Higher Education to Climate Action and Implementation of the Paris Agreement </dc:title>
  <dc:creator>Microsoft Office User</dc:creator>
  <cp:lastModifiedBy>Microsoft Office User</cp:lastModifiedBy>
  <cp:revision>11</cp:revision>
  <dcterms:created xsi:type="dcterms:W3CDTF">2019-12-02T14:45:25Z</dcterms:created>
  <dcterms:modified xsi:type="dcterms:W3CDTF">2019-12-20T15:32:42Z</dcterms:modified>
</cp:coreProperties>
</file>