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71" r:id="rId14"/>
    <p:sldId id="267" r:id="rId15"/>
    <p:sldId id="272" r:id="rId16"/>
    <p:sldId id="268" r:id="rId17"/>
    <p:sldId id="269" r:id="rId18"/>
    <p:sldId id="270" r:id="rId19"/>
  </p:sldIdLst>
  <p:sldSz cx="9144000" cy="6858000" type="overhead"/>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4380" autoAdjust="0"/>
    <p:restoredTop sz="94576" autoAdjust="0"/>
  </p:normalViewPr>
  <p:slideViewPr>
    <p:cSldViewPr snapToObjects="1">
      <p:cViewPr>
        <p:scale>
          <a:sx n="82" d="100"/>
          <a:sy n="82" d="100"/>
        </p:scale>
        <p:origin x="-45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6CABE0BF-1621-4AAA-8B04-BBED129B9A79}" type="datetimeFigureOut">
              <a:rPr lang="en-US" smtClean="0"/>
              <a:t>11/27/2012</a:t>
            </a:fld>
            <a:endParaRPr lang="en-US"/>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882A1BED-53C9-4563-83A6-61E04389849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AD8E7-902F-4722-A7B6-ACC4581B706F}"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F7ECB-1DA0-4691-9255-E756058E6E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FF66">
            <a:alpha val="33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AD8E7-902F-4722-A7B6-ACC4581B706F}" type="datetimeFigureOut">
              <a:rPr lang="en-US" smtClean="0"/>
              <a:pPr/>
              <a:t>11/27/2012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F7ECB-1DA0-4691-9255-E756058E6E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descr="bahrain copy.png"/>
          <p:cNvPicPr>
            <a:picLocks noChangeAspect="1"/>
          </p:cNvPicPr>
          <p:nvPr/>
        </p:nvPicPr>
        <p:blipFill>
          <a:blip r:embed="rId2" cstate="print"/>
          <a:stretch>
            <a:fillRect/>
          </a:stretch>
        </p:blipFill>
        <p:spPr>
          <a:xfrm>
            <a:off x="5132802" y="169092"/>
            <a:ext cx="3617502" cy="1324719"/>
          </a:xfrm>
          <a:prstGeom prst="rect">
            <a:avLst/>
          </a:prstGeom>
        </p:spPr>
      </p:pic>
      <p:pic>
        <p:nvPicPr>
          <p:cNvPr id="8" name="Picture 7" descr="Doha 2012 copy.png"/>
          <p:cNvPicPr>
            <a:picLocks noChangeAspect="1"/>
          </p:cNvPicPr>
          <p:nvPr/>
        </p:nvPicPr>
        <p:blipFill>
          <a:blip r:embed="rId3" cstate="print"/>
          <a:stretch>
            <a:fillRect/>
          </a:stretch>
        </p:blipFill>
        <p:spPr>
          <a:xfrm>
            <a:off x="400676" y="1789029"/>
            <a:ext cx="2382187" cy="617607"/>
          </a:xfrm>
          <a:prstGeom prst="rect">
            <a:avLst/>
          </a:prstGeom>
        </p:spPr>
      </p:pic>
      <p:pic>
        <p:nvPicPr>
          <p:cNvPr id="9" name="Picture 8" descr="RAED copy.png"/>
          <p:cNvPicPr>
            <a:picLocks noChangeAspect="1"/>
          </p:cNvPicPr>
          <p:nvPr/>
        </p:nvPicPr>
        <p:blipFill>
          <a:blip r:embed="rId4" cstate="print"/>
          <a:stretch>
            <a:fillRect/>
          </a:stretch>
        </p:blipFill>
        <p:spPr>
          <a:xfrm>
            <a:off x="281149" y="252369"/>
            <a:ext cx="3572715" cy="876312"/>
          </a:xfrm>
          <a:prstGeom prst="rect">
            <a:avLst/>
          </a:prstGeom>
        </p:spPr>
      </p:pic>
      <p:sp>
        <p:nvSpPr>
          <p:cNvPr id="10" name="Title 9"/>
          <p:cNvSpPr>
            <a:spLocks noGrp="1"/>
          </p:cNvSpPr>
          <p:nvPr>
            <p:ph type="ctrTitle"/>
          </p:nvPr>
        </p:nvSpPr>
        <p:spPr>
          <a:xfrm>
            <a:off x="3330558" y="1639863"/>
            <a:ext cx="5419746" cy="1113647"/>
          </a:xfrm>
        </p:spPr>
        <p:txBody>
          <a:bodyPr>
            <a:normAutofit/>
          </a:bodyPr>
          <a:lstStyle/>
          <a:p>
            <a:r>
              <a:rPr lang="en-US" sz="1800" dirty="0" smtClean="0">
                <a:solidFill>
                  <a:srgbClr val="FF0000"/>
                </a:solidFill>
              </a:rPr>
              <a:t>SIDE EVENT:  Demand side Strategies and Buildings Energy Efficiency - Opportunities in the GCC region. </a:t>
            </a:r>
            <a:r>
              <a:rPr lang="en-US" sz="1400" dirty="0" smtClean="0"/>
              <a:t/>
            </a:r>
            <a:br>
              <a:rPr lang="en-US" sz="1400" dirty="0" smtClean="0"/>
            </a:br>
            <a:r>
              <a:rPr lang="en-US" sz="1400" dirty="0" smtClean="0"/>
              <a:t> </a:t>
            </a:r>
            <a:endParaRPr lang="en-US" sz="1400" dirty="0"/>
          </a:p>
        </p:txBody>
      </p:sp>
      <p:sp>
        <p:nvSpPr>
          <p:cNvPr id="11" name="Title 9"/>
          <p:cNvSpPr txBox="1">
            <a:spLocks/>
          </p:cNvSpPr>
          <p:nvPr/>
        </p:nvSpPr>
        <p:spPr>
          <a:xfrm>
            <a:off x="957213" y="3027357"/>
            <a:ext cx="7229573" cy="2774988"/>
          </a:xfrm>
          <a:prstGeom prst="rect">
            <a:avLst/>
          </a:prstGeom>
        </p:spPr>
        <p:txBody>
          <a:bodyPr vert="horz" lIns="91440" tIns="45720" rIns="91440" bIns="45720" rtlCol="0" anchor="ctr">
            <a:normAutofit fontScale="90000" lnSpcReduction="10000"/>
          </a:bodyPr>
          <a:lstStyle/>
          <a:p>
            <a:pPr lvl="0" algn="ctr">
              <a:spcBef>
                <a:spcPct val="0"/>
              </a:spcBef>
            </a:pPr>
            <a:r>
              <a:rPr lang="en-US" sz="3100" dirty="0" smtClean="0">
                <a:latin typeface="+mj-lt"/>
                <a:ea typeface="+mj-ea"/>
                <a:cs typeface="+mj-cs"/>
              </a:rPr>
              <a:t>Strategies </a:t>
            </a:r>
            <a:r>
              <a:rPr lang="en-US" sz="3100" dirty="0">
                <a:latin typeface="+mj-lt"/>
                <a:ea typeface="+mj-ea"/>
                <a:cs typeface="+mj-cs"/>
              </a:rPr>
              <a:t>And Opportunities For Greening The Building Sector In The GCC Countries  </a:t>
            </a:r>
            <a:endParaRPr lang="en-US" sz="3100" dirty="0" smtClean="0">
              <a:latin typeface="+mj-lt"/>
              <a:ea typeface="+mj-ea"/>
              <a:cs typeface="+mj-cs"/>
            </a:endParaRPr>
          </a:p>
          <a:p>
            <a:pPr lvl="0" algn="ctr">
              <a:spcBef>
                <a:spcPct val="0"/>
              </a:spcBef>
            </a:pPr>
            <a:endParaRPr lang="en-US" sz="3100" dirty="0">
              <a:latin typeface="+mj-lt"/>
              <a:ea typeface="+mj-ea"/>
              <a:cs typeface="+mj-cs"/>
            </a:endParaRPr>
          </a:p>
          <a:p>
            <a:pPr lvl="0" algn="ctr">
              <a:spcBef>
                <a:spcPct val="0"/>
              </a:spcBef>
            </a:pPr>
            <a:r>
              <a:rPr lang="en-US" sz="3100" dirty="0" smtClean="0">
                <a:latin typeface="+mj-lt"/>
                <a:ea typeface="+mj-ea"/>
                <a:cs typeface="+mj-cs"/>
              </a:rPr>
              <a:t>By</a:t>
            </a:r>
            <a:r>
              <a:rPr lang="en-US" sz="3100" dirty="0">
                <a:latin typeface="+mj-lt"/>
                <a:ea typeface="+mj-ea"/>
                <a:cs typeface="+mj-cs"/>
              </a:rPr>
              <a:t>: Dr. </a:t>
            </a:r>
            <a:r>
              <a:rPr lang="en-US" sz="3100" dirty="0" err="1">
                <a:latin typeface="+mj-lt"/>
                <a:ea typeface="+mj-ea"/>
                <a:cs typeface="+mj-cs"/>
              </a:rPr>
              <a:t>Anhar</a:t>
            </a:r>
            <a:r>
              <a:rPr lang="en-US" sz="3100" dirty="0">
                <a:latin typeface="+mj-lt"/>
                <a:ea typeface="+mj-ea"/>
                <a:cs typeface="+mj-cs"/>
              </a:rPr>
              <a:t> </a:t>
            </a:r>
            <a:r>
              <a:rPr lang="en-US" sz="3100" dirty="0" err="1" smtClean="0">
                <a:latin typeface="+mj-lt"/>
                <a:ea typeface="+mj-ea"/>
                <a:cs typeface="+mj-cs"/>
              </a:rPr>
              <a:t>Hegazi</a:t>
            </a:r>
            <a:r>
              <a:rPr lang="en-US" sz="3100" dirty="0" smtClean="0">
                <a:latin typeface="+mj-lt"/>
                <a:ea typeface="+mj-ea"/>
                <a:cs typeface="+mj-cs"/>
              </a:rPr>
              <a:t> </a:t>
            </a:r>
          </a:p>
          <a:p>
            <a:pPr lvl="0" algn="ctr">
              <a:spcBef>
                <a:spcPct val="0"/>
              </a:spcBef>
            </a:pPr>
            <a:r>
              <a:rPr kumimoji="0" lang="en-US" sz="2000" b="0" i="0" u="none" strike="noStrike" kern="1200" cap="none" spc="0" normalizeH="0" baseline="0" noProof="0" dirty="0" smtClean="0">
                <a:ln>
                  <a:noFill/>
                </a:ln>
                <a:solidFill>
                  <a:schemeClr val="tx1"/>
                </a:solidFill>
                <a:effectLst/>
                <a:uLnTx/>
                <a:uFillTx/>
                <a:latin typeface="+mj-lt"/>
                <a:ea typeface="+mj-ea"/>
                <a:cs typeface="+mj-cs"/>
              </a:rPr>
              <a:t>Director, Energy and green Development</a:t>
            </a:r>
            <a:r>
              <a:rPr kumimoji="0" lang="en-US" sz="2000" b="0" i="0" u="none" strike="noStrike" kern="1200" cap="none" spc="0" normalizeH="0" noProof="0" dirty="0" smtClean="0">
                <a:ln>
                  <a:noFill/>
                </a:ln>
                <a:solidFill>
                  <a:schemeClr val="tx1"/>
                </a:solidFill>
                <a:effectLst/>
                <a:uLnTx/>
                <a:uFillTx/>
                <a:latin typeface="+mj-lt"/>
                <a:ea typeface="+mj-ea"/>
                <a:cs typeface="+mj-cs"/>
              </a:rPr>
              <a:t> Group</a:t>
            </a:r>
          </a:p>
          <a:p>
            <a:pPr lvl="0" algn="ctr">
              <a:spcBef>
                <a:spcPct val="0"/>
              </a:spcBef>
            </a:pPr>
            <a:r>
              <a:rPr lang="en-US" sz="2000" dirty="0" smtClean="0">
                <a:latin typeface="+mj-lt"/>
                <a:ea typeface="+mj-ea"/>
                <a:cs typeface="+mj-cs"/>
              </a:rPr>
              <a:t>Cairo, Egypt. Email: anharhegazi@gmail.com</a:t>
            </a:r>
            <a:endParaRPr kumimoji="0" lang="en-US" sz="2000" b="0" i="0" u="none" strike="noStrike" kern="1200" cap="none" spc="0" normalizeH="0" noProof="0" dirty="0" smtClean="0">
              <a:ln>
                <a:noFill/>
              </a:ln>
              <a:solidFill>
                <a:schemeClr val="tx1"/>
              </a:solidFill>
              <a:effectLst/>
              <a:uLnTx/>
              <a:uFillTx/>
              <a:latin typeface="+mj-lt"/>
              <a:ea typeface="+mj-ea"/>
              <a:cs typeface="+mj-cs"/>
            </a:endParaRPr>
          </a:p>
          <a:p>
            <a:pPr lvl="0" algn="ctr">
              <a:spcBef>
                <a:spcPct val="0"/>
              </a:spcBef>
            </a:pPr>
            <a:r>
              <a:rPr kumimoji="0" lang="en-US" sz="2000" b="0" i="0" u="none" strike="noStrike" kern="1200" cap="none" spc="0" normalizeH="0" baseline="0" noProof="0" dirty="0" smtClean="0">
                <a:ln>
                  <a:noFill/>
                </a:ln>
                <a:solidFill>
                  <a:schemeClr val="tx1"/>
                </a:solidFill>
                <a:effectLst/>
                <a:uLnTx/>
                <a:uFillTx/>
                <a:latin typeface="+mj-lt"/>
                <a:ea typeface="+mj-ea"/>
                <a:cs typeface="+mj-cs"/>
              </a:rPr>
              <a:t/>
            </a:r>
            <a:br>
              <a:rPr kumimoji="0" lang="en-US" sz="2000" b="0" i="0" u="none" strike="noStrike" kern="1200" cap="none" spc="0" normalizeH="0" baseline="0" noProof="0" dirty="0" smtClean="0">
                <a:ln>
                  <a:noFill/>
                </a:ln>
                <a:solidFill>
                  <a:schemeClr val="tx1"/>
                </a:solidFill>
                <a:effectLst/>
                <a:uLnTx/>
                <a:uFillTx/>
                <a:latin typeface="+mj-lt"/>
                <a:ea typeface="+mj-ea"/>
                <a:cs typeface="+mj-cs"/>
              </a:rPr>
            </a:b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12" name="Title 9"/>
          <p:cNvSpPr txBox="1">
            <a:spLocks/>
          </p:cNvSpPr>
          <p:nvPr/>
        </p:nvSpPr>
        <p:spPr>
          <a:xfrm>
            <a:off x="-174690" y="6167476"/>
            <a:ext cx="2100070" cy="438155"/>
          </a:xfrm>
          <a:prstGeom prst="rect">
            <a:avLst/>
          </a:prstGeom>
        </p:spPr>
        <p:txBody>
          <a:bodyPr vert="horz" lIns="91440" tIns="45720" rIns="91440" bIns="45720" rtlCol="0" anchor="ctr">
            <a:normAutofit fontScale="75000" lnSpcReduction="20000"/>
          </a:bodyPr>
          <a:lstStyle/>
          <a:p>
            <a:pPr lvl="0" algn="ctr">
              <a:spcBef>
                <a:spcPct val="0"/>
              </a:spcBef>
            </a:pPr>
            <a:r>
              <a:rPr lang="en-US" sz="17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r>
            <a:br>
              <a:rPr kumimoji="0" lang="en-US" sz="2000" b="0" i="0" u="none" strike="noStrike" kern="1200" cap="none" spc="0" normalizeH="0" baseline="0" noProof="0" dirty="0" smtClean="0">
                <a:ln>
                  <a:noFill/>
                </a:ln>
                <a:solidFill>
                  <a:schemeClr val="tx1"/>
                </a:solidFill>
                <a:effectLst/>
                <a:uLnTx/>
                <a:uFillTx/>
                <a:latin typeface="+mj-lt"/>
                <a:ea typeface="+mj-ea"/>
                <a:cs typeface="+mj-cs"/>
              </a:rPr>
            </a:b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10</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marL="1071563" indent="4763" algn="ctr">
              <a:buNone/>
            </a:pPr>
            <a:r>
              <a:rPr lang="en-US" sz="2800" dirty="0" smtClean="0">
                <a:solidFill>
                  <a:srgbClr val="FF0000"/>
                </a:solidFill>
              </a:rPr>
              <a:t>III.A. Introducing Green Building Codes, Regulations and Specifications (Cont.)</a:t>
            </a:r>
          </a:p>
          <a:p>
            <a:pPr marL="446088" indent="4763"/>
            <a:r>
              <a:rPr lang="en-US" sz="2000" b="1" u="sng" dirty="0" smtClean="0"/>
              <a:t>Applicability:</a:t>
            </a:r>
          </a:p>
          <a:p>
            <a:pPr marL="446088" indent="4763">
              <a:buNone/>
            </a:pPr>
            <a:r>
              <a:rPr lang="en-US" sz="2000" dirty="0" smtClean="0"/>
              <a:t>Villas, Residential/ Commercial, Public Buildings. All new Buildings additions, extensions and refurbishment of existing buildings.</a:t>
            </a:r>
            <a:endParaRPr lang="en-US" sz="2000" dirty="0"/>
          </a:p>
          <a:p>
            <a:pPr marL="446088" indent="4763"/>
            <a:r>
              <a:rPr lang="en-US" sz="2000" b="1" u="sng" dirty="0" smtClean="0"/>
              <a:t>Exemptions:</a:t>
            </a:r>
          </a:p>
          <a:p>
            <a:pPr marL="446088" indent="4763">
              <a:buFont typeface="+mj-lt"/>
              <a:buAutoNum type="arabicPeriod"/>
            </a:pPr>
            <a:r>
              <a:rPr lang="en-US" sz="2000" dirty="0" smtClean="0"/>
              <a:t> Large scale &amp; specialized nature projects, and the Heritage Buildings, identified by Dubai Municipality.</a:t>
            </a:r>
          </a:p>
          <a:p>
            <a:pPr marL="446088" indent="15875">
              <a:buNone/>
            </a:pPr>
            <a:r>
              <a:rPr lang="en-US" sz="2400" b="1" u="sng" dirty="0" smtClean="0"/>
              <a:t>In </a:t>
            </a:r>
            <a:r>
              <a:rPr lang="en-US" sz="2400" b="1" u="sng" dirty="0" err="1" smtClean="0"/>
              <a:t>AbuDhabi</a:t>
            </a:r>
            <a:r>
              <a:rPr lang="en-US" sz="2400" b="1" u="sng" dirty="0" smtClean="0"/>
              <a:t>:  </a:t>
            </a:r>
            <a:r>
              <a:rPr lang="en-US" sz="2000" dirty="0" smtClean="0"/>
              <a:t>The Urban Planning Council (UPC) has launched its </a:t>
            </a:r>
            <a:r>
              <a:rPr lang="en-US" sz="2000" dirty="0" err="1" smtClean="0"/>
              <a:t>Estidama</a:t>
            </a:r>
            <a:r>
              <a:rPr lang="en-US" sz="2000" dirty="0" smtClean="0"/>
              <a:t> (Sustainability) ratings system focusing on five categories of building design and life cycle performance: Site, Water, Energy, Materials and Indoor Environment.</a:t>
            </a:r>
          </a:p>
          <a:p>
            <a:pPr marL="446088" indent="15875">
              <a:buNone/>
            </a:pPr>
            <a:endParaRPr lang="en-US" sz="2000" dirty="0" smtClean="0"/>
          </a:p>
          <a:p>
            <a:pPr marL="446088" indent="4763">
              <a:buNone/>
            </a:pPr>
            <a:endParaRPr lang="en-US" sz="2000" dirty="0"/>
          </a:p>
          <a:p>
            <a:pPr marL="571500" indent="-571500">
              <a:buNone/>
            </a:pPr>
            <a:endParaRPr lang="en-US" sz="2000" dirty="0" smtClean="0"/>
          </a:p>
          <a:p>
            <a:pPr marL="1081088" indent="-571500">
              <a:buNone/>
            </a:pPr>
            <a:endParaRPr lang="en-US" sz="2000" dirty="0" smtClean="0"/>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11</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marL="1071563" indent="15875" algn="ctr">
              <a:buNone/>
            </a:pPr>
            <a:r>
              <a:rPr lang="en-US" sz="2800" dirty="0">
                <a:solidFill>
                  <a:srgbClr val="FF0000"/>
                </a:solidFill>
              </a:rPr>
              <a:t>III.A. Introducing Green Building Codes, Regulations and Specifications (Cont</a:t>
            </a:r>
            <a:r>
              <a:rPr lang="en-US" sz="2800" dirty="0" smtClean="0">
                <a:solidFill>
                  <a:srgbClr val="FF0000"/>
                </a:solidFill>
              </a:rPr>
              <a:t>.)</a:t>
            </a:r>
            <a:endParaRPr lang="en-US" sz="2800" b="1" u="sng" dirty="0" smtClean="0">
              <a:solidFill>
                <a:srgbClr val="FF0000"/>
              </a:solidFill>
            </a:endParaRPr>
          </a:p>
          <a:p>
            <a:pPr marL="446088" indent="15875">
              <a:buNone/>
            </a:pPr>
            <a:r>
              <a:rPr lang="en-US" sz="2400" b="1" u="sng" dirty="0" smtClean="0"/>
              <a:t>In Qatar:  </a:t>
            </a:r>
            <a:r>
              <a:rPr lang="en-US" sz="2000" dirty="0" smtClean="0"/>
              <a:t>The Qatar Sustainability Assessment System (QSAS), was established by Qatari </a:t>
            </a:r>
            <a:r>
              <a:rPr lang="en-US" sz="2000" dirty="0" err="1" smtClean="0"/>
              <a:t>Diar</a:t>
            </a:r>
            <a:r>
              <a:rPr lang="en-US" sz="2000" dirty="0" smtClean="0"/>
              <a:t> Company.</a:t>
            </a:r>
          </a:p>
          <a:p>
            <a:pPr marL="446088" indent="15875">
              <a:buNone/>
            </a:pPr>
            <a:r>
              <a:rPr lang="en-US" sz="2000" b="1" u="sng" dirty="0" smtClean="0"/>
              <a:t>Objectives:</a:t>
            </a:r>
          </a:p>
          <a:p>
            <a:pPr marL="446088" indent="15875">
              <a:buNone/>
            </a:pPr>
            <a:r>
              <a:rPr lang="en-US" sz="2000" dirty="0" smtClean="0"/>
              <a:t>To </a:t>
            </a:r>
            <a:r>
              <a:rPr lang="en-US" sz="2000" dirty="0"/>
              <a:t>create a sustainable built environment </a:t>
            </a:r>
            <a:r>
              <a:rPr lang="en-US" sz="2000" dirty="0" smtClean="0"/>
              <a:t>that minimizes </a:t>
            </a:r>
            <a:r>
              <a:rPr lang="en-US" sz="2000" dirty="0"/>
              <a:t>ecological impact through the </a:t>
            </a:r>
            <a:r>
              <a:rPr lang="en-US" sz="2000" dirty="0" smtClean="0"/>
              <a:t>development of </a:t>
            </a:r>
            <a:r>
              <a:rPr lang="en-US" sz="2000" dirty="0"/>
              <a:t>a sustainability rating </a:t>
            </a:r>
            <a:r>
              <a:rPr lang="en-US" sz="2000" dirty="0" smtClean="0"/>
              <a:t>system supported </a:t>
            </a:r>
            <a:r>
              <a:rPr lang="en-US" sz="2000" dirty="0"/>
              <a:t>by a </a:t>
            </a:r>
            <a:r>
              <a:rPr lang="en-US" sz="2000" dirty="0" smtClean="0"/>
              <a:t>set of </a:t>
            </a:r>
            <a:r>
              <a:rPr lang="en-US" sz="2000" dirty="0"/>
              <a:t>performance based standards that </a:t>
            </a:r>
            <a:r>
              <a:rPr lang="en-US" sz="2000" dirty="0" smtClean="0"/>
              <a:t>addresses the </a:t>
            </a:r>
            <a:r>
              <a:rPr lang="en-US" sz="2000" dirty="0"/>
              <a:t>specific regional needs and environment of Qatar.</a:t>
            </a:r>
          </a:p>
          <a:p>
            <a:pPr marL="446088" indent="15875">
              <a:buNone/>
            </a:pPr>
            <a:r>
              <a:rPr lang="en-US" sz="2000" b="1" u="sng" dirty="0" smtClean="0"/>
              <a:t>System Overview:</a:t>
            </a:r>
          </a:p>
          <a:p>
            <a:pPr marL="446088" indent="15875">
              <a:buNone/>
            </a:pPr>
            <a:endParaRPr lang="en-US" sz="2000" dirty="0" smtClean="0"/>
          </a:p>
          <a:p>
            <a:pPr marL="446088" indent="15875">
              <a:buNone/>
            </a:pPr>
            <a:endParaRPr lang="en-US" sz="2000" dirty="0" smtClean="0"/>
          </a:p>
          <a:p>
            <a:pPr marL="446088" indent="15875">
              <a:buNone/>
            </a:pPr>
            <a:endParaRPr lang="en-US" sz="2000" dirty="0" smtClean="0"/>
          </a:p>
          <a:p>
            <a:pPr marL="446088" indent="4763">
              <a:buNone/>
            </a:pPr>
            <a:endParaRPr lang="en-US" sz="2000" dirty="0"/>
          </a:p>
          <a:p>
            <a:pPr marL="571500" indent="-571500">
              <a:buNone/>
            </a:pPr>
            <a:endParaRPr lang="en-US" sz="2000" dirty="0" smtClean="0"/>
          </a:p>
          <a:p>
            <a:pPr marL="1081088" indent="-571500">
              <a:buNone/>
            </a:pPr>
            <a:endParaRPr lang="en-US" sz="2000" dirty="0" smtClean="0"/>
          </a:p>
        </p:txBody>
      </p:sp>
      <p:pic>
        <p:nvPicPr>
          <p:cNvPr id="9" name="Picture 8" descr="system overview.png"/>
          <p:cNvPicPr>
            <a:picLocks noChangeAspect="1"/>
          </p:cNvPicPr>
          <p:nvPr/>
        </p:nvPicPr>
        <p:blipFill>
          <a:blip r:embed="rId2" cstate="print"/>
          <a:stretch>
            <a:fillRect/>
          </a:stretch>
        </p:blipFill>
        <p:spPr>
          <a:xfrm>
            <a:off x="1906551" y="3684592"/>
            <a:ext cx="5449835" cy="2774988"/>
          </a:xfrm>
          <a:prstGeom prst="rect">
            <a:avLst/>
          </a:prstGeom>
        </p:spPr>
      </p:pic>
      <p:cxnSp>
        <p:nvCxnSpPr>
          <p:cNvPr id="10" name="Straight Connector 9"/>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12</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algn="ctr">
              <a:buNone/>
            </a:pPr>
            <a:r>
              <a:rPr lang="en-US" sz="2800" dirty="0" smtClean="0">
                <a:solidFill>
                  <a:srgbClr val="FF0000"/>
                </a:solidFill>
              </a:rPr>
              <a:t>III.B. </a:t>
            </a:r>
            <a:r>
              <a:rPr lang="en-US" sz="2800" dirty="0" smtClean="0">
                <a:solidFill>
                  <a:srgbClr val="FF0000"/>
                </a:solidFill>
              </a:rPr>
              <a:t>Green Building Projects</a:t>
            </a:r>
            <a:r>
              <a:rPr lang="en-US" sz="2800" dirty="0" smtClean="0">
                <a:solidFill>
                  <a:srgbClr val="FF0000"/>
                </a:solidFill>
              </a:rPr>
              <a:t>.</a:t>
            </a:r>
          </a:p>
          <a:p>
            <a:pPr algn="ctr">
              <a:buNone/>
            </a:pPr>
            <a:endParaRPr lang="en-US" sz="2800" b="1" u="sng" dirty="0" smtClean="0"/>
          </a:p>
          <a:p>
            <a:pPr marL="446088" indent="15875">
              <a:buNone/>
            </a:pPr>
            <a:r>
              <a:rPr lang="en-US" sz="2000" b="1" u="sng" dirty="0" smtClean="0">
                <a:solidFill>
                  <a:srgbClr val="FF0000"/>
                </a:solidFill>
              </a:rPr>
              <a:t>In Saudi Arabia</a:t>
            </a:r>
            <a:r>
              <a:rPr lang="en-US" sz="2000" dirty="0" smtClean="0">
                <a:solidFill>
                  <a:srgbClr val="FF0000"/>
                </a:solidFill>
              </a:rPr>
              <a:t>:  </a:t>
            </a:r>
            <a:r>
              <a:rPr lang="en-US" sz="2000" dirty="0" smtClean="0"/>
              <a:t>at a cost of more than US$60B SA has planned and begun constructing four Economic Cities (EC) located in </a:t>
            </a:r>
            <a:r>
              <a:rPr lang="en-US" sz="2000" dirty="0" err="1" smtClean="0"/>
              <a:t>Rabigh</a:t>
            </a:r>
            <a:r>
              <a:rPr lang="en-US" sz="2000" dirty="0" smtClean="0"/>
              <a:t>(King Abdullah EC), Hail (Prince </a:t>
            </a:r>
            <a:r>
              <a:rPr lang="en-US" sz="2000" dirty="0" err="1" smtClean="0"/>
              <a:t>AbdulAziz</a:t>
            </a:r>
            <a:r>
              <a:rPr lang="en-US" sz="2000" dirty="0" smtClean="0"/>
              <a:t> bin </a:t>
            </a:r>
            <a:r>
              <a:rPr lang="en-US" sz="2000" dirty="0" err="1" smtClean="0"/>
              <a:t>Mousaed</a:t>
            </a:r>
            <a:r>
              <a:rPr lang="en-US" sz="2000" dirty="0" smtClean="0"/>
              <a:t> Economic City), </a:t>
            </a:r>
            <a:r>
              <a:rPr lang="en-US" sz="2000" dirty="0" err="1" smtClean="0"/>
              <a:t>Madinah</a:t>
            </a:r>
            <a:r>
              <a:rPr lang="en-US" sz="2000" dirty="0" smtClean="0"/>
              <a:t> (Knowledge Economic City) and </a:t>
            </a:r>
            <a:r>
              <a:rPr lang="en-US" sz="2000" dirty="0" err="1" smtClean="0"/>
              <a:t>Jazan</a:t>
            </a:r>
            <a:r>
              <a:rPr lang="en-US" sz="2000" dirty="0" smtClean="0"/>
              <a:t> (</a:t>
            </a:r>
            <a:r>
              <a:rPr lang="en-US" sz="2000" dirty="0" err="1" smtClean="0"/>
              <a:t>Jazan</a:t>
            </a:r>
            <a:r>
              <a:rPr lang="en-US" sz="2000" dirty="0" smtClean="0"/>
              <a:t> Economic City). </a:t>
            </a:r>
            <a:endParaRPr lang="en-US" sz="2000" dirty="0" smtClean="0"/>
          </a:p>
          <a:p>
            <a:pPr marL="446088" indent="15875">
              <a:buNone/>
            </a:pPr>
            <a:endParaRPr lang="en-US" sz="800" dirty="0" smtClean="0"/>
          </a:p>
          <a:p>
            <a:pPr marL="446088" indent="15875">
              <a:buNone/>
            </a:pPr>
            <a:r>
              <a:rPr lang="en-US" sz="2000" b="1" u="sng" dirty="0" smtClean="0">
                <a:solidFill>
                  <a:srgbClr val="FF0000"/>
                </a:solidFill>
              </a:rPr>
              <a:t>In Bahrain: </a:t>
            </a:r>
            <a:r>
              <a:rPr lang="en-US" sz="2000" dirty="0" smtClean="0"/>
              <a:t>The World Trade Building opened in 2008, this is the world’s first sky scraper to use wind turbines in its design. The project has received a number of awards for Sustainable Design. </a:t>
            </a:r>
            <a:endParaRPr lang="en-US" sz="2000" dirty="0" smtClean="0"/>
          </a:p>
          <a:p>
            <a:pPr marL="446088" indent="15875">
              <a:buNone/>
            </a:pPr>
            <a:endParaRPr lang="en-US" sz="800" dirty="0" smtClean="0"/>
          </a:p>
          <a:p>
            <a:pPr marL="446088" indent="15875">
              <a:buNone/>
            </a:pPr>
            <a:r>
              <a:rPr lang="en-US" sz="2000" b="1" u="sng" dirty="0" smtClean="0">
                <a:solidFill>
                  <a:srgbClr val="FF0000"/>
                </a:solidFill>
              </a:rPr>
              <a:t>In Kuwait: </a:t>
            </a:r>
            <a:r>
              <a:rPr lang="en-US" sz="2000" dirty="0" smtClean="0"/>
              <a:t>Sabah Al Ahmed International Finance Centre, a 40-storey tower able to generate its own energy from a PV system and roof mounted wind turbines. </a:t>
            </a:r>
          </a:p>
          <a:p>
            <a:pPr marL="446088" indent="15875">
              <a:buNone/>
            </a:pPr>
            <a:endParaRPr lang="en-US" sz="2000" dirty="0" smtClean="0"/>
          </a:p>
          <a:p>
            <a:pPr marL="446088" indent="15875">
              <a:buNone/>
            </a:pPr>
            <a:endParaRPr lang="en-US" sz="2000" dirty="0" smtClean="0"/>
          </a:p>
          <a:p>
            <a:pPr marL="446088" indent="15875">
              <a:buNone/>
            </a:pPr>
            <a:endParaRPr lang="en-US" sz="2000" dirty="0" smtClean="0"/>
          </a:p>
          <a:p>
            <a:pPr marL="446088" indent="4763">
              <a:buNone/>
            </a:pPr>
            <a:endParaRPr lang="en-US" sz="2000" dirty="0"/>
          </a:p>
          <a:p>
            <a:pPr marL="571500" indent="-571500">
              <a:buNone/>
            </a:pPr>
            <a:endParaRPr lang="en-US" sz="2000" dirty="0" smtClean="0"/>
          </a:p>
          <a:p>
            <a:pPr marL="1081088" indent="-571500">
              <a:buNone/>
            </a:pPr>
            <a:endParaRPr lang="en-US" sz="2000" dirty="0" smtClean="0"/>
          </a:p>
        </p:txBody>
      </p:sp>
      <p:sp>
        <p:nvSpPr>
          <p:cNvPr id="10" name="Title 9"/>
          <p:cNvSpPr txBox="1">
            <a:spLocks/>
          </p:cNvSpPr>
          <p:nvPr/>
        </p:nvSpPr>
        <p:spPr>
          <a:xfrm>
            <a:off x="592082" y="5911885"/>
            <a:ext cx="8324963" cy="438155"/>
          </a:xfrm>
          <a:prstGeom prst="rect">
            <a:avLst/>
          </a:prstGeom>
        </p:spPr>
        <p:txBody>
          <a:bodyPr vert="horz" lIns="91440" tIns="45720" rIns="91440" bIns="45720" rtlCol="0" anchor="ctr">
            <a:normAutofit fontScale="90000"/>
          </a:bodyPr>
          <a:lstStyle/>
          <a:p>
            <a:pPr lvl="0">
              <a:spcBef>
                <a:spcPct val="0"/>
              </a:spcBef>
            </a:pPr>
            <a:r>
              <a:rPr lang="en-US" sz="1200" dirty="0" smtClean="0">
                <a:latin typeface="+mj-lt"/>
                <a:ea typeface="+mj-ea"/>
                <a:cs typeface="+mj-cs"/>
              </a:rPr>
              <a:t>Source: Construction Projects in the GCC: The Opportunity and the Missing Link for a GCC-Based Eco-Innovation. By Sami </a:t>
            </a:r>
            <a:r>
              <a:rPr lang="en-US" sz="1200" dirty="0" err="1" smtClean="0">
                <a:latin typeface="+mj-lt"/>
                <a:ea typeface="+mj-ea"/>
                <a:cs typeface="+mj-cs"/>
              </a:rPr>
              <a:t>Mahroum</a:t>
            </a:r>
            <a:r>
              <a:rPr lang="en-US" sz="1200" dirty="0" smtClean="0">
                <a:latin typeface="+mj-lt"/>
                <a:ea typeface="+mj-ea"/>
                <a:cs typeface="+mj-cs"/>
              </a:rPr>
              <a:t> (INSEAD)  </a:t>
            </a:r>
          </a:p>
          <a:p>
            <a:pPr lvl="0">
              <a:spcBef>
                <a:spcPct val="0"/>
              </a:spcBef>
            </a:pPr>
            <a:r>
              <a:rPr lang="en-US" sz="1200" dirty="0" smtClean="0">
                <a:latin typeface="+mj-lt"/>
                <a:ea typeface="+mj-ea"/>
                <a:cs typeface="+mj-cs"/>
              </a:rPr>
              <a:t>with contributions from Dr. </a:t>
            </a:r>
            <a:r>
              <a:rPr lang="en-US" sz="1200" dirty="0" err="1" smtClean="0">
                <a:latin typeface="+mj-lt"/>
                <a:ea typeface="+mj-ea"/>
                <a:cs typeface="+mj-cs"/>
              </a:rPr>
              <a:t>Mazen</a:t>
            </a:r>
            <a:r>
              <a:rPr lang="en-US" sz="1200" dirty="0" smtClean="0">
                <a:latin typeface="+mj-lt"/>
                <a:ea typeface="+mj-ea"/>
                <a:cs typeface="+mj-cs"/>
              </a:rPr>
              <a:t> </a:t>
            </a:r>
            <a:r>
              <a:rPr lang="en-US" sz="1200" dirty="0" err="1" smtClean="0">
                <a:latin typeface="+mj-lt"/>
                <a:ea typeface="+mj-ea"/>
                <a:cs typeface="+mj-cs"/>
              </a:rPr>
              <a:t>Omran</a:t>
            </a:r>
            <a:r>
              <a:rPr lang="en-US" sz="1200" dirty="0" smtClean="0">
                <a:latin typeface="+mj-lt"/>
                <a:ea typeface="+mj-ea"/>
                <a:cs typeface="+mj-cs"/>
              </a:rPr>
              <a:t> (ARUP) and </a:t>
            </a:r>
            <a:r>
              <a:rPr lang="en-US" sz="1200" dirty="0" err="1" smtClean="0">
                <a:latin typeface="+mj-lt"/>
                <a:ea typeface="+mj-ea"/>
                <a:cs typeface="+mj-cs"/>
              </a:rPr>
              <a:t>Souheir</a:t>
            </a:r>
            <a:r>
              <a:rPr lang="en-US" sz="1200" dirty="0" smtClean="0">
                <a:latin typeface="+mj-lt"/>
                <a:ea typeface="+mj-ea"/>
                <a:cs typeface="+mj-cs"/>
              </a:rPr>
              <a:t> </a:t>
            </a:r>
            <a:r>
              <a:rPr lang="en-US" sz="1200" dirty="0" err="1" smtClean="0">
                <a:latin typeface="+mj-lt"/>
                <a:ea typeface="+mj-ea"/>
                <a:cs typeface="+mj-cs"/>
              </a:rPr>
              <a:t>Mahroum</a:t>
            </a:r>
            <a:r>
              <a:rPr lang="en-US" sz="1200" dirty="0" smtClean="0">
                <a:latin typeface="+mj-lt"/>
                <a:ea typeface="+mj-ea"/>
                <a:cs typeface="+mj-cs"/>
              </a:rPr>
              <a:t> (freelancer) </a:t>
            </a:r>
            <a:endParaRPr kumimoji="0" lang="en-US" sz="2000" b="0" i="0" u="none" strike="noStrike" kern="1200" cap="none" spc="0" normalizeH="0" baseline="0" noProof="0" dirty="0" smtClean="0">
              <a:ln>
                <a:noFill/>
              </a:ln>
              <a:solidFill>
                <a:schemeClr val="tx1"/>
              </a:solidFill>
              <a:effectLst/>
              <a:uLnTx/>
              <a:uFillTx/>
              <a:latin typeface="+mj-lt"/>
              <a:ea typeface="+mj-ea"/>
              <a:cs typeface="+mj-cs"/>
            </a:endParaRPr>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13</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algn="ctr">
              <a:buNone/>
            </a:pPr>
            <a:r>
              <a:rPr lang="en-US" sz="2800" dirty="0" smtClean="0">
                <a:solidFill>
                  <a:srgbClr val="FF0000"/>
                </a:solidFill>
              </a:rPr>
              <a:t>III.B. </a:t>
            </a:r>
            <a:r>
              <a:rPr lang="en-US" sz="2800" dirty="0" smtClean="0">
                <a:solidFill>
                  <a:srgbClr val="FF0000"/>
                </a:solidFill>
              </a:rPr>
              <a:t>Green Building Projects</a:t>
            </a:r>
            <a:r>
              <a:rPr lang="en-US" sz="2800" dirty="0" smtClean="0">
                <a:solidFill>
                  <a:srgbClr val="FF0000"/>
                </a:solidFill>
              </a:rPr>
              <a:t>. (Cont.)</a:t>
            </a:r>
          </a:p>
          <a:p>
            <a:pPr algn="ctr">
              <a:buNone/>
            </a:pPr>
            <a:endParaRPr lang="en-US" sz="2800" b="1" u="sng" dirty="0" smtClean="0"/>
          </a:p>
          <a:p>
            <a:pPr marL="446088" indent="15875">
              <a:buNone/>
            </a:pPr>
            <a:r>
              <a:rPr lang="en-US" sz="2000" b="1" u="sng" dirty="0" err="1" smtClean="0">
                <a:solidFill>
                  <a:srgbClr val="FF0000"/>
                </a:solidFill>
              </a:rPr>
              <a:t>Bawadi</a:t>
            </a:r>
            <a:r>
              <a:rPr lang="en-US" sz="2000" b="1" u="sng" dirty="0" smtClean="0">
                <a:solidFill>
                  <a:srgbClr val="FF0000"/>
                </a:solidFill>
              </a:rPr>
              <a:t>, Dubai: </a:t>
            </a:r>
            <a:r>
              <a:rPr lang="en-US" sz="2000" dirty="0" smtClean="0"/>
              <a:t>to be the world’s largest hospitality, shopping and entertainment district, incorporating green and sustainable design throughout the development. It will incorporate 60,000 hotel rooms. </a:t>
            </a:r>
            <a:endParaRPr lang="en-US" sz="2000" dirty="0" smtClean="0"/>
          </a:p>
          <a:p>
            <a:pPr marL="446088" indent="15875">
              <a:buNone/>
            </a:pPr>
            <a:endParaRPr lang="en-US" sz="2000" dirty="0" smtClean="0"/>
          </a:p>
          <a:p>
            <a:pPr marL="446088" indent="15875">
              <a:buNone/>
            </a:pPr>
            <a:r>
              <a:rPr lang="en-US" sz="2000" b="1" u="sng" dirty="0" smtClean="0">
                <a:solidFill>
                  <a:srgbClr val="FF0000"/>
                </a:solidFill>
              </a:rPr>
              <a:t>Qatar</a:t>
            </a:r>
            <a:r>
              <a:rPr lang="en-US" sz="2000" dirty="0" smtClean="0">
                <a:solidFill>
                  <a:srgbClr val="FF0000"/>
                </a:solidFill>
              </a:rPr>
              <a:t>: </a:t>
            </a:r>
            <a:r>
              <a:rPr lang="en-US" sz="2000" dirty="0" smtClean="0"/>
              <a:t>Energy City utilizing the latest green building technology, this will be a modern business and residential facility occupied by a diverse mix of energy- related companies. </a:t>
            </a:r>
          </a:p>
          <a:p>
            <a:pPr marL="446088" indent="15875">
              <a:buNone/>
            </a:pPr>
            <a:endParaRPr lang="en-US" sz="2000" dirty="0" smtClean="0"/>
          </a:p>
          <a:p>
            <a:pPr marL="446088" indent="15875">
              <a:buNone/>
            </a:pPr>
            <a:endParaRPr lang="en-US" sz="2000" dirty="0" smtClean="0"/>
          </a:p>
          <a:p>
            <a:pPr marL="446088" indent="15875">
              <a:buNone/>
            </a:pPr>
            <a:endParaRPr lang="en-US" sz="2000" dirty="0" smtClean="0"/>
          </a:p>
          <a:p>
            <a:pPr marL="446088" indent="4763">
              <a:buNone/>
            </a:pPr>
            <a:endParaRPr lang="en-US" sz="2000" dirty="0"/>
          </a:p>
          <a:p>
            <a:pPr marL="571500" indent="-571500">
              <a:buNone/>
            </a:pPr>
            <a:endParaRPr lang="en-US" sz="2000" dirty="0" smtClean="0"/>
          </a:p>
          <a:p>
            <a:pPr marL="1081088" indent="-571500">
              <a:buNone/>
            </a:pPr>
            <a:endParaRPr lang="en-US" sz="2000" dirty="0" smtClean="0"/>
          </a:p>
        </p:txBody>
      </p:sp>
      <p:sp>
        <p:nvSpPr>
          <p:cNvPr id="10" name="Title 9"/>
          <p:cNvSpPr txBox="1">
            <a:spLocks/>
          </p:cNvSpPr>
          <p:nvPr/>
        </p:nvSpPr>
        <p:spPr>
          <a:xfrm>
            <a:off x="592082" y="5911885"/>
            <a:ext cx="8324963" cy="438155"/>
          </a:xfrm>
          <a:prstGeom prst="rect">
            <a:avLst/>
          </a:prstGeom>
        </p:spPr>
        <p:txBody>
          <a:bodyPr vert="horz" lIns="91440" tIns="45720" rIns="91440" bIns="45720" rtlCol="0" anchor="ctr">
            <a:normAutofit fontScale="90000"/>
          </a:bodyPr>
          <a:lstStyle/>
          <a:p>
            <a:pPr lvl="0">
              <a:spcBef>
                <a:spcPct val="0"/>
              </a:spcBef>
            </a:pPr>
            <a:r>
              <a:rPr lang="en-US" sz="1200" dirty="0" smtClean="0">
                <a:latin typeface="+mj-lt"/>
                <a:ea typeface="+mj-ea"/>
                <a:cs typeface="+mj-cs"/>
              </a:rPr>
              <a:t>Source: Construction Projects in the GCC: The Opportunity and the Missing Link for a GCC-Based Eco-Innovation. By Sami </a:t>
            </a:r>
            <a:r>
              <a:rPr lang="en-US" sz="1200" dirty="0" err="1" smtClean="0">
                <a:latin typeface="+mj-lt"/>
                <a:ea typeface="+mj-ea"/>
                <a:cs typeface="+mj-cs"/>
              </a:rPr>
              <a:t>Mahroum</a:t>
            </a:r>
            <a:r>
              <a:rPr lang="en-US" sz="1200" dirty="0" smtClean="0">
                <a:latin typeface="+mj-lt"/>
                <a:ea typeface="+mj-ea"/>
                <a:cs typeface="+mj-cs"/>
              </a:rPr>
              <a:t> (INSEAD)  </a:t>
            </a:r>
          </a:p>
          <a:p>
            <a:pPr lvl="0">
              <a:spcBef>
                <a:spcPct val="0"/>
              </a:spcBef>
            </a:pPr>
            <a:r>
              <a:rPr lang="en-US" sz="1200" dirty="0" smtClean="0">
                <a:latin typeface="+mj-lt"/>
                <a:ea typeface="+mj-ea"/>
                <a:cs typeface="+mj-cs"/>
              </a:rPr>
              <a:t>with contributions from Dr. </a:t>
            </a:r>
            <a:r>
              <a:rPr lang="en-US" sz="1200" dirty="0" err="1" smtClean="0">
                <a:latin typeface="+mj-lt"/>
                <a:ea typeface="+mj-ea"/>
                <a:cs typeface="+mj-cs"/>
              </a:rPr>
              <a:t>Mazen</a:t>
            </a:r>
            <a:r>
              <a:rPr lang="en-US" sz="1200" dirty="0" smtClean="0">
                <a:latin typeface="+mj-lt"/>
                <a:ea typeface="+mj-ea"/>
                <a:cs typeface="+mj-cs"/>
              </a:rPr>
              <a:t> </a:t>
            </a:r>
            <a:r>
              <a:rPr lang="en-US" sz="1200" dirty="0" err="1" smtClean="0">
                <a:latin typeface="+mj-lt"/>
                <a:ea typeface="+mj-ea"/>
                <a:cs typeface="+mj-cs"/>
              </a:rPr>
              <a:t>Omran</a:t>
            </a:r>
            <a:r>
              <a:rPr lang="en-US" sz="1200" dirty="0" smtClean="0">
                <a:latin typeface="+mj-lt"/>
                <a:ea typeface="+mj-ea"/>
                <a:cs typeface="+mj-cs"/>
              </a:rPr>
              <a:t> (ARUP) and </a:t>
            </a:r>
            <a:r>
              <a:rPr lang="en-US" sz="1200" dirty="0" err="1" smtClean="0">
                <a:latin typeface="+mj-lt"/>
                <a:ea typeface="+mj-ea"/>
                <a:cs typeface="+mj-cs"/>
              </a:rPr>
              <a:t>Souheir</a:t>
            </a:r>
            <a:r>
              <a:rPr lang="en-US" sz="1200" dirty="0" smtClean="0">
                <a:latin typeface="+mj-lt"/>
                <a:ea typeface="+mj-ea"/>
                <a:cs typeface="+mj-cs"/>
              </a:rPr>
              <a:t> </a:t>
            </a:r>
            <a:r>
              <a:rPr lang="en-US" sz="1200" dirty="0" err="1" smtClean="0">
                <a:latin typeface="+mj-lt"/>
                <a:ea typeface="+mj-ea"/>
                <a:cs typeface="+mj-cs"/>
              </a:rPr>
              <a:t>Mahroum</a:t>
            </a:r>
            <a:r>
              <a:rPr lang="en-US" sz="1200" dirty="0" smtClean="0">
                <a:latin typeface="+mj-lt"/>
                <a:ea typeface="+mj-ea"/>
                <a:cs typeface="+mj-cs"/>
              </a:rPr>
              <a:t> (freelancer) </a:t>
            </a:r>
            <a:endParaRPr kumimoji="0" lang="en-US" sz="2000" b="0" i="0" u="none" strike="noStrike" kern="1200" cap="none" spc="0" normalizeH="0" baseline="0" noProof="0" dirty="0" smtClean="0">
              <a:ln>
                <a:noFill/>
              </a:ln>
              <a:solidFill>
                <a:schemeClr val="tx1"/>
              </a:solidFill>
              <a:effectLst/>
              <a:uLnTx/>
              <a:uFillTx/>
              <a:latin typeface="+mj-lt"/>
              <a:ea typeface="+mj-ea"/>
              <a:cs typeface="+mj-cs"/>
            </a:endParaRPr>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14</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Content Placeholder 2"/>
          <p:cNvSpPr>
            <a:spLocks noGrp="1"/>
          </p:cNvSpPr>
          <p:nvPr>
            <p:ph idx="1"/>
          </p:nvPr>
        </p:nvSpPr>
        <p:spPr>
          <a:xfrm>
            <a:off x="457200" y="1241442"/>
            <a:ext cx="8459846" cy="5067877"/>
          </a:xfrm>
        </p:spPr>
        <p:txBody>
          <a:bodyPr>
            <a:normAutofit fontScale="92500" lnSpcReduction="10000"/>
          </a:bodyPr>
          <a:lstStyle/>
          <a:p>
            <a:pPr marL="1071563" indent="15875" algn="ctr">
              <a:buNone/>
            </a:pPr>
            <a:endParaRPr lang="en-US" sz="1400" b="1" u="sng" dirty="0" smtClean="0"/>
          </a:p>
          <a:p>
            <a:pPr marL="1071563" indent="15875" algn="ctr">
              <a:buFont typeface="+mj-lt"/>
              <a:buAutoNum type="romanUcPeriod" startAt="4"/>
            </a:pPr>
            <a:r>
              <a:rPr lang="en-US" sz="2800" dirty="0" smtClean="0">
                <a:solidFill>
                  <a:srgbClr val="FF0000"/>
                </a:solidFill>
              </a:rPr>
              <a:t>Greening the Building Sector, the </a:t>
            </a:r>
          </a:p>
          <a:p>
            <a:pPr marL="1071563" indent="15875" algn="ctr">
              <a:buNone/>
            </a:pPr>
            <a:r>
              <a:rPr lang="en-US" sz="2800" dirty="0" smtClean="0">
                <a:solidFill>
                  <a:srgbClr val="FF0000"/>
                </a:solidFill>
              </a:rPr>
              <a:t>Potential Impacts</a:t>
            </a:r>
            <a:r>
              <a:rPr lang="en-US" sz="2800" dirty="0" smtClean="0">
                <a:solidFill>
                  <a:srgbClr val="FF0000"/>
                </a:solidFill>
              </a:rPr>
              <a:t>.</a:t>
            </a:r>
            <a:endParaRPr lang="en-US" sz="800" dirty="0" smtClean="0">
              <a:solidFill>
                <a:srgbClr val="FF0000"/>
              </a:solidFill>
            </a:endParaRPr>
          </a:p>
          <a:p>
            <a:pPr marL="1071563" indent="15875" algn="ctr">
              <a:buNone/>
            </a:pPr>
            <a:endParaRPr lang="en-US" sz="2800" dirty="0" smtClean="0"/>
          </a:p>
          <a:p>
            <a:pPr marL="989012" indent="-457200"/>
            <a:r>
              <a:rPr lang="en-US" sz="2000" dirty="0" smtClean="0"/>
              <a:t>Governments have begun introducing green building codes to encourage the industry become more energy efficient, however they of that region have not sufficiently recognized the potential link between construction, and techno-economic development</a:t>
            </a:r>
            <a:r>
              <a:rPr lang="en-US" sz="2000" dirty="0" smtClean="0"/>
              <a:t>.</a:t>
            </a:r>
            <a:endParaRPr lang="en-US" sz="800" dirty="0" smtClean="0"/>
          </a:p>
          <a:p>
            <a:pPr marL="989012" indent="-457200"/>
            <a:endParaRPr lang="en-US" sz="900" dirty="0" smtClean="0"/>
          </a:p>
          <a:p>
            <a:pPr marL="989012" indent="-457200"/>
            <a:r>
              <a:rPr lang="en-US" sz="2000" dirty="0" smtClean="0"/>
              <a:t>The compounded effect of a strong local demand construction in general and green buildings in particular provide a unique opportunity for the GCC region to use the construction sector as a driver of economic development and not only an enabler</a:t>
            </a:r>
            <a:r>
              <a:rPr lang="en-US" sz="2000" dirty="0" smtClean="0"/>
              <a:t>.</a:t>
            </a:r>
          </a:p>
          <a:p>
            <a:pPr marL="989012" indent="-457200"/>
            <a:endParaRPr lang="en-US" sz="800" dirty="0" smtClean="0"/>
          </a:p>
          <a:p>
            <a:pPr marL="989012" indent="-457200"/>
            <a:r>
              <a:rPr lang="en-US" sz="2000" dirty="0" smtClean="0"/>
              <a:t>Given </a:t>
            </a:r>
            <a:r>
              <a:rPr lang="en-US" sz="2000" dirty="0" smtClean="0"/>
              <a:t>GCC unique position in the construction market, governments should accelerate their efforts towards greening the building sector, as an engine for knowledge transfer and economic diversification.</a:t>
            </a:r>
          </a:p>
        </p:txBody>
      </p:sp>
      <p:cxnSp>
        <p:nvCxnSpPr>
          <p:cNvPr id="8" name="Straight Connector 7"/>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15</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Content Placeholder 2"/>
          <p:cNvSpPr>
            <a:spLocks noGrp="1"/>
          </p:cNvSpPr>
          <p:nvPr>
            <p:ph idx="1"/>
          </p:nvPr>
        </p:nvSpPr>
        <p:spPr>
          <a:xfrm>
            <a:off x="457200" y="1241443"/>
            <a:ext cx="8459846" cy="4884722"/>
          </a:xfrm>
        </p:spPr>
        <p:txBody>
          <a:bodyPr>
            <a:normAutofit/>
          </a:bodyPr>
          <a:lstStyle/>
          <a:p>
            <a:pPr algn="ctr">
              <a:buNone/>
            </a:pPr>
            <a:endParaRPr lang="en-US" sz="1400" b="1" u="sng" dirty="0" smtClean="0"/>
          </a:p>
          <a:p>
            <a:pPr marL="1081088" indent="-4763" algn="ctr">
              <a:buFont typeface="+mj-lt"/>
              <a:buAutoNum type="romanUcPeriod" startAt="4"/>
              <a:tabLst>
                <a:tab pos="6816725" algn="l"/>
                <a:tab pos="6910388" algn="l"/>
              </a:tabLst>
            </a:pPr>
            <a:r>
              <a:rPr lang="en-US" sz="2800" dirty="0" smtClean="0">
                <a:solidFill>
                  <a:srgbClr val="FF0000"/>
                </a:solidFill>
              </a:rPr>
              <a:t> Greening the Building Sector, the </a:t>
            </a:r>
          </a:p>
          <a:p>
            <a:pPr marL="1439863" indent="-4763" algn="ctr">
              <a:buNone/>
              <a:tabLst>
                <a:tab pos="6816725" algn="l"/>
                <a:tab pos="6910388" algn="l"/>
              </a:tabLst>
            </a:pPr>
            <a:r>
              <a:rPr lang="en-US" sz="2800" dirty="0" smtClean="0">
                <a:solidFill>
                  <a:srgbClr val="FF0000"/>
                </a:solidFill>
              </a:rPr>
              <a:t>Potential Impacts.(Cont.)</a:t>
            </a:r>
          </a:p>
          <a:p>
            <a:pPr marL="989012" indent="-457200"/>
            <a:r>
              <a:rPr lang="en-US" sz="2000" dirty="0" smtClean="0"/>
              <a:t>While considering all applicable options for greening the building sector, energy efficiency, water resource management and waste treatment systems should be given priority</a:t>
            </a:r>
            <a:r>
              <a:rPr lang="en-US" sz="2000" dirty="0" smtClean="0"/>
              <a:t>.</a:t>
            </a:r>
          </a:p>
          <a:p>
            <a:pPr marL="989012" indent="-457200"/>
            <a:endParaRPr lang="en-US" sz="2000" dirty="0" smtClean="0"/>
          </a:p>
          <a:p>
            <a:pPr marL="989012" indent="-457200"/>
            <a:r>
              <a:rPr lang="en-US" sz="2000" dirty="0" smtClean="0"/>
              <a:t>A recent study estimated the impact of these new regulations is likely to be significant; estimates suggest their application is expected to result in 30 percent building energy savings for cooling and air-conditioning; 9 percent savings for artificial lighting and 6 percent for heating water. At the same time they will also reduce water consumption in buildings by up to 30 percent (Gulf News, 2007). </a:t>
            </a:r>
          </a:p>
        </p:txBody>
      </p:sp>
      <p:cxnSp>
        <p:nvCxnSpPr>
          <p:cNvPr id="8" name="Straight Connector 7"/>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16</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marL="571500" indent="-571500" algn="ctr">
              <a:buFont typeface="+mj-lt"/>
              <a:buAutoNum type="romanUcPeriod" startAt="5"/>
            </a:pPr>
            <a:r>
              <a:rPr lang="en-US" sz="2800" dirty="0" smtClean="0">
                <a:solidFill>
                  <a:srgbClr val="FF0000"/>
                </a:solidFill>
              </a:rPr>
              <a:t>Conclusions.</a:t>
            </a:r>
          </a:p>
          <a:p>
            <a:pPr marL="536575" indent="-4763">
              <a:buNone/>
            </a:pPr>
            <a:r>
              <a:rPr lang="en-US" sz="2000" dirty="0" smtClean="0"/>
              <a:t>The GCC Countries have developed remarkable efforts towards Greening the Construction and Building Sector, yet they still need to utilize the construction boom in their countries to enhance economic diversification, mitigate GHG gasses and achieve social well fare of the people.</a:t>
            </a:r>
          </a:p>
          <a:p>
            <a:pPr marL="536575" indent="-4763">
              <a:buNone/>
            </a:pPr>
            <a:r>
              <a:rPr lang="en-US" sz="2000" dirty="0" smtClean="0"/>
              <a:t>Achieving the above would require</a:t>
            </a:r>
            <a:r>
              <a:rPr lang="en-US" sz="2000" dirty="0" smtClean="0"/>
              <a:t>:</a:t>
            </a:r>
          </a:p>
          <a:p>
            <a:pPr marL="536575" indent="-4763">
              <a:buNone/>
            </a:pPr>
            <a:endParaRPr lang="en-US" sz="2000" dirty="0" smtClean="0"/>
          </a:p>
          <a:p>
            <a:pPr marL="536575" indent="-4763"/>
            <a:r>
              <a:rPr lang="en-US" sz="2000" dirty="0" smtClean="0"/>
              <a:t>Adopting strategies and policies that link the growth of the Construction/ Building Sector to new technologies and innovations</a:t>
            </a:r>
            <a:r>
              <a:rPr lang="en-US" sz="2000" dirty="0" smtClean="0"/>
              <a:t>.</a:t>
            </a:r>
          </a:p>
          <a:p>
            <a:pPr marL="536575" indent="-4763">
              <a:buNone/>
            </a:pPr>
            <a:endParaRPr lang="en-US" sz="2000" dirty="0" smtClean="0"/>
          </a:p>
          <a:p>
            <a:pPr marL="536575" indent="-4763"/>
            <a:r>
              <a:rPr lang="en-US" sz="2000" dirty="0" smtClean="0"/>
              <a:t>Enforcing the established codes, regulations and standards and update it regularly to match new green technologies.</a:t>
            </a:r>
          </a:p>
          <a:p>
            <a:pPr marL="536575" indent="-4763">
              <a:buNone/>
            </a:pPr>
            <a:endParaRPr lang="en-US" sz="2000" dirty="0" smtClean="0"/>
          </a:p>
          <a:p>
            <a:endParaRPr lang="en-US" dirty="0"/>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17</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marL="571500" indent="-571500" algn="ctr">
              <a:buFont typeface="+mj-lt"/>
              <a:buAutoNum type="romanUcPeriod" startAt="5"/>
            </a:pPr>
            <a:r>
              <a:rPr lang="en-US" sz="2800" dirty="0" smtClean="0">
                <a:solidFill>
                  <a:srgbClr val="FF0000"/>
                </a:solidFill>
              </a:rPr>
              <a:t>Conclusions. (Cont.)</a:t>
            </a:r>
          </a:p>
          <a:p>
            <a:pPr marL="571500" indent="-571500">
              <a:buNone/>
            </a:pPr>
            <a:endParaRPr lang="en-US" sz="2800" dirty="0" smtClean="0"/>
          </a:p>
          <a:p>
            <a:pPr marL="536575" indent="-4763"/>
            <a:r>
              <a:rPr lang="en-US" sz="2000" dirty="0" smtClean="0"/>
              <a:t> </a:t>
            </a:r>
            <a:r>
              <a:rPr lang="en-US" sz="2000" dirty="0" smtClean="0"/>
              <a:t>Intensifying efforts for relevant capacity building and awareness dissemination programs</a:t>
            </a:r>
            <a:r>
              <a:rPr lang="en-US" sz="2000" dirty="0" smtClean="0"/>
              <a:t>.</a:t>
            </a:r>
          </a:p>
          <a:p>
            <a:pPr marL="536575" indent="-4763">
              <a:buNone/>
            </a:pPr>
            <a:endParaRPr lang="en-US" sz="2000" dirty="0" smtClean="0"/>
          </a:p>
          <a:p>
            <a:pPr marL="536575" indent="-4763"/>
            <a:r>
              <a:rPr lang="en-US" sz="2000" dirty="0" smtClean="0"/>
              <a:t>Subsequently</a:t>
            </a:r>
            <a:r>
              <a:rPr lang="en-US" sz="2000" dirty="0" smtClean="0"/>
              <a:t>, the GCC governments will need an innovation policy that links environmental policies and economic development policies together. This can be achieved through a number of policy instruments, including Public Procurement, Smart Regulations and Standards.</a:t>
            </a:r>
          </a:p>
          <a:p>
            <a:endParaRPr lang="en-US" dirty="0"/>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18</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marL="514350" indent="-514350" algn="ctr">
              <a:buNone/>
            </a:pPr>
            <a:r>
              <a:rPr lang="en-US" sz="4400" u="sng" dirty="0" smtClean="0"/>
              <a:t>Wishing </a:t>
            </a:r>
            <a:r>
              <a:rPr lang="en-US" sz="4400" u="sng" smtClean="0"/>
              <a:t>You All </a:t>
            </a:r>
            <a:r>
              <a:rPr lang="en-US" sz="4400" u="sng" dirty="0" smtClean="0"/>
              <a:t>a Greener &amp; Greener Future</a:t>
            </a:r>
          </a:p>
          <a:p>
            <a:pPr marL="514350" indent="-514350" algn="ctr">
              <a:buNone/>
            </a:pPr>
            <a:endParaRPr lang="en-US" sz="4400" u="sng" dirty="0" smtClean="0"/>
          </a:p>
          <a:p>
            <a:pPr algn="ctr">
              <a:buNone/>
            </a:pPr>
            <a:r>
              <a:rPr lang="en-US" sz="4400" u="sng" dirty="0"/>
              <a:t>Thank you</a:t>
            </a:r>
          </a:p>
          <a:p>
            <a:pPr>
              <a:buNone/>
            </a:pPr>
            <a:endParaRPr lang="en-US" dirty="0"/>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CC map.gif"/>
          <p:cNvPicPr>
            <a:picLocks noChangeAspect="1"/>
          </p:cNvPicPr>
          <p:nvPr/>
        </p:nvPicPr>
        <p:blipFill>
          <a:blip r:embed="rId2" cstate="print"/>
          <a:stretch>
            <a:fillRect/>
          </a:stretch>
        </p:blipFill>
        <p:spPr>
          <a:xfrm>
            <a:off x="4380402" y="982629"/>
            <a:ext cx="4792236" cy="5035572"/>
          </a:xfrm>
          <a:prstGeom prst="rect">
            <a:avLst/>
          </a:prstGeom>
        </p:spPr>
      </p:pic>
      <p:sp>
        <p:nvSpPr>
          <p:cNvPr id="2" name="Title 1"/>
          <p:cNvSpPr>
            <a:spLocks noGrp="1"/>
          </p:cNvSpPr>
          <p:nvPr>
            <p:ph type="title"/>
          </p:nvPr>
        </p:nvSpPr>
        <p:spPr>
          <a:xfrm>
            <a:off x="249291" y="274638"/>
            <a:ext cx="8229600" cy="671478"/>
          </a:xfrm>
        </p:spPr>
        <p:txBody>
          <a:bodyPr>
            <a:normAutofit fontScale="90000"/>
          </a:bodyPr>
          <a:lstStyle/>
          <a:p>
            <a:pPr lvl="0" algn="l"/>
            <a:r>
              <a:rPr lang="en-US" sz="1100" dirty="0" smtClean="0"/>
              <a:t>SIDE EVENT:  Demand side Strategies and Buildings Energy Efficiency - Opportunities in the GCC region</a:t>
            </a:r>
            <a:r>
              <a:rPr lang="en-US" sz="1000" dirty="0" smtClean="0"/>
              <a:t>.</a:t>
            </a:r>
            <a:br>
              <a:rPr lang="en-US" sz="1000" dirty="0" smtClean="0"/>
            </a:br>
            <a:r>
              <a:rPr lang="en-US" sz="1000" dirty="0" err="1" smtClean="0"/>
              <a:t>Anhar</a:t>
            </a:r>
            <a:r>
              <a:rPr lang="en-US" sz="1000" dirty="0" smtClean="0"/>
              <a:t> </a:t>
            </a:r>
            <a:r>
              <a:rPr lang="en-US" sz="1000" dirty="0" err="1" smtClean="0"/>
              <a:t>Hegazy</a:t>
            </a:r>
            <a:r>
              <a:rPr lang="en-US" sz="1000" dirty="0" smtClean="0"/>
              <a:t>, </a:t>
            </a:r>
            <a:r>
              <a:rPr lang="en-US" sz="1000" dirty="0" smtClean="0">
                <a:latin typeface="+mj-lt"/>
                <a:ea typeface="+mj-ea"/>
                <a:cs typeface="+mj-cs"/>
              </a:rPr>
              <a:t>Strategies And Opportunities For Greening The Building Sector In The GCC Countries  </a:t>
            </a:r>
            <a:br>
              <a:rPr lang="en-US" sz="1000" dirty="0" smtClean="0">
                <a:latin typeface="+mj-lt"/>
                <a:ea typeface="+mj-ea"/>
                <a:cs typeface="+mj-cs"/>
              </a:rPr>
            </a:br>
            <a:r>
              <a:rPr lang="en-US" sz="1000" dirty="0" smtClean="0"/>
              <a:t/>
            </a:r>
            <a:br>
              <a:rPr lang="en-US" sz="1000" dirty="0" smtClean="0"/>
            </a:br>
            <a:endParaRPr lang="en-US" sz="1000" dirty="0"/>
          </a:p>
        </p:txBody>
      </p:sp>
      <p:sp>
        <p:nvSpPr>
          <p:cNvPr id="3" name="Content Placeholder 2"/>
          <p:cNvSpPr>
            <a:spLocks noGrp="1"/>
          </p:cNvSpPr>
          <p:nvPr>
            <p:ph idx="1"/>
          </p:nvPr>
        </p:nvSpPr>
        <p:spPr>
          <a:xfrm>
            <a:off x="457200" y="1241443"/>
            <a:ext cx="5246704" cy="4884722"/>
          </a:xfrm>
        </p:spPr>
        <p:txBody>
          <a:bodyPr>
            <a:normAutofit lnSpcReduction="10000"/>
          </a:bodyPr>
          <a:lstStyle/>
          <a:p>
            <a:pPr algn="ctr">
              <a:buNone/>
            </a:pPr>
            <a:r>
              <a:rPr lang="en-US" b="1" u="sng" dirty="0" smtClean="0">
                <a:solidFill>
                  <a:srgbClr val="FF0000"/>
                </a:solidFill>
              </a:rPr>
              <a:t>Core Issues:</a:t>
            </a:r>
          </a:p>
          <a:p>
            <a:pPr algn="ctr">
              <a:buNone/>
            </a:pPr>
            <a:endParaRPr lang="en-US" sz="1400" b="1" u="sng" dirty="0" smtClean="0"/>
          </a:p>
          <a:p>
            <a:pPr marL="514350" indent="-514350">
              <a:buFont typeface="+mj-lt"/>
              <a:buAutoNum type="romanUcPeriod"/>
            </a:pPr>
            <a:r>
              <a:rPr lang="en-US" sz="2800" dirty="0" smtClean="0"/>
              <a:t>Trends of the GCC Construction and Building Sector.</a:t>
            </a:r>
          </a:p>
          <a:p>
            <a:pPr marL="514350" indent="-514350">
              <a:buFont typeface="+mj-lt"/>
              <a:buAutoNum type="romanUcPeriod"/>
            </a:pPr>
            <a:r>
              <a:rPr lang="en-US" sz="2800" dirty="0" smtClean="0"/>
              <a:t>Strategies for Greening the Building  Sector.</a:t>
            </a:r>
          </a:p>
          <a:p>
            <a:pPr marL="514350" indent="-514350">
              <a:buFont typeface="+mj-lt"/>
              <a:buAutoNum type="romanUcPeriod"/>
            </a:pPr>
            <a:r>
              <a:rPr lang="en-US" sz="2800" dirty="0" smtClean="0"/>
              <a:t>Initiatives for Greening the Building Sector.</a:t>
            </a:r>
          </a:p>
          <a:p>
            <a:pPr marL="514350" indent="-514350">
              <a:buFont typeface="+mj-lt"/>
              <a:buAutoNum type="romanUcPeriod"/>
            </a:pPr>
            <a:r>
              <a:rPr lang="en-US" sz="2800" dirty="0" smtClean="0"/>
              <a:t>Greening the Building Sector; the Potential Impacts.</a:t>
            </a:r>
          </a:p>
          <a:p>
            <a:pPr marL="514350" indent="-514350">
              <a:buFont typeface="+mj-lt"/>
              <a:buAutoNum type="romanUcPeriod"/>
            </a:pPr>
            <a:r>
              <a:rPr lang="en-US" sz="2800" dirty="0" smtClean="0"/>
              <a:t>Conclusions.</a:t>
            </a:r>
          </a:p>
          <a:p>
            <a:endParaRPr lang="en-US" dirty="0"/>
          </a:p>
        </p:txBody>
      </p:sp>
      <p:sp>
        <p:nvSpPr>
          <p:cNvPr id="4"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2</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3</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0" name="Content Placeholder 2"/>
          <p:cNvSpPr>
            <a:spLocks noGrp="1"/>
          </p:cNvSpPr>
          <p:nvPr>
            <p:ph idx="1"/>
          </p:nvPr>
        </p:nvSpPr>
        <p:spPr>
          <a:xfrm>
            <a:off x="457200" y="1241443"/>
            <a:ext cx="8459846" cy="4884722"/>
          </a:xfrm>
        </p:spPr>
        <p:txBody>
          <a:bodyPr>
            <a:normAutofit fontScale="92500" lnSpcReduction="20000"/>
          </a:bodyPr>
          <a:lstStyle/>
          <a:p>
            <a:pPr marL="1071563" indent="15875" algn="ctr">
              <a:buNone/>
            </a:pPr>
            <a:endParaRPr lang="en-US" sz="1400" b="1" u="sng" dirty="0" smtClean="0"/>
          </a:p>
          <a:p>
            <a:pPr marL="1071563" indent="15875" algn="ctr">
              <a:buFont typeface="+mj-lt"/>
              <a:buAutoNum type="romanUcPeriod"/>
            </a:pPr>
            <a:r>
              <a:rPr lang="en-US" sz="2800" dirty="0" smtClean="0">
                <a:solidFill>
                  <a:srgbClr val="FF0000"/>
                </a:solidFill>
              </a:rPr>
              <a:t>Trends of the GCC Construction </a:t>
            </a:r>
          </a:p>
          <a:p>
            <a:pPr marL="1071563" indent="15875" algn="ctr">
              <a:buNone/>
            </a:pPr>
            <a:r>
              <a:rPr lang="en-US" sz="2800" dirty="0" smtClean="0">
                <a:solidFill>
                  <a:srgbClr val="FF0000"/>
                </a:solidFill>
              </a:rPr>
              <a:t>and Building Sector.</a:t>
            </a:r>
          </a:p>
          <a:p>
            <a:pPr marL="514350" indent="17463"/>
            <a:r>
              <a:rPr lang="en-US" sz="2000" dirty="0" smtClean="0"/>
              <a:t>Construction is a major industry in GCC Countries and is considered the second most important economic activity. The sectors share in GDP is approaching 10% in some countries, without the real estate services. The sector is growing rapidly in all countries of the region</a:t>
            </a:r>
            <a:r>
              <a:rPr lang="en-US" sz="2000" dirty="0" smtClean="0"/>
              <a:t>.</a:t>
            </a:r>
          </a:p>
          <a:p>
            <a:pPr marL="514350" indent="17463"/>
            <a:endParaRPr lang="en-US" sz="2000" dirty="0" smtClean="0"/>
          </a:p>
          <a:p>
            <a:pPr marL="450850" indent="0"/>
            <a:r>
              <a:rPr lang="en-US" sz="2000" dirty="0" smtClean="0"/>
              <a:t>The residential market is a strong sector in Saudi Arabia. The demand for residential units is expected to increase due to the young growing population and the new mortgage law. This new law will enable home ownership for the majority of population (currently one in every five Saudis is a house </a:t>
            </a:r>
            <a:r>
              <a:rPr lang="en-US" sz="2000" dirty="0" smtClean="0"/>
              <a:t>owner.</a:t>
            </a:r>
          </a:p>
          <a:p>
            <a:pPr marL="450850" indent="0"/>
            <a:endParaRPr lang="en-US" sz="2000" dirty="0" smtClean="0"/>
          </a:p>
          <a:p>
            <a:pPr marL="514350" indent="17463"/>
            <a:r>
              <a:rPr lang="en-US" sz="2000" dirty="0" smtClean="0"/>
              <a:t>Abu </a:t>
            </a:r>
            <a:r>
              <a:rPr lang="en-US" sz="2000" dirty="0" smtClean="0"/>
              <a:t>Dhabi’s </a:t>
            </a:r>
            <a:r>
              <a:rPr lang="en-US" sz="2000" dirty="0" smtClean="0"/>
              <a:t>Economic Vision 2030, which focuses on education, health care, and infrastructure, identifies construction sector as an enabler of development in all these sectors. It is expected that the population will grow from a current 1.5 million to 3.5 million inhabitants in the Emirate.</a:t>
            </a:r>
          </a:p>
        </p:txBody>
      </p:sp>
      <p:cxnSp>
        <p:nvCxnSpPr>
          <p:cNvPr id="8" name="Straight Connector 7"/>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4</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Content Placeholder 2"/>
          <p:cNvSpPr>
            <a:spLocks noGrp="1"/>
          </p:cNvSpPr>
          <p:nvPr>
            <p:ph idx="1"/>
          </p:nvPr>
        </p:nvSpPr>
        <p:spPr>
          <a:xfrm>
            <a:off x="457200" y="1241443"/>
            <a:ext cx="8459846" cy="4884722"/>
          </a:xfrm>
        </p:spPr>
        <p:txBody>
          <a:bodyPr>
            <a:normAutofit lnSpcReduction="10000"/>
          </a:bodyPr>
          <a:lstStyle/>
          <a:p>
            <a:pPr algn="ctr">
              <a:buNone/>
            </a:pPr>
            <a:endParaRPr lang="en-US" sz="1400" b="1" u="sng" dirty="0" smtClean="0"/>
          </a:p>
          <a:p>
            <a:pPr marL="1081088" indent="17463" algn="ctr">
              <a:buFont typeface="+mj-lt"/>
              <a:buAutoNum type="romanUcPeriod"/>
            </a:pPr>
            <a:r>
              <a:rPr lang="en-US" sz="2800" dirty="0" smtClean="0">
                <a:solidFill>
                  <a:srgbClr val="FF0000"/>
                </a:solidFill>
              </a:rPr>
              <a:t>Trends of the GCC Construction </a:t>
            </a:r>
          </a:p>
          <a:p>
            <a:pPr marL="1081088" indent="17463" algn="ctr">
              <a:buNone/>
            </a:pPr>
            <a:r>
              <a:rPr lang="en-US" sz="2800" dirty="0" smtClean="0">
                <a:solidFill>
                  <a:srgbClr val="FF0000"/>
                </a:solidFill>
              </a:rPr>
              <a:t>and Building Sector.(Cont.)</a:t>
            </a:r>
          </a:p>
          <a:p>
            <a:pPr marL="514350" indent="17463"/>
            <a:r>
              <a:rPr lang="en-US" sz="2000" dirty="0" smtClean="0"/>
              <a:t>In Qatar, The country’s sustainable economic growth has resulted in a parallel growth in the construction sector (17% in 2009). In addition to residential units, Qatar is experiencing an increase in demand for office spaces. </a:t>
            </a:r>
            <a:endParaRPr lang="en-US" sz="2000" dirty="0" smtClean="0"/>
          </a:p>
          <a:p>
            <a:pPr marL="514350" indent="17463">
              <a:buNone/>
            </a:pPr>
            <a:endParaRPr lang="en-US" sz="2000" dirty="0" smtClean="0"/>
          </a:p>
          <a:p>
            <a:pPr marL="514350" indent="17463"/>
            <a:r>
              <a:rPr lang="en-US" sz="2000" dirty="0" smtClean="0"/>
              <a:t>The past three years have seen a significant change in attitude in the Gulf to the importance of minimizing the environmental impact of </a:t>
            </a:r>
            <a:r>
              <a:rPr lang="en-US" sz="2000" dirty="0" smtClean="0"/>
              <a:t>its construction </a:t>
            </a:r>
            <a:r>
              <a:rPr lang="en-US" sz="2000" dirty="0" smtClean="0"/>
              <a:t>projects. Meanwhile, there are growing signs that </a:t>
            </a:r>
            <a:r>
              <a:rPr lang="en-US" sz="2000" dirty="0" smtClean="0"/>
              <a:t>the demand </a:t>
            </a:r>
            <a:r>
              <a:rPr lang="en-US" sz="2000" dirty="0" smtClean="0"/>
              <a:t>for green buildings in the GCC region is rising too. This is due to the growing shift towards liberalizing energy prices, the increased global push towards energy efficiency, as well as due to the local water scarcity problem. </a:t>
            </a:r>
          </a:p>
        </p:txBody>
      </p:sp>
      <p:cxnSp>
        <p:nvCxnSpPr>
          <p:cNvPr id="8" name="Straight Connector 7"/>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5</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5067877"/>
          </a:xfrm>
        </p:spPr>
        <p:txBody>
          <a:bodyPr>
            <a:normAutofit fontScale="62500" lnSpcReduction="20000"/>
          </a:bodyPr>
          <a:lstStyle/>
          <a:p>
            <a:pPr algn="ctr">
              <a:buNone/>
            </a:pPr>
            <a:endParaRPr lang="en-US" sz="1400" b="1" u="sng" dirty="0" smtClean="0"/>
          </a:p>
          <a:p>
            <a:pPr marL="1081088" indent="-39688" algn="ctr">
              <a:buFont typeface="+mj-lt"/>
              <a:buAutoNum type="romanUcPeriod" startAt="2"/>
            </a:pPr>
            <a:r>
              <a:rPr lang="en-US" sz="4500" dirty="0" smtClean="0">
                <a:solidFill>
                  <a:srgbClr val="FF0000"/>
                </a:solidFill>
              </a:rPr>
              <a:t>Strategies for Greening the Building  Sector</a:t>
            </a:r>
            <a:r>
              <a:rPr lang="en-US" sz="4500" dirty="0" smtClean="0">
                <a:solidFill>
                  <a:srgbClr val="FF0000"/>
                </a:solidFill>
              </a:rPr>
              <a:t>.</a:t>
            </a:r>
          </a:p>
          <a:p>
            <a:pPr marL="1081088" indent="-39688" algn="ctr">
              <a:buNone/>
            </a:pPr>
            <a:endParaRPr lang="en-US" sz="2900" dirty="0" smtClean="0"/>
          </a:p>
          <a:p>
            <a:pPr lvl="0">
              <a:buNone/>
            </a:pPr>
            <a:r>
              <a:rPr lang="en-US" sz="2900" b="1" dirty="0" smtClean="0"/>
              <a:t>Green The building sector</a:t>
            </a:r>
            <a:r>
              <a:rPr lang="en-US" sz="2900" dirty="0" smtClean="0"/>
              <a:t> is a process that is environmentally responsible and resource-efficient throughout a building's life-cycle: from </a:t>
            </a:r>
            <a:r>
              <a:rPr lang="en-US" sz="2900" dirty="0" err="1" smtClean="0"/>
              <a:t>siting</a:t>
            </a:r>
            <a:r>
              <a:rPr lang="en-US" sz="2900" dirty="0" smtClean="0"/>
              <a:t> to design, construction, operation, maintenance, renovation, and demolition. Complements the classical building. Design concerns of economy, utility, durability, and comfort</a:t>
            </a:r>
            <a:r>
              <a:rPr lang="en-US" sz="2900" dirty="0" smtClean="0"/>
              <a:t>.</a:t>
            </a:r>
          </a:p>
          <a:p>
            <a:pPr lvl="0">
              <a:buNone/>
            </a:pPr>
            <a:endParaRPr lang="en-US" sz="2900" dirty="0" smtClean="0"/>
          </a:p>
          <a:p>
            <a:pPr lvl="0">
              <a:buNone/>
            </a:pPr>
            <a:r>
              <a:rPr lang="en-US" sz="2900" b="1" dirty="0" smtClean="0"/>
              <a:t>The objective </a:t>
            </a:r>
            <a:r>
              <a:rPr lang="en-US" sz="2900" dirty="0" smtClean="0"/>
              <a:t>is </a:t>
            </a:r>
            <a:r>
              <a:rPr lang="en-US" sz="2900" dirty="0" smtClean="0"/>
              <a:t>to reduce the overall impact of the built environment on human health and the natural environment by</a:t>
            </a:r>
            <a:r>
              <a:rPr lang="en-US" sz="2900" dirty="0" smtClean="0"/>
              <a:t>:</a:t>
            </a:r>
          </a:p>
          <a:p>
            <a:pPr lvl="0">
              <a:buNone/>
            </a:pPr>
            <a:endParaRPr lang="en-US" sz="2900" dirty="0" smtClean="0"/>
          </a:p>
          <a:p>
            <a:pPr marL="966788" lvl="0"/>
            <a:r>
              <a:rPr lang="en-US" sz="2900" b="1" dirty="0" smtClean="0"/>
              <a:t>Conserving Energy:</a:t>
            </a:r>
            <a:r>
              <a:rPr lang="en-US" sz="2900" dirty="0" smtClean="0"/>
              <a:t> through building insulation, orientation, passive and active solar energy, daylight, shading and sustainable sources of material.</a:t>
            </a:r>
          </a:p>
          <a:p>
            <a:pPr marL="966788" lvl="0"/>
            <a:r>
              <a:rPr lang="en-US" sz="2900" b="1" dirty="0" smtClean="0"/>
              <a:t>Conserving Water: </a:t>
            </a:r>
            <a:r>
              <a:rPr lang="en-US" sz="2900" dirty="0" smtClean="0"/>
              <a:t>Through native landscaping requiring less irrigation, reuse grey water, treat sewage and conserve domestic water consumption.</a:t>
            </a:r>
          </a:p>
          <a:p>
            <a:pPr marL="966788" lvl="0"/>
            <a:r>
              <a:rPr lang="en-US" sz="2900" b="1" dirty="0" smtClean="0"/>
              <a:t>Reducing Waste and Pollution:</a:t>
            </a:r>
            <a:r>
              <a:rPr lang="en-US" sz="2900" dirty="0" smtClean="0"/>
              <a:t> Through recycling, control sources of pollution and finding alternatives to polluting substances</a:t>
            </a:r>
            <a:r>
              <a:rPr lang="en-US" sz="2900" dirty="0" smtClean="0"/>
              <a:t>.</a:t>
            </a:r>
            <a:endParaRPr lang="en-US" sz="2900" dirty="0" smtClean="0"/>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6</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Content Placeholder 2"/>
          <p:cNvSpPr>
            <a:spLocks noGrp="1"/>
          </p:cNvSpPr>
          <p:nvPr>
            <p:ph idx="1"/>
          </p:nvPr>
        </p:nvSpPr>
        <p:spPr>
          <a:xfrm>
            <a:off x="457200" y="1241443"/>
            <a:ext cx="8459846" cy="4884722"/>
          </a:xfrm>
        </p:spPr>
        <p:txBody>
          <a:bodyPr>
            <a:normAutofit fontScale="85000" lnSpcReduction="20000"/>
          </a:bodyPr>
          <a:lstStyle/>
          <a:p>
            <a:pPr algn="ctr">
              <a:buNone/>
            </a:pPr>
            <a:endParaRPr lang="en-US" sz="1400" b="1" u="sng" dirty="0" smtClean="0"/>
          </a:p>
          <a:p>
            <a:pPr marL="1081088" indent="-39688" algn="ctr">
              <a:buFont typeface="+mj-lt"/>
              <a:buAutoNum type="romanUcPeriod" startAt="2"/>
            </a:pPr>
            <a:r>
              <a:rPr lang="en-US" sz="3600" dirty="0" smtClean="0">
                <a:solidFill>
                  <a:srgbClr val="FF0000"/>
                </a:solidFill>
              </a:rPr>
              <a:t>Strategies for Greening the Building  Sector</a:t>
            </a:r>
            <a:r>
              <a:rPr lang="en-US" sz="3600" dirty="0" smtClean="0">
                <a:solidFill>
                  <a:srgbClr val="FF0000"/>
                </a:solidFill>
              </a:rPr>
              <a:t>.(Cont.)</a:t>
            </a:r>
          </a:p>
          <a:p>
            <a:pPr marL="1081088" indent="-39688" algn="ctr">
              <a:buNone/>
            </a:pPr>
            <a:endParaRPr lang="en-US" sz="4500" dirty="0" smtClean="0"/>
          </a:p>
          <a:p>
            <a:r>
              <a:rPr lang="en-US" sz="2800" dirty="0" smtClean="0"/>
              <a:t>Several </a:t>
            </a:r>
            <a:r>
              <a:rPr lang="en-US" sz="2800" dirty="0" smtClean="0"/>
              <a:t>GCC Countries have adopted strategies and policies targeting greening the building sector. Examples are:</a:t>
            </a:r>
          </a:p>
          <a:p>
            <a:r>
              <a:rPr lang="en-US" sz="2800" b="1" u="sng" dirty="0" smtClean="0"/>
              <a:t>In Bahrain:</a:t>
            </a:r>
            <a:r>
              <a:rPr lang="en-US" sz="2800" dirty="0" smtClean="0"/>
              <a:t> Measures have been taken to reduce losses in the water distribution network to less than 17% including:</a:t>
            </a:r>
          </a:p>
          <a:p>
            <a:pPr lvl="0"/>
            <a:r>
              <a:rPr lang="en-US" sz="2800" dirty="0" smtClean="0"/>
              <a:t>Installation of water meters to record consumption.</a:t>
            </a:r>
          </a:p>
          <a:p>
            <a:pPr lvl="0"/>
            <a:r>
              <a:rPr lang="en-US" sz="2800" dirty="0" smtClean="0"/>
              <a:t>Develop terms for ground water pumping systems and rationalization of consumption.</a:t>
            </a:r>
          </a:p>
          <a:p>
            <a:pPr lvl="0"/>
            <a:r>
              <a:rPr lang="en-US" sz="2800" dirty="0" smtClean="0"/>
              <a:t>Awareness programs.</a:t>
            </a:r>
          </a:p>
          <a:p>
            <a:pPr lvl="0"/>
            <a:r>
              <a:rPr lang="en-US" sz="2800" dirty="0" smtClean="0"/>
              <a:t>Waste water recycling and treatment.</a:t>
            </a:r>
          </a:p>
          <a:p>
            <a:pPr marL="1081088" indent="-39688" algn="ctr">
              <a:buNone/>
            </a:pPr>
            <a:endParaRPr lang="en-US" sz="2800" dirty="0" smtClean="0"/>
          </a:p>
        </p:txBody>
      </p:sp>
      <p:cxnSp>
        <p:nvCxnSpPr>
          <p:cNvPr id="8" name="Straight Connector 7"/>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7</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Content Placeholder 2"/>
          <p:cNvSpPr>
            <a:spLocks noGrp="1"/>
          </p:cNvSpPr>
          <p:nvPr>
            <p:ph idx="1"/>
          </p:nvPr>
        </p:nvSpPr>
        <p:spPr>
          <a:xfrm>
            <a:off x="457200" y="1241443"/>
            <a:ext cx="8459846" cy="4884722"/>
          </a:xfrm>
        </p:spPr>
        <p:txBody>
          <a:bodyPr>
            <a:normAutofit fontScale="92500"/>
          </a:bodyPr>
          <a:lstStyle/>
          <a:p>
            <a:pPr algn="ctr">
              <a:buNone/>
            </a:pPr>
            <a:endParaRPr lang="en-US" sz="2800" b="1" u="sng" dirty="0" smtClean="0"/>
          </a:p>
          <a:p>
            <a:pPr marL="1081088" indent="-39688" algn="ctr">
              <a:buFont typeface="+mj-lt"/>
              <a:buAutoNum type="romanUcPeriod" startAt="2"/>
            </a:pPr>
            <a:r>
              <a:rPr lang="en-US" sz="2800" dirty="0" smtClean="0">
                <a:solidFill>
                  <a:srgbClr val="FF0000"/>
                </a:solidFill>
              </a:rPr>
              <a:t>Strategies for Greening the Building </a:t>
            </a:r>
            <a:r>
              <a:rPr lang="en-US" sz="2800" dirty="0" smtClean="0">
                <a:solidFill>
                  <a:srgbClr val="FF0000"/>
                </a:solidFill>
              </a:rPr>
              <a:t>Sector</a:t>
            </a:r>
            <a:r>
              <a:rPr lang="en-US" sz="2800" dirty="0" smtClean="0">
                <a:solidFill>
                  <a:srgbClr val="FF0000"/>
                </a:solidFill>
              </a:rPr>
              <a:t>.(</a:t>
            </a:r>
            <a:r>
              <a:rPr lang="en-US" sz="2800" dirty="0" smtClean="0">
                <a:solidFill>
                  <a:srgbClr val="FF0000"/>
                </a:solidFill>
              </a:rPr>
              <a:t>Cont.)</a:t>
            </a:r>
            <a:endParaRPr lang="en-US" sz="2800" dirty="0" smtClean="0">
              <a:solidFill>
                <a:srgbClr val="FF0000"/>
              </a:solidFill>
            </a:endParaRPr>
          </a:p>
          <a:p>
            <a:pPr marL="1081088" indent="-39688" algn="ctr">
              <a:buNone/>
            </a:pPr>
            <a:endParaRPr lang="en-US" sz="3000" dirty="0" smtClean="0"/>
          </a:p>
          <a:p>
            <a:r>
              <a:rPr lang="en-US" sz="2200" b="1" u="sng" dirty="0" smtClean="0"/>
              <a:t>In </a:t>
            </a:r>
            <a:r>
              <a:rPr lang="en-US" sz="2200" b="1" u="sng" dirty="0" smtClean="0"/>
              <a:t>Saudi Arabia:</a:t>
            </a:r>
            <a:r>
              <a:rPr lang="en-US" sz="2200" dirty="0" smtClean="0"/>
              <a:t> Several National initiatives have been taken by King Abdul Aziz City for Science and Technology and the Ministry of Water and Electricity including:</a:t>
            </a:r>
          </a:p>
          <a:p>
            <a:pPr lvl="0"/>
            <a:r>
              <a:rPr lang="en-US" sz="2200" dirty="0" smtClean="0"/>
              <a:t>Rationalization of energy consumption in building.</a:t>
            </a:r>
          </a:p>
          <a:p>
            <a:pPr lvl="0"/>
            <a:r>
              <a:rPr lang="en-US" sz="2200" dirty="0" smtClean="0"/>
              <a:t>Load management to reduce air conditioning loads and use thermal insulation in buildings.</a:t>
            </a:r>
          </a:p>
          <a:p>
            <a:pPr lvl="0"/>
            <a:r>
              <a:rPr lang="en-US" sz="2200" dirty="0" smtClean="0"/>
              <a:t>Auditing the electrical energy consumption in government buildings.</a:t>
            </a:r>
          </a:p>
          <a:p>
            <a:pPr lvl="0"/>
            <a:r>
              <a:rPr lang="en-US" sz="2200" dirty="0" smtClean="0"/>
              <a:t>The use of efficient lighting appliances.</a:t>
            </a:r>
          </a:p>
          <a:p>
            <a:pPr lvl="0"/>
            <a:r>
              <a:rPr lang="en-US" sz="2200" dirty="0" smtClean="0"/>
              <a:t>Building data bases on energy efficiency of house hold appliances.</a:t>
            </a:r>
          </a:p>
          <a:p>
            <a:pPr marL="1081088" indent="-39688" algn="ctr">
              <a:buNone/>
            </a:pPr>
            <a:endParaRPr lang="en-US" sz="2800" dirty="0" smtClean="0"/>
          </a:p>
        </p:txBody>
      </p:sp>
      <p:cxnSp>
        <p:nvCxnSpPr>
          <p:cNvPr id="8" name="Straight Connector 7"/>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8</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algn="ctr">
              <a:buNone/>
            </a:pPr>
            <a:endParaRPr lang="en-US" sz="2800" b="1" u="sng" dirty="0" smtClean="0">
              <a:solidFill>
                <a:srgbClr val="FF0000"/>
              </a:solidFill>
            </a:endParaRPr>
          </a:p>
          <a:p>
            <a:pPr marL="1076325" indent="-12700" algn="ctr">
              <a:buFont typeface="+mj-lt"/>
              <a:buAutoNum type="romanUcPeriod" startAt="3"/>
            </a:pPr>
            <a:r>
              <a:rPr lang="en-US" sz="2800" dirty="0" smtClean="0">
                <a:solidFill>
                  <a:srgbClr val="FF0000"/>
                </a:solidFill>
              </a:rPr>
              <a:t>Initiatives for Greening the Building Sector.</a:t>
            </a:r>
          </a:p>
          <a:p>
            <a:pPr marL="571500" indent="-571500">
              <a:buNone/>
            </a:pPr>
            <a:endParaRPr lang="en-US" sz="2800" dirty="0" smtClean="0"/>
          </a:p>
          <a:p>
            <a:pPr marL="571500" indent="53975">
              <a:buNone/>
            </a:pPr>
            <a:r>
              <a:rPr lang="en-US" sz="2000" dirty="0" smtClean="0"/>
              <a:t>Almost all GCC countries have adopted different approaches to introduce and promote Green Buildings, including:</a:t>
            </a:r>
          </a:p>
          <a:p>
            <a:pPr marL="571500" indent="-39688">
              <a:buNone/>
            </a:pPr>
            <a:endParaRPr lang="en-US" sz="2000" dirty="0" smtClean="0"/>
          </a:p>
          <a:p>
            <a:pPr marL="1081088" indent="-571500">
              <a:buFont typeface="+mj-lt"/>
              <a:buAutoNum type="alphaUcPeriod"/>
            </a:pPr>
            <a:r>
              <a:rPr lang="en-US" sz="2000" dirty="0" smtClean="0"/>
              <a:t>Introducing Green Building Codes, Regulations and Specifications.</a:t>
            </a:r>
          </a:p>
          <a:p>
            <a:pPr marL="1081088" indent="-571500">
              <a:buNone/>
            </a:pPr>
            <a:endParaRPr lang="en-US" sz="2000" dirty="0" smtClean="0"/>
          </a:p>
          <a:p>
            <a:pPr marL="1081088" indent="-571500">
              <a:buFont typeface="+mj-lt"/>
              <a:buAutoNum type="alphaUcPeriod" startAt="2"/>
            </a:pPr>
            <a:r>
              <a:rPr lang="en-US" sz="2000" dirty="0" smtClean="0"/>
              <a:t>Implementing Green Building Projects.</a:t>
            </a:r>
          </a:p>
          <a:p>
            <a:pPr marL="1081088" indent="-571500">
              <a:buFont typeface="+mj-lt"/>
              <a:buAutoNum type="alphaUcPeriod" startAt="2"/>
            </a:pPr>
            <a:endParaRPr lang="en-US" sz="2000" dirty="0" smtClean="0"/>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9291" y="274638"/>
            <a:ext cx="8229600" cy="671478"/>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1100" b="0" i="0" u="none" strike="noStrike" kern="1200" cap="none" spc="0" normalizeH="0" baseline="0" noProof="0" dirty="0" smtClean="0">
                <a:ln>
                  <a:noFill/>
                </a:ln>
                <a:solidFill>
                  <a:schemeClr val="tx1"/>
                </a:solidFill>
                <a:effectLst/>
                <a:uLnTx/>
                <a:uFillTx/>
                <a:latin typeface="+mj-lt"/>
                <a:ea typeface="+mj-ea"/>
                <a:cs typeface="+mj-cs"/>
              </a:rPr>
              <a:t>SIDE EVENT:  Demand side Strategies and Buildings Energy Efficiency - Opportunities in the GCC region</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lang="en-US" sz="1000" dirty="0" smtClean="0"/>
              <a:t> </a:t>
            </a:r>
            <a:r>
              <a:rPr lang="en-US" sz="1000" dirty="0" err="1" smtClean="0"/>
              <a:t>Anhar</a:t>
            </a:r>
            <a:r>
              <a:rPr lang="en-US" sz="1000" dirty="0" smtClean="0"/>
              <a:t> </a:t>
            </a:r>
            <a:r>
              <a:rPr lang="en-US" sz="1000" dirty="0" err="1" smtClean="0"/>
              <a:t>Hegazy</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mj-lt"/>
                <a:ea typeface="+mj-ea"/>
                <a:cs typeface="+mj-cs"/>
              </a:rPr>
              <a:t>Strategies And Opportunities For Greening The Building Sector In The GCC Countries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r>
              <a:rPr kumimoji="0" lang="en-US" sz="1000" b="0" i="0" u="none" strike="noStrike" kern="1200" cap="none" spc="0" normalizeH="0" baseline="0" noProof="0" dirty="0" smtClean="0">
                <a:ln>
                  <a:noFill/>
                </a:ln>
                <a:solidFill>
                  <a:schemeClr val="tx1"/>
                </a:solidFill>
                <a:effectLst/>
                <a:uLnTx/>
                <a:uFillTx/>
                <a:latin typeface="+mj-lt"/>
                <a:ea typeface="+mj-ea"/>
                <a:cs typeface="+mj-cs"/>
              </a:rPr>
              <a:t/>
            </a:r>
            <a:br>
              <a:rPr kumimoji="0" lang="en-US" sz="1000" b="0" i="0" u="none" strike="noStrike" kern="1200" cap="none" spc="0" normalizeH="0" baseline="0" noProof="0" dirty="0" smtClean="0">
                <a:ln>
                  <a:noFill/>
                </a:ln>
                <a:solidFill>
                  <a:schemeClr val="tx1"/>
                </a:solidFill>
                <a:effectLst/>
                <a:uLnTx/>
                <a:uFillTx/>
                <a:latin typeface="+mj-lt"/>
                <a:ea typeface="+mj-ea"/>
                <a:cs typeface="+mj-cs"/>
              </a:rPr>
            </a:br>
            <a:endParaRPr kumimoji="0" lang="en-US" sz="10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le 9"/>
          <p:cNvSpPr txBox="1">
            <a:spLocks/>
          </p:cNvSpPr>
          <p:nvPr/>
        </p:nvSpPr>
        <p:spPr>
          <a:xfrm>
            <a:off x="592083" y="6167476"/>
            <a:ext cx="1333296" cy="438155"/>
          </a:xfrm>
          <a:prstGeom prst="rect">
            <a:avLst/>
          </a:prstGeom>
        </p:spPr>
        <p:txBody>
          <a:bodyPr vert="horz" lIns="91440" tIns="45720" rIns="91440" bIns="45720" rtlCol="0" anchor="ctr">
            <a:normAutofit fontScale="90000"/>
          </a:bodyPr>
          <a:lstStyle/>
          <a:p>
            <a:pPr lvl="0" algn="ctr">
              <a:spcBef>
                <a:spcPct val="0"/>
              </a:spcBef>
            </a:pPr>
            <a:r>
              <a:rPr lang="en-US" sz="1200" dirty="0" smtClean="0">
                <a:latin typeface="+mj-lt"/>
                <a:ea typeface="+mj-ea"/>
                <a:cs typeface="+mj-cs"/>
              </a:rPr>
              <a:t>DOHA, 29-11-2012</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7" name="Title 9"/>
          <p:cNvSpPr txBox="1">
            <a:spLocks/>
          </p:cNvSpPr>
          <p:nvPr/>
        </p:nvSpPr>
        <p:spPr>
          <a:xfrm>
            <a:off x="8040735" y="6167476"/>
            <a:ext cx="876311" cy="438155"/>
          </a:xfrm>
          <a:prstGeom prst="rect">
            <a:avLst/>
          </a:prstGeom>
        </p:spPr>
        <p:txBody>
          <a:bodyPr vert="horz" lIns="91440" tIns="45720" rIns="91440" bIns="45720" rtlCol="0" anchor="ctr">
            <a:normAutofit fontScale="97500"/>
          </a:bodyPr>
          <a:lstStyle/>
          <a:p>
            <a:pPr lvl="0" algn="ctr">
              <a:spcBef>
                <a:spcPct val="0"/>
              </a:spcBef>
            </a:pPr>
            <a:r>
              <a:rPr kumimoji="0" lang="en-US" sz="1400" b="0" i="0" u="none" strike="noStrike" kern="1200" cap="none" spc="0" normalizeH="0" baseline="0" noProof="0" dirty="0" smtClean="0">
                <a:ln>
                  <a:noFill/>
                </a:ln>
                <a:solidFill>
                  <a:schemeClr val="tx1"/>
                </a:solidFill>
                <a:effectLst/>
                <a:uLnTx/>
                <a:uFillTx/>
                <a:latin typeface="+mj-lt"/>
                <a:ea typeface="+mj-ea"/>
                <a:cs typeface="+mj-cs"/>
              </a:rPr>
              <a:t>Page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9</a:t>
            </a:r>
            <a:r>
              <a:rPr kumimoji="0" lang="en-US" sz="1400" b="0" i="0" u="none" strike="noStrike" kern="1200" cap="none" spc="0" normalizeH="0" noProof="0" dirty="0" smtClean="0">
                <a:ln>
                  <a:noFill/>
                </a:ln>
                <a:solidFill>
                  <a:schemeClr val="tx1"/>
                </a:solidFill>
                <a:effectLst/>
                <a:uLnTx/>
                <a:uFillTx/>
                <a:latin typeface="+mj-lt"/>
                <a:ea typeface="+mj-ea"/>
                <a:cs typeface="+mj-cs"/>
              </a:rPr>
              <a:t> </a:t>
            </a:r>
            <a:r>
              <a:rPr kumimoji="0" lang="en-US" sz="1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1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Content Placeholder 2"/>
          <p:cNvSpPr>
            <a:spLocks noGrp="1"/>
          </p:cNvSpPr>
          <p:nvPr>
            <p:ph idx="1"/>
          </p:nvPr>
        </p:nvSpPr>
        <p:spPr>
          <a:xfrm>
            <a:off x="457200" y="1241443"/>
            <a:ext cx="8459846" cy="4884722"/>
          </a:xfrm>
        </p:spPr>
        <p:txBody>
          <a:bodyPr>
            <a:normAutofit/>
          </a:bodyPr>
          <a:lstStyle/>
          <a:p>
            <a:pPr algn="ctr">
              <a:buNone/>
            </a:pPr>
            <a:endParaRPr lang="en-US" sz="1400" b="1" u="sng" dirty="0" smtClean="0">
              <a:solidFill>
                <a:srgbClr val="FF0000"/>
              </a:solidFill>
            </a:endParaRPr>
          </a:p>
          <a:p>
            <a:pPr marL="1081088" indent="-39688" algn="ctr">
              <a:buFont typeface="+mj-lt"/>
              <a:buAutoNum type="romanUcPeriod" startAt="3"/>
            </a:pPr>
            <a:r>
              <a:rPr lang="en-US" sz="2800" dirty="0" smtClean="0">
                <a:solidFill>
                  <a:srgbClr val="FF0000"/>
                </a:solidFill>
              </a:rPr>
              <a:t>A. Introducing Green Building Codes, Regulations and Specifications.</a:t>
            </a:r>
          </a:p>
          <a:p>
            <a:pPr marL="571500" indent="-571500">
              <a:buNone/>
            </a:pPr>
            <a:r>
              <a:rPr lang="en-US" sz="2400" b="1" u="sng" dirty="0" smtClean="0"/>
              <a:t>In Dubai:  </a:t>
            </a:r>
            <a:r>
              <a:rPr lang="en-US" sz="2000" dirty="0" smtClean="0"/>
              <a:t>The Dubai Electricity and Water Authority (DEWA) in Support of Dubai’s Strategic Plan has introduced the Green Building Regulations and Specifications to:</a:t>
            </a:r>
          </a:p>
          <a:p>
            <a:pPr marL="446088" indent="4763">
              <a:buNone/>
            </a:pPr>
            <a:r>
              <a:rPr lang="en-US" sz="2000" dirty="0" smtClean="0"/>
              <a:t>Create </a:t>
            </a:r>
            <a:r>
              <a:rPr lang="en-US" sz="2000" dirty="0"/>
              <a:t>a more sustainable </a:t>
            </a:r>
            <a:r>
              <a:rPr lang="en-US" sz="2000" dirty="0" smtClean="0"/>
              <a:t>urban environment and </a:t>
            </a:r>
            <a:r>
              <a:rPr lang="en-US" sz="2000" dirty="0"/>
              <a:t>extend the ability of the Emirate’s infrastructure to meet </a:t>
            </a:r>
            <a:r>
              <a:rPr lang="en-US" sz="2000" dirty="0" smtClean="0"/>
              <a:t>the </a:t>
            </a:r>
            <a:r>
              <a:rPr lang="en-US" sz="2000" dirty="0"/>
              <a:t>needs of future development</a:t>
            </a:r>
            <a:r>
              <a:rPr lang="en-US" sz="2000" dirty="0" smtClean="0"/>
              <a:t>. And</a:t>
            </a:r>
          </a:p>
          <a:p>
            <a:pPr marL="446088" indent="15875">
              <a:buNone/>
            </a:pPr>
            <a:r>
              <a:rPr lang="en-US" sz="2000" dirty="0" smtClean="0"/>
              <a:t>Improve </a:t>
            </a:r>
            <a:r>
              <a:rPr lang="en-US" sz="2000" dirty="0"/>
              <a:t>the performance of buildings </a:t>
            </a:r>
            <a:r>
              <a:rPr lang="en-US" sz="2000" dirty="0" smtClean="0"/>
              <a:t>in Dubai </a:t>
            </a:r>
            <a:r>
              <a:rPr lang="en-US" sz="2000" dirty="0"/>
              <a:t>by reducing the consumption </a:t>
            </a:r>
            <a:r>
              <a:rPr lang="en-US" sz="2000" dirty="0" smtClean="0"/>
              <a:t>of energy</a:t>
            </a:r>
            <a:r>
              <a:rPr lang="en-US" sz="2000" dirty="0"/>
              <a:t>, water and materials, improving </a:t>
            </a:r>
            <a:r>
              <a:rPr lang="en-US" sz="2000" dirty="0" smtClean="0"/>
              <a:t>public </a:t>
            </a:r>
            <a:r>
              <a:rPr lang="en-US" sz="2000" dirty="0"/>
              <a:t>health, safety and general welfare and by enhancing the planning, design, </a:t>
            </a:r>
            <a:r>
              <a:rPr lang="en-US" sz="2000" dirty="0" smtClean="0"/>
              <a:t>construction </a:t>
            </a:r>
            <a:r>
              <a:rPr lang="en-US" sz="2000" dirty="0"/>
              <a:t>and </a:t>
            </a:r>
            <a:r>
              <a:rPr lang="en-US" sz="2000" dirty="0" smtClean="0"/>
              <a:t>operation of </a:t>
            </a:r>
            <a:r>
              <a:rPr lang="en-US" sz="2000" dirty="0"/>
              <a:t>buildings to create an excellent city that </a:t>
            </a:r>
            <a:r>
              <a:rPr lang="en-US" sz="2000" dirty="0" smtClean="0"/>
              <a:t>provides the </a:t>
            </a:r>
            <a:r>
              <a:rPr lang="en-US" sz="2000" dirty="0"/>
              <a:t>essence of success and comfort of living.</a:t>
            </a:r>
          </a:p>
          <a:p>
            <a:pPr marL="446088" indent="4763">
              <a:buNone/>
            </a:pPr>
            <a:endParaRPr lang="en-US" sz="2000" dirty="0"/>
          </a:p>
          <a:p>
            <a:pPr marL="571500" indent="-571500">
              <a:buNone/>
            </a:pPr>
            <a:endParaRPr lang="en-US" sz="2000" dirty="0" smtClean="0"/>
          </a:p>
          <a:p>
            <a:pPr marL="1081088" indent="-571500">
              <a:buNone/>
            </a:pPr>
            <a:endParaRPr lang="en-US" sz="2000" dirty="0" smtClean="0"/>
          </a:p>
        </p:txBody>
      </p:sp>
      <p:cxnSp>
        <p:nvCxnSpPr>
          <p:cNvPr id="9" name="Straight Connector 8"/>
          <p:cNvCxnSpPr/>
          <p:nvPr/>
        </p:nvCxnSpPr>
        <p:spPr>
          <a:xfrm>
            <a:off x="249291" y="764704"/>
            <a:ext cx="8667755" cy="0"/>
          </a:xfrm>
          <a:prstGeom prst="line">
            <a:avLst/>
          </a:prstGeom>
          <a:ln w="31750" cmpd="dbl">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1915</Words>
  <Application>Microsoft Office PowerPoint</Application>
  <PresentationFormat>Overhead</PresentationFormat>
  <Paragraphs>193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SIDE EVENT:  Demand side Strategies and Buildings Energy Efficiency - Opportunities in the GCC region.   </vt:lpstr>
      <vt:lpstr>SIDE EVENT:  Demand side Strategies and Buildings Energy Efficiency - Opportunities in the GCC region. Anhar Hegazy, Strategies And Opportunities For Greening The Building Sector In The GCC Countries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raniah-</dc:creator>
  <cp:lastModifiedBy> </cp:lastModifiedBy>
  <cp:revision>130</cp:revision>
  <dcterms:created xsi:type="dcterms:W3CDTF">2012-11-27T16:07:46Z</dcterms:created>
  <dcterms:modified xsi:type="dcterms:W3CDTF">2012-11-27T22:03:30Z</dcterms:modified>
</cp:coreProperties>
</file>