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3" r:id="rId3"/>
    <p:sldId id="266" r:id="rId4"/>
    <p:sldId id="258" r:id="rId5"/>
    <p:sldId id="269" r:id="rId6"/>
    <p:sldId id="257" r:id="rId7"/>
    <p:sldId id="259" r:id="rId8"/>
    <p:sldId id="260" r:id="rId9"/>
    <p:sldId id="272" r:id="rId10"/>
    <p:sldId id="267" r:id="rId11"/>
    <p:sldId id="268" r:id="rId12"/>
    <p:sldId id="261" r:id="rId13"/>
    <p:sldId id="262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mon Anderson" initials="S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09" autoAdjust="0"/>
  </p:normalViewPr>
  <p:slideViewPr>
    <p:cSldViewPr>
      <p:cViewPr>
        <p:scale>
          <a:sx n="50" d="100"/>
          <a:sy n="50" d="100"/>
        </p:scale>
        <p:origin x="-10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2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B91E8A-25C5-4563-B21C-6AF12D255D5D}" type="doc">
      <dgm:prSet loTypeId="urn:microsoft.com/office/officeart/2005/8/layout/cycle8" loCatId="cycle" qsTypeId="urn:microsoft.com/office/officeart/2005/8/quickstyle/simple2" qsCatId="simple" csTypeId="urn:microsoft.com/office/officeart/2005/8/colors/accent1_1" csCatId="accent1" phldr="1"/>
      <dgm:spPr/>
    </dgm:pt>
    <dgm:pt modelId="{5E8F8CD8-2798-42EF-857D-9BF6CB144B3E}">
      <dgm:prSet phldrT="[Text]" custT="1"/>
      <dgm:spPr/>
      <dgm:t>
        <a:bodyPr/>
        <a:lstStyle/>
        <a:p>
          <a:r>
            <a:rPr lang="en-GB" sz="1600" b="1" dirty="0" smtClean="0"/>
            <a:t>Enabling environment </a:t>
          </a:r>
          <a:endParaRPr lang="en-US" sz="1600" b="1" dirty="0"/>
        </a:p>
      </dgm:t>
    </dgm:pt>
    <dgm:pt modelId="{0ABE2C74-D510-46A0-BAE1-4A84E7B8291B}" type="parTrans" cxnId="{F738D76E-2BBE-4899-B8AD-034B88EF48F9}">
      <dgm:prSet/>
      <dgm:spPr/>
      <dgm:t>
        <a:bodyPr/>
        <a:lstStyle/>
        <a:p>
          <a:endParaRPr lang="en-US"/>
        </a:p>
      </dgm:t>
    </dgm:pt>
    <dgm:pt modelId="{3F7F52E6-E625-4338-85A3-E3EA574C7179}" type="sibTrans" cxnId="{F738D76E-2BBE-4899-B8AD-034B88EF48F9}">
      <dgm:prSet/>
      <dgm:spPr/>
      <dgm:t>
        <a:bodyPr/>
        <a:lstStyle/>
        <a:p>
          <a:endParaRPr lang="en-US"/>
        </a:p>
      </dgm:t>
    </dgm:pt>
    <dgm:pt modelId="{4C44036F-312F-4D81-9CC7-6F905E123451}">
      <dgm:prSet phldrT="[Text]" custT="1"/>
      <dgm:spPr/>
      <dgm:t>
        <a:bodyPr/>
        <a:lstStyle/>
        <a:p>
          <a:r>
            <a:rPr lang="en-GB" sz="1800" b="1" dirty="0" smtClean="0"/>
            <a:t>Development planning </a:t>
          </a:r>
          <a:endParaRPr lang="en-US" sz="1800" b="1" dirty="0" smtClean="0"/>
        </a:p>
      </dgm:t>
    </dgm:pt>
    <dgm:pt modelId="{FAADBC8D-1189-4763-A1EE-90D472BE16C0}" type="parTrans" cxnId="{EE77A550-060A-4264-B129-B32BF019F893}">
      <dgm:prSet/>
      <dgm:spPr/>
      <dgm:t>
        <a:bodyPr/>
        <a:lstStyle/>
        <a:p>
          <a:endParaRPr lang="en-US"/>
        </a:p>
      </dgm:t>
    </dgm:pt>
    <dgm:pt modelId="{AF529DF1-8ED8-4A87-807F-A5734DB5A412}" type="sibTrans" cxnId="{EE77A550-060A-4264-B129-B32BF019F893}">
      <dgm:prSet/>
      <dgm:spPr/>
      <dgm:t>
        <a:bodyPr/>
        <a:lstStyle/>
        <a:p>
          <a:endParaRPr lang="en-US"/>
        </a:p>
      </dgm:t>
    </dgm:pt>
    <dgm:pt modelId="{764CDC83-FDC6-4C01-8DD0-CFB8B8AB4163}">
      <dgm:prSet phldrT="[Text]" custT="1"/>
      <dgm:spPr/>
      <dgm:t>
        <a:bodyPr/>
        <a:lstStyle/>
        <a:p>
          <a:r>
            <a:rPr lang="en-GB" sz="1600" b="1" dirty="0" smtClean="0"/>
            <a:t>Project/</a:t>
          </a:r>
        </a:p>
        <a:p>
          <a:r>
            <a:rPr lang="en-GB" sz="1600" b="1" dirty="0" smtClean="0"/>
            <a:t>Programme </a:t>
          </a:r>
          <a:endParaRPr lang="en-US" sz="1600" b="1" dirty="0" smtClean="0"/>
        </a:p>
      </dgm:t>
    </dgm:pt>
    <dgm:pt modelId="{7BE53BAB-7C66-4A32-9EA8-773D581DFC58}" type="parTrans" cxnId="{99932435-8999-4ADD-A862-11169566078D}">
      <dgm:prSet/>
      <dgm:spPr/>
      <dgm:t>
        <a:bodyPr/>
        <a:lstStyle/>
        <a:p>
          <a:endParaRPr lang="en-US"/>
        </a:p>
      </dgm:t>
    </dgm:pt>
    <dgm:pt modelId="{A1E1D575-CAE9-4E93-890A-38DB1CF64AAC}" type="sibTrans" cxnId="{99932435-8999-4ADD-A862-11169566078D}">
      <dgm:prSet/>
      <dgm:spPr/>
      <dgm:t>
        <a:bodyPr/>
        <a:lstStyle/>
        <a:p>
          <a:endParaRPr lang="en-US"/>
        </a:p>
      </dgm:t>
    </dgm:pt>
    <dgm:pt modelId="{15EFF94E-46DF-4A1B-B9BD-7DFC82B4048C}" type="pres">
      <dgm:prSet presAssocID="{BCB91E8A-25C5-4563-B21C-6AF12D255D5D}" presName="compositeShape" presStyleCnt="0">
        <dgm:presLayoutVars>
          <dgm:chMax val="7"/>
          <dgm:dir/>
          <dgm:resizeHandles val="exact"/>
        </dgm:presLayoutVars>
      </dgm:prSet>
      <dgm:spPr/>
    </dgm:pt>
    <dgm:pt modelId="{D83F40A9-FECE-4532-BF09-5A2E4BCF71A1}" type="pres">
      <dgm:prSet presAssocID="{BCB91E8A-25C5-4563-B21C-6AF12D255D5D}" presName="wedge1" presStyleLbl="node1" presStyleIdx="0" presStyleCnt="3"/>
      <dgm:spPr/>
      <dgm:t>
        <a:bodyPr/>
        <a:lstStyle/>
        <a:p>
          <a:endParaRPr lang="en-US"/>
        </a:p>
      </dgm:t>
    </dgm:pt>
    <dgm:pt modelId="{DA3C49E0-74CA-4250-ACAF-714CB45E1226}" type="pres">
      <dgm:prSet presAssocID="{BCB91E8A-25C5-4563-B21C-6AF12D255D5D}" presName="dummy1a" presStyleCnt="0"/>
      <dgm:spPr/>
    </dgm:pt>
    <dgm:pt modelId="{2B018A66-4572-4F09-B058-1FFFAEBCDB7A}" type="pres">
      <dgm:prSet presAssocID="{BCB91E8A-25C5-4563-B21C-6AF12D255D5D}" presName="dummy1b" presStyleCnt="0"/>
      <dgm:spPr/>
    </dgm:pt>
    <dgm:pt modelId="{D41847C2-B03C-4CA0-B960-131CF18E7244}" type="pres">
      <dgm:prSet presAssocID="{BCB91E8A-25C5-4563-B21C-6AF12D255D5D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4D0A7E-5074-477E-8D55-6F98BF247BD6}" type="pres">
      <dgm:prSet presAssocID="{BCB91E8A-25C5-4563-B21C-6AF12D255D5D}" presName="wedge2" presStyleLbl="node1" presStyleIdx="1" presStyleCnt="3"/>
      <dgm:spPr/>
      <dgm:t>
        <a:bodyPr/>
        <a:lstStyle/>
        <a:p>
          <a:endParaRPr lang="en-US"/>
        </a:p>
      </dgm:t>
    </dgm:pt>
    <dgm:pt modelId="{8111A09A-EC79-4B23-8DA4-6608758109C1}" type="pres">
      <dgm:prSet presAssocID="{BCB91E8A-25C5-4563-B21C-6AF12D255D5D}" presName="dummy2a" presStyleCnt="0"/>
      <dgm:spPr/>
    </dgm:pt>
    <dgm:pt modelId="{37869294-7AE1-4378-A10E-3C3CE508EBCC}" type="pres">
      <dgm:prSet presAssocID="{BCB91E8A-25C5-4563-B21C-6AF12D255D5D}" presName="dummy2b" presStyleCnt="0"/>
      <dgm:spPr/>
    </dgm:pt>
    <dgm:pt modelId="{7B6BAA6F-E5FB-44FE-B80D-AEE81B899C2E}" type="pres">
      <dgm:prSet presAssocID="{BCB91E8A-25C5-4563-B21C-6AF12D255D5D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BE684A-2200-4B59-BD19-D6FA877A1C91}" type="pres">
      <dgm:prSet presAssocID="{BCB91E8A-25C5-4563-B21C-6AF12D255D5D}" presName="wedge3" presStyleLbl="node1" presStyleIdx="2" presStyleCnt="3"/>
      <dgm:spPr/>
      <dgm:t>
        <a:bodyPr/>
        <a:lstStyle/>
        <a:p>
          <a:endParaRPr lang="en-US"/>
        </a:p>
      </dgm:t>
    </dgm:pt>
    <dgm:pt modelId="{0C55721A-7F4E-411D-9904-DE2289C82589}" type="pres">
      <dgm:prSet presAssocID="{BCB91E8A-25C5-4563-B21C-6AF12D255D5D}" presName="dummy3a" presStyleCnt="0"/>
      <dgm:spPr/>
    </dgm:pt>
    <dgm:pt modelId="{52FE2D08-DBAC-4FEF-852B-DAF061555488}" type="pres">
      <dgm:prSet presAssocID="{BCB91E8A-25C5-4563-B21C-6AF12D255D5D}" presName="dummy3b" presStyleCnt="0"/>
      <dgm:spPr/>
    </dgm:pt>
    <dgm:pt modelId="{9E3ED0BE-B96B-46C1-BC72-33C85FF1FE39}" type="pres">
      <dgm:prSet presAssocID="{BCB91E8A-25C5-4563-B21C-6AF12D255D5D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44C619-C3BE-4FFA-B20B-913087B1CC2A}" type="pres">
      <dgm:prSet presAssocID="{3F7F52E6-E625-4338-85A3-E3EA574C7179}" presName="arrowWedge1" presStyleLbl="fgSibTrans2D1" presStyleIdx="0" presStyleCnt="3"/>
      <dgm:spPr/>
    </dgm:pt>
    <dgm:pt modelId="{F4842748-424A-4913-9A06-286BB89ADB89}" type="pres">
      <dgm:prSet presAssocID="{AF529DF1-8ED8-4A87-807F-A5734DB5A412}" presName="arrowWedge2" presStyleLbl="fgSibTrans2D1" presStyleIdx="1" presStyleCnt="3"/>
      <dgm:spPr/>
    </dgm:pt>
    <dgm:pt modelId="{E47F2BED-903A-4121-B221-2B7CB3A9BCC8}" type="pres">
      <dgm:prSet presAssocID="{A1E1D575-CAE9-4E93-890A-38DB1CF64AAC}" presName="arrowWedge3" presStyleLbl="fgSibTrans2D1" presStyleIdx="2" presStyleCnt="3"/>
      <dgm:spPr/>
    </dgm:pt>
  </dgm:ptLst>
  <dgm:cxnLst>
    <dgm:cxn modelId="{20338A0C-1D9A-488C-845B-630D22357A29}" type="presOf" srcId="{4C44036F-312F-4D81-9CC7-6F905E123451}" destId="{CA4D0A7E-5074-477E-8D55-6F98BF247BD6}" srcOrd="0" destOrd="0" presId="urn:microsoft.com/office/officeart/2005/8/layout/cycle8"/>
    <dgm:cxn modelId="{99932435-8999-4ADD-A862-11169566078D}" srcId="{BCB91E8A-25C5-4563-B21C-6AF12D255D5D}" destId="{764CDC83-FDC6-4C01-8DD0-CFB8B8AB4163}" srcOrd="2" destOrd="0" parTransId="{7BE53BAB-7C66-4A32-9EA8-773D581DFC58}" sibTransId="{A1E1D575-CAE9-4E93-890A-38DB1CF64AAC}"/>
    <dgm:cxn modelId="{091D2A85-4862-4753-95DC-FF876712CEA6}" type="presOf" srcId="{4C44036F-312F-4D81-9CC7-6F905E123451}" destId="{7B6BAA6F-E5FB-44FE-B80D-AEE81B899C2E}" srcOrd="1" destOrd="0" presId="urn:microsoft.com/office/officeart/2005/8/layout/cycle8"/>
    <dgm:cxn modelId="{C750668D-63E6-4968-AF49-4CFA72C13094}" type="presOf" srcId="{5E8F8CD8-2798-42EF-857D-9BF6CB144B3E}" destId="{D41847C2-B03C-4CA0-B960-131CF18E7244}" srcOrd="1" destOrd="0" presId="urn:microsoft.com/office/officeart/2005/8/layout/cycle8"/>
    <dgm:cxn modelId="{430E495D-3B22-4247-BA4B-A52A318923F7}" type="presOf" srcId="{764CDC83-FDC6-4C01-8DD0-CFB8B8AB4163}" destId="{9E3ED0BE-B96B-46C1-BC72-33C85FF1FE39}" srcOrd="1" destOrd="0" presId="urn:microsoft.com/office/officeart/2005/8/layout/cycle8"/>
    <dgm:cxn modelId="{F738D76E-2BBE-4899-B8AD-034B88EF48F9}" srcId="{BCB91E8A-25C5-4563-B21C-6AF12D255D5D}" destId="{5E8F8CD8-2798-42EF-857D-9BF6CB144B3E}" srcOrd="0" destOrd="0" parTransId="{0ABE2C74-D510-46A0-BAE1-4A84E7B8291B}" sibTransId="{3F7F52E6-E625-4338-85A3-E3EA574C7179}"/>
    <dgm:cxn modelId="{EDBA1ECB-41C4-4DF9-9D54-5CC7DBE27CEC}" type="presOf" srcId="{764CDC83-FDC6-4C01-8DD0-CFB8B8AB4163}" destId="{49BE684A-2200-4B59-BD19-D6FA877A1C91}" srcOrd="0" destOrd="0" presId="urn:microsoft.com/office/officeart/2005/8/layout/cycle8"/>
    <dgm:cxn modelId="{A5627310-BF20-402C-BFC0-370E11E16C7F}" type="presOf" srcId="{BCB91E8A-25C5-4563-B21C-6AF12D255D5D}" destId="{15EFF94E-46DF-4A1B-B9BD-7DFC82B4048C}" srcOrd="0" destOrd="0" presId="urn:microsoft.com/office/officeart/2005/8/layout/cycle8"/>
    <dgm:cxn modelId="{E7E4B868-1FBE-4EA7-A929-4C8CC31FC58A}" type="presOf" srcId="{5E8F8CD8-2798-42EF-857D-9BF6CB144B3E}" destId="{D83F40A9-FECE-4532-BF09-5A2E4BCF71A1}" srcOrd="0" destOrd="0" presId="urn:microsoft.com/office/officeart/2005/8/layout/cycle8"/>
    <dgm:cxn modelId="{EE77A550-060A-4264-B129-B32BF019F893}" srcId="{BCB91E8A-25C5-4563-B21C-6AF12D255D5D}" destId="{4C44036F-312F-4D81-9CC7-6F905E123451}" srcOrd="1" destOrd="0" parTransId="{FAADBC8D-1189-4763-A1EE-90D472BE16C0}" sibTransId="{AF529DF1-8ED8-4A87-807F-A5734DB5A412}"/>
    <dgm:cxn modelId="{3D712ACC-5F4F-4AA9-BB0F-B96A78378DC0}" type="presParOf" srcId="{15EFF94E-46DF-4A1B-B9BD-7DFC82B4048C}" destId="{D83F40A9-FECE-4532-BF09-5A2E4BCF71A1}" srcOrd="0" destOrd="0" presId="urn:microsoft.com/office/officeart/2005/8/layout/cycle8"/>
    <dgm:cxn modelId="{107E7F77-E6EE-4890-B9DB-A04DEB9E5D86}" type="presParOf" srcId="{15EFF94E-46DF-4A1B-B9BD-7DFC82B4048C}" destId="{DA3C49E0-74CA-4250-ACAF-714CB45E1226}" srcOrd="1" destOrd="0" presId="urn:microsoft.com/office/officeart/2005/8/layout/cycle8"/>
    <dgm:cxn modelId="{19EE332F-AA7F-4552-BF2E-49D2B045A555}" type="presParOf" srcId="{15EFF94E-46DF-4A1B-B9BD-7DFC82B4048C}" destId="{2B018A66-4572-4F09-B058-1FFFAEBCDB7A}" srcOrd="2" destOrd="0" presId="urn:microsoft.com/office/officeart/2005/8/layout/cycle8"/>
    <dgm:cxn modelId="{D63BAEA3-71B9-41F2-9297-AC9C654B508A}" type="presParOf" srcId="{15EFF94E-46DF-4A1B-B9BD-7DFC82B4048C}" destId="{D41847C2-B03C-4CA0-B960-131CF18E7244}" srcOrd="3" destOrd="0" presId="urn:microsoft.com/office/officeart/2005/8/layout/cycle8"/>
    <dgm:cxn modelId="{8FF51CF6-E5B2-4F78-A988-5C63BEEE57A2}" type="presParOf" srcId="{15EFF94E-46DF-4A1B-B9BD-7DFC82B4048C}" destId="{CA4D0A7E-5074-477E-8D55-6F98BF247BD6}" srcOrd="4" destOrd="0" presId="urn:microsoft.com/office/officeart/2005/8/layout/cycle8"/>
    <dgm:cxn modelId="{330101CF-E1CF-481B-AB84-C986A8886BD5}" type="presParOf" srcId="{15EFF94E-46DF-4A1B-B9BD-7DFC82B4048C}" destId="{8111A09A-EC79-4B23-8DA4-6608758109C1}" srcOrd="5" destOrd="0" presId="urn:microsoft.com/office/officeart/2005/8/layout/cycle8"/>
    <dgm:cxn modelId="{D9D3E398-B96F-4F69-9978-BA67623AD7C6}" type="presParOf" srcId="{15EFF94E-46DF-4A1B-B9BD-7DFC82B4048C}" destId="{37869294-7AE1-4378-A10E-3C3CE508EBCC}" srcOrd="6" destOrd="0" presId="urn:microsoft.com/office/officeart/2005/8/layout/cycle8"/>
    <dgm:cxn modelId="{A2643308-5F1B-428D-BD63-74334FD40543}" type="presParOf" srcId="{15EFF94E-46DF-4A1B-B9BD-7DFC82B4048C}" destId="{7B6BAA6F-E5FB-44FE-B80D-AEE81B899C2E}" srcOrd="7" destOrd="0" presId="urn:microsoft.com/office/officeart/2005/8/layout/cycle8"/>
    <dgm:cxn modelId="{497CDE0B-20F6-461B-8886-B42F720F2C36}" type="presParOf" srcId="{15EFF94E-46DF-4A1B-B9BD-7DFC82B4048C}" destId="{49BE684A-2200-4B59-BD19-D6FA877A1C91}" srcOrd="8" destOrd="0" presId="urn:microsoft.com/office/officeart/2005/8/layout/cycle8"/>
    <dgm:cxn modelId="{D15BD34B-813E-46DE-B87C-6B8C95BC2988}" type="presParOf" srcId="{15EFF94E-46DF-4A1B-B9BD-7DFC82B4048C}" destId="{0C55721A-7F4E-411D-9904-DE2289C82589}" srcOrd="9" destOrd="0" presId="urn:microsoft.com/office/officeart/2005/8/layout/cycle8"/>
    <dgm:cxn modelId="{29F6FA24-9689-4AE2-95AE-30E4D94592EB}" type="presParOf" srcId="{15EFF94E-46DF-4A1B-B9BD-7DFC82B4048C}" destId="{52FE2D08-DBAC-4FEF-852B-DAF061555488}" srcOrd="10" destOrd="0" presId="urn:microsoft.com/office/officeart/2005/8/layout/cycle8"/>
    <dgm:cxn modelId="{21486B10-C9FD-4FDF-8146-96237BA38397}" type="presParOf" srcId="{15EFF94E-46DF-4A1B-B9BD-7DFC82B4048C}" destId="{9E3ED0BE-B96B-46C1-BC72-33C85FF1FE39}" srcOrd="11" destOrd="0" presId="urn:microsoft.com/office/officeart/2005/8/layout/cycle8"/>
    <dgm:cxn modelId="{D39AE593-C8D0-4AEE-92CE-66F4C39D16EC}" type="presParOf" srcId="{15EFF94E-46DF-4A1B-B9BD-7DFC82B4048C}" destId="{0B44C619-C3BE-4FFA-B20B-913087B1CC2A}" srcOrd="12" destOrd="0" presId="urn:microsoft.com/office/officeart/2005/8/layout/cycle8"/>
    <dgm:cxn modelId="{D0D125AF-D2D0-4712-AF9C-7C47EBB4E9B7}" type="presParOf" srcId="{15EFF94E-46DF-4A1B-B9BD-7DFC82B4048C}" destId="{F4842748-424A-4913-9A06-286BB89ADB89}" srcOrd="13" destOrd="0" presId="urn:microsoft.com/office/officeart/2005/8/layout/cycle8"/>
    <dgm:cxn modelId="{FDA9B9FD-A279-4608-BDF3-E8E01CD7AD79}" type="presParOf" srcId="{15EFF94E-46DF-4A1B-B9BD-7DFC82B4048C}" destId="{E47F2BED-903A-4121-B221-2B7CB3A9BCC8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3F40A9-FECE-4532-BF09-5A2E4BCF71A1}">
      <dsp:nvSpPr>
        <dsp:cNvPr id="0" name=""/>
        <dsp:cNvSpPr/>
      </dsp:nvSpPr>
      <dsp:spPr>
        <a:xfrm>
          <a:off x="2328641" y="257555"/>
          <a:ext cx="3328415" cy="3328415"/>
        </a:xfrm>
        <a:prstGeom prst="pie">
          <a:avLst>
            <a:gd name="adj1" fmla="val 16200000"/>
            <a:gd name="adj2" fmla="val 18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85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Enabling environment </a:t>
          </a:r>
          <a:endParaRPr lang="en-US" sz="1600" b="1" kern="1200" dirty="0"/>
        </a:p>
      </dsp:txBody>
      <dsp:txXfrm>
        <a:off x="4082795" y="962862"/>
        <a:ext cx="1188719" cy="990599"/>
      </dsp:txXfrm>
    </dsp:sp>
    <dsp:sp modelId="{CA4D0A7E-5074-477E-8D55-6F98BF247BD6}">
      <dsp:nvSpPr>
        <dsp:cNvPr id="0" name=""/>
        <dsp:cNvSpPr/>
      </dsp:nvSpPr>
      <dsp:spPr>
        <a:xfrm>
          <a:off x="2260092" y="376427"/>
          <a:ext cx="3328415" cy="3328415"/>
        </a:xfrm>
        <a:prstGeom prst="pie">
          <a:avLst>
            <a:gd name="adj1" fmla="val 1800000"/>
            <a:gd name="adj2" fmla="val 90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85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Development planning </a:t>
          </a:r>
          <a:endParaRPr lang="en-US" sz="1800" b="1" kern="1200" dirty="0" smtClean="0"/>
        </a:p>
      </dsp:txBody>
      <dsp:txXfrm>
        <a:off x="3052572" y="2535935"/>
        <a:ext cx="1783079" cy="871727"/>
      </dsp:txXfrm>
    </dsp:sp>
    <dsp:sp modelId="{49BE684A-2200-4B59-BD19-D6FA877A1C91}">
      <dsp:nvSpPr>
        <dsp:cNvPr id="0" name=""/>
        <dsp:cNvSpPr/>
      </dsp:nvSpPr>
      <dsp:spPr>
        <a:xfrm>
          <a:off x="2191542" y="257555"/>
          <a:ext cx="3328415" cy="3328415"/>
        </a:xfrm>
        <a:prstGeom prst="pie">
          <a:avLst>
            <a:gd name="adj1" fmla="val 90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85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Project/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Programme </a:t>
          </a:r>
          <a:endParaRPr lang="en-US" sz="1600" b="1" kern="1200" dirty="0" smtClean="0"/>
        </a:p>
      </dsp:txBody>
      <dsp:txXfrm>
        <a:off x="2577084" y="962862"/>
        <a:ext cx="1188719" cy="990599"/>
      </dsp:txXfrm>
    </dsp:sp>
    <dsp:sp modelId="{0B44C619-C3BE-4FFA-B20B-913087B1CC2A}">
      <dsp:nvSpPr>
        <dsp:cNvPr id="0" name=""/>
        <dsp:cNvSpPr/>
      </dsp:nvSpPr>
      <dsp:spPr>
        <a:xfrm>
          <a:off x="2122871" y="51511"/>
          <a:ext cx="3740504" cy="3740504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4842748-424A-4913-9A06-286BB89ADB89}">
      <dsp:nvSpPr>
        <dsp:cNvPr id="0" name=""/>
        <dsp:cNvSpPr/>
      </dsp:nvSpPr>
      <dsp:spPr>
        <a:xfrm>
          <a:off x="2054047" y="170172"/>
          <a:ext cx="3740504" cy="3740504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47F2BED-903A-4121-B221-2B7CB3A9BCC8}">
      <dsp:nvSpPr>
        <dsp:cNvPr id="0" name=""/>
        <dsp:cNvSpPr/>
      </dsp:nvSpPr>
      <dsp:spPr>
        <a:xfrm>
          <a:off x="1985223" y="51511"/>
          <a:ext cx="3740504" cy="3740504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7171F-FBA2-4238-B338-A8AEEAB24CCA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16A00-C596-4765-A30A-74E5A3444B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78248C-C3C4-47BB-8B71-D60C5FF07A13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27742-D18E-4A98-88B8-B80964F195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6765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27742-D18E-4A98-88B8-B80964F195C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Building Blocks for Mainstreaming Climate Change Resilience into Development Planning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27742-D18E-4A98-88B8-B80964F195C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 identifies key components</a:t>
            </a:r>
            <a:r>
              <a:rPr lang="en-US" baseline="0" dirty="0" smtClean="0"/>
              <a:t> and put them in place according to the context of each country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27742-D18E-4A98-88B8-B80964F195C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45F0-4EDF-4942-B479-4B2E1235B13B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A2E9-BD97-40D0-A354-557141D355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45F0-4EDF-4942-B479-4B2E1235B13B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A2E9-BD97-40D0-A354-557141D355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45F0-4EDF-4942-B479-4B2E1235B13B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A2E9-BD97-40D0-A354-557141D355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45F0-4EDF-4942-B479-4B2E1235B13B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A2E9-BD97-40D0-A354-557141D355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45F0-4EDF-4942-B479-4B2E1235B13B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A2E9-BD97-40D0-A354-557141D355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45F0-4EDF-4942-B479-4B2E1235B13B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A2E9-BD97-40D0-A354-557141D355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45F0-4EDF-4942-B479-4B2E1235B13B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A2E9-BD97-40D0-A354-557141D355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45F0-4EDF-4942-B479-4B2E1235B13B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A2E9-BD97-40D0-A354-557141D355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45F0-4EDF-4942-B479-4B2E1235B13B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A2E9-BD97-40D0-A354-557141D355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145F0-4EDF-4942-B479-4B2E1235B13B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A2E9-BD97-40D0-A354-557141D355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21145F0-4EDF-4942-B479-4B2E1235B13B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E19A2E9-BD97-40D0-A354-557141D355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21145F0-4EDF-4942-B479-4B2E1235B13B}" type="datetimeFigureOut">
              <a:rPr lang="en-US" smtClean="0"/>
              <a:pPr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E19A2E9-BD97-40D0-A354-557141D355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8077200" cy="167335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Mainstream</a:t>
            </a:r>
            <a:r>
              <a:rPr lang="en-US" dirty="0" smtClean="0">
                <a:solidFill>
                  <a:srgbClr val="FFC000"/>
                </a:solidFill>
              </a:rPr>
              <a:t>lin</a:t>
            </a:r>
            <a:r>
              <a:rPr lang="en-US" dirty="0" smtClean="0"/>
              <a:t>ing Climate Change Based on GO Framework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5029200"/>
            <a:ext cx="9144000" cy="18288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</a:rPr>
              <a:t>Mousumi Pervin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Planning Commission, Bangladesh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Coordinator of GO Group</a:t>
            </a:r>
            <a:r>
              <a:rPr lang="en-US" sz="1050" dirty="0" smtClean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700" smtClean="0"/>
              <a:t>key Components for Mainstream</a:t>
            </a:r>
            <a:r>
              <a:rPr lang="en-GB" sz="2700" smtClean="0">
                <a:solidFill>
                  <a:srgbClr val="FFC000"/>
                </a:solidFill>
              </a:rPr>
              <a:t>lin</a:t>
            </a:r>
            <a:r>
              <a:rPr lang="en-GB" sz="2700" smtClean="0"/>
              <a:t>ing Climate Change into Development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1"/>
            <a:ext cx="3733800" cy="4953000"/>
          </a:xfrm>
        </p:spPr>
        <p:txBody>
          <a:bodyPr>
            <a:normAutofit fontScale="92500"/>
          </a:bodyPr>
          <a:lstStyle/>
          <a:p>
            <a:pPr lvl="0" algn="just">
              <a:buNone/>
            </a:pPr>
            <a:r>
              <a:rPr lang="en-GB" b="1" spc="-150" dirty="0" smtClean="0">
                <a:solidFill>
                  <a:srgbClr val="00B050"/>
                </a:solidFill>
              </a:rPr>
              <a:t>Policy Framework</a:t>
            </a:r>
          </a:p>
          <a:p>
            <a:pPr lvl="0" algn="just"/>
            <a:r>
              <a:rPr lang="en-GB" spc="-150" dirty="0" smtClean="0"/>
              <a:t>Reviews of legislative, regulatory, policy, strategy, and implementation arrangements are required.</a:t>
            </a:r>
          </a:p>
          <a:p>
            <a:pPr algn="just"/>
            <a:r>
              <a:rPr lang="en-GB" spc="-150" dirty="0" smtClean="0"/>
              <a:t>Criteria for prioritizing climate change responses</a:t>
            </a:r>
            <a:endParaRPr lang="en-US" spc="-15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91000" y="1600200"/>
            <a:ext cx="4495800" cy="49530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n-GB" sz="3200" b="1" spc="-150" dirty="0" smtClean="0">
                <a:solidFill>
                  <a:srgbClr val="00B050"/>
                </a:solidFill>
              </a:rPr>
              <a:t>Institutional Framework</a:t>
            </a:r>
          </a:p>
          <a:p>
            <a:pPr marL="438912" marR="0" lvl="0" indent="-32004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GB" sz="3200" b="0" i="0" u="none" strike="noStrike" kern="1200" cap="none" spc="-15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Division of responsibilities with clear leadership and coordination</a:t>
            </a:r>
          </a:p>
          <a:p>
            <a:pPr marL="438912" marR="0" lvl="0" indent="-32004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GB" sz="3200" b="0" i="0" u="none" strike="noStrike" kern="1200" cap="none" spc="-15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Focal points across key ministries</a:t>
            </a:r>
            <a:endParaRPr kumimoji="0" lang="en-US" sz="3200" b="0" i="0" u="none" strike="noStrike" kern="1200" cap="none" spc="-15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-15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key Components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5257800" cy="5410200"/>
          </a:xfrm>
        </p:spPr>
        <p:txBody>
          <a:bodyPr>
            <a:normAutofit fontScale="85000" lnSpcReduction="10000"/>
          </a:bodyPr>
          <a:lstStyle/>
          <a:p>
            <a:pPr lvl="0" algn="just">
              <a:buNone/>
              <a:defRPr/>
            </a:pPr>
            <a:r>
              <a:rPr lang="en-GB" b="1" spc="-150" dirty="0" smtClean="0">
                <a:solidFill>
                  <a:srgbClr val="00B050"/>
                </a:solidFill>
              </a:rPr>
              <a:t>Financial Framework</a:t>
            </a:r>
          </a:p>
          <a:p>
            <a:pPr lvl="0" algn="just">
              <a:defRPr/>
            </a:pPr>
            <a:r>
              <a:rPr lang="en-GB" spc="-150" dirty="0" smtClean="0"/>
              <a:t>Mechanism(s) for fund mobilization</a:t>
            </a:r>
            <a:endParaRPr lang="en-US" spc="-150" dirty="0" smtClean="0"/>
          </a:p>
          <a:p>
            <a:pPr lvl="0" algn="just">
              <a:defRPr/>
            </a:pPr>
            <a:r>
              <a:rPr lang="en-GB" spc="-150" dirty="0" smtClean="0"/>
              <a:t>Centralised budgetary control mechanism</a:t>
            </a:r>
            <a:endParaRPr lang="en-US" spc="-150" dirty="0" smtClean="0"/>
          </a:p>
          <a:p>
            <a:pPr lvl="0" algn="just">
              <a:defRPr/>
            </a:pPr>
            <a:r>
              <a:rPr lang="en-GB" spc="-150" dirty="0" smtClean="0"/>
              <a:t>Adequate financial management, accounting and reporting systems</a:t>
            </a:r>
          </a:p>
          <a:p>
            <a:pPr lvl="0"/>
            <a:r>
              <a:rPr lang="en-GB" spc="-150" dirty="0" smtClean="0"/>
              <a:t>Use of MTF and sector plans as vehicles</a:t>
            </a:r>
            <a:endParaRPr lang="en-US" spc="-150" dirty="0" smtClean="0"/>
          </a:p>
          <a:p>
            <a:pPr lvl="0"/>
            <a:r>
              <a:rPr lang="en-GB" spc="-150" dirty="0" smtClean="0"/>
              <a:t>Guidelines for formulation of climate change response plans and budgetary allocation developed and disseminated to MDAs and private sector</a:t>
            </a:r>
          </a:p>
          <a:p>
            <a:pPr lvl="0"/>
            <a:endParaRPr lang="en-US" spc="-150" dirty="0" smtClean="0"/>
          </a:p>
          <a:p>
            <a:endParaRPr lang="en-US" spc="-15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791200" y="1447800"/>
            <a:ext cx="3352800" cy="49530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n-GB" sz="2800" b="1" spc="-150" dirty="0" smtClean="0">
                <a:solidFill>
                  <a:srgbClr val="00B050"/>
                </a:solidFill>
              </a:rPr>
              <a:t>Information services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GB" sz="3200" b="0" i="0" u="none" strike="noStrike" kern="1200" cap="none" spc="-15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Mechanisms for periodic reviews of the effectiveness of climate change expenditure</a:t>
            </a:r>
            <a:endParaRPr kumimoji="0" lang="en-US" sz="3200" b="0" i="0" u="none" strike="noStrike" kern="1200" cap="none" spc="-15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-15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-15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Constraints to </a:t>
            </a:r>
            <a:r>
              <a:rPr lang="en-GB" sz="3200" dirty="0" err="1" smtClean="0"/>
              <a:t>Mainstream</a:t>
            </a:r>
            <a:r>
              <a:rPr lang="en-GB" sz="3200" dirty="0" err="1" smtClean="0">
                <a:solidFill>
                  <a:srgbClr val="FFC000"/>
                </a:solidFill>
              </a:rPr>
              <a:t>lin</a:t>
            </a:r>
            <a:r>
              <a:rPr lang="en-GB" sz="3200" dirty="0" err="1" smtClean="0"/>
              <a:t>ing</a:t>
            </a:r>
            <a:r>
              <a:rPr lang="en-GB" sz="3200" dirty="0" smtClean="0"/>
              <a:t> Climate Change into Planning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1"/>
            <a:ext cx="8839200" cy="5181600"/>
          </a:xfrm>
        </p:spPr>
        <p:txBody>
          <a:bodyPr>
            <a:normAutofit lnSpcReduction="10000"/>
          </a:bodyPr>
          <a:lstStyle/>
          <a:p>
            <a:r>
              <a:rPr lang="en-GB" spc="-150" dirty="0" smtClean="0"/>
              <a:t>Financial resources/Funding for grassroots interventions</a:t>
            </a:r>
            <a:endParaRPr lang="en-US" spc="-150" dirty="0" smtClean="0"/>
          </a:p>
          <a:p>
            <a:pPr lvl="0"/>
            <a:r>
              <a:rPr lang="en-GB" spc="-150" dirty="0" smtClean="0"/>
              <a:t>Human resources and capacity</a:t>
            </a:r>
            <a:endParaRPr lang="en-US" spc="-150" dirty="0" smtClean="0"/>
          </a:p>
          <a:p>
            <a:pPr lvl="0"/>
            <a:r>
              <a:rPr lang="en-GB" spc="-150" dirty="0" smtClean="0"/>
              <a:t>Perceptions of local people and their ability to assimilate information from the centre</a:t>
            </a:r>
            <a:endParaRPr lang="en-US" spc="-150" dirty="0" smtClean="0"/>
          </a:p>
          <a:p>
            <a:pPr lvl="0"/>
            <a:r>
              <a:rPr lang="en-GB" spc="-150" dirty="0" smtClean="0"/>
              <a:t>Lack of evidence and information from bottom-up on climate effects</a:t>
            </a:r>
            <a:endParaRPr lang="en-US" spc="-150" dirty="0" smtClean="0"/>
          </a:p>
          <a:p>
            <a:pPr lvl="0"/>
            <a:r>
              <a:rPr lang="en-GB" spc="-150" dirty="0" smtClean="0"/>
              <a:t>Community understanding of climate change is low</a:t>
            </a:r>
            <a:endParaRPr lang="en-US" spc="-150" dirty="0" smtClean="0"/>
          </a:p>
          <a:p>
            <a:pPr lvl="0"/>
            <a:r>
              <a:rPr lang="en-GB" spc="-150" dirty="0" smtClean="0"/>
              <a:t>Adequate climate knowledge at all levels </a:t>
            </a:r>
            <a:r>
              <a:rPr lang="en-US" spc="-150" dirty="0" smtClean="0"/>
              <a:t>including </a:t>
            </a:r>
            <a:r>
              <a:rPr lang="en-GB" spc="-150" dirty="0" smtClean="0"/>
              <a:t>decision makers</a:t>
            </a:r>
            <a:endParaRPr lang="en-US" spc="-150" dirty="0" smtClean="0"/>
          </a:p>
          <a:p>
            <a:pPr lvl="0"/>
            <a:r>
              <a:rPr lang="en-GB" spc="-150" dirty="0" smtClean="0"/>
              <a:t>Poor knowledge dissemination</a:t>
            </a:r>
            <a:endParaRPr lang="en-US" spc="-15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Constraints to </a:t>
            </a:r>
            <a:r>
              <a:rPr lang="en-GB" sz="3200" dirty="0" err="1" smtClean="0"/>
              <a:t>Mainstrea</a:t>
            </a:r>
            <a:r>
              <a:rPr lang="en-GB" sz="3200" dirty="0" err="1" smtClean="0">
                <a:solidFill>
                  <a:srgbClr val="FFC000"/>
                </a:solidFill>
              </a:rPr>
              <a:t>mlini</a:t>
            </a:r>
            <a:r>
              <a:rPr lang="en-GB" sz="3200" dirty="0" err="1" smtClean="0"/>
              <a:t>ng</a:t>
            </a:r>
            <a:r>
              <a:rPr lang="en-GB" sz="3200" dirty="0" smtClean="0"/>
              <a:t> Climate Change into Planning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pc="-150" dirty="0" smtClean="0"/>
              <a:t>Evidence on economic losses from climate effects </a:t>
            </a:r>
            <a:endParaRPr lang="en-US" spc="-150" dirty="0" smtClean="0"/>
          </a:p>
          <a:p>
            <a:pPr lvl="0"/>
            <a:r>
              <a:rPr lang="en-GB" spc="-150" dirty="0" smtClean="0"/>
              <a:t>Coordination gaps</a:t>
            </a:r>
            <a:endParaRPr lang="en-US" spc="-150" dirty="0" smtClean="0"/>
          </a:p>
          <a:p>
            <a:pPr lvl="0"/>
            <a:r>
              <a:rPr lang="en-GB" spc="-150" dirty="0" smtClean="0"/>
              <a:t>Institutional fragmentation – absence of national designated agency</a:t>
            </a:r>
            <a:endParaRPr lang="en-US" spc="-150" dirty="0" smtClean="0"/>
          </a:p>
          <a:p>
            <a:pPr lvl="0"/>
            <a:r>
              <a:rPr lang="en-GB" spc="-150" dirty="0" smtClean="0"/>
              <a:t>Unaccountable donors are too powerful and they drive agenda by having the resources</a:t>
            </a:r>
            <a:endParaRPr lang="en-US" spc="-150" dirty="0" smtClean="0"/>
          </a:p>
          <a:p>
            <a:pPr lvl="0"/>
            <a:r>
              <a:rPr lang="en-GB" spc="-150" dirty="0" smtClean="0"/>
              <a:t>District and municipal authorities have few incentives to engage with issues</a:t>
            </a:r>
            <a:endParaRPr lang="en-US" spc="-150" dirty="0" smtClean="0"/>
          </a:p>
          <a:p>
            <a:pPr lvl="0"/>
            <a:r>
              <a:rPr lang="en-GB" spc="-150" dirty="0" smtClean="0"/>
              <a:t>Lack of commitment by government functionaries</a:t>
            </a:r>
            <a:endParaRPr lang="en-US" spc="-15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229600" cy="4625609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000" b="1" dirty="0" smtClean="0"/>
              <a:t>Questions </a:t>
            </a:r>
          </a:p>
          <a:p>
            <a:pPr algn="ctr">
              <a:buNone/>
            </a:pPr>
            <a:r>
              <a:rPr lang="en-US" sz="4000" b="1" dirty="0" smtClean="0"/>
              <a:t>or </a:t>
            </a:r>
          </a:p>
          <a:p>
            <a:pPr algn="ctr">
              <a:buNone/>
            </a:pPr>
            <a:r>
              <a:rPr lang="en-US" sz="4000" b="1" dirty="0" smtClean="0"/>
              <a:t>Comments?</a:t>
            </a:r>
            <a:endParaRPr lang="en-US" sz="4000" b="1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7334" y="3962400"/>
            <a:ext cx="2686665" cy="2602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6000" dirty="0" smtClean="0"/>
              <a:t>Thanks</a:t>
            </a:r>
          </a:p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endParaRPr lang="en-US" sz="2400" dirty="0" smtClean="0"/>
          </a:p>
          <a:p>
            <a:pPr algn="ctr">
              <a:buNone/>
            </a:pPr>
            <a:r>
              <a:rPr lang="en-US" sz="2400" dirty="0" smtClean="0"/>
              <a:t>Email: mousumipervin@gmail.com 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of the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GO perspective of </a:t>
            </a:r>
            <a:r>
              <a:rPr lang="en-US" sz="3600" dirty="0" smtClean="0"/>
              <a:t>Mainstreamlining</a:t>
            </a:r>
            <a:endParaRPr lang="en-US" sz="3600" dirty="0" smtClean="0"/>
          </a:p>
          <a:p>
            <a:r>
              <a:rPr lang="en-US" sz="3600" dirty="0" smtClean="0"/>
              <a:t>Consultative workshop with GO officials from South Asia, South-East Asia and Africa</a:t>
            </a:r>
          </a:p>
          <a:p>
            <a:r>
              <a:rPr lang="en-US" sz="3600" dirty="0" smtClean="0"/>
              <a:t>Workshop held in Bangladesh, Vietnam, Tanzania</a:t>
            </a:r>
          </a:p>
          <a:p>
            <a:r>
              <a:rPr lang="en-US" sz="3600" dirty="0" smtClean="0"/>
              <a:t>Working Group: Ministry of Finance, Planning, Environment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0"/>
            <a:ext cx="1447800" cy="2371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447800" y="1981200"/>
            <a:ext cx="7543800" cy="464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Mainstreamlining</a:t>
            </a:r>
          </a:p>
          <a:p>
            <a:endParaRPr lang="en-US" sz="800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Climate Change and Development Nexus</a:t>
            </a:r>
          </a:p>
          <a:p>
            <a:endParaRPr lang="en-US" sz="800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Policy Response</a:t>
            </a:r>
            <a:endParaRPr lang="en-GB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Building Blocks</a:t>
            </a:r>
          </a:p>
          <a:p>
            <a:endParaRPr lang="en-GB" sz="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Components for Mainstreaming Climate Change into Development Planning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Constraints to Mainstreaming Climate Change into Planning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Mainstream</a:t>
            </a:r>
            <a:r>
              <a:rPr lang="en-GB" dirty="0" err="1" smtClean="0">
                <a:solidFill>
                  <a:srgbClr val="FFC000"/>
                </a:solidFill>
              </a:rPr>
              <a:t>lin</a:t>
            </a:r>
            <a:r>
              <a:rPr lang="en-GB" dirty="0" err="1" smtClean="0"/>
              <a:t>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9991"/>
            <a:ext cx="8229600" cy="454940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GB" dirty="0" smtClean="0"/>
              <a:t>   ‘Mainstreamlining’ refers to the process of integrating climate resilient responses into policy, budgetary and institutional frameworks that span across spatial and temporal scales.</a:t>
            </a:r>
          </a:p>
          <a:p>
            <a:pPr algn="just">
              <a:buNone/>
            </a:pPr>
            <a:endParaRPr lang="en-GB" sz="800" dirty="0" smtClean="0"/>
          </a:p>
          <a:p>
            <a:pPr algn="just">
              <a:buNone/>
            </a:pPr>
            <a:r>
              <a:rPr lang="en-GB" sz="3200" spc="-150" dirty="0" smtClean="0">
                <a:solidFill>
                  <a:srgbClr val="FF0000"/>
                </a:solidFill>
              </a:rPr>
              <a:t>     </a:t>
            </a:r>
            <a:r>
              <a:rPr lang="en-GB" sz="3200" b="1" i="1" spc="-150" dirty="0" smtClean="0">
                <a:solidFill>
                  <a:schemeClr val="accent4">
                    <a:lumMod val="75000"/>
                  </a:schemeClr>
                </a:solidFill>
              </a:rPr>
              <a:t>It refers to a very strategic process – doing only what is necessary to integrate CC into planning and implementation according the country’s circumstances.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5448"/>
            <a:ext cx="8382000" cy="121615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Mainstreamlining: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Link with UNFCCC Decision </a:t>
            </a:r>
            <a:r>
              <a:rPr lang="en-US" sz="3600" dirty="0" smtClean="0">
                <a:solidFill>
                  <a:srgbClr val="FF0000"/>
                </a:solidFill>
              </a:rPr>
              <a:t>5/CP.17 </a:t>
            </a:r>
            <a:r>
              <a:rPr lang="en-US" sz="3600" dirty="0" smtClean="0"/>
              <a:t>NAP (Clause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458200" cy="4724400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   Planning for adaptation at the national level is a continuous, progressive and iterative process, the implementation of which should be based on </a:t>
            </a:r>
            <a:r>
              <a:rPr lang="en-US" b="1" u="sng" dirty="0" smtClean="0">
                <a:solidFill>
                  <a:srgbClr val="00B050"/>
                </a:solidFill>
              </a:rPr>
              <a:t>nationally identified priorities, </a:t>
            </a:r>
            <a:r>
              <a:rPr lang="en-US" dirty="0" smtClean="0"/>
              <a:t>including those reflected in the relevant national documents, plans and strategies, and coordinated with </a:t>
            </a:r>
            <a:r>
              <a:rPr lang="en-US" b="1" u="sng" dirty="0" smtClean="0">
                <a:solidFill>
                  <a:srgbClr val="00B050"/>
                </a:solidFill>
              </a:rPr>
              <a:t>national sustainable development objectives, plans, policies and programs</a:t>
            </a:r>
            <a:endParaRPr lang="en-US" b="1" u="sng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Climate change and development Nexus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9991"/>
            <a:ext cx="8229600" cy="3787409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Climate &amp; Development: </a:t>
            </a:r>
            <a:r>
              <a:rPr lang="en-GB" dirty="0" smtClean="0"/>
              <a:t>development plans must be climate resilient</a:t>
            </a:r>
          </a:p>
          <a:p>
            <a:pPr>
              <a:buNone/>
            </a:pPr>
            <a:endParaRPr lang="en-GB" sz="800" dirty="0" smtClean="0"/>
          </a:p>
          <a:p>
            <a:r>
              <a:rPr lang="en-GB" b="1" dirty="0" smtClean="0"/>
              <a:t>Cross-scale Impacts</a:t>
            </a:r>
            <a:r>
              <a:rPr lang="en-GB" dirty="0" smtClean="0"/>
              <a:t>: integration of local and national policy responses</a:t>
            </a:r>
          </a:p>
          <a:p>
            <a:pPr>
              <a:buNone/>
            </a:pPr>
            <a:endParaRPr lang="en-GB" sz="800" dirty="0" smtClean="0"/>
          </a:p>
          <a:p>
            <a:r>
              <a:rPr lang="en-GB" b="1" dirty="0" smtClean="0"/>
              <a:t>Temporal Impacts</a:t>
            </a:r>
            <a:r>
              <a:rPr lang="en-GB" dirty="0" smtClean="0"/>
              <a:t>: integration of adaptation into short-medium and long-term planning cycles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Policy Response</a:t>
            </a:r>
            <a:r>
              <a:rPr lang="en-GB" sz="3600" dirty="0" smtClean="0"/>
              <a:t> to </a:t>
            </a:r>
            <a:r>
              <a:rPr lang="en-GB" sz="3600" dirty="0" err="1" smtClean="0"/>
              <a:t>Mainstream</a:t>
            </a:r>
            <a:r>
              <a:rPr lang="en-GB" sz="3600" dirty="0" err="1" smtClean="0">
                <a:solidFill>
                  <a:srgbClr val="FFC000"/>
                </a:solidFill>
              </a:rPr>
              <a:t>lin</a:t>
            </a:r>
            <a:r>
              <a:rPr lang="en-GB" sz="3600" dirty="0" err="1" smtClean="0"/>
              <a:t>ing</a:t>
            </a:r>
            <a:r>
              <a:rPr lang="en-GB" sz="3600" dirty="0" smtClean="0"/>
              <a:t> Climate Change Resilience into Development Planning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75191"/>
            <a:ext cx="8534400" cy="4092209"/>
          </a:xfrm>
        </p:spPr>
        <p:txBody>
          <a:bodyPr/>
          <a:lstStyle/>
          <a:p>
            <a:pPr lvl="1"/>
            <a:r>
              <a:rPr lang="en-GB" sz="3200" dirty="0" smtClean="0"/>
              <a:t>Policy Response 1: Climate Proofing Development </a:t>
            </a:r>
            <a:endParaRPr lang="en-US" sz="3200" dirty="0" smtClean="0"/>
          </a:p>
          <a:p>
            <a:pPr lvl="1"/>
            <a:r>
              <a:rPr lang="en-GB" sz="3200" dirty="0" smtClean="0"/>
              <a:t>Policy Response 2: Integrating climate resilience interventions into development planning</a:t>
            </a:r>
            <a:endParaRPr lang="en-US" sz="3200" dirty="0" smtClean="0"/>
          </a:p>
          <a:p>
            <a:pPr lvl="1"/>
            <a:r>
              <a:rPr lang="en-GB" sz="3200" dirty="0" smtClean="0"/>
              <a:t>Policy response 3: Climate resilient development </a:t>
            </a:r>
            <a:endParaRPr lang="en-US" sz="3200" dirty="0" smtClean="0"/>
          </a:p>
          <a:p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GB" sz="2800" dirty="0" smtClean="0"/>
              <a:t>Building Blocks for </a:t>
            </a:r>
            <a:r>
              <a:rPr lang="en-GB" sz="2800" dirty="0" err="1" smtClean="0"/>
              <a:t>Mainstream</a:t>
            </a:r>
            <a:r>
              <a:rPr lang="en-GB" sz="2800" dirty="0" err="1" smtClean="0">
                <a:solidFill>
                  <a:srgbClr val="FFC000"/>
                </a:solidFill>
              </a:rPr>
              <a:t>lin</a:t>
            </a:r>
            <a:r>
              <a:rPr lang="en-GB" sz="2800" dirty="0" err="1" smtClean="0"/>
              <a:t>ing</a:t>
            </a:r>
            <a:r>
              <a:rPr lang="en-GB" sz="2800" dirty="0" smtClean="0"/>
              <a:t> Climate Change Resilience into Development Planning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524001"/>
          <a:ext cx="7848600" cy="3962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6400800" y="2209800"/>
            <a:ext cx="22860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Political Will</a:t>
            </a:r>
          </a:p>
          <a:p>
            <a:pPr algn="ctr"/>
            <a:r>
              <a:rPr lang="en-US" dirty="0" smtClean="0"/>
              <a:t>Information Services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895600" y="5486400"/>
            <a:ext cx="26670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Policy Framework</a:t>
            </a:r>
          </a:p>
          <a:p>
            <a:pPr algn="ctr"/>
            <a:r>
              <a:rPr lang="en-US" dirty="0" smtClean="0"/>
              <a:t>Institutional Arrangement</a:t>
            </a:r>
          </a:p>
          <a:p>
            <a:pPr algn="ctr"/>
            <a:r>
              <a:rPr lang="en-US" dirty="0" smtClean="0"/>
              <a:t>Financial Framework</a:t>
            </a:r>
          </a:p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9600" y="2133600"/>
            <a:ext cx="20574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National </a:t>
            </a:r>
          </a:p>
          <a:p>
            <a:pPr algn="ctr"/>
            <a:r>
              <a:rPr lang="en-US" dirty="0" smtClean="0"/>
              <a:t>Sectorial</a:t>
            </a:r>
          </a:p>
          <a:p>
            <a:pPr algn="ctr"/>
            <a:r>
              <a:rPr lang="en-US" dirty="0" smtClean="0"/>
              <a:t>Local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GB" sz="3000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3000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3000" dirty="0" smtClean="0">
                <a:solidFill>
                  <a:prstClr val="black"/>
                </a:solidFill>
                <a:ea typeface="+mn-ea"/>
                <a:cs typeface="+mn-cs"/>
              </a:rPr>
              <a:t>The </a:t>
            </a:r>
            <a:r>
              <a:rPr lang="en-GB" sz="3000" dirty="0">
                <a:solidFill>
                  <a:prstClr val="black"/>
                </a:solidFill>
                <a:ea typeface="+mn-ea"/>
                <a:cs typeface="+mn-cs"/>
              </a:rPr>
              <a:t>building blocks framework</a:t>
            </a:r>
            <a:br>
              <a:rPr lang="en-GB" sz="3000" dirty="0">
                <a:solidFill>
                  <a:prstClr val="black"/>
                </a:solidFill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3707904" cy="4032447"/>
          </a:xfrm>
          <a:prstGeom prst="rect">
            <a:avLst/>
          </a:prstGeom>
          <a:noFill/>
          <a:ln>
            <a:solidFill>
              <a:srgbClr val="9BBB59">
                <a:lumMod val="75000"/>
              </a:srgbClr>
            </a:solidFill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80768530"/>
              </p:ext>
            </p:extLst>
          </p:nvPr>
        </p:nvGraphicFramePr>
        <p:xfrm>
          <a:off x="3779912" y="0"/>
          <a:ext cx="5364088" cy="6858000"/>
        </p:xfrm>
        <a:graphic>
          <a:graphicData uri="http://schemas.openxmlformats.org/drawingml/2006/table">
            <a:tbl>
              <a:tblPr firstRow="1" firstCol="1" bandRow="1"/>
              <a:tblGrid>
                <a:gridCol w="1263809"/>
                <a:gridCol w="4100279"/>
              </a:tblGrid>
              <a:tr h="255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Building Blocks</a:t>
                      </a:r>
                      <a:endParaRPr lang="en-GB" sz="12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Assessment questions </a:t>
                      </a:r>
                      <a:endParaRPr lang="en-GB" sz="120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Enabling </a:t>
                      </a:r>
                      <a:r>
                        <a:rPr lang="en-GB" sz="1200" b="1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Environment</a:t>
                      </a:r>
                      <a:r>
                        <a:rPr lang="en-GB" sz="1100" b="1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GB" sz="12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Political Will:</a:t>
                      </a:r>
                      <a:endParaRPr lang="en-GB" sz="12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Whose political will is it (Politicians/Technocrats?)</a:t>
                      </a:r>
                      <a:endParaRPr lang="en-GB" sz="12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What is political will responsive to (UNFCCC; Parliament debate</a:t>
                      </a:r>
                      <a:endParaRPr lang="en-GB" sz="12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Information Services </a:t>
                      </a:r>
                      <a:endParaRPr lang="en-GB" sz="12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What are the available sources of information supporting decision making?</a:t>
                      </a:r>
                      <a:endParaRPr lang="en-GB" sz="12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Is there a national system for generating climate information? A system may include institutions and/or tools for generating, managing and communication information services.</a:t>
                      </a:r>
                      <a:endParaRPr lang="en-GB" sz="12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3407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Development Planning</a:t>
                      </a:r>
                      <a:endParaRPr lang="en-GB" sz="120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Policy Framework</a:t>
                      </a:r>
                      <a:endParaRPr lang="en-GB" sz="12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How is CC reflected in Policy? Is it reflected in policies, action plans, and legislation? </a:t>
                      </a:r>
                      <a:endParaRPr lang="en-GB" sz="12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What planning cycle has CC been integrated into?</a:t>
                      </a:r>
                      <a:endParaRPr lang="en-GB" sz="12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Institutional Arrangements </a:t>
                      </a:r>
                      <a:endParaRPr lang="en-GB" sz="12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What institutional arrangements have been put in place to mainstream CC into development planning?</a:t>
                      </a:r>
                      <a:endParaRPr lang="en-GB" sz="12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Are institutional arrangements sustainable?</a:t>
                      </a:r>
                      <a:endParaRPr lang="en-GB" sz="12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i="1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Financial Framework </a:t>
                      </a:r>
                      <a:endParaRPr lang="en-GB" sz="12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Have CC interventions have been </a:t>
                      </a:r>
                      <a:r>
                        <a:rPr lang="en-GB" sz="1100" dirty="0" err="1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costed</a:t>
                      </a:r>
                      <a:r>
                        <a:rPr lang="en-GB" sz="1100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and integrated into national development priorities and budgets?</a:t>
                      </a:r>
                      <a:endParaRPr lang="en-GB" sz="12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Is there a resource mobilisation strategy in place to develop &amp; implement stated climate resilient policy objectives?</a:t>
                      </a:r>
                      <a:endParaRPr lang="en-GB" sz="12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Does the management of climate funds support the articulation and implementation of integrated climate resilient development objectives?</a:t>
                      </a:r>
                      <a:endParaRPr lang="en-GB" sz="12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7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Programmes/Projects</a:t>
                      </a:r>
                      <a:endParaRPr lang="en-GB" sz="120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Do projects/programme climate proof existing development?</a:t>
                      </a:r>
                      <a:endParaRPr lang="en-GB" sz="12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Do projects/programmes have the potential to be integrated into national/local/</a:t>
                      </a:r>
                      <a:r>
                        <a:rPr lang="en-GB" sz="1100" dirty="0" err="1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sectoral</a:t>
                      </a:r>
                      <a:r>
                        <a:rPr lang="en-GB" sz="1100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development programmes? </a:t>
                      </a:r>
                      <a:endParaRPr lang="en-GB" sz="12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solidFill>
                            <a:srgbClr val="76923C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Do projects/programmes have the potential to deliver climate resilience at scale?</a:t>
                      </a:r>
                      <a:endParaRPr lang="en-GB" sz="12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70" marR="6107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100671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410</TotalTime>
  <Words>763</Words>
  <Application>Microsoft Office PowerPoint</Application>
  <PresentationFormat>On-screen Show (4:3)</PresentationFormat>
  <Paragraphs>125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Module</vt:lpstr>
      <vt:lpstr>Mainstreamlining Climate Change Based on GO Framework</vt:lpstr>
      <vt:lpstr>Background of the Framework</vt:lpstr>
      <vt:lpstr>Outline</vt:lpstr>
      <vt:lpstr>Mainstreamlining</vt:lpstr>
      <vt:lpstr>Mainstreamlining:  Link with UNFCCC Decision 5/CP.17 NAP (Clause 2)</vt:lpstr>
      <vt:lpstr>Climate change and development Nexus</vt:lpstr>
      <vt:lpstr>Policy Response to Mainstreamlining Climate Change Resilience into Development Planning </vt:lpstr>
      <vt:lpstr>Building Blocks for Mainstreamlining Climate Change Resilience into Development Planning </vt:lpstr>
      <vt:lpstr> The building blocks framework </vt:lpstr>
      <vt:lpstr>key Components for Mainstreamlining Climate Change into Development Planning</vt:lpstr>
      <vt:lpstr>key Components</vt:lpstr>
      <vt:lpstr>Constraints to Mainstreamlining Climate Change into Planning </vt:lpstr>
      <vt:lpstr>Constraints to Mainstreamlining Climate Change into Planning</vt:lpstr>
      <vt:lpstr>Slide 14</vt:lpstr>
      <vt:lpstr>Slide 15</vt:lpstr>
    </vt:vector>
  </TitlesOfParts>
  <Company>UNDP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Mousumi Pervin</dc:creator>
  <cp:lastModifiedBy>Sony</cp:lastModifiedBy>
  <cp:revision>93</cp:revision>
  <dcterms:created xsi:type="dcterms:W3CDTF">2012-11-28T04:33:22Z</dcterms:created>
  <dcterms:modified xsi:type="dcterms:W3CDTF">2012-11-30T08:20:06Z</dcterms:modified>
</cp:coreProperties>
</file>