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93" r:id="rId2"/>
    <p:sldId id="321" r:id="rId3"/>
    <p:sldId id="311" r:id="rId4"/>
    <p:sldId id="320" r:id="rId5"/>
    <p:sldId id="302" r:id="rId6"/>
    <p:sldId id="278" r:id="rId7"/>
    <p:sldId id="317" r:id="rId8"/>
    <p:sldId id="323" r:id="rId9"/>
    <p:sldId id="308" r:id="rId10"/>
    <p:sldId id="309" r:id="rId11"/>
  </p:sldIdLst>
  <p:sldSz cx="9144000" cy="6858000" type="screen4x3"/>
  <p:notesSz cx="7315200" cy="96012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1A1A"/>
    <a:srgbClr val="00A8E1"/>
    <a:srgbClr val="003876"/>
    <a:srgbClr val="002147"/>
    <a:srgbClr val="E4E4E4"/>
    <a:srgbClr val="F3F3F3"/>
    <a:srgbClr val="88898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75" autoAdjust="0"/>
    <p:restoredTop sz="99218" autoAdjust="0"/>
  </p:normalViewPr>
  <p:slideViewPr>
    <p:cSldViewPr snapToObjects="1">
      <p:cViewPr varScale="1">
        <p:scale>
          <a:sx n="84" d="100"/>
          <a:sy n="84" d="100"/>
        </p:scale>
        <p:origin x="-684" y="-78"/>
      </p:cViewPr>
      <p:guideLst>
        <p:guide orient="horz" pos="1048"/>
        <p:guide orient="horz" pos="300"/>
        <p:guide orient="horz" pos="4110"/>
        <p:guide pos="2880"/>
        <p:guide pos="5556"/>
        <p:guide pos="201"/>
        <p:guide pos="3470"/>
        <p:guide pos="353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73" d="100"/>
          <a:sy n="73" d="100"/>
        </p:scale>
        <p:origin x="-2076" y="-102"/>
      </p:cViewPr>
      <p:guideLst>
        <p:guide orient="horz" pos="3024"/>
        <p:guide pos="2304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67DFCC6-5074-44DD-A929-0A1B97A7A77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67C28DD-0740-4706-8CF7-62D68BE80A9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6E0B824-A52B-4EF5-9F50-D9E3956C9270}" type="slidenum">
              <a:rPr lang="en-GB" sz="1200"/>
              <a:pPr algn="r"/>
              <a:t>3</a:t>
            </a:fld>
            <a:endParaRPr lang="en-GB" sz="120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Please note:</a:t>
            </a:r>
          </a:p>
          <a:p>
            <a:pPr eaLnBrk="1" hangingPunct="1"/>
            <a:r>
              <a:rPr lang="en-US" smtClean="0"/>
              <a:t>There are </a:t>
            </a:r>
            <a:r>
              <a:rPr lang="en-GB" smtClean="0"/>
              <a:t>1792 responding as part of the investor request. The rest come from supply chain and public procurement – it is best to put all these together – the total number of responders is 2450, but it is fine to say 2,500 – this is a catchier figure and easier for people to remember, so more likely to be repeated</a:t>
            </a: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23850" y="304800"/>
            <a:ext cx="5184775" cy="341313"/>
          </a:xfrm>
          <a:prstGeom prst="rect">
            <a:avLst/>
          </a:prstGeom>
          <a:solidFill>
            <a:srgbClr val="00387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pic>
        <p:nvPicPr>
          <p:cNvPr id="5" name="Picture 6" descr="CDP_mar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02288" y="304800"/>
            <a:ext cx="3217862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3850" y="765175"/>
            <a:ext cx="8501063" cy="863600"/>
          </a:xfrm>
        </p:spPr>
        <p:txBody>
          <a:bodyPr/>
          <a:lstStyle>
            <a:lvl1pPr marL="355600" indent="-355600">
              <a:lnSpc>
                <a:spcPct val="80000"/>
              </a:lnSpc>
              <a:spcAft>
                <a:spcPct val="0"/>
              </a:spcAft>
              <a:buFont typeface="Arial" charset="0"/>
              <a:buChar char="–"/>
              <a:defRPr sz="2800"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50186" name="Rectangle 10"/>
          <p:cNvSpPr>
            <a:spLocks noGrp="1" noChangeArrowheads="1"/>
          </p:cNvSpPr>
          <p:nvPr>
            <p:ph type="ctrTitle" sz="quarter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71E2B-57E1-41AB-BE6A-7E81CB8F5B08}" type="datetime4">
              <a:rPr lang="en-GB"/>
              <a:pPr>
                <a:defRPr/>
              </a:pPr>
              <a:t>14 January 2010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68C6D-B370-43C0-80F6-F4C3732B6AFB}" type="datetime4">
              <a:rPr lang="en-GB"/>
              <a:pPr>
                <a:defRPr/>
              </a:pPr>
              <a:t>14 January 2010</a:t>
            </a:fld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451295-8665-4D3D-BE1B-B187E32921F5}" type="datetime4">
              <a:rPr lang="en-GB"/>
              <a:pPr>
                <a:defRPr/>
              </a:pPr>
              <a:t>14 January 2010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4481513" y="304800"/>
            <a:ext cx="1385887" cy="5821363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323850" y="304800"/>
            <a:ext cx="4005263" cy="5821363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4AB09-87D4-4EE6-956F-A3FE4EDACEC9}" type="datetime4">
              <a:rPr lang="en-GB"/>
              <a:pPr>
                <a:defRPr/>
              </a:pPr>
              <a:t>14 January 2010</a:t>
            </a:fld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90E91-50CB-44AE-9AB5-E9C995F7FFB7}" type="datetime4">
              <a:rPr lang="en-GB"/>
              <a:pPr>
                <a:defRPr/>
              </a:pPr>
              <a:t>14 January 2010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A49E2-A35A-4214-AF12-3B68028FE62C}" type="datetime4">
              <a:rPr lang="en-GB"/>
              <a:pPr>
                <a:defRPr/>
              </a:pPr>
              <a:t>14 January 2010</a:t>
            </a:fld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D187D-9DB5-4FE2-B0F4-522A19CA0C48}" type="datetime4">
              <a:rPr lang="en-GB"/>
              <a:pPr>
                <a:defRPr/>
              </a:pPr>
              <a:t>14 January 2010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C4478-6698-4F23-9035-4C292A68BBD5}" type="datetime4">
              <a:rPr lang="en-GB"/>
              <a:pPr>
                <a:defRPr/>
              </a:pPr>
              <a:t>14 January 2010</a:t>
            </a:fld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EA02B-ED8F-4AD8-8504-3EF6DC1DBE7F}" type="datetime4">
              <a:rPr lang="en-GB"/>
              <a:pPr>
                <a:defRPr/>
              </a:pPr>
              <a:t>14 January 2010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323850" y="981075"/>
            <a:ext cx="2695575" cy="5145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171825" y="981075"/>
            <a:ext cx="2695575" cy="5145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FC959-43D9-499E-A87E-705E7CDEF702}" type="datetime4">
              <a:rPr lang="en-GB"/>
              <a:pPr>
                <a:defRPr/>
              </a:pPr>
              <a:t>14 January 2010</a:t>
            </a:fld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D21EF-EC8A-48A3-A46E-80291527FB31}" type="datetime4">
              <a:rPr lang="en-GB"/>
              <a:pPr>
                <a:defRPr/>
              </a:pPr>
              <a:t>14 January 2010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2BCA7-BD97-4B65-ACE7-DB23D4AFB872}" type="datetime4">
              <a:rPr lang="en-GB"/>
              <a:pPr>
                <a:defRPr/>
              </a:pPr>
              <a:t>14 January 2010</a:t>
            </a:fld>
            <a:endParaRPr lang="en-GB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5F43D-8359-44E0-8114-2668D3C79971}" type="datetime4">
              <a:rPr lang="en-GB"/>
              <a:pPr>
                <a:defRPr/>
              </a:pPr>
              <a:t>14 January 2010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06CD5-0E4B-4AA7-B0CE-4877E3157C71}" type="datetime4">
              <a:rPr lang="en-GB"/>
              <a:pPr>
                <a:defRPr/>
              </a:pPr>
              <a:t>14 January 2010</a:t>
            </a:fld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E25BA-6F49-4315-B08A-7D6C9CD9EC0D}" type="datetime4">
              <a:rPr lang="en-GB"/>
              <a:pPr>
                <a:defRPr/>
              </a:pPr>
              <a:t>14 January 2010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6EDF0-447B-4AD3-BBBA-AC7817B30318}" type="datetime4">
              <a:rPr lang="en-GB"/>
              <a:pPr>
                <a:defRPr/>
              </a:pPr>
              <a:t>14 January 2010</a:t>
            </a:fld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6AE13-98EE-478A-9AC7-2C62E17F6C9E}" type="datetime4">
              <a:rPr lang="en-GB"/>
              <a:pPr>
                <a:defRPr/>
              </a:pPr>
              <a:t>14 January 2010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D1CCB-5689-410D-8322-30D1EC1845F0}" type="datetime4">
              <a:rPr lang="en-GB"/>
              <a:pPr>
                <a:defRPr/>
              </a:pPr>
              <a:t>14 January 2010</a:t>
            </a:fld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3222D-C425-42F7-B117-7502AE2B4268}" type="datetime4">
              <a:rPr lang="en-GB"/>
              <a:pPr>
                <a:defRPr/>
              </a:pPr>
              <a:t>14 January 2010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CD704-A720-41EE-B6B5-9D7FBDDC1E36}" type="datetime4">
              <a:rPr lang="en-GB"/>
              <a:pPr>
                <a:defRPr/>
              </a:pPr>
              <a:t>14 January 2010</a:t>
            </a:fld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E9571-E9A2-4280-A8E0-B8BCF204C030}" type="datetime4">
              <a:rPr lang="en-GB"/>
              <a:pPr>
                <a:defRPr/>
              </a:pPr>
              <a:t>14 January 2010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323850" y="304800"/>
            <a:ext cx="5184775" cy="341313"/>
          </a:xfrm>
          <a:prstGeom prst="rect">
            <a:avLst/>
          </a:prstGeom>
          <a:solidFill>
            <a:srgbClr val="00387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03350" y="304800"/>
            <a:ext cx="3959225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981075"/>
            <a:ext cx="5543550" cy="514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95288" y="304800"/>
            <a:ext cx="1008062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B35C2FF-BCD6-4573-BEF0-9E98877137BB}" type="datetime4">
              <a:rPr lang="en-GB"/>
              <a:pPr>
                <a:defRPr/>
              </a:pPr>
              <a:t>14 January 2010</a:t>
            </a:fld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95288" y="304800"/>
            <a:ext cx="1008062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9E513C3-84C5-4182-BA41-D4A4B4C7FA6F}" type="datetime4">
              <a:rPr lang="en-GB"/>
              <a:pPr>
                <a:defRPr/>
              </a:pPr>
              <a:t>14 January 2010</a:t>
            </a:fld>
            <a:endParaRPr lang="en-GB"/>
          </a:p>
        </p:txBody>
      </p:sp>
      <p:pic>
        <p:nvPicPr>
          <p:cNvPr id="1031" name="Picture 21" descr="CDP_mark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602288" y="304800"/>
            <a:ext cx="3217862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11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1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1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1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1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1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1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1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1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0"/>
        </a:spcBef>
        <a:spcAft>
          <a:spcPct val="80000"/>
        </a:spcAft>
        <a:buChar char="•"/>
        <a:defRPr sz="2000" b="1">
          <a:solidFill>
            <a:srgbClr val="88898C"/>
          </a:solidFill>
          <a:latin typeface="+mn-lt"/>
          <a:ea typeface="+mn-ea"/>
          <a:cs typeface="+mn-cs"/>
        </a:defRPr>
      </a:lvl1pPr>
      <a:lvl2pPr marL="268288" indent="-266700" algn="l" rtl="0" eaLnBrk="0" fontAlgn="base" hangingPunct="0">
        <a:lnSpc>
          <a:spcPct val="90000"/>
        </a:lnSpc>
        <a:spcBef>
          <a:spcPct val="0"/>
        </a:spcBef>
        <a:spcAft>
          <a:spcPct val="80000"/>
        </a:spcAft>
        <a:buChar char="–"/>
        <a:defRPr sz="2000">
          <a:solidFill>
            <a:srgbClr val="88898C"/>
          </a:solidFill>
          <a:latin typeface="+mn-lt"/>
        </a:defRPr>
      </a:lvl2pPr>
      <a:lvl3pPr marL="719138" indent="-271463" algn="l" rtl="0" eaLnBrk="0" fontAlgn="base" hangingPunct="0">
        <a:lnSpc>
          <a:spcPct val="90000"/>
        </a:lnSpc>
        <a:spcBef>
          <a:spcPct val="0"/>
        </a:spcBef>
        <a:spcAft>
          <a:spcPct val="80000"/>
        </a:spcAft>
        <a:buChar char="•"/>
        <a:defRPr sz="1600">
          <a:solidFill>
            <a:srgbClr val="88898C"/>
          </a:solidFill>
          <a:latin typeface="+mn-lt"/>
        </a:defRPr>
      </a:lvl3pPr>
      <a:lvl4pPr marL="1257300" indent="-358775" algn="l" rtl="0" eaLnBrk="0" fontAlgn="base" hangingPunct="0">
        <a:lnSpc>
          <a:spcPct val="90000"/>
        </a:lnSpc>
        <a:spcBef>
          <a:spcPct val="0"/>
        </a:spcBef>
        <a:spcAft>
          <a:spcPct val="80000"/>
        </a:spcAft>
        <a:buChar char="–"/>
        <a:defRPr sz="1600">
          <a:solidFill>
            <a:srgbClr val="88898C"/>
          </a:solidFill>
          <a:latin typeface="+mn-lt"/>
        </a:defRPr>
      </a:lvl4pPr>
      <a:lvl5pPr marL="1795463" indent="-358775" algn="l" rtl="0" eaLnBrk="0" fontAlgn="base" hangingPunct="0">
        <a:lnSpc>
          <a:spcPct val="90000"/>
        </a:lnSpc>
        <a:spcBef>
          <a:spcPct val="0"/>
        </a:spcBef>
        <a:spcAft>
          <a:spcPct val="80000"/>
        </a:spcAft>
        <a:buChar char="»"/>
        <a:defRPr sz="1600">
          <a:solidFill>
            <a:srgbClr val="88898C"/>
          </a:solidFill>
          <a:latin typeface="+mn-lt"/>
        </a:defRPr>
      </a:lvl5pPr>
      <a:lvl6pPr marL="2252663" indent="-358775" algn="l" rtl="0" fontAlgn="base">
        <a:lnSpc>
          <a:spcPct val="90000"/>
        </a:lnSpc>
        <a:spcBef>
          <a:spcPct val="0"/>
        </a:spcBef>
        <a:spcAft>
          <a:spcPct val="80000"/>
        </a:spcAft>
        <a:buChar char="»"/>
        <a:defRPr sz="1600">
          <a:solidFill>
            <a:srgbClr val="88898C"/>
          </a:solidFill>
          <a:latin typeface="+mn-lt"/>
        </a:defRPr>
      </a:lvl6pPr>
      <a:lvl7pPr marL="2709863" indent="-358775" algn="l" rtl="0" fontAlgn="base">
        <a:lnSpc>
          <a:spcPct val="90000"/>
        </a:lnSpc>
        <a:spcBef>
          <a:spcPct val="0"/>
        </a:spcBef>
        <a:spcAft>
          <a:spcPct val="80000"/>
        </a:spcAft>
        <a:buChar char="»"/>
        <a:defRPr sz="1600">
          <a:solidFill>
            <a:srgbClr val="88898C"/>
          </a:solidFill>
          <a:latin typeface="+mn-lt"/>
        </a:defRPr>
      </a:lvl7pPr>
      <a:lvl8pPr marL="3167063" indent="-358775" algn="l" rtl="0" fontAlgn="base">
        <a:lnSpc>
          <a:spcPct val="90000"/>
        </a:lnSpc>
        <a:spcBef>
          <a:spcPct val="0"/>
        </a:spcBef>
        <a:spcAft>
          <a:spcPct val="80000"/>
        </a:spcAft>
        <a:buChar char="»"/>
        <a:defRPr sz="1600">
          <a:solidFill>
            <a:srgbClr val="88898C"/>
          </a:solidFill>
          <a:latin typeface="+mn-lt"/>
        </a:defRPr>
      </a:lvl8pPr>
      <a:lvl9pPr marL="3624263" indent="-358775" algn="l" rtl="0" fontAlgn="base">
        <a:lnSpc>
          <a:spcPct val="90000"/>
        </a:lnSpc>
        <a:spcBef>
          <a:spcPct val="0"/>
        </a:spcBef>
        <a:spcAft>
          <a:spcPct val="80000"/>
        </a:spcAft>
        <a:buChar char="»"/>
        <a:defRPr sz="1600">
          <a:solidFill>
            <a:srgbClr val="88898C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Eart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730375"/>
            <a:ext cx="8496300" cy="486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1403350" y="304800"/>
            <a:ext cx="4032250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endParaRPr lang="pt-BR" sz="1100" b="1">
              <a:solidFill>
                <a:schemeClr val="bg1"/>
              </a:solidFill>
            </a:endParaRPr>
          </a:p>
        </p:txBody>
      </p:sp>
      <p:sp>
        <p:nvSpPr>
          <p:cNvPr id="15363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765175"/>
            <a:ext cx="8496300" cy="863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sz="2500" smtClean="0">
                <a:solidFill>
                  <a:srgbClr val="88898C"/>
                </a:solidFill>
              </a:rPr>
              <a:t/>
            </a:r>
            <a:br>
              <a:rPr lang="en-GB" sz="2500" smtClean="0">
                <a:solidFill>
                  <a:srgbClr val="88898C"/>
                </a:solidFill>
              </a:rPr>
            </a:br>
            <a:r>
              <a:rPr lang="en-GB" sz="2500" smtClean="0">
                <a:solidFill>
                  <a:srgbClr val="88898C"/>
                </a:solidFill>
              </a:rPr>
              <a:t>The Carbon Disclosure Project</a:t>
            </a:r>
            <a:br>
              <a:rPr lang="en-GB" sz="2500" smtClean="0">
                <a:solidFill>
                  <a:srgbClr val="88898C"/>
                </a:solidFill>
              </a:rPr>
            </a:br>
            <a:endParaRPr lang="en-GB" sz="2500" smtClean="0">
              <a:solidFill>
                <a:srgbClr val="88898C"/>
              </a:solidFill>
            </a:endParaRPr>
          </a:p>
        </p:txBody>
      </p:sp>
      <p:sp>
        <p:nvSpPr>
          <p:cNvPr id="15364" name="Rectangle 5"/>
          <p:cNvSpPr>
            <a:spLocks noChangeArrowheads="1"/>
          </p:cNvSpPr>
          <p:nvPr/>
        </p:nvSpPr>
        <p:spPr bwMode="auto">
          <a:xfrm>
            <a:off x="319088" y="1663700"/>
            <a:ext cx="8501062" cy="190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en-GB" sz="2800" b="1">
                <a:solidFill>
                  <a:schemeClr val="bg1"/>
                </a:solidFill>
              </a:rPr>
              <a:t>Corporate Trends in MRV</a:t>
            </a:r>
          </a:p>
          <a:p>
            <a:pPr algn="ctr">
              <a:lnSpc>
                <a:spcPct val="80000"/>
              </a:lnSpc>
            </a:pPr>
            <a:endParaRPr lang="en-GB" sz="1800">
              <a:solidFill>
                <a:schemeClr val="bg1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en-GB" sz="1800">
                <a:solidFill>
                  <a:schemeClr val="bg1"/>
                </a:solidFill>
              </a:rPr>
              <a:t>Paul Simpson – Chief Operating Officer</a:t>
            </a:r>
          </a:p>
          <a:p>
            <a:pPr algn="ctr">
              <a:lnSpc>
                <a:spcPct val="80000"/>
              </a:lnSpc>
            </a:pPr>
            <a:endParaRPr lang="en-GB" sz="18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81075"/>
            <a:ext cx="8496300" cy="5145088"/>
          </a:xfrm>
        </p:spPr>
        <p:txBody>
          <a:bodyPr/>
          <a:lstStyle/>
          <a:p>
            <a:pPr marL="0" indent="0" algn="ctr" eaLnBrk="1" hangingPunct="1">
              <a:buFontTx/>
              <a:buNone/>
              <a:defRPr/>
            </a:pPr>
            <a:endParaRPr lang="en-GB" sz="2800" dirty="0" smtClean="0"/>
          </a:p>
          <a:p>
            <a:pPr marL="0" indent="0" algn="ctr" eaLnBrk="1" hangingPunct="1">
              <a:buFontTx/>
              <a:buNone/>
              <a:defRPr/>
            </a:pPr>
            <a:r>
              <a:rPr lang="en-GB" sz="2800" dirty="0" smtClean="0">
                <a:solidFill>
                  <a:schemeClr val="accent2">
                    <a:lumMod val="75000"/>
                  </a:schemeClr>
                </a:solidFill>
              </a:rPr>
              <a:t>Thank you</a:t>
            </a:r>
          </a:p>
          <a:p>
            <a:pPr marL="0" indent="0" algn="ctr" eaLnBrk="1" hangingPunct="1">
              <a:buFontTx/>
              <a:buNone/>
              <a:defRPr/>
            </a:pPr>
            <a:r>
              <a:rPr lang="en-GB" sz="2800" dirty="0" smtClean="0"/>
              <a:t>Paul Simpson</a:t>
            </a:r>
          </a:p>
          <a:p>
            <a:pPr marL="0" indent="0" algn="ctr" eaLnBrk="1" hangingPunct="1">
              <a:buFontTx/>
              <a:buNone/>
              <a:defRPr/>
            </a:pPr>
            <a:r>
              <a:rPr lang="en-GB" sz="2800" dirty="0" smtClean="0"/>
              <a:t>Chief Operating Officer</a:t>
            </a:r>
          </a:p>
          <a:p>
            <a:pPr marL="0" indent="0" algn="ctr" eaLnBrk="1" hangingPunct="1">
              <a:buFontTx/>
              <a:buNone/>
              <a:defRPr/>
            </a:pPr>
            <a:r>
              <a:rPr lang="en-GB" sz="2800" dirty="0" smtClean="0"/>
              <a:t>Carbon Disclosure Project</a:t>
            </a:r>
          </a:p>
          <a:p>
            <a:pPr marL="0" indent="0" algn="ctr" eaLnBrk="1" hangingPunct="1">
              <a:buFontTx/>
              <a:buNone/>
              <a:defRPr/>
            </a:pPr>
            <a:r>
              <a:rPr lang="en-GB" sz="2800" dirty="0" smtClean="0"/>
              <a:t>Paul.simpson@cdproject.net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981075"/>
            <a:ext cx="8351838" cy="5145088"/>
          </a:xfrm>
        </p:spPr>
        <p:txBody>
          <a:bodyPr/>
          <a:lstStyle/>
          <a:p>
            <a:pPr>
              <a:buFontTx/>
              <a:buNone/>
            </a:pPr>
            <a:r>
              <a:rPr lang="en-GB" sz="2400" smtClean="0"/>
              <a:t>Why we need MRV for the private sector:</a:t>
            </a:r>
          </a:p>
          <a:p>
            <a:r>
              <a:rPr lang="en-GB" sz="2400" smtClean="0"/>
              <a:t>Corporate sector responsible for large percentage of emissions</a:t>
            </a:r>
          </a:p>
          <a:p>
            <a:r>
              <a:rPr lang="en-GB" sz="2400" smtClean="0"/>
              <a:t>Measurement leads to management</a:t>
            </a:r>
          </a:p>
          <a:p>
            <a:r>
              <a:rPr lang="en-GB" sz="2400" smtClean="0"/>
              <a:t>Underpin robust carbon market</a:t>
            </a:r>
          </a:p>
          <a:p>
            <a:r>
              <a:rPr lang="en-GB" sz="2400" smtClean="0"/>
              <a:t>Provide investors with actionable information</a:t>
            </a:r>
          </a:p>
          <a:p>
            <a:r>
              <a:rPr lang="en-GB" sz="2400" smtClean="0"/>
              <a:t>Provide consumers both b2b and personal with information to make sustainable purchasing decisions. </a:t>
            </a:r>
          </a:p>
          <a:p>
            <a:endParaRPr lang="en-GB" sz="2400" smtClean="0"/>
          </a:p>
          <a:p>
            <a:endParaRPr lang="en-GB" smtClean="0"/>
          </a:p>
          <a:p>
            <a:endParaRPr lang="en-GB" smtClean="0"/>
          </a:p>
          <a:p>
            <a:endParaRPr lang="en-GB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52425" y="981075"/>
            <a:ext cx="5184775" cy="582613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GB" sz="2400" smtClean="0">
                <a:solidFill>
                  <a:schemeClr val="tx2"/>
                </a:solidFill>
              </a:rPr>
              <a:t>Background to CDP</a:t>
            </a:r>
            <a:endParaRPr lang="en-US" sz="1900" b="0" smtClean="0">
              <a:solidFill>
                <a:schemeClr val="tx2"/>
              </a:solidFill>
            </a:endParaRPr>
          </a:p>
        </p:txBody>
      </p:sp>
      <p:sp>
        <p:nvSpPr>
          <p:cNvPr id="17410" name="Text Box 3"/>
          <p:cNvSpPr txBox="1">
            <a:spLocks noChangeArrowheads="1"/>
          </p:cNvSpPr>
          <p:nvPr/>
        </p:nvSpPr>
        <p:spPr bwMode="auto">
          <a:xfrm>
            <a:off x="5791200" y="4572000"/>
            <a:ext cx="304482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GB" sz="1400" b="1">
                <a:solidFill>
                  <a:srgbClr val="00A8E1"/>
                </a:solidFill>
              </a:rPr>
              <a:t>The Carbon Disclosure Project has been visionary in helping businesses understand the risks and opportunities posed by climate change. </a:t>
            </a:r>
          </a:p>
          <a:p>
            <a:pPr algn="r">
              <a:lnSpc>
                <a:spcPct val="150000"/>
              </a:lnSpc>
            </a:pPr>
            <a:endParaRPr lang="en-GB" sz="1400" b="1">
              <a:solidFill>
                <a:srgbClr val="00A8E1"/>
              </a:solidFill>
            </a:endParaRPr>
          </a:p>
        </p:txBody>
      </p:sp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5595938" y="4422775"/>
            <a:ext cx="431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4000">
                <a:solidFill>
                  <a:srgbClr val="00A8E1"/>
                </a:solidFill>
              </a:rPr>
              <a:t>“</a:t>
            </a:r>
          </a:p>
        </p:txBody>
      </p:sp>
      <p:sp>
        <p:nvSpPr>
          <p:cNvPr id="17412" name="Text Box 5"/>
          <p:cNvSpPr txBox="1">
            <a:spLocks noChangeArrowheads="1"/>
          </p:cNvSpPr>
          <p:nvPr/>
        </p:nvSpPr>
        <p:spPr bwMode="auto">
          <a:xfrm>
            <a:off x="8720138" y="5715000"/>
            <a:ext cx="431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4000">
                <a:solidFill>
                  <a:srgbClr val="00A8E1"/>
                </a:solidFill>
              </a:rPr>
              <a:t>”</a:t>
            </a:r>
          </a:p>
        </p:txBody>
      </p:sp>
      <p:sp>
        <p:nvSpPr>
          <p:cNvPr id="17413" name="Text Box 6"/>
          <p:cNvSpPr txBox="1">
            <a:spLocks noChangeArrowheads="1"/>
          </p:cNvSpPr>
          <p:nvPr/>
        </p:nvSpPr>
        <p:spPr bwMode="auto">
          <a:xfrm>
            <a:off x="5795963" y="6300788"/>
            <a:ext cx="302418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1000"/>
              <a:t>News Corp Chairman</a:t>
            </a:r>
            <a:r>
              <a:rPr lang="en-GB" sz="1000" b="1"/>
              <a:t> Rupert Murdoch</a:t>
            </a:r>
            <a:endParaRPr lang="en-GB" sz="1000"/>
          </a:p>
        </p:txBody>
      </p:sp>
      <p:sp>
        <p:nvSpPr>
          <p:cNvPr id="17414" name="Rectangle 8"/>
          <p:cNvSpPr>
            <a:spLocks noChangeArrowheads="1"/>
          </p:cNvSpPr>
          <p:nvPr/>
        </p:nvSpPr>
        <p:spPr bwMode="auto">
          <a:xfrm>
            <a:off x="468313" y="304800"/>
            <a:ext cx="4968875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GB" sz="1200" b="1">
                <a:solidFill>
                  <a:schemeClr val="bg1"/>
                </a:solidFill>
              </a:rPr>
              <a:t>The Power of Transparency</a:t>
            </a:r>
          </a:p>
        </p:txBody>
      </p:sp>
      <p:pic>
        <p:nvPicPr>
          <p:cNvPr id="17415" name="Picture 9" descr="murdoch"/>
          <p:cNvPicPr>
            <a:picLocks noChangeAspect="1" noChangeArrowheads="1"/>
          </p:cNvPicPr>
          <p:nvPr/>
        </p:nvPicPr>
        <p:blipFill>
          <a:blip r:embed="rId3"/>
          <a:srcRect b="7706"/>
          <a:stretch>
            <a:fillRect/>
          </a:stretch>
        </p:blipFill>
        <p:spPr bwMode="auto">
          <a:xfrm>
            <a:off x="6300788" y="1701800"/>
            <a:ext cx="2513012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6" name="Text Box 10"/>
          <p:cNvSpPr txBox="1">
            <a:spLocks noChangeArrowheads="1"/>
          </p:cNvSpPr>
          <p:nvPr/>
        </p:nvSpPr>
        <p:spPr bwMode="auto">
          <a:xfrm>
            <a:off x="250825" y="1563688"/>
            <a:ext cx="5345113" cy="270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b="1" i="1">
                <a:solidFill>
                  <a:srgbClr val="2BB7E9"/>
                </a:solidFill>
              </a:rPr>
              <a:t>Mission</a:t>
            </a:r>
          </a:p>
          <a:p>
            <a:pPr>
              <a:spcBef>
                <a:spcPct val="50000"/>
              </a:spcBef>
            </a:pPr>
            <a:r>
              <a:rPr lang="en-GB" sz="1800" b="1" i="1">
                <a:solidFill>
                  <a:srgbClr val="2BB7E9"/>
                </a:solidFill>
              </a:rPr>
              <a:t>“To collect and distribute high quality information that motivates investors, corporations and governments to take action to prevent dangerous climate change.”</a:t>
            </a:r>
          </a:p>
          <a:p>
            <a:pPr>
              <a:spcBef>
                <a:spcPct val="50000"/>
              </a:spcBef>
            </a:pPr>
            <a:endParaRPr lang="en-GB" sz="1800" b="1" i="1">
              <a:solidFill>
                <a:srgbClr val="2BB7E9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1800" b="1"/>
              <a:t>CDP is the global standard for measurement and reporting of climate change information</a:t>
            </a:r>
            <a:endParaRPr lang="de-DE" sz="1800" b="1"/>
          </a:p>
        </p:txBody>
      </p:sp>
      <p:sp>
        <p:nvSpPr>
          <p:cNvPr id="17417" name="Text Box 11"/>
          <p:cNvSpPr txBox="1">
            <a:spLocks noChangeArrowheads="1"/>
          </p:cNvSpPr>
          <p:nvPr/>
        </p:nvSpPr>
        <p:spPr bwMode="auto">
          <a:xfrm>
            <a:off x="250825" y="1563688"/>
            <a:ext cx="5345113" cy="525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spcAft>
                <a:spcPct val="80000"/>
              </a:spcAft>
              <a:buFont typeface="Wingdings" pitchFamily="2" charset="2"/>
              <a:buNone/>
            </a:pPr>
            <a:endParaRPr lang="en-US" sz="1800" b="1"/>
          </a:p>
          <a:p>
            <a:pPr>
              <a:lnSpc>
                <a:spcPct val="110000"/>
              </a:lnSpc>
              <a:spcAft>
                <a:spcPct val="80000"/>
              </a:spcAft>
              <a:buFont typeface="Wingdings" pitchFamily="2" charset="2"/>
              <a:buNone/>
            </a:pPr>
            <a:endParaRPr lang="en-US" sz="1800" b="1"/>
          </a:p>
          <a:p>
            <a:pPr>
              <a:lnSpc>
                <a:spcPct val="110000"/>
              </a:lnSpc>
              <a:spcAft>
                <a:spcPct val="80000"/>
              </a:spcAft>
              <a:buFont typeface="Wingdings" pitchFamily="2" charset="2"/>
              <a:buNone/>
            </a:pPr>
            <a:endParaRPr lang="en-US" sz="1800" b="1"/>
          </a:p>
          <a:p>
            <a:pPr>
              <a:lnSpc>
                <a:spcPct val="110000"/>
              </a:lnSpc>
              <a:spcAft>
                <a:spcPct val="80000"/>
              </a:spcAft>
              <a:buFont typeface="Wingdings" pitchFamily="2" charset="2"/>
              <a:buNone/>
            </a:pPr>
            <a:endParaRPr lang="en-US" sz="1800" b="1"/>
          </a:p>
          <a:p>
            <a:pPr>
              <a:lnSpc>
                <a:spcPct val="110000"/>
              </a:lnSpc>
              <a:spcAft>
                <a:spcPct val="80000"/>
              </a:spcAft>
              <a:buFont typeface="Wingdings" pitchFamily="2" charset="2"/>
              <a:buNone/>
            </a:pPr>
            <a:endParaRPr lang="en-US" sz="1800" b="1"/>
          </a:p>
          <a:p>
            <a:pPr>
              <a:spcBef>
                <a:spcPct val="50000"/>
              </a:spcBef>
            </a:pPr>
            <a:endParaRPr lang="de-DE" sz="1800" b="1"/>
          </a:p>
          <a:p>
            <a:pPr>
              <a:spcBef>
                <a:spcPct val="50000"/>
              </a:spcBef>
            </a:pPr>
            <a:r>
              <a:rPr lang="de-DE" sz="1800" b="1"/>
              <a:t>Annual climate change Information Request.</a:t>
            </a:r>
            <a:endParaRPr lang="en-GB" sz="1800" b="1"/>
          </a:p>
          <a:p>
            <a:pPr>
              <a:spcBef>
                <a:spcPct val="50000"/>
              </a:spcBef>
            </a:pPr>
            <a:endParaRPr lang="en-US" sz="1800" b="1"/>
          </a:p>
          <a:p>
            <a:pPr>
              <a:spcBef>
                <a:spcPct val="50000"/>
              </a:spcBef>
            </a:pPr>
            <a:r>
              <a:rPr lang="en-US" sz="1800" b="1"/>
              <a:t>2,500 companies answered questions in 2009</a:t>
            </a:r>
          </a:p>
          <a:p>
            <a:pPr>
              <a:lnSpc>
                <a:spcPct val="110000"/>
              </a:lnSpc>
              <a:spcAft>
                <a:spcPct val="80000"/>
              </a:spcAft>
              <a:buFont typeface="Wingdings" pitchFamily="2" charset="2"/>
              <a:buNone/>
            </a:pPr>
            <a:endParaRPr lang="en-US" sz="1800" b="1"/>
          </a:p>
          <a:p>
            <a:pPr>
              <a:lnSpc>
                <a:spcPct val="140000"/>
              </a:lnSpc>
            </a:pPr>
            <a:endParaRPr lang="en-GB" sz="1800" b="1"/>
          </a:p>
        </p:txBody>
      </p:sp>
      <p:sp>
        <p:nvSpPr>
          <p:cNvPr id="17418" name="Text Box 12"/>
          <p:cNvSpPr txBox="1">
            <a:spLocks noChangeArrowheads="1"/>
          </p:cNvSpPr>
          <p:nvPr/>
        </p:nvSpPr>
        <p:spPr bwMode="auto">
          <a:xfrm>
            <a:off x="323850" y="4076700"/>
            <a:ext cx="5040313" cy="37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spcAft>
                <a:spcPct val="80000"/>
              </a:spcAft>
              <a:buFont typeface="Wingdings" pitchFamily="2" charset="2"/>
              <a:buNone/>
            </a:pPr>
            <a:r>
              <a:rPr lang="en-US" sz="1800" b="1">
                <a:solidFill>
                  <a:schemeClr val="bg2"/>
                </a:solidFill>
              </a:rPr>
              <a:t>.</a:t>
            </a:r>
            <a:endParaRPr lang="en-GB" sz="1800" b="1"/>
          </a:p>
        </p:txBody>
      </p:sp>
      <p:sp>
        <p:nvSpPr>
          <p:cNvPr id="17419" name="Text Box 14"/>
          <p:cNvSpPr txBox="1">
            <a:spLocks noChangeArrowheads="1"/>
          </p:cNvSpPr>
          <p:nvPr/>
        </p:nvSpPr>
        <p:spPr bwMode="auto">
          <a:xfrm>
            <a:off x="950913" y="5715000"/>
            <a:ext cx="39814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17420" name="Text Box 16"/>
          <p:cNvSpPr txBox="1">
            <a:spLocks noChangeArrowheads="1"/>
          </p:cNvSpPr>
          <p:nvPr/>
        </p:nvSpPr>
        <p:spPr bwMode="auto">
          <a:xfrm>
            <a:off x="352425" y="4772025"/>
            <a:ext cx="5243513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GB" i="1">
              <a:solidFill>
                <a:srgbClr val="2BB7E9"/>
              </a:solidFill>
            </a:endParaRPr>
          </a:p>
          <a:p>
            <a:pPr>
              <a:spcBef>
                <a:spcPct val="50000"/>
              </a:spcBef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3"/>
          <p:cNvSpPr>
            <a:spLocks noChangeArrowheads="1"/>
          </p:cNvSpPr>
          <p:nvPr/>
        </p:nvSpPr>
        <p:spPr bwMode="auto">
          <a:xfrm>
            <a:off x="1403350" y="304800"/>
            <a:ext cx="4032250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endParaRPr lang="pt-BR" sz="1100" b="1">
              <a:solidFill>
                <a:schemeClr val="bg1"/>
              </a:solidFill>
            </a:endParaRPr>
          </a:p>
        </p:txBody>
      </p:sp>
      <p:sp>
        <p:nvSpPr>
          <p:cNvPr id="1945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666750"/>
            <a:ext cx="8496300" cy="863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sz="2500" smtClean="0">
                <a:solidFill>
                  <a:srgbClr val="88898C"/>
                </a:solidFill>
              </a:rPr>
              <a:t/>
            </a:r>
            <a:br>
              <a:rPr lang="en-GB" sz="2500" smtClean="0">
                <a:solidFill>
                  <a:srgbClr val="88898C"/>
                </a:solidFill>
              </a:rPr>
            </a:br>
            <a:r>
              <a:rPr lang="en-GB" sz="2500" smtClean="0">
                <a:solidFill>
                  <a:srgbClr val="88898C"/>
                </a:solidFill>
              </a:rPr>
              <a:t>Number of companies responding to CDP over time</a:t>
            </a:r>
            <a:br>
              <a:rPr lang="en-GB" sz="2500" smtClean="0">
                <a:solidFill>
                  <a:srgbClr val="88898C"/>
                </a:solidFill>
              </a:rPr>
            </a:br>
            <a:endParaRPr lang="en-GB" sz="2500" smtClean="0">
              <a:solidFill>
                <a:srgbClr val="88898C"/>
              </a:solidFill>
            </a:endParaRPr>
          </a:p>
        </p:txBody>
      </p:sp>
      <p:sp>
        <p:nvSpPr>
          <p:cNvPr id="19459" name="Rectangle 5"/>
          <p:cNvSpPr>
            <a:spLocks noChangeArrowheads="1"/>
          </p:cNvSpPr>
          <p:nvPr/>
        </p:nvSpPr>
        <p:spPr bwMode="auto">
          <a:xfrm>
            <a:off x="319088" y="1663700"/>
            <a:ext cx="8501062" cy="190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en-GB" sz="2800" b="1">
                <a:solidFill>
                  <a:schemeClr val="bg1"/>
                </a:solidFill>
              </a:rPr>
              <a:t>CDP Global Findings 2009</a:t>
            </a:r>
          </a:p>
          <a:p>
            <a:pPr algn="ctr">
              <a:lnSpc>
                <a:spcPct val="80000"/>
              </a:lnSpc>
            </a:pPr>
            <a:endParaRPr lang="en-GB" sz="1800">
              <a:solidFill>
                <a:schemeClr val="bg1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en-GB" sz="1800">
                <a:solidFill>
                  <a:schemeClr val="bg1"/>
                </a:solidFill>
              </a:rPr>
              <a:t>Paul Simpson – Chief Operating Officer</a:t>
            </a:r>
          </a:p>
          <a:p>
            <a:pPr algn="ctr">
              <a:lnSpc>
                <a:spcPct val="80000"/>
              </a:lnSpc>
            </a:pPr>
            <a:endParaRPr lang="en-GB" sz="1800">
              <a:solidFill>
                <a:schemeClr val="bg1"/>
              </a:solidFill>
            </a:endParaRPr>
          </a:p>
        </p:txBody>
      </p:sp>
      <p:pic>
        <p:nvPicPr>
          <p:cNvPr id="19460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1285875"/>
            <a:ext cx="8313738" cy="537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6"/>
          <p:cNvPicPr>
            <a:picLocks noChangeAspect="1" noChangeArrowheads="1"/>
          </p:cNvPicPr>
          <p:nvPr/>
        </p:nvPicPr>
        <p:blipFill>
          <a:blip r:embed="rId2"/>
          <a:srcRect l="1295" t="3586" b="3188"/>
          <a:stretch>
            <a:fillRect/>
          </a:stretch>
        </p:blipFill>
        <p:spPr bwMode="auto">
          <a:xfrm>
            <a:off x="323850" y="868363"/>
            <a:ext cx="8496300" cy="580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71550" y="765175"/>
            <a:ext cx="7129463" cy="8636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</a:pPr>
            <a:r>
              <a:rPr lang="en-GB" sz="2800" smtClean="0">
                <a:solidFill>
                  <a:srgbClr val="88898C"/>
                </a:solidFill>
              </a:rPr>
              <a:t/>
            </a:r>
            <a:br>
              <a:rPr lang="en-GB" sz="2800" smtClean="0">
                <a:solidFill>
                  <a:srgbClr val="88898C"/>
                </a:solidFill>
              </a:rPr>
            </a:br>
            <a:r>
              <a:rPr lang="en-GB" sz="2800" smtClean="0"/>
              <a:t/>
            </a:r>
            <a:br>
              <a:rPr lang="en-GB" sz="2800" smtClean="0"/>
            </a:br>
            <a:r>
              <a:rPr lang="en-GB" sz="2800" smtClean="0"/>
              <a:t/>
            </a:r>
            <a:br>
              <a:rPr lang="en-GB" sz="2800" smtClean="0"/>
            </a:br>
            <a:endParaRPr lang="en-GB" sz="2800" smtClean="0">
              <a:solidFill>
                <a:schemeClr val="tx1"/>
              </a:solidFill>
            </a:endParaRP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1403350" y="5235575"/>
            <a:ext cx="640873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60363" lvl="1" indent="-180975">
              <a:lnSpc>
                <a:spcPct val="90000"/>
              </a:lnSpc>
              <a:spcAft>
                <a:spcPct val="80000"/>
              </a:spcAft>
              <a:buFont typeface="Arial" charset="0"/>
              <a:buNone/>
            </a:pPr>
            <a:endParaRPr lang="en-GB" sz="1800">
              <a:solidFill>
                <a:schemeClr val="bg1"/>
              </a:solidFill>
            </a:endParaRPr>
          </a:p>
          <a:p>
            <a:pPr marL="360363" lvl="1" indent="-180975">
              <a:lnSpc>
                <a:spcPct val="90000"/>
              </a:lnSpc>
              <a:spcAft>
                <a:spcPct val="80000"/>
              </a:spcAft>
              <a:buFont typeface="Arial" charset="0"/>
              <a:buChar char="–"/>
            </a:pPr>
            <a:endParaRPr lang="en-GB" sz="1800">
              <a:solidFill>
                <a:schemeClr val="bg1"/>
              </a:solidFill>
            </a:endParaRPr>
          </a:p>
          <a:p>
            <a:pPr marL="360363" lvl="1" indent="-180975" algn="ctr">
              <a:lnSpc>
                <a:spcPct val="90000"/>
              </a:lnSpc>
              <a:spcAft>
                <a:spcPct val="80000"/>
              </a:spcAft>
              <a:buFont typeface="Arial" charset="0"/>
              <a:buNone/>
            </a:pPr>
            <a:r>
              <a:rPr lang="en-GB" sz="3200" b="1">
                <a:solidFill>
                  <a:schemeClr val="bg1"/>
                </a:solidFill>
              </a:rPr>
              <a:t>Key Findings</a:t>
            </a:r>
            <a:r>
              <a:rPr lang="en-GB" sz="1800" i="1">
                <a:solidFill>
                  <a:schemeClr val="bg1"/>
                </a:solidFill>
              </a:rPr>
              <a:t>	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539750" y="304800"/>
            <a:ext cx="4822825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GB" sz="1200" b="1">
                <a:solidFill>
                  <a:schemeClr val="bg1"/>
                </a:solidFill>
              </a:rPr>
              <a:t>CDP 2009 – Global Update</a:t>
            </a:r>
          </a:p>
        </p:txBody>
      </p:sp>
      <p:sp>
        <p:nvSpPr>
          <p:cNvPr id="20485" name="Text Box 10"/>
          <p:cNvSpPr txBox="1">
            <a:spLocks noChangeArrowheads="1"/>
          </p:cNvSpPr>
          <p:nvPr/>
        </p:nvSpPr>
        <p:spPr bwMode="auto">
          <a:xfrm>
            <a:off x="323850" y="1001713"/>
            <a:ext cx="8496300" cy="438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60363" lvl="1" indent="-180975" algn="ctr">
              <a:lnSpc>
                <a:spcPct val="90000"/>
              </a:lnSpc>
              <a:spcAft>
                <a:spcPct val="80000"/>
              </a:spcAft>
              <a:buFont typeface="Arial" charset="0"/>
              <a:buNone/>
            </a:pPr>
            <a:r>
              <a:rPr lang="en-GB" sz="3200" b="1">
                <a:solidFill>
                  <a:schemeClr val="bg1"/>
                </a:solidFill>
              </a:rPr>
              <a:t>Global 500 Report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971550" y="765175"/>
            <a:ext cx="7129463" cy="8636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</a:pPr>
            <a:r>
              <a:rPr lang="en-GB" smtClean="0"/>
              <a:t>Total response rate has increased to 409 (82%)</a:t>
            </a:r>
          </a:p>
        </p:txBody>
      </p:sp>
      <p:sp>
        <p:nvSpPr>
          <p:cNvPr id="21506" name="Text Box 6"/>
          <p:cNvSpPr txBox="1">
            <a:spLocks noChangeArrowheads="1"/>
          </p:cNvSpPr>
          <p:nvPr/>
        </p:nvSpPr>
        <p:spPr bwMode="auto">
          <a:xfrm>
            <a:off x="365125" y="981075"/>
            <a:ext cx="8351838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60363" lvl="1" indent="-180975">
              <a:lnSpc>
                <a:spcPct val="90000"/>
              </a:lnSpc>
              <a:spcAft>
                <a:spcPct val="80000"/>
              </a:spcAft>
              <a:buFont typeface="Arial" charset="0"/>
              <a:buNone/>
            </a:pPr>
            <a:endParaRPr lang="en-GB" sz="1800">
              <a:solidFill>
                <a:srgbClr val="88898C"/>
              </a:solidFill>
            </a:endParaRPr>
          </a:p>
          <a:p>
            <a:pPr marL="360363" lvl="1" indent="-180975">
              <a:lnSpc>
                <a:spcPct val="90000"/>
              </a:lnSpc>
              <a:spcAft>
                <a:spcPct val="80000"/>
              </a:spcAft>
              <a:buFont typeface="Arial" charset="0"/>
              <a:buNone/>
            </a:pPr>
            <a:endParaRPr lang="en-GB" sz="1800">
              <a:solidFill>
                <a:srgbClr val="88898C"/>
              </a:solidFill>
            </a:endParaRPr>
          </a:p>
        </p:txBody>
      </p:sp>
      <p:sp>
        <p:nvSpPr>
          <p:cNvPr id="21507" name="Rectangle 8"/>
          <p:cNvSpPr>
            <a:spLocks noChangeArrowheads="1"/>
          </p:cNvSpPr>
          <p:nvPr/>
        </p:nvSpPr>
        <p:spPr bwMode="auto">
          <a:xfrm>
            <a:off x="468313" y="304800"/>
            <a:ext cx="4894262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GB" sz="1200" b="1">
                <a:solidFill>
                  <a:schemeClr val="bg1"/>
                </a:solidFill>
              </a:rPr>
              <a:t>CDP 2009 – Response Trends</a:t>
            </a:r>
          </a:p>
        </p:txBody>
      </p:sp>
      <p:pic>
        <p:nvPicPr>
          <p:cNvPr id="21508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blackWhite">
          <a:xfrm>
            <a:off x="1319213" y="2046288"/>
            <a:ext cx="6337300" cy="45513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1509" name="Rectangle 10"/>
          <p:cNvSpPr>
            <a:spLocks noChangeArrowheads="1"/>
          </p:cNvSpPr>
          <p:nvPr/>
        </p:nvSpPr>
        <p:spPr bwMode="auto">
          <a:xfrm>
            <a:off x="179388" y="981075"/>
            <a:ext cx="8537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800" b="1">
                <a:solidFill>
                  <a:schemeClr val="bg2"/>
                </a:solidFill>
              </a:rPr>
              <a:t>Total number of responses has increased to 409 (82%)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68313" y="346075"/>
            <a:ext cx="4894262" cy="34131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sz="1200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CDP 2009 – Response Rates</a:t>
            </a:r>
          </a:p>
        </p:txBody>
      </p:sp>
      <p:pic>
        <p:nvPicPr>
          <p:cNvPr id="22530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" y="1346200"/>
            <a:ext cx="8624888" cy="544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71488" y="304800"/>
            <a:ext cx="4957762" cy="341313"/>
          </a:xfrm>
        </p:spPr>
        <p:txBody>
          <a:bodyPr/>
          <a:lstStyle/>
          <a:p>
            <a:r>
              <a:rPr lang="en-US" sz="1200" smtClean="0"/>
              <a:t>CDP 2009 – % Responding Companies with Verified Emissions</a:t>
            </a:r>
          </a:p>
        </p:txBody>
      </p:sp>
      <p:pic>
        <p:nvPicPr>
          <p:cNvPr id="23554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1000125"/>
            <a:ext cx="8789988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4925" y="765175"/>
            <a:ext cx="8499475" cy="863600"/>
          </a:xfrm>
        </p:spPr>
        <p:txBody>
          <a:bodyPr/>
          <a:lstStyle/>
          <a:p>
            <a:pPr marL="357188" indent="-357188" eaLnBrk="1" hangingPunct="1">
              <a:lnSpc>
                <a:spcPct val="80000"/>
              </a:lnSpc>
            </a:pPr>
            <a:r>
              <a:rPr lang="en-GB" sz="2800" smtClean="0">
                <a:solidFill>
                  <a:srgbClr val="88898C"/>
                </a:solidFill>
              </a:rPr>
              <a:t/>
            </a:r>
            <a:br>
              <a:rPr lang="en-GB" sz="2800" smtClean="0">
                <a:solidFill>
                  <a:srgbClr val="88898C"/>
                </a:solidFill>
              </a:rPr>
            </a:br>
            <a:r>
              <a:rPr lang="en-GB" sz="2800" smtClean="0">
                <a:solidFill>
                  <a:srgbClr val="88898C"/>
                </a:solidFill>
              </a:rPr>
              <a:t>We must</a:t>
            </a:r>
            <a:r>
              <a:rPr lang="en-GB" sz="2800" smtClean="0"/>
              <a:t> </a:t>
            </a:r>
            <a:r>
              <a:rPr lang="en-GB" sz="2800" smtClean="0">
                <a:solidFill>
                  <a:schemeClr val="tx1"/>
                </a:solidFill>
              </a:rPr>
              <a:t>act now</a:t>
            </a:r>
          </a:p>
        </p:txBody>
      </p:sp>
      <p:sp>
        <p:nvSpPr>
          <p:cNvPr id="24578" name="Rectangle 3"/>
          <p:cNvSpPr>
            <a:spLocks noChangeArrowheads="1"/>
          </p:cNvSpPr>
          <p:nvPr/>
        </p:nvSpPr>
        <p:spPr bwMode="auto">
          <a:xfrm>
            <a:off x="468313" y="304800"/>
            <a:ext cx="4895850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GB" sz="1200" b="1">
                <a:solidFill>
                  <a:schemeClr val="bg1"/>
                </a:solidFill>
              </a:rPr>
              <a:t>The signs are everywhere</a:t>
            </a:r>
          </a:p>
        </p:txBody>
      </p:sp>
      <p:pic>
        <p:nvPicPr>
          <p:cNvPr id="24579" name="Picture 4" descr="Dang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9088" y="1676400"/>
            <a:ext cx="8501062" cy="487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7451</TotalTime>
  <Words>270</Words>
  <Application>Microsoft Office PowerPoint</Application>
  <PresentationFormat>On-screen Show (4:3)</PresentationFormat>
  <Paragraphs>58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Design Template</vt:lpstr>
      </vt:variant>
      <vt:variant>
        <vt:i4>12</vt:i4>
      </vt:variant>
      <vt:variant>
        <vt:lpstr>Slide Titles</vt:lpstr>
      </vt:variant>
      <vt:variant>
        <vt:i4>10</vt:i4>
      </vt:variant>
    </vt:vector>
  </HeadingPairs>
  <TitlesOfParts>
    <vt:vector size="24" baseType="lpstr">
      <vt:lpstr>Arial</vt:lpstr>
      <vt:lpstr>Wingdings</vt:lpstr>
      <vt:lpstr>Default Design</vt:lpstr>
      <vt:lpstr>Default Design</vt:lpstr>
      <vt:lpstr>Default Design</vt:lpstr>
      <vt:lpstr>Default Design</vt:lpstr>
      <vt:lpstr>Default Design</vt:lpstr>
      <vt:lpstr>Default Design</vt:lpstr>
      <vt:lpstr>Default Design</vt:lpstr>
      <vt:lpstr>Default Design</vt:lpstr>
      <vt:lpstr>Default Design</vt:lpstr>
      <vt:lpstr>Default Design</vt:lpstr>
      <vt:lpstr>Default Design</vt:lpstr>
      <vt:lpstr>Default Design</vt:lpstr>
      <vt:lpstr> The Carbon Disclosure Project </vt:lpstr>
      <vt:lpstr>Slide 2</vt:lpstr>
      <vt:lpstr>Slide 3</vt:lpstr>
      <vt:lpstr> Number of companies responding to CDP over time </vt:lpstr>
      <vt:lpstr>   </vt:lpstr>
      <vt:lpstr>Total response rate has increased to 409 (82%)</vt:lpstr>
      <vt:lpstr>Slide 7</vt:lpstr>
      <vt:lpstr>CDP 2009 – % Responding Companies with Verified Emissions</vt:lpstr>
      <vt:lpstr> We must act now</vt:lpstr>
      <vt:lpstr>Slide 10</vt:lpstr>
    </vt:vector>
  </TitlesOfParts>
  <Company>Rufus Leonard Ltd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SStorey</dc:creator>
  <cp:lastModifiedBy>CDP</cp:lastModifiedBy>
  <cp:revision>98</cp:revision>
  <dcterms:created xsi:type="dcterms:W3CDTF">2008-07-08T15:23:57Z</dcterms:created>
  <dcterms:modified xsi:type="dcterms:W3CDTF">2010-01-14T22:26:41Z</dcterms:modified>
</cp:coreProperties>
</file>