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
  </p:sldMasterIdLst>
  <p:notesMasterIdLst>
    <p:notesMasterId r:id="rId15"/>
  </p:notesMasterIdLst>
  <p:handoutMasterIdLst>
    <p:handoutMasterId r:id="rId16"/>
  </p:handoutMasterIdLst>
  <p:sldIdLst>
    <p:sldId id="257" r:id="rId6"/>
    <p:sldId id="1619" r:id="rId7"/>
    <p:sldId id="1628" r:id="rId8"/>
    <p:sldId id="1631" r:id="rId9"/>
    <p:sldId id="1630" r:id="rId10"/>
    <p:sldId id="1629" r:id="rId11"/>
    <p:sldId id="1632"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52EDF0-D300-17C4-AEF9-7173A57CE33E}" name="Ana Pejovic" initials="AP" userId="S::APejovic@unfccc.int::e7300e4c-5ec8-4e18-ac4e-1a79aa6bba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819"/>
    <a:srgbClr val="8FDD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C24E6-4612-4EA3-A3B7-64123887702F}" v="2" dt="2023-11-30T11:25:03.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3792" autoAdjust="0"/>
  </p:normalViewPr>
  <p:slideViewPr>
    <p:cSldViewPr snapToGrid="0">
      <p:cViewPr varScale="1">
        <p:scale>
          <a:sx n="67" d="100"/>
          <a:sy n="67" d="100"/>
        </p:scale>
        <p:origin x="604" y="44"/>
      </p:cViewPr>
      <p:guideLst/>
    </p:cSldViewPr>
  </p:slideViewPr>
  <p:outlineViewPr>
    <p:cViewPr>
      <p:scale>
        <a:sx n="33" d="100"/>
        <a:sy n="33" d="100"/>
      </p:scale>
      <p:origin x="0" y="-6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Revet" userId="0fabf098-0fda-4954-8ea0-b9245f34ac30" providerId="ADAL" clId="{569C24E6-4612-4EA3-A3B7-64123887702F}"/>
    <pc:docChg chg="custSel modSld">
      <pc:chgData name="Dominique Revet" userId="0fabf098-0fda-4954-8ea0-b9245f34ac30" providerId="ADAL" clId="{569C24E6-4612-4EA3-A3B7-64123887702F}" dt="2023-12-01T09:51:18.041" v="33" actId="20577"/>
      <pc:docMkLst>
        <pc:docMk/>
      </pc:docMkLst>
      <pc:sldChg chg="modSp mod">
        <pc:chgData name="Dominique Revet" userId="0fabf098-0fda-4954-8ea0-b9245f34ac30" providerId="ADAL" clId="{569C24E6-4612-4EA3-A3B7-64123887702F}" dt="2023-11-30T11:52:40.473" v="15" actId="207"/>
        <pc:sldMkLst>
          <pc:docMk/>
          <pc:sldMk cId="3666624266" sldId="1628"/>
        </pc:sldMkLst>
        <pc:spChg chg="mod">
          <ac:chgData name="Dominique Revet" userId="0fabf098-0fda-4954-8ea0-b9245f34ac30" providerId="ADAL" clId="{569C24E6-4612-4EA3-A3B7-64123887702F}" dt="2023-11-30T11:52:40.473" v="15" actId="207"/>
          <ac:spMkLst>
            <pc:docMk/>
            <pc:sldMk cId="3666624266" sldId="1628"/>
            <ac:spMk id="10" creationId="{35FC2092-D42A-EEED-30B7-580E24577923}"/>
          </ac:spMkLst>
        </pc:spChg>
        <pc:spChg chg="mod">
          <ac:chgData name="Dominique Revet" userId="0fabf098-0fda-4954-8ea0-b9245f34ac30" providerId="ADAL" clId="{569C24E6-4612-4EA3-A3B7-64123887702F}" dt="2023-11-30T11:24:26.427" v="3" actId="1076"/>
          <ac:spMkLst>
            <pc:docMk/>
            <pc:sldMk cId="3666624266" sldId="1628"/>
            <ac:spMk id="12" creationId="{6ADB4C11-3141-4A3D-968B-F4C7009DDB4A}"/>
          </ac:spMkLst>
        </pc:spChg>
        <pc:spChg chg="mod">
          <ac:chgData name="Dominique Revet" userId="0fabf098-0fda-4954-8ea0-b9245f34ac30" providerId="ADAL" clId="{569C24E6-4612-4EA3-A3B7-64123887702F}" dt="2023-11-30T11:24:05.815" v="1" actId="403"/>
          <ac:spMkLst>
            <pc:docMk/>
            <pc:sldMk cId="3666624266" sldId="1628"/>
            <ac:spMk id="13" creationId="{DFA53D5E-4049-4065-9852-521CEB5130E6}"/>
          </ac:spMkLst>
        </pc:spChg>
      </pc:sldChg>
      <pc:sldChg chg="modSp mod">
        <pc:chgData name="Dominique Revet" userId="0fabf098-0fda-4954-8ea0-b9245f34ac30" providerId="ADAL" clId="{569C24E6-4612-4EA3-A3B7-64123887702F}" dt="2023-11-30T11:25:35.468" v="13" actId="114"/>
        <pc:sldMkLst>
          <pc:docMk/>
          <pc:sldMk cId="2182395212" sldId="1629"/>
        </pc:sldMkLst>
        <pc:spChg chg="mod">
          <ac:chgData name="Dominique Revet" userId="0fabf098-0fda-4954-8ea0-b9245f34ac30" providerId="ADAL" clId="{569C24E6-4612-4EA3-A3B7-64123887702F}" dt="2023-11-30T11:25:35.468" v="13" actId="114"/>
          <ac:spMkLst>
            <pc:docMk/>
            <pc:sldMk cId="2182395212" sldId="1629"/>
            <ac:spMk id="2" creationId="{0FD7CAF7-C657-AB73-32AC-E72B3CF300EE}"/>
          </ac:spMkLst>
        </pc:spChg>
      </pc:sldChg>
      <pc:sldChg chg="modSp mod">
        <pc:chgData name="Dominique Revet" userId="0fabf098-0fda-4954-8ea0-b9245f34ac30" providerId="ADAL" clId="{569C24E6-4612-4EA3-A3B7-64123887702F}" dt="2023-12-01T09:51:18.041" v="33" actId="20577"/>
        <pc:sldMkLst>
          <pc:docMk/>
          <pc:sldMk cId="3824520974" sldId="1630"/>
        </pc:sldMkLst>
        <pc:spChg chg="mod">
          <ac:chgData name="Dominique Revet" userId="0fabf098-0fda-4954-8ea0-b9245f34ac30" providerId="ADAL" clId="{569C24E6-4612-4EA3-A3B7-64123887702F}" dt="2023-12-01T09:51:18.041" v="33" actId="20577"/>
          <ac:spMkLst>
            <pc:docMk/>
            <pc:sldMk cId="3824520974" sldId="1630"/>
            <ac:spMk id="4" creationId="{7115A32D-08A5-25EE-412B-8D1E470FCC6C}"/>
          </ac:spMkLst>
        </pc:spChg>
        <pc:spChg chg="mod">
          <ac:chgData name="Dominique Revet" userId="0fabf098-0fda-4954-8ea0-b9245f34ac30" providerId="ADAL" clId="{569C24E6-4612-4EA3-A3B7-64123887702F}" dt="2023-11-30T11:25:56.891" v="14" actId="113"/>
          <ac:spMkLst>
            <pc:docMk/>
            <pc:sldMk cId="3824520974" sldId="1630"/>
            <ac:spMk id="6" creationId="{6A83FED2-7222-784C-B826-86381F0EF54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D5049-7009-9252-FD1C-5DCFDBE0ED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09E1A28-98CB-7047-E2CC-0B068B463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8833D4-B1E6-41BA-B79F-6B0026956F51}" type="datetimeFigureOut">
              <a:rPr lang="en-US" smtClean="0"/>
              <a:t>1/12/2023</a:t>
            </a:fld>
            <a:endParaRPr lang="en-US"/>
          </a:p>
        </p:txBody>
      </p:sp>
      <p:sp>
        <p:nvSpPr>
          <p:cNvPr id="4" name="Footer Placeholder 3">
            <a:extLst>
              <a:ext uri="{FF2B5EF4-FFF2-40B4-BE49-F238E27FC236}">
                <a16:creationId xmlns:a16="http://schemas.microsoft.com/office/drawing/2014/main" id="{D4A1BC37-1A40-042F-5322-314D3AF997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5" name="Slide Number Placeholder 4">
            <a:extLst>
              <a:ext uri="{FF2B5EF4-FFF2-40B4-BE49-F238E27FC236}">
                <a16:creationId xmlns:a16="http://schemas.microsoft.com/office/drawing/2014/main" id="{B072FFD0-73E7-0D00-C3C3-FDB86E2178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1DF9E3-D993-475B-8155-B4B979EB25ED}" type="slidenum">
              <a:rPr lang="en-US" smtClean="0"/>
              <a:t>‹#›</a:t>
            </a:fld>
            <a:endParaRPr lang="en-US"/>
          </a:p>
        </p:txBody>
      </p:sp>
    </p:spTree>
    <p:extLst>
      <p:ext uri="{BB962C8B-B14F-4D97-AF65-F5344CB8AC3E}">
        <p14:creationId xmlns:p14="http://schemas.microsoft.com/office/powerpoint/2010/main" val="61908057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9FB62-9600-4608-8898-2B5C0FC36BBB}"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AF70D-DCE4-4F32-9160-56B4FAD349EB}" type="slidenum">
              <a:rPr lang="en-US" smtClean="0"/>
              <a:t>‹#›</a:t>
            </a:fld>
            <a:endParaRPr lang="en-US"/>
          </a:p>
        </p:txBody>
      </p:sp>
    </p:spTree>
    <p:extLst>
      <p:ext uri="{BB962C8B-B14F-4D97-AF65-F5344CB8AC3E}">
        <p14:creationId xmlns:p14="http://schemas.microsoft.com/office/powerpoint/2010/main" val="268568642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Three tools supported by the UNFCCC secretariat synergistically complement each other and will contribute towards strengthening the capacity of developing countries to prepare and submit not only improved national GHG inventory reports, but also designing and implementing credible mitigation actions, which in return will facilitate the efficient and coherent implementation of agreed outcomes, laying the foundation for effective reporting of data necessary for the Global Stock Take to support climate action, as well as the provision of more transparent information by countries under the Paris Agreement.</a:t>
            </a:r>
          </a:p>
        </p:txBody>
      </p:sp>
      <p:sp>
        <p:nvSpPr>
          <p:cNvPr id="4" name="Footer Placeholder 3"/>
          <p:cNvSpPr>
            <a:spLocks noGrp="1"/>
          </p:cNvSpPr>
          <p:nvPr>
            <p:ph type="ftr" sz="quarter" idx="4"/>
          </p:nvPr>
        </p:nvSpPr>
        <p:spPr/>
        <p:txBody>
          <a:bodyPr/>
          <a:lstStyle/>
          <a:p>
            <a:r>
              <a:rPr lang="en-US"/>
              <a:t>1</a:t>
            </a:r>
          </a:p>
        </p:txBody>
      </p:sp>
      <p:sp>
        <p:nvSpPr>
          <p:cNvPr id="5" name="Slide Number Placeholder 4"/>
          <p:cNvSpPr>
            <a:spLocks noGrp="1"/>
          </p:cNvSpPr>
          <p:nvPr>
            <p:ph type="sldNum" sz="quarter" idx="5"/>
          </p:nvPr>
        </p:nvSpPr>
        <p:spPr/>
        <p:txBody>
          <a:bodyPr/>
          <a:lstStyle/>
          <a:p>
            <a:fld id="{F2FAF70D-DCE4-4F32-9160-56B4FAD349EB}" type="slidenum">
              <a:rPr lang="en-US" smtClean="0"/>
              <a:t>3</a:t>
            </a:fld>
            <a:endParaRPr lang="en-US"/>
          </a:p>
        </p:txBody>
      </p:sp>
    </p:spTree>
    <p:extLst>
      <p:ext uri="{BB962C8B-B14F-4D97-AF65-F5344CB8AC3E}">
        <p14:creationId xmlns:p14="http://schemas.microsoft.com/office/powerpoint/2010/main" val="119093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Arial" panose="020B0604020202020204" pitchFamily="34" charset="0"/>
              </a:rPr>
              <a:t>It will assist developing countries, among others, to overcome one of their biggest challenges, which is data gap filling to obtain complete time series of activity data. By doing so, it facilitates the utilization of the latest version of the IPCC inventory software and empowers countries to improve the quality of their reporting.</a:t>
            </a:r>
          </a:p>
          <a:p>
            <a:endParaRPr lang="en-US" dirty="0"/>
          </a:p>
        </p:txBody>
      </p:sp>
      <p:sp>
        <p:nvSpPr>
          <p:cNvPr id="4" name="Footer Placeholder 3"/>
          <p:cNvSpPr>
            <a:spLocks noGrp="1"/>
          </p:cNvSpPr>
          <p:nvPr>
            <p:ph type="ftr" sz="quarter" idx="4"/>
          </p:nvPr>
        </p:nvSpPr>
        <p:spPr/>
        <p:txBody>
          <a:bodyPr/>
          <a:lstStyle/>
          <a:p>
            <a:r>
              <a:rPr lang="en-US"/>
              <a:t>1</a:t>
            </a:r>
          </a:p>
        </p:txBody>
      </p:sp>
      <p:sp>
        <p:nvSpPr>
          <p:cNvPr id="5" name="Slide Number Placeholder 4"/>
          <p:cNvSpPr>
            <a:spLocks noGrp="1"/>
          </p:cNvSpPr>
          <p:nvPr>
            <p:ph type="sldNum" sz="quarter" idx="5"/>
          </p:nvPr>
        </p:nvSpPr>
        <p:spPr/>
        <p:txBody>
          <a:bodyPr/>
          <a:lstStyle/>
          <a:p>
            <a:fld id="{F2FAF70D-DCE4-4F32-9160-56B4FAD349EB}" type="slidenum">
              <a:rPr lang="en-US" smtClean="0"/>
              <a:t>5</a:t>
            </a:fld>
            <a:endParaRPr lang="en-US"/>
          </a:p>
        </p:txBody>
      </p:sp>
    </p:spTree>
    <p:extLst>
      <p:ext uri="{BB962C8B-B14F-4D97-AF65-F5344CB8AC3E}">
        <p14:creationId xmlns:p14="http://schemas.microsoft.com/office/powerpoint/2010/main" val="311031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DengXian" panose="02010600030101010101" pitchFamily="2" charset="-122"/>
                <a:cs typeface="Arial" panose="020B0604020202020204" pitchFamily="34" charset="0"/>
              </a:rPr>
              <a:t>Mitigation assessment tool that will reinforce the linkages with the transparent GHG inventory time series, by using the outputs from the IPCC inventory software as an input to the GHG emissions mitigation assessment, thus establishing a solid foundation for credible mitigation actions.</a:t>
            </a:r>
          </a:p>
          <a:p>
            <a:endParaRPr lang="en-US" dirty="0"/>
          </a:p>
        </p:txBody>
      </p:sp>
      <p:sp>
        <p:nvSpPr>
          <p:cNvPr id="4" name="Footer Placeholder 3"/>
          <p:cNvSpPr>
            <a:spLocks noGrp="1"/>
          </p:cNvSpPr>
          <p:nvPr>
            <p:ph type="ftr" sz="quarter" idx="4"/>
          </p:nvPr>
        </p:nvSpPr>
        <p:spPr/>
        <p:txBody>
          <a:bodyPr/>
          <a:lstStyle/>
          <a:p>
            <a:r>
              <a:rPr lang="en-US"/>
              <a:t>1</a:t>
            </a:r>
          </a:p>
        </p:txBody>
      </p:sp>
      <p:sp>
        <p:nvSpPr>
          <p:cNvPr id="5" name="Slide Number Placeholder 4"/>
          <p:cNvSpPr>
            <a:spLocks noGrp="1"/>
          </p:cNvSpPr>
          <p:nvPr>
            <p:ph type="sldNum" sz="quarter" idx="5"/>
          </p:nvPr>
        </p:nvSpPr>
        <p:spPr/>
        <p:txBody>
          <a:bodyPr/>
          <a:lstStyle/>
          <a:p>
            <a:fld id="{F2FAF70D-DCE4-4F32-9160-56B4FAD349EB}" type="slidenum">
              <a:rPr lang="en-US" smtClean="0"/>
              <a:t>6</a:t>
            </a:fld>
            <a:endParaRPr lang="en-US"/>
          </a:p>
        </p:txBody>
      </p:sp>
    </p:spTree>
    <p:extLst>
      <p:ext uri="{BB962C8B-B14F-4D97-AF65-F5344CB8AC3E}">
        <p14:creationId xmlns:p14="http://schemas.microsoft.com/office/powerpoint/2010/main" val="313645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158757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62214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182316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Tree>
    <p:extLst>
      <p:ext uri="{BB962C8B-B14F-4D97-AF65-F5344CB8AC3E}">
        <p14:creationId xmlns:p14="http://schemas.microsoft.com/office/powerpoint/2010/main" val="3959914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7EBA2-0E85-4B40-A8F3-403CE268289B}"/>
              </a:ext>
            </a:extLst>
          </p:cNvPr>
          <p:cNvSpPr>
            <a:spLocks noGrp="1"/>
          </p:cNvSpPr>
          <p:nvPr>
            <p:ph type="body" sz="quarter" idx="13" hasCustomPrompt="1"/>
          </p:nvPr>
        </p:nvSpPr>
        <p:spPr>
          <a:xfrm>
            <a:off x="709352" y="822960"/>
            <a:ext cx="6094571" cy="1890744"/>
          </a:xfrm>
        </p:spPr>
        <p:txBody>
          <a:bodyPr/>
          <a:lstStyle>
            <a:lvl1pPr marL="0" indent="0" algn="l">
              <a:buNone/>
              <a:defRPr sz="4800" b="1">
                <a:solidFill>
                  <a:schemeClr val="bg1"/>
                </a:solidFill>
                <a:latin typeface="Helvetica" panose="020B0604020202020204" pitchFamily="34" charset="0"/>
                <a:cs typeface="Helvetica" panose="020B0604020202020204" pitchFamily="34" charset="0"/>
              </a:defRPr>
            </a:lvl1pPr>
          </a:lstStyle>
          <a:p>
            <a:pPr lvl="0"/>
            <a:r>
              <a:rPr lang="en-US" dirty="0"/>
              <a:t>Thank you!</a:t>
            </a:r>
          </a:p>
        </p:txBody>
      </p:sp>
    </p:spTree>
    <p:extLst>
      <p:ext uri="{BB962C8B-B14F-4D97-AF65-F5344CB8AC3E}">
        <p14:creationId xmlns:p14="http://schemas.microsoft.com/office/powerpoint/2010/main" val="349352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8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4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2074D4F2-8F11-44D4-BEE4-53578DEC3368}"/>
              </a:ext>
            </a:extLst>
          </p:cNvPr>
          <p:cNvSpPr>
            <a:spLocks noGrp="1"/>
          </p:cNvSpPr>
          <p:nvPr>
            <p:ph type="body" sz="quarter" idx="10" hasCustomPrompt="1"/>
          </p:nvPr>
        </p:nvSpPr>
        <p:spPr>
          <a:xfrm>
            <a:off x="692727" y="3831573"/>
            <a:ext cx="6920836" cy="424543"/>
          </a:xfrm>
        </p:spPr>
        <p:txBody>
          <a:bodyPr>
            <a:noAutofit/>
          </a:bodyPr>
          <a:lstStyle>
            <a:lvl1pPr marL="0" indent="0" algn="l">
              <a:buNone/>
              <a:defRPr sz="2300" b="1">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Presenter</a:t>
            </a:r>
          </a:p>
        </p:txBody>
      </p:sp>
      <p:sp>
        <p:nvSpPr>
          <p:cNvPr id="7" name="Text Placeholder 13">
            <a:extLst>
              <a:ext uri="{FF2B5EF4-FFF2-40B4-BE49-F238E27FC236}">
                <a16:creationId xmlns:a16="http://schemas.microsoft.com/office/drawing/2014/main" id="{76C32B31-6C9B-4D50-B9C7-2546F4B9677E}"/>
              </a:ext>
            </a:extLst>
          </p:cNvPr>
          <p:cNvSpPr>
            <a:spLocks noGrp="1"/>
          </p:cNvSpPr>
          <p:nvPr>
            <p:ph type="body" sz="quarter" idx="12" hasCustomPrompt="1"/>
          </p:nvPr>
        </p:nvSpPr>
        <p:spPr>
          <a:xfrm>
            <a:off x="684415" y="4262796"/>
            <a:ext cx="6932813" cy="417269"/>
          </a:xfrm>
        </p:spPr>
        <p:txBody>
          <a:bodyPr>
            <a:noAutofit/>
          </a:bodyPr>
          <a:lstStyle>
            <a:lvl1pPr marL="0" indent="0" algn="l">
              <a:buNone/>
              <a:defRPr sz="2300" b="0">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Date</a:t>
            </a:r>
          </a:p>
        </p:txBody>
      </p:sp>
      <p:sp>
        <p:nvSpPr>
          <p:cNvPr id="8" name="Text Placeholder 5">
            <a:extLst>
              <a:ext uri="{FF2B5EF4-FFF2-40B4-BE49-F238E27FC236}">
                <a16:creationId xmlns:a16="http://schemas.microsoft.com/office/drawing/2014/main" id="{79508A6E-C4D3-420C-8FFE-3E4C6D1510B6}"/>
              </a:ext>
            </a:extLst>
          </p:cNvPr>
          <p:cNvSpPr>
            <a:spLocks noGrp="1"/>
          </p:cNvSpPr>
          <p:nvPr>
            <p:ph type="body" sz="quarter" idx="13" hasCustomPrompt="1"/>
          </p:nvPr>
        </p:nvSpPr>
        <p:spPr>
          <a:xfrm>
            <a:off x="709352" y="822959"/>
            <a:ext cx="6904211" cy="2892829"/>
          </a:xfrm>
        </p:spPr>
        <p:txBody>
          <a:bodyPr/>
          <a:lstStyle>
            <a:lvl1pPr marL="0" indent="0" algn="l">
              <a:buNone/>
              <a:defRPr sz="4800" b="1">
                <a:solidFill>
                  <a:schemeClr val="bg1"/>
                </a:solidFill>
                <a:latin typeface="Helvetica" panose="020B0604020202020204" pitchFamily="34" charset="0"/>
                <a:cs typeface="Helvetica" panose="020B0604020202020204" pitchFamily="34" charset="0"/>
              </a:defRPr>
            </a:lvl1pPr>
          </a:lstStyle>
          <a:p>
            <a:pPr lvl="0"/>
            <a:r>
              <a:rPr lang="en-US" dirty="0"/>
              <a:t>Title</a:t>
            </a:r>
          </a:p>
        </p:txBody>
      </p:sp>
    </p:spTree>
    <p:extLst>
      <p:ext uri="{BB962C8B-B14F-4D97-AF65-F5344CB8AC3E}">
        <p14:creationId xmlns:p14="http://schemas.microsoft.com/office/powerpoint/2010/main" val="3543604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e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B0BB372C-9FDC-4625-BD27-99716AE33EEC}"/>
              </a:ext>
            </a:extLst>
          </p:cNvPr>
          <p:cNvSpPr>
            <a:spLocks noGrp="1"/>
          </p:cNvSpPr>
          <p:nvPr>
            <p:ph type="body" sz="quarter" idx="10" hasCustomPrompt="1"/>
          </p:nvPr>
        </p:nvSpPr>
        <p:spPr>
          <a:xfrm>
            <a:off x="479425" y="798226"/>
            <a:ext cx="7100180" cy="424543"/>
          </a:xfrm>
        </p:spPr>
        <p:txBody>
          <a:bodyPr>
            <a:noAutofit/>
          </a:bodyPr>
          <a:lstStyle>
            <a:lvl1pPr marL="0" indent="0" algn="l">
              <a:buNone/>
              <a:defRPr sz="2300" b="1">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Table of Contents</a:t>
            </a:r>
          </a:p>
        </p:txBody>
      </p:sp>
      <p:sp>
        <p:nvSpPr>
          <p:cNvPr id="7" name="Text Placeholder 13">
            <a:extLst>
              <a:ext uri="{FF2B5EF4-FFF2-40B4-BE49-F238E27FC236}">
                <a16:creationId xmlns:a16="http://schemas.microsoft.com/office/drawing/2014/main" id="{F94B6302-280F-4FE9-8CAD-7419E4BF9A8D}"/>
              </a:ext>
            </a:extLst>
          </p:cNvPr>
          <p:cNvSpPr>
            <a:spLocks noGrp="1"/>
          </p:cNvSpPr>
          <p:nvPr>
            <p:ph type="body" sz="quarter" idx="11" hasCustomPrompt="1"/>
          </p:nvPr>
        </p:nvSpPr>
        <p:spPr>
          <a:xfrm>
            <a:off x="1068636" y="1460549"/>
            <a:ext cx="6499952" cy="3926699"/>
          </a:xfrm>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Section name</a:t>
            </a:r>
            <a:br>
              <a:rPr lang="en-GB" dirty="0"/>
            </a:br>
            <a:r>
              <a:rPr lang="en-GB" dirty="0"/>
              <a:t>Section name</a:t>
            </a:r>
            <a:br>
              <a:rPr lang="en-GB" dirty="0"/>
            </a:br>
            <a:r>
              <a:rPr lang="en-GB" dirty="0"/>
              <a:t>Section name</a:t>
            </a:r>
            <a:br>
              <a:rPr lang="en-GB" dirty="0"/>
            </a:br>
            <a:r>
              <a:rPr lang="en-GB" dirty="0"/>
              <a:t>Section name</a:t>
            </a:r>
          </a:p>
          <a:p>
            <a:pPr lvl="0"/>
            <a:endParaRPr lang="en-GB" dirty="0"/>
          </a:p>
        </p:txBody>
      </p:sp>
      <p:sp>
        <p:nvSpPr>
          <p:cNvPr id="8" name="Text Placeholder 13">
            <a:extLst>
              <a:ext uri="{FF2B5EF4-FFF2-40B4-BE49-F238E27FC236}">
                <a16:creationId xmlns:a16="http://schemas.microsoft.com/office/drawing/2014/main" id="{2488F98B-0C74-4B4C-880C-87BF0F59D180}"/>
              </a:ext>
            </a:extLst>
          </p:cNvPr>
          <p:cNvSpPr>
            <a:spLocks noGrp="1"/>
          </p:cNvSpPr>
          <p:nvPr>
            <p:ph type="body" sz="quarter" idx="12" hasCustomPrompt="1"/>
          </p:nvPr>
        </p:nvSpPr>
        <p:spPr>
          <a:xfrm>
            <a:off x="479425" y="5709912"/>
            <a:ext cx="11231505" cy="712921"/>
          </a:xfrm>
        </p:spPr>
        <p:txBody>
          <a:bodyPr>
            <a:noAutofit/>
          </a:bodyPr>
          <a:lstStyle>
            <a:lvl1pPr marL="0" indent="0" algn="l">
              <a:buNone/>
              <a:defRPr sz="1200" b="0">
                <a:solidFill>
                  <a:schemeClr val="bg1"/>
                </a:solidFill>
                <a:latin typeface="Helvetica" panose="020B0604020202020204" pitchFamily="34" charset="0"/>
                <a:cs typeface="Helvetica" panose="020B0604020202020204" pitchFamily="34" charset="0"/>
              </a:defRPr>
            </a:lvl1pPr>
            <a:lvl2pPr marL="457200" indent="0">
              <a:buNone/>
              <a:defRPr sz="3200" b="1">
                <a:solidFill>
                  <a:schemeClr val="bg1"/>
                </a:solidFill>
              </a:defRPr>
            </a:lvl2pPr>
            <a:lvl3pPr marL="914400" indent="0">
              <a:buNone/>
              <a:defRPr sz="3200" b="1">
                <a:solidFill>
                  <a:schemeClr val="bg1"/>
                </a:solidFill>
              </a:defRPr>
            </a:lvl3pPr>
            <a:lvl4pPr marL="1371600" indent="0">
              <a:buNone/>
              <a:defRPr sz="3200" b="1">
                <a:solidFill>
                  <a:schemeClr val="bg1"/>
                </a:solidFill>
              </a:defRPr>
            </a:lvl4pPr>
            <a:lvl5pPr marL="1828800" indent="0">
              <a:buNone/>
              <a:defRPr sz="3200" b="1">
                <a:solidFill>
                  <a:schemeClr val="bg1"/>
                </a:solidFill>
              </a:defRPr>
            </a:lvl5pPr>
          </a:lstStyle>
          <a:p>
            <a:pPr lvl="0"/>
            <a:r>
              <a:rPr lang="en-GB" dirty="0"/>
              <a:t>If needed, any disclaimer or contact information would go here.</a:t>
            </a:r>
          </a:p>
        </p:txBody>
      </p:sp>
    </p:spTree>
    <p:extLst>
      <p:ext uri="{BB962C8B-B14F-4D97-AF65-F5344CB8AC3E}">
        <p14:creationId xmlns:p14="http://schemas.microsoft.com/office/powerpoint/2010/main" val="184735721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43EBA10-15F9-4988-B7AA-AB5B73F992FF}"/>
              </a:ext>
            </a:extLst>
          </p:cNvPr>
          <p:cNvSpPr>
            <a:spLocks noGrp="1"/>
          </p:cNvSpPr>
          <p:nvPr>
            <p:ph type="pic" sz="quarter" idx="10"/>
          </p:nvPr>
        </p:nvSpPr>
        <p:spPr>
          <a:xfrm>
            <a:off x="6779420" y="681038"/>
            <a:ext cx="5412580" cy="6176962"/>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1B8EB2CE-83B4-4A76-839F-A0BC9AB07078}"/>
              </a:ext>
            </a:extLst>
          </p:cNvPr>
          <p:cNvSpPr>
            <a:spLocks noGrp="1"/>
          </p:cNvSpPr>
          <p:nvPr>
            <p:ph type="body" sz="quarter" idx="11" hasCustomPrompt="1"/>
          </p:nvPr>
        </p:nvSpPr>
        <p:spPr>
          <a:xfrm>
            <a:off x="350923" y="2550804"/>
            <a:ext cx="5758030" cy="3520529"/>
          </a:xfrm>
          <a:prstGeom prst="rect">
            <a:avLst/>
          </a:prstGeo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Helvetica" panose="020B0604020202020204" pitchFamily="34" charset="0"/>
                <a:cs typeface="Helvetica" panose="020B0604020202020204" pitchFamily="34" charset="0"/>
              </a:defRPr>
            </a:lvl1pPr>
            <a:lvl2pPr>
              <a:defRPr sz="1200">
                <a:solidFill>
                  <a:schemeClr val="bg1"/>
                </a:solidFill>
                <a:latin typeface="Helvetica" panose="020B0604020202020204" pitchFamily="34" charset="0"/>
                <a:cs typeface="Helvetica" panose="020B0604020202020204" pitchFamily="34" charset="0"/>
              </a:defRPr>
            </a:lvl2pPr>
            <a:lvl3pPr>
              <a:defRPr sz="1200">
                <a:solidFill>
                  <a:schemeClr val="bg1"/>
                </a:solidFill>
                <a:latin typeface="Helvetica" panose="020B0604020202020204" pitchFamily="34" charset="0"/>
                <a:cs typeface="Helvetica" panose="020B0604020202020204" pitchFamily="34" charset="0"/>
              </a:defRPr>
            </a:lvl3pPr>
            <a:lvl4pPr>
              <a:defRPr sz="1200">
                <a:solidFill>
                  <a:schemeClr val="bg1"/>
                </a:solidFill>
                <a:latin typeface="Helvetica" panose="020B0604020202020204" pitchFamily="34" charset="0"/>
                <a:cs typeface="Helvetica" panose="020B0604020202020204" pitchFamily="34" charset="0"/>
              </a:defRPr>
            </a:lvl4pPr>
            <a:lvl5pPr>
              <a:defRPr sz="1200">
                <a:solidFill>
                  <a:schemeClr val="bg1"/>
                </a:solidFill>
                <a:latin typeface="Helvetica" panose="020B0604020202020204" pitchFamily="34" charset="0"/>
                <a:cs typeface="Helvetica" panose="020B0604020202020204" pitchFamily="34" charset="0"/>
              </a:defRPr>
            </a:lvl5pPr>
          </a:lstStyle>
          <a:p>
            <a:pPr lvl="0"/>
            <a:r>
              <a:rPr lang="en-US" dirty="0"/>
              <a:t>Text</a:t>
            </a:r>
          </a:p>
        </p:txBody>
      </p:sp>
      <p:sp>
        <p:nvSpPr>
          <p:cNvPr id="13" name="Title 12">
            <a:extLst>
              <a:ext uri="{FF2B5EF4-FFF2-40B4-BE49-F238E27FC236}">
                <a16:creationId xmlns:a16="http://schemas.microsoft.com/office/drawing/2014/main" id="{ED45C233-5484-4BD2-B250-E4206F068534}"/>
              </a:ext>
            </a:extLst>
          </p:cNvPr>
          <p:cNvSpPr>
            <a:spLocks noGrp="1"/>
          </p:cNvSpPr>
          <p:nvPr>
            <p:ph type="title" hasCustomPrompt="1"/>
          </p:nvPr>
        </p:nvSpPr>
        <p:spPr>
          <a:xfrm>
            <a:off x="334296" y="814042"/>
            <a:ext cx="5767245" cy="1168994"/>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Title</a:t>
            </a:r>
          </a:p>
        </p:txBody>
      </p:sp>
      <p:sp>
        <p:nvSpPr>
          <p:cNvPr id="7" name="Text Placeholder 10">
            <a:extLst>
              <a:ext uri="{FF2B5EF4-FFF2-40B4-BE49-F238E27FC236}">
                <a16:creationId xmlns:a16="http://schemas.microsoft.com/office/drawing/2014/main" id="{DA50F356-0247-46FF-B2CE-97063BCD7DC9}"/>
              </a:ext>
            </a:extLst>
          </p:cNvPr>
          <p:cNvSpPr>
            <a:spLocks noGrp="1"/>
          </p:cNvSpPr>
          <p:nvPr>
            <p:ph type="body" sz="quarter" idx="12" hasCustomPrompt="1"/>
          </p:nvPr>
        </p:nvSpPr>
        <p:spPr>
          <a:xfrm>
            <a:off x="324465" y="179496"/>
            <a:ext cx="11562735" cy="325027"/>
          </a:xfrm>
          <a:prstGeom prst="rect">
            <a:avLst/>
          </a:prstGeom>
        </p:spPr>
        <p:txBody>
          <a:bodyPr anchor="ctr">
            <a:normAutofit/>
          </a:bodyPr>
          <a:lstStyle>
            <a:lvl1pPr marL="0" indent="0">
              <a:buNone/>
              <a:defRPr sz="1200">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Section header</a:t>
            </a:r>
          </a:p>
        </p:txBody>
      </p:sp>
      <p:sp>
        <p:nvSpPr>
          <p:cNvPr id="12" name="Text Placeholder 10">
            <a:extLst>
              <a:ext uri="{FF2B5EF4-FFF2-40B4-BE49-F238E27FC236}">
                <a16:creationId xmlns:a16="http://schemas.microsoft.com/office/drawing/2014/main" id="{D18C55A1-16AF-4175-97B4-551613189AFE}"/>
              </a:ext>
            </a:extLst>
          </p:cNvPr>
          <p:cNvSpPr>
            <a:spLocks noGrp="1"/>
          </p:cNvSpPr>
          <p:nvPr>
            <p:ph type="body" sz="quarter" idx="13" hasCustomPrompt="1"/>
          </p:nvPr>
        </p:nvSpPr>
        <p:spPr>
          <a:xfrm>
            <a:off x="358084" y="2163558"/>
            <a:ext cx="5745802" cy="325027"/>
          </a:xfrm>
          <a:prstGeom prst="rect">
            <a:avLst/>
          </a:prstGeom>
        </p:spPr>
        <p:txBody>
          <a:bodyPr anchor="ctr">
            <a:noAutofit/>
          </a:bodyPr>
          <a:lstStyle>
            <a:lvl1pPr marL="0" indent="0">
              <a:buNone/>
              <a:defRPr sz="2000">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Subtitle</a:t>
            </a:r>
          </a:p>
        </p:txBody>
      </p:sp>
    </p:spTree>
    <p:extLst>
      <p:ext uri="{BB962C8B-B14F-4D97-AF65-F5344CB8AC3E}">
        <p14:creationId xmlns:p14="http://schemas.microsoft.com/office/powerpoint/2010/main" val="2568932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Pictur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F7200BE-1CDD-43D5-9A6D-5559AEA89CC7}"/>
              </a:ext>
            </a:extLst>
          </p:cNvPr>
          <p:cNvSpPr>
            <a:spLocks noGrp="1"/>
          </p:cNvSpPr>
          <p:nvPr>
            <p:ph type="pic" sz="quarter" idx="10"/>
          </p:nvPr>
        </p:nvSpPr>
        <p:spPr>
          <a:xfrm>
            <a:off x="9066689" y="679802"/>
            <a:ext cx="3125311" cy="6178198"/>
          </a:xfrm>
        </p:spPr>
        <p:txBody>
          <a:bodyPr/>
          <a:lstStyle/>
          <a:p>
            <a:endParaRPr lang="en-US" dirty="0"/>
          </a:p>
        </p:txBody>
      </p:sp>
      <p:sp>
        <p:nvSpPr>
          <p:cNvPr id="11" name="Title 12">
            <a:extLst>
              <a:ext uri="{FF2B5EF4-FFF2-40B4-BE49-F238E27FC236}">
                <a16:creationId xmlns:a16="http://schemas.microsoft.com/office/drawing/2014/main" id="{E0F8E8BB-ED73-423E-A803-1E00F6BD5C00}"/>
              </a:ext>
            </a:extLst>
          </p:cNvPr>
          <p:cNvSpPr>
            <a:spLocks noGrp="1"/>
          </p:cNvSpPr>
          <p:nvPr>
            <p:ph type="title" hasCustomPrompt="1"/>
          </p:nvPr>
        </p:nvSpPr>
        <p:spPr>
          <a:xfrm>
            <a:off x="319489" y="814043"/>
            <a:ext cx="8295701" cy="1202044"/>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Title</a:t>
            </a:r>
          </a:p>
        </p:txBody>
      </p:sp>
      <p:sp>
        <p:nvSpPr>
          <p:cNvPr id="13" name="Text Placeholder 10">
            <a:extLst>
              <a:ext uri="{FF2B5EF4-FFF2-40B4-BE49-F238E27FC236}">
                <a16:creationId xmlns:a16="http://schemas.microsoft.com/office/drawing/2014/main" id="{42FDCBA4-ADBB-495B-A163-E0FDFEE81143}"/>
              </a:ext>
            </a:extLst>
          </p:cNvPr>
          <p:cNvSpPr>
            <a:spLocks noGrp="1"/>
          </p:cNvSpPr>
          <p:nvPr>
            <p:ph type="body" sz="quarter" idx="12" hasCustomPrompt="1"/>
          </p:nvPr>
        </p:nvSpPr>
        <p:spPr>
          <a:xfrm>
            <a:off x="318499" y="179496"/>
            <a:ext cx="11568701" cy="325027"/>
          </a:xfrm>
          <a:prstGeom prst="rect">
            <a:avLst/>
          </a:prstGeom>
        </p:spPr>
        <p:txBody>
          <a:bodyPr anchor="ctr">
            <a:normAutofit/>
          </a:bodyPr>
          <a:lstStyle>
            <a:lvl1pPr marL="0" indent="0">
              <a:buNone/>
              <a:defRPr sz="1200">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Section header</a:t>
            </a:r>
          </a:p>
        </p:txBody>
      </p:sp>
      <p:sp>
        <p:nvSpPr>
          <p:cNvPr id="7" name="Text Placeholder 10">
            <a:extLst>
              <a:ext uri="{FF2B5EF4-FFF2-40B4-BE49-F238E27FC236}">
                <a16:creationId xmlns:a16="http://schemas.microsoft.com/office/drawing/2014/main" id="{49A3F9DE-485C-4908-8A92-78FAD586977B}"/>
              </a:ext>
            </a:extLst>
          </p:cNvPr>
          <p:cNvSpPr>
            <a:spLocks noGrp="1"/>
          </p:cNvSpPr>
          <p:nvPr>
            <p:ph type="body" sz="quarter" idx="13" hasCustomPrompt="1"/>
          </p:nvPr>
        </p:nvSpPr>
        <p:spPr>
          <a:xfrm>
            <a:off x="347066" y="2163558"/>
            <a:ext cx="8257107" cy="428490"/>
          </a:xfrm>
          <a:prstGeom prst="rect">
            <a:avLst/>
          </a:prstGeom>
        </p:spPr>
        <p:txBody>
          <a:bodyPr anchor="ctr">
            <a:noAutofit/>
          </a:bodyPr>
          <a:lstStyle>
            <a:lvl1pPr marL="0" indent="0">
              <a:buNone/>
              <a:defRPr sz="2000">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Subtitle</a:t>
            </a:r>
          </a:p>
        </p:txBody>
      </p:sp>
      <p:sp>
        <p:nvSpPr>
          <p:cNvPr id="10" name="Text Placeholder 10">
            <a:extLst>
              <a:ext uri="{FF2B5EF4-FFF2-40B4-BE49-F238E27FC236}">
                <a16:creationId xmlns:a16="http://schemas.microsoft.com/office/drawing/2014/main" id="{045FE916-1344-4AEE-AC28-8887CF47B6A7}"/>
              </a:ext>
            </a:extLst>
          </p:cNvPr>
          <p:cNvSpPr>
            <a:spLocks noGrp="1"/>
          </p:cNvSpPr>
          <p:nvPr>
            <p:ph type="body" sz="quarter" idx="11" hasCustomPrompt="1"/>
          </p:nvPr>
        </p:nvSpPr>
        <p:spPr>
          <a:xfrm>
            <a:off x="334298" y="2685011"/>
            <a:ext cx="8302626" cy="3378009"/>
          </a:xfrm>
          <a:prstGeom prst="rect">
            <a:avLst/>
          </a:prstGeo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Helvetica" panose="020B0604020202020204" pitchFamily="34" charset="0"/>
                <a:cs typeface="Helvetica" panose="020B0604020202020204" pitchFamily="34" charset="0"/>
              </a:defRPr>
            </a:lvl1pPr>
            <a:lvl2pPr>
              <a:defRPr sz="1200">
                <a:solidFill>
                  <a:schemeClr val="bg1"/>
                </a:solidFill>
                <a:latin typeface="Helvetica" panose="020B0604020202020204" pitchFamily="34" charset="0"/>
                <a:cs typeface="Helvetica" panose="020B0604020202020204" pitchFamily="34" charset="0"/>
              </a:defRPr>
            </a:lvl2pPr>
            <a:lvl3pPr>
              <a:defRPr sz="1200">
                <a:solidFill>
                  <a:schemeClr val="bg1"/>
                </a:solidFill>
                <a:latin typeface="Helvetica" panose="020B0604020202020204" pitchFamily="34" charset="0"/>
                <a:cs typeface="Helvetica" panose="020B0604020202020204" pitchFamily="34" charset="0"/>
              </a:defRPr>
            </a:lvl3pPr>
            <a:lvl4pPr>
              <a:defRPr sz="1200">
                <a:solidFill>
                  <a:schemeClr val="bg1"/>
                </a:solidFill>
                <a:latin typeface="Helvetica" panose="020B0604020202020204" pitchFamily="34" charset="0"/>
                <a:cs typeface="Helvetica" panose="020B0604020202020204" pitchFamily="34" charset="0"/>
              </a:defRPr>
            </a:lvl4pPr>
            <a:lvl5pPr>
              <a:defRPr sz="1200">
                <a:solidFill>
                  <a:schemeClr val="bg1"/>
                </a:solidFill>
                <a:latin typeface="Helvetica" panose="020B0604020202020204" pitchFamily="34" charset="0"/>
                <a:cs typeface="Helvetica" panose="020B0604020202020204" pitchFamily="34" charset="0"/>
              </a:defRPr>
            </a:lvl5pPr>
          </a:lstStyle>
          <a:p>
            <a:pPr lvl="0"/>
            <a:r>
              <a:rPr lang="en-US" dirty="0"/>
              <a:t>Text</a:t>
            </a:r>
          </a:p>
        </p:txBody>
      </p:sp>
    </p:spTree>
    <p:extLst>
      <p:ext uri="{BB962C8B-B14F-4D97-AF65-F5344CB8AC3E}">
        <p14:creationId xmlns:p14="http://schemas.microsoft.com/office/powerpoint/2010/main" val="234940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2">
            <a:extLst>
              <a:ext uri="{FF2B5EF4-FFF2-40B4-BE49-F238E27FC236}">
                <a16:creationId xmlns:a16="http://schemas.microsoft.com/office/drawing/2014/main" id="{8196A05A-F281-4941-B384-3478BA533BE6}"/>
              </a:ext>
            </a:extLst>
          </p:cNvPr>
          <p:cNvSpPr>
            <a:spLocks noGrp="1"/>
          </p:cNvSpPr>
          <p:nvPr>
            <p:ph type="title" hasCustomPrompt="1"/>
          </p:nvPr>
        </p:nvSpPr>
        <p:spPr>
          <a:xfrm>
            <a:off x="351928" y="1263314"/>
            <a:ext cx="11511209" cy="732633"/>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Divider name</a:t>
            </a:r>
          </a:p>
        </p:txBody>
      </p:sp>
      <p:sp>
        <p:nvSpPr>
          <p:cNvPr id="10" name="Picture Placeholder 9">
            <a:extLst>
              <a:ext uri="{FF2B5EF4-FFF2-40B4-BE49-F238E27FC236}">
                <a16:creationId xmlns:a16="http://schemas.microsoft.com/office/drawing/2014/main" id="{34C19F83-5256-49F4-9B89-5563A8AF17D5}"/>
              </a:ext>
            </a:extLst>
          </p:cNvPr>
          <p:cNvSpPr>
            <a:spLocks noGrp="1"/>
          </p:cNvSpPr>
          <p:nvPr>
            <p:ph type="pic" sz="quarter" idx="13"/>
          </p:nvPr>
        </p:nvSpPr>
        <p:spPr>
          <a:xfrm>
            <a:off x="0" y="2459640"/>
            <a:ext cx="12192000" cy="3449670"/>
          </a:xfrm>
        </p:spPr>
        <p:txBody>
          <a:bodyPr/>
          <a:lstStyle/>
          <a:p>
            <a:endParaRPr lang="en-US" dirty="0"/>
          </a:p>
        </p:txBody>
      </p:sp>
    </p:spTree>
    <p:extLst>
      <p:ext uri="{BB962C8B-B14F-4D97-AF65-F5344CB8AC3E}">
        <p14:creationId xmlns:p14="http://schemas.microsoft.com/office/powerpoint/2010/main" val="121360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2949265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82D9154D-FB9F-4690-9952-BC54489AC2A8}"/>
              </a:ext>
            </a:extLst>
          </p:cNvPr>
          <p:cNvSpPr>
            <a:spLocks noGrp="1"/>
          </p:cNvSpPr>
          <p:nvPr>
            <p:ph type="body" sz="quarter" idx="12" hasCustomPrompt="1"/>
          </p:nvPr>
        </p:nvSpPr>
        <p:spPr>
          <a:xfrm>
            <a:off x="318499" y="179496"/>
            <a:ext cx="11568701" cy="325027"/>
          </a:xfrm>
          <a:prstGeom prst="rect">
            <a:avLst/>
          </a:prstGeom>
        </p:spPr>
        <p:txBody>
          <a:bodyPr anchor="ctr">
            <a:normAutofit/>
          </a:bodyPr>
          <a:lstStyle>
            <a:lvl1pPr marL="0" indent="0">
              <a:buNone/>
              <a:defRPr sz="1200">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Section header</a:t>
            </a:r>
          </a:p>
        </p:txBody>
      </p:sp>
      <p:sp>
        <p:nvSpPr>
          <p:cNvPr id="7" name="Title 12">
            <a:extLst>
              <a:ext uri="{FF2B5EF4-FFF2-40B4-BE49-F238E27FC236}">
                <a16:creationId xmlns:a16="http://schemas.microsoft.com/office/drawing/2014/main" id="{32245D2C-44A2-4427-BAF8-2A41165A182E}"/>
              </a:ext>
            </a:extLst>
          </p:cNvPr>
          <p:cNvSpPr>
            <a:spLocks noGrp="1"/>
          </p:cNvSpPr>
          <p:nvPr>
            <p:ph type="title" hasCustomPrompt="1"/>
          </p:nvPr>
        </p:nvSpPr>
        <p:spPr>
          <a:xfrm>
            <a:off x="315835" y="804417"/>
            <a:ext cx="11540543" cy="1130261"/>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Title</a:t>
            </a:r>
          </a:p>
        </p:txBody>
      </p:sp>
      <p:sp>
        <p:nvSpPr>
          <p:cNvPr id="10" name="Text Placeholder 10">
            <a:extLst>
              <a:ext uri="{FF2B5EF4-FFF2-40B4-BE49-F238E27FC236}">
                <a16:creationId xmlns:a16="http://schemas.microsoft.com/office/drawing/2014/main" id="{EA6CFFA0-EC7A-4F5D-8CDB-A9E309490CDF}"/>
              </a:ext>
            </a:extLst>
          </p:cNvPr>
          <p:cNvSpPr>
            <a:spLocks noGrp="1"/>
          </p:cNvSpPr>
          <p:nvPr>
            <p:ph type="body" sz="quarter" idx="13" hasCustomPrompt="1"/>
          </p:nvPr>
        </p:nvSpPr>
        <p:spPr>
          <a:xfrm>
            <a:off x="323642" y="1970126"/>
            <a:ext cx="11563558" cy="465066"/>
          </a:xfrm>
          <a:prstGeom prst="rect">
            <a:avLst/>
          </a:prstGeom>
        </p:spPr>
        <p:txBody>
          <a:bodyPr anchor="ctr">
            <a:noAutofit/>
          </a:bodyPr>
          <a:lstStyle>
            <a:lvl1pPr marL="0" indent="0">
              <a:buNone/>
              <a:defRPr sz="2000">
                <a:solidFill>
                  <a:schemeClr val="bg1"/>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Subtitle</a:t>
            </a:r>
          </a:p>
        </p:txBody>
      </p:sp>
      <p:sp>
        <p:nvSpPr>
          <p:cNvPr id="9" name="Text Placeholder 10">
            <a:extLst>
              <a:ext uri="{FF2B5EF4-FFF2-40B4-BE49-F238E27FC236}">
                <a16:creationId xmlns:a16="http://schemas.microsoft.com/office/drawing/2014/main" id="{B74B901C-D590-46BF-B425-7684E160D01B}"/>
              </a:ext>
            </a:extLst>
          </p:cNvPr>
          <p:cNvSpPr>
            <a:spLocks noGrp="1"/>
          </p:cNvSpPr>
          <p:nvPr>
            <p:ph type="body" sz="quarter" idx="14" hasCustomPrompt="1"/>
          </p:nvPr>
        </p:nvSpPr>
        <p:spPr>
          <a:xfrm>
            <a:off x="334297" y="2643448"/>
            <a:ext cx="11561215" cy="3291840"/>
          </a:xfrm>
          <a:prstGeom prst="rect">
            <a:avLst/>
          </a:prstGeo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latin typeface="Helvetica" panose="020B0604020202020204" pitchFamily="34" charset="0"/>
                <a:cs typeface="Helvetica" panose="020B0604020202020204" pitchFamily="34" charset="0"/>
              </a:defRPr>
            </a:lvl1pPr>
            <a:lvl2pPr>
              <a:defRPr sz="1200">
                <a:solidFill>
                  <a:schemeClr val="bg1"/>
                </a:solidFill>
                <a:latin typeface="Helvetica" panose="020B0604020202020204" pitchFamily="34" charset="0"/>
                <a:cs typeface="Helvetica" panose="020B0604020202020204" pitchFamily="34" charset="0"/>
              </a:defRPr>
            </a:lvl2pPr>
            <a:lvl3pPr>
              <a:defRPr sz="1200">
                <a:solidFill>
                  <a:schemeClr val="bg1"/>
                </a:solidFill>
                <a:latin typeface="Helvetica" panose="020B0604020202020204" pitchFamily="34" charset="0"/>
                <a:cs typeface="Helvetica" panose="020B0604020202020204" pitchFamily="34" charset="0"/>
              </a:defRPr>
            </a:lvl3pPr>
            <a:lvl4pPr>
              <a:defRPr sz="1200">
                <a:solidFill>
                  <a:schemeClr val="bg1"/>
                </a:solidFill>
                <a:latin typeface="Helvetica" panose="020B0604020202020204" pitchFamily="34" charset="0"/>
                <a:cs typeface="Helvetica" panose="020B0604020202020204" pitchFamily="34" charset="0"/>
              </a:defRPr>
            </a:lvl4pPr>
            <a:lvl5pPr>
              <a:defRPr sz="1200">
                <a:solidFill>
                  <a:schemeClr val="bg1"/>
                </a:solidFill>
                <a:latin typeface="Helvetica" panose="020B0604020202020204" pitchFamily="34" charset="0"/>
                <a:cs typeface="Helvetica" panose="020B0604020202020204" pitchFamily="34" charset="0"/>
              </a:defRPr>
            </a:lvl5pPr>
          </a:lstStyle>
          <a:p>
            <a:pPr lvl="0"/>
            <a:r>
              <a:rPr lang="en-US" dirty="0"/>
              <a:t>Text</a:t>
            </a:r>
          </a:p>
        </p:txBody>
      </p:sp>
    </p:spTree>
    <p:extLst>
      <p:ext uri="{BB962C8B-B14F-4D97-AF65-F5344CB8AC3E}">
        <p14:creationId xmlns:p14="http://schemas.microsoft.com/office/powerpoint/2010/main" val="325359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Picture 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A657D87D-8DDE-46F4-A18A-D87C112B4D92}"/>
              </a:ext>
            </a:extLst>
          </p:cNvPr>
          <p:cNvSpPr>
            <a:spLocks noGrp="1"/>
          </p:cNvSpPr>
          <p:nvPr>
            <p:ph type="pic" sz="quarter" idx="10"/>
          </p:nvPr>
        </p:nvSpPr>
        <p:spPr>
          <a:xfrm>
            <a:off x="6779420" y="681038"/>
            <a:ext cx="5412580" cy="6176962"/>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32C9B966-44B8-4151-A9BB-BB93BCA4C39F}"/>
              </a:ext>
            </a:extLst>
          </p:cNvPr>
          <p:cNvSpPr>
            <a:spLocks noGrp="1"/>
          </p:cNvSpPr>
          <p:nvPr>
            <p:ph type="body" sz="quarter" idx="12" hasCustomPrompt="1"/>
          </p:nvPr>
        </p:nvSpPr>
        <p:spPr>
          <a:xfrm>
            <a:off x="334296" y="179496"/>
            <a:ext cx="5803519" cy="325027"/>
          </a:xfrm>
          <a:prstGeom prst="rect">
            <a:avLst/>
          </a:prstGeom>
        </p:spPr>
        <p:txBody>
          <a:bodyPr anchor="ctr">
            <a:normAutofit/>
          </a:bodyPr>
          <a:lstStyle>
            <a:lvl1pPr marL="0" indent="0">
              <a:buNone/>
              <a:defRPr sz="1200">
                <a:solidFill>
                  <a:schemeClr val="bg2">
                    <a:lumMod val="25000"/>
                  </a:schemeClr>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Section header</a:t>
            </a:r>
          </a:p>
        </p:txBody>
      </p:sp>
      <p:sp>
        <p:nvSpPr>
          <p:cNvPr id="9" name="Text Placeholder 10">
            <a:extLst>
              <a:ext uri="{FF2B5EF4-FFF2-40B4-BE49-F238E27FC236}">
                <a16:creationId xmlns:a16="http://schemas.microsoft.com/office/drawing/2014/main" id="{2BAF4089-27E3-499E-B6E5-78D1151774C8}"/>
              </a:ext>
            </a:extLst>
          </p:cNvPr>
          <p:cNvSpPr>
            <a:spLocks noGrp="1"/>
          </p:cNvSpPr>
          <p:nvPr>
            <p:ph type="body" sz="quarter" idx="11" hasCustomPrompt="1"/>
          </p:nvPr>
        </p:nvSpPr>
        <p:spPr>
          <a:xfrm>
            <a:off x="357446" y="2601884"/>
            <a:ext cx="5734881" cy="3461136"/>
          </a:xfrm>
          <a:prstGeom prst="rect">
            <a:avLst/>
          </a:prstGeom>
        </p:spPr>
        <p:txBody>
          <a:bodyPr>
            <a:normAutofit/>
          </a:bodyPr>
          <a:lstStyle>
            <a:lvl1pPr marL="0" marR="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lumMod val="25000"/>
                  </a:schemeClr>
                </a:solidFill>
                <a:latin typeface="Helvetica" panose="020B0604020202020204" pitchFamily="34" charset="0"/>
                <a:cs typeface="Helvetica" panose="020B0604020202020204" pitchFamily="34" charset="0"/>
              </a:defRPr>
            </a:lvl1pPr>
            <a:lvl2pPr>
              <a:defRPr sz="1200">
                <a:solidFill>
                  <a:schemeClr val="bg1"/>
                </a:solidFill>
                <a:latin typeface="Helvetica" panose="020B0604020202020204" pitchFamily="34" charset="0"/>
                <a:cs typeface="Helvetica" panose="020B0604020202020204" pitchFamily="34" charset="0"/>
              </a:defRPr>
            </a:lvl2pPr>
            <a:lvl3pPr>
              <a:defRPr sz="1200">
                <a:solidFill>
                  <a:schemeClr val="bg1"/>
                </a:solidFill>
                <a:latin typeface="Helvetica" panose="020B0604020202020204" pitchFamily="34" charset="0"/>
                <a:cs typeface="Helvetica" panose="020B0604020202020204" pitchFamily="34" charset="0"/>
              </a:defRPr>
            </a:lvl3pPr>
            <a:lvl4pPr>
              <a:defRPr sz="1200">
                <a:solidFill>
                  <a:schemeClr val="bg1"/>
                </a:solidFill>
                <a:latin typeface="Helvetica" panose="020B0604020202020204" pitchFamily="34" charset="0"/>
                <a:cs typeface="Helvetica" panose="020B0604020202020204" pitchFamily="34" charset="0"/>
              </a:defRPr>
            </a:lvl4pPr>
            <a:lvl5pPr>
              <a:defRPr sz="1200">
                <a:solidFill>
                  <a:schemeClr val="bg1"/>
                </a:solidFill>
                <a:latin typeface="Helvetica" panose="020B0604020202020204" pitchFamily="34" charset="0"/>
                <a:cs typeface="Helvetica" panose="020B0604020202020204" pitchFamily="34" charset="0"/>
              </a:defRPr>
            </a:lvl5pPr>
          </a:lstStyle>
          <a:p>
            <a:pPr lvl="0"/>
            <a:r>
              <a:rPr lang="en-US" dirty="0"/>
              <a:t>Text</a:t>
            </a:r>
          </a:p>
        </p:txBody>
      </p:sp>
      <p:sp>
        <p:nvSpPr>
          <p:cNvPr id="10" name="Title 12">
            <a:extLst>
              <a:ext uri="{FF2B5EF4-FFF2-40B4-BE49-F238E27FC236}">
                <a16:creationId xmlns:a16="http://schemas.microsoft.com/office/drawing/2014/main" id="{937CD671-2781-4179-AA73-AFFF43B38B1B}"/>
              </a:ext>
            </a:extLst>
          </p:cNvPr>
          <p:cNvSpPr>
            <a:spLocks noGrp="1"/>
          </p:cNvSpPr>
          <p:nvPr>
            <p:ph type="title" hasCustomPrompt="1"/>
          </p:nvPr>
        </p:nvSpPr>
        <p:spPr>
          <a:xfrm>
            <a:off x="334296" y="814042"/>
            <a:ext cx="5767245" cy="1168994"/>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Title</a:t>
            </a:r>
          </a:p>
        </p:txBody>
      </p:sp>
      <p:sp>
        <p:nvSpPr>
          <p:cNvPr id="13" name="Text Placeholder 10">
            <a:extLst>
              <a:ext uri="{FF2B5EF4-FFF2-40B4-BE49-F238E27FC236}">
                <a16:creationId xmlns:a16="http://schemas.microsoft.com/office/drawing/2014/main" id="{1A2B510A-4D51-48D3-8C49-DF9631FDC51C}"/>
              </a:ext>
            </a:extLst>
          </p:cNvPr>
          <p:cNvSpPr>
            <a:spLocks noGrp="1"/>
          </p:cNvSpPr>
          <p:nvPr>
            <p:ph type="body" sz="quarter" idx="13" hasCustomPrompt="1"/>
          </p:nvPr>
        </p:nvSpPr>
        <p:spPr>
          <a:xfrm>
            <a:off x="358084" y="2163558"/>
            <a:ext cx="5745802" cy="325027"/>
          </a:xfrm>
          <a:prstGeom prst="rect">
            <a:avLst/>
          </a:prstGeom>
        </p:spPr>
        <p:txBody>
          <a:bodyPr anchor="ctr">
            <a:noAutofit/>
          </a:bodyPr>
          <a:lstStyle>
            <a:lvl1pPr marL="0" indent="0">
              <a:buNone/>
              <a:defRPr sz="2000">
                <a:solidFill>
                  <a:schemeClr val="bg2">
                    <a:lumMod val="25000"/>
                  </a:schemeClr>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Subtitle</a:t>
            </a:r>
          </a:p>
        </p:txBody>
      </p:sp>
    </p:spTree>
    <p:extLst>
      <p:ext uri="{BB962C8B-B14F-4D97-AF65-F5344CB8AC3E}">
        <p14:creationId xmlns:p14="http://schemas.microsoft.com/office/powerpoint/2010/main" val="364001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Picture w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D4D09EEE-098A-4075-AB50-930AF67ACFAA}"/>
              </a:ext>
            </a:extLst>
          </p:cNvPr>
          <p:cNvSpPr>
            <a:spLocks noGrp="1"/>
          </p:cNvSpPr>
          <p:nvPr>
            <p:ph type="pic" sz="quarter" idx="10"/>
          </p:nvPr>
        </p:nvSpPr>
        <p:spPr>
          <a:xfrm>
            <a:off x="9066689" y="679802"/>
            <a:ext cx="3125311" cy="6178198"/>
          </a:xfrm>
        </p:spPr>
        <p:txBody>
          <a:bodyPr/>
          <a:lstStyle/>
          <a:p>
            <a:endParaRPr lang="en-US" dirty="0"/>
          </a:p>
        </p:txBody>
      </p:sp>
      <p:sp>
        <p:nvSpPr>
          <p:cNvPr id="9" name="Text Placeholder 10">
            <a:extLst>
              <a:ext uri="{FF2B5EF4-FFF2-40B4-BE49-F238E27FC236}">
                <a16:creationId xmlns:a16="http://schemas.microsoft.com/office/drawing/2014/main" id="{0356DA55-DE32-4D48-BEE1-69E9A1CF2CE8}"/>
              </a:ext>
            </a:extLst>
          </p:cNvPr>
          <p:cNvSpPr>
            <a:spLocks noGrp="1"/>
          </p:cNvSpPr>
          <p:nvPr>
            <p:ph type="body" sz="quarter" idx="12" hasCustomPrompt="1"/>
          </p:nvPr>
        </p:nvSpPr>
        <p:spPr>
          <a:xfrm>
            <a:off x="334297" y="179496"/>
            <a:ext cx="11552903" cy="325027"/>
          </a:xfrm>
          <a:prstGeom prst="rect">
            <a:avLst/>
          </a:prstGeom>
        </p:spPr>
        <p:txBody>
          <a:bodyPr anchor="ctr">
            <a:normAutofit/>
          </a:bodyPr>
          <a:lstStyle>
            <a:lvl1pPr marL="0" indent="0">
              <a:buNone/>
              <a:defRPr sz="1200">
                <a:solidFill>
                  <a:schemeClr val="bg2">
                    <a:lumMod val="25000"/>
                  </a:schemeClr>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Section header</a:t>
            </a:r>
          </a:p>
        </p:txBody>
      </p:sp>
      <p:sp>
        <p:nvSpPr>
          <p:cNvPr id="11" name="Text Placeholder 10">
            <a:extLst>
              <a:ext uri="{FF2B5EF4-FFF2-40B4-BE49-F238E27FC236}">
                <a16:creationId xmlns:a16="http://schemas.microsoft.com/office/drawing/2014/main" id="{702CA928-4188-4D20-B627-4279E55BC5BD}"/>
              </a:ext>
            </a:extLst>
          </p:cNvPr>
          <p:cNvSpPr>
            <a:spLocks noGrp="1"/>
          </p:cNvSpPr>
          <p:nvPr>
            <p:ph type="body" sz="quarter" idx="11" hasCustomPrompt="1"/>
          </p:nvPr>
        </p:nvSpPr>
        <p:spPr>
          <a:xfrm>
            <a:off x="351111" y="2644048"/>
            <a:ext cx="8242046" cy="327201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2">
                    <a:lumMod val="25000"/>
                  </a:schemeClr>
                </a:solidFill>
                <a:latin typeface="Helvetica" panose="020B0604020202020204" pitchFamily="34" charset="0"/>
                <a:cs typeface="Helvetica" panose="020B0604020202020204" pitchFamily="34" charset="0"/>
              </a:defRPr>
            </a:lvl1pPr>
            <a:lvl2pPr>
              <a:defRPr sz="1200">
                <a:solidFill>
                  <a:schemeClr val="bg1"/>
                </a:solidFill>
                <a:latin typeface="Helvetica" panose="020B0604020202020204" pitchFamily="34" charset="0"/>
                <a:cs typeface="Helvetica" panose="020B0604020202020204" pitchFamily="34" charset="0"/>
              </a:defRPr>
            </a:lvl2pPr>
            <a:lvl3pPr>
              <a:defRPr sz="1200">
                <a:solidFill>
                  <a:schemeClr val="bg1"/>
                </a:solidFill>
                <a:latin typeface="Helvetica" panose="020B0604020202020204" pitchFamily="34" charset="0"/>
                <a:cs typeface="Helvetica" panose="020B0604020202020204" pitchFamily="34" charset="0"/>
              </a:defRPr>
            </a:lvl3pPr>
            <a:lvl4pPr>
              <a:defRPr sz="1200">
                <a:solidFill>
                  <a:schemeClr val="bg1"/>
                </a:solidFill>
                <a:latin typeface="Helvetica" panose="020B0604020202020204" pitchFamily="34" charset="0"/>
                <a:cs typeface="Helvetica" panose="020B0604020202020204" pitchFamily="34" charset="0"/>
              </a:defRPr>
            </a:lvl4pPr>
            <a:lvl5pPr>
              <a:defRPr sz="1200">
                <a:solidFill>
                  <a:schemeClr val="bg1"/>
                </a:solidFill>
                <a:latin typeface="Helvetica" panose="020B0604020202020204" pitchFamily="34" charset="0"/>
                <a:cs typeface="Helvetica"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p:txBody>
      </p:sp>
      <p:sp>
        <p:nvSpPr>
          <p:cNvPr id="12" name="Title 12">
            <a:extLst>
              <a:ext uri="{FF2B5EF4-FFF2-40B4-BE49-F238E27FC236}">
                <a16:creationId xmlns:a16="http://schemas.microsoft.com/office/drawing/2014/main" id="{253709F4-7403-4D7C-A6D0-BACF9330F6E2}"/>
              </a:ext>
            </a:extLst>
          </p:cNvPr>
          <p:cNvSpPr>
            <a:spLocks noGrp="1"/>
          </p:cNvSpPr>
          <p:nvPr>
            <p:ph type="title" hasCustomPrompt="1"/>
          </p:nvPr>
        </p:nvSpPr>
        <p:spPr>
          <a:xfrm>
            <a:off x="334297" y="814043"/>
            <a:ext cx="8280893" cy="1202044"/>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Title</a:t>
            </a:r>
          </a:p>
        </p:txBody>
      </p:sp>
      <p:sp>
        <p:nvSpPr>
          <p:cNvPr id="13" name="Text Placeholder 10">
            <a:extLst>
              <a:ext uri="{FF2B5EF4-FFF2-40B4-BE49-F238E27FC236}">
                <a16:creationId xmlns:a16="http://schemas.microsoft.com/office/drawing/2014/main" id="{F90339CC-DBAF-4BC8-8132-0C39722C35F5}"/>
              </a:ext>
            </a:extLst>
          </p:cNvPr>
          <p:cNvSpPr>
            <a:spLocks noGrp="1"/>
          </p:cNvSpPr>
          <p:nvPr>
            <p:ph type="body" sz="quarter" idx="13" hasCustomPrompt="1"/>
          </p:nvPr>
        </p:nvSpPr>
        <p:spPr>
          <a:xfrm>
            <a:off x="347066" y="2163558"/>
            <a:ext cx="8257107" cy="428490"/>
          </a:xfrm>
          <a:prstGeom prst="rect">
            <a:avLst/>
          </a:prstGeom>
        </p:spPr>
        <p:txBody>
          <a:bodyPr anchor="ctr">
            <a:noAutofit/>
          </a:bodyPr>
          <a:lstStyle>
            <a:lvl1pPr marL="0" indent="0">
              <a:buNone/>
              <a:defRPr sz="2000">
                <a:solidFill>
                  <a:schemeClr val="bg2">
                    <a:lumMod val="25000"/>
                  </a:schemeClr>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Subtitle</a:t>
            </a:r>
          </a:p>
        </p:txBody>
      </p:sp>
    </p:spTree>
    <p:extLst>
      <p:ext uri="{BB962C8B-B14F-4D97-AF65-F5344CB8AC3E}">
        <p14:creationId xmlns:p14="http://schemas.microsoft.com/office/powerpoint/2010/main" val="3740804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1.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3C3858FC-DDD0-44BC-81BC-469852072106}"/>
              </a:ext>
            </a:extLst>
          </p:cNvPr>
          <p:cNvSpPr>
            <a:spLocks noGrp="1"/>
          </p:cNvSpPr>
          <p:nvPr>
            <p:ph type="pic" sz="quarter" idx="13"/>
          </p:nvPr>
        </p:nvSpPr>
        <p:spPr>
          <a:xfrm>
            <a:off x="0" y="2459640"/>
            <a:ext cx="12192000" cy="3449670"/>
          </a:xfrm>
        </p:spPr>
        <p:txBody>
          <a:bodyPr/>
          <a:lstStyle/>
          <a:p>
            <a:endParaRPr lang="en-US" dirty="0"/>
          </a:p>
        </p:txBody>
      </p:sp>
      <p:sp>
        <p:nvSpPr>
          <p:cNvPr id="10" name="Title 12">
            <a:extLst>
              <a:ext uri="{FF2B5EF4-FFF2-40B4-BE49-F238E27FC236}">
                <a16:creationId xmlns:a16="http://schemas.microsoft.com/office/drawing/2014/main" id="{EC3982CE-B28C-44B0-B91B-8B537AEECE5A}"/>
              </a:ext>
            </a:extLst>
          </p:cNvPr>
          <p:cNvSpPr>
            <a:spLocks noGrp="1"/>
          </p:cNvSpPr>
          <p:nvPr>
            <p:ph type="title" hasCustomPrompt="1"/>
          </p:nvPr>
        </p:nvSpPr>
        <p:spPr>
          <a:xfrm>
            <a:off x="351928" y="1263314"/>
            <a:ext cx="11511209" cy="722801"/>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Divider name</a:t>
            </a:r>
          </a:p>
        </p:txBody>
      </p:sp>
    </p:spTree>
    <p:extLst>
      <p:ext uri="{BB962C8B-B14F-4D97-AF65-F5344CB8AC3E}">
        <p14:creationId xmlns:p14="http://schemas.microsoft.com/office/powerpoint/2010/main" val="4037560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06C7DE97-4D70-43A8-94B5-D1D8201C1045}"/>
              </a:ext>
            </a:extLst>
          </p:cNvPr>
          <p:cNvSpPr>
            <a:spLocks noGrp="1"/>
          </p:cNvSpPr>
          <p:nvPr>
            <p:ph type="body" sz="quarter" idx="12" hasCustomPrompt="1"/>
          </p:nvPr>
        </p:nvSpPr>
        <p:spPr>
          <a:xfrm>
            <a:off x="344129" y="179496"/>
            <a:ext cx="11543071" cy="325027"/>
          </a:xfrm>
          <a:prstGeom prst="rect">
            <a:avLst/>
          </a:prstGeom>
        </p:spPr>
        <p:txBody>
          <a:bodyPr anchor="ctr">
            <a:normAutofit/>
          </a:bodyPr>
          <a:lstStyle>
            <a:lvl1pPr marL="0" indent="0">
              <a:buNone/>
              <a:defRPr sz="1200">
                <a:solidFill>
                  <a:schemeClr val="bg2">
                    <a:lumMod val="25000"/>
                  </a:schemeClr>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Section header</a:t>
            </a:r>
          </a:p>
        </p:txBody>
      </p:sp>
      <p:sp>
        <p:nvSpPr>
          <p:cNvPr id="8" name="Title 12">
            <a:extLst>
              <a:ext uri="{FF2B5EF4-FFF2-40B4-BE49-F238E27FC236}">
                <a16:creationId xmlns:a16="http://schemas.microsoft.com/office/drawing/2014/main" id="{ABC4F3B5-1D83-4D3C-89D2-5CD69B11372B}"/>
              </a:ext>
            </a:extLst>
          </p:cNvPr>
          <p:cNvSpPr>
            <a:spLocks noGrp="1"/>
          </p:cNvSpPr>
          <p:nvPr>
            <p:ph type="title" hasCustomPrompt="1"/>
          </p:nvPr>
        </p:nvSpPr>
        <p:spPr>
          <a:xfrm>
            <a:off x="334297" y="804417"/>
            <a:ext cx="11522081" cy="1181699"/>
          </a:xfrm>
        </p:spPr>
        <p:txBody>
          <a:bodyPr anchor="t">
            <a:normAutofit/>
          </a:bodyPr>
          <a:lstStyle>
            <a:lvl1pPr>
              <a:defRPr sz="3800" b="1">
                <a:solidFill>
                  <a:srgbClr val="8FDD7A"/>
                </a:solidFill>
                <a:latin typeface="Helvetica" panose="020B0604020202020204" pitchFamily="34" charset="0"/>
                <a:cs typeface="Helvetica" panose="020B0604020202020204" pitchFamily="34" charset="0"/>
              </a:defRPr>
            </a:lvl1pPr>
          </a:lstStyle>
          <a:p>
            <a:r>
              <a:rPr lang="en-US" dirty="0"/>
              <a:t>Section Title</a:t>
            </a:r>
          </a:p>
        </p:txBody>
      </p:sp>
      <p:sp>
        <p:nvSpPr>
          <p:cNvPr id="11" name="Text Placeholder 10">
            <a:extLst>
              <a:ext uri="{FF2B5EF4-FFF2-40B4-BE49-F238E27FC236}">
                <a16:creationId xmlns:a16="http://schemas.microsoft.com/office/drawing/2014/main" id="{438DA967-61BE-491D-88F3-0A0AD28D32A5}"/>
              </a:ext>
            </a:extLst>
          </p:cNvPr>
          <p:cNvSpPr>
            <a:spLocks noGrp="1"/>
          </p:cNvSpPr>
          <p:nvPr>
            <p:ph type="body" sz="quarter" idx="13" hasCustomPrompt="1"/>
          </p:nvPr>
        </p:nvSpPr>
        <p:spPr>
          <a:xfrm>
            <a:off x="353960" y="2029120"/>
            <a:ext cx="11552903" cy="465066"/>
          </a:xfrm>
          <a:prstGeom prst="rect">
            <a:avLst/>
          </a:prstGeom>
        </p:spPr>
        <p:txBody>
          <a:bodyPr anchor="ctr">
            <a:noAutofit/>
          </a:bodyPr>
          <a:lstStyle>
            <a:lvl1pPr marL="0" indent="0">
              <a:buNone/>
              <a:defRPr sz="2000">
                <a:solidFill>
                  <a:schemeClr val="bg2">
                    <a:lumMod val="25000"/>
                  </a:schemeClr>
                </a:solidFill>
                <a:latin typeface="Helvetica" panose="020B0604020202020204" pitchFamily="34" charset="0"/>
                <a:cs typeface="Helvetica" panose="020B0604020202020204" pitchFamily="34" charset="0"/>
              </a:defRPr>
            </a:lvl1pPr>
            <a:lvl2pPr>
              <a:defRPr>
                <a:solidFill>
                  <a:schemeClr val="bg1"/>
                </a:solidFill>
                <a:latin typeface="Helvetica" panose="020B0604020202020204" pitchFamily="34" charset="0"/>
                <a:cs typeface="Helvetica" panose="020B0604020202020204" pitchFamily="34" charset="0"/>
              </a:defRPr>
            </a:lvl2pPr>
            <a:lvl3pPr>
              <a:defRPr>
                <a:solidFill>
                  <a:schemeClr val="bg1"/>
                </a:solidFill>
                <a:latin typeface="Helvetica" panose="020B0604020202020204" pitchFamily="34" charset="0"/>
                <a:cs typeface="Helvetica" panose="020B0604020202020204" pitchFamily="34" charset="0"/>
              </a:defRPr>
            </a:lvl3pPr>
            <a:lvl4pPr>
              <a:defRPr>
                <a:solidFill>
                  <a:schemeClr val="bg1"/>
                </a:solidFill>
                <a:latin typeface="Helvetica" panose="020B0604020202020204" pitchFamily="34" charset="0"/>
                <a:cs typeface="Helvetica" panose="020B0604020202020204" pitchFamily="34" charset="0"/>
              </a:defRPr>
            </a:lvl4pPr>
            <a:lvl5pPr>
              <a:defRPr>
                <a:solidFill>
                  <a:schemeClr val="bg1"/>
                </a:solidFill>
                <a:latin typeface="Helvetica" panose="020B0604020202020204" pitchFamily="34" charset="0"/>
                <a:cs typeface="Helvetica" panose="020B0604020202020204" pitchFamily="34" charset="0"/>
              </a:defRPr>
            </a:lvl5pPr>
          </a:lstStyle>
          <a:p>
            <a:pPr lvl="0"/>
            <a:r>
              <a:rPr lang="en-US" dirty="0"/>
              <a:t>Subtitle</a:t>
            </a:r>
          </a:p>
        </p:txBody>
      </p:sp>
      <p:sp>
        <p:nvSpPr>
          <p:cNvPr id="12" name="Text Placeholder 10">
            <a:extLst>
              <a:ext uri="{FF2B5EF4-FFF2-40B4-BE49-F238E27FC236}">
                <a16:creationId xmlns:a16="http://schemas.microsoft.com/office/drawing/2014/main" id="{3789F81A-8AE5-458E-BEC0-888EAE15A55F}"/>
              </a:ext>
            </a:extLst>
          </p:cNvPr>
          <p:cNvSpPr>
            <a:spLocks noGrp="1"/>
          </p:cNvSpPr>
          <p:nvPr>
            <p:ph type="body" sz="quarter" idx="11" hasCustomPrompt="1"/>
          </p:nvPr>
        </p:nvSpPr>
        <p:spPr>
          <a:xfrm>
            <a:off x="351111" y="2644048"/>
            <a:ext cx="11497588" cy="327201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chemeClr val="bg2">
                    <a:lumMod val="25000"/>
                  </a:schemeClr>
                </a:solidFill>
                <a:latin typeface="Helvetica" panose="020B0604020202020204" pitchFamily="34" charset="0"/>
                <a:cs typeface="Helvetica" panose="020B0604020202020204" pitchFamily="34" charset="0"/>
              </a:defRPr>
            </a:lvl1pPr>
            <a:lvl2pPr>
              <a:defRPr sz="1200">
                <a:solidFill>
                  <a:schemeClr val="bg1"/>
                </a:solidFill>
                <a:latin typeface="Helvetica" panose="020B0604020202020204" pitchFamily="34" charset="0"/>
                <a:cs typeface="Helvetica" panose="020B0604020202020204" pitchFamily="34" charset="0"/>
              </a:defRPr>
            </a:lvl2pPr>
            <a:lvl3pPr>
              <a:defRPr sz="1200">
                <a:solidFill>
                  <a:schemeClr val="bg1"/>
                </a:solidFill>
                <a:latin typeface="Helvetica" panose="020B0604020202020204" pitchFamily="34" charset="0"/>
                <a:cs typeface="Helvetica" panose="020B0604020202020204" pitchFamily="34" charset="0"/>
              </a:defRPr>
            </a:lvl3pPr>
            <a:lvl4pPr>
              <a:defRPr sz="1200">
                <a:solidFill>
                  <a:schemeClr val="bg1"/>
                </a:solidFill>
                <a:latin typeface="Helvetica" panose="020B0604020202020204" pitchFamily="34" charset="0"/>
                <a:cs typeface="Helvetica" panose="020B0604020202020204" pitchFamily="34" charset="0"/>
              </a:defRPr>
            </a:lvl4pPr>
            <a:lvl5pPr>
              <a:defRPr sz="1200">
                <a:solidFill>
                  <a:schemeClr val="bg1"/>
                </a:solidFill>
                <a:latin typeface="Helvetica" panose="020B0604020202020204" pitchFamily="34" charset="0"/>
                <a:cs typeface="Helvetica"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40600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235747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435530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3134756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249727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188300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45809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CC898-0EB3-4350-9C4D-4B781F537A3F}" type="slidenum">
              <a:rPr lang="en-US" smtClean="0"/>
              <a:t>‹#›</a:t>
            </a:fld>
            <a:endParaRPr lang="en-US"/>
          </a:p>
        </p:txBody>
      </p:sp>
    </p:spTree>
    <p:extLst>
      <p:ext uri="{BB962C8B-B14F-4D97-AF65-F5344CB8AC3E}">
        <p14:creationId xmlns:p14="http://schemas.microsoft.com/office/powerpoint/2010/main" val="411085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CC898-0EB3-4350-9C4D-4B781F537A3F}" type="slidenum">
              <a:rPr lang="en-US" smtClean="0"/>
              <a:t>‹#›</a:t>
            </a:fld>
            <a:endParaRPr lang="en-US"/>
          </a:p>
        </p:txBody>
      </p:sp>
    </p:spTree>
    <p:extLst>
      <p:ext uri="{BB962C8B-B14F-4D97-AF65-F5344CB8AC3E}">
        <p14:creationId xmlns:p14="http://schemas.microsoft.com/office/powerpoint/2010/main" val="2273649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89" r:id="rId13"/>
    <p:sldLayoutId id="2147483690" r:id="rId14"/>
    <p:sldLayoutId id="2147483669" r:id="rId15"/>
    <p:sldLayoutId id="2147483673" r:id="rId16"/>
    <p:sldLayoutId id="2147483660" r:id="rId17"/>
    <p:sldLayoutId id="2147483649" r:id="rId18"/>
    <p:sldLayoutId id="2147483661" r:id="rId19"/>
    <p:sldLayoutId id="2147483662" r:id="rId20"/>
    <p:sldLayoutId id="2147483665" r:id="rId21"/>
    <p:sldLayoutId id="2147483666" r:id="rId22"/>
    <p:sldLayoutId id="2147483668" r:id="rId23"/>
    <p:sldLayoutId id="2147483663" r:id="rId2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hyperlink" Target="https://www.ipcc-nggip.iges.or.jp/software/index.html" TargetMode="External"/><Relationship Id="rId3" Type="http://schemas.openxmlformats.org/officeDocument/2006/relationships/image" Target="../media/image14.png"/><Relationship Id="rId7" Type="http://schemas.openxmlformats.org/officeDocument/2006/relationships/hyperlink" Target="https://gauss-int.com/mitica/"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hyperlink" Target="https://ghginstitute.org/sag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ipcc-nggip.iges.or.jp/software/index.html"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ghginstitute.org/sage/"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gauss-int.com/mitica/"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mailto:GHGCapacityBuilding@unfccc.int" TargetMode="External"/><Relationship Id="rId2" Type="http://schemas.openxmlformats.org/officeDocument/2006/relationships/hyperlink" Target="mailto:DRevet@unfccc.int"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E8A52F-E7BE-4A1A-9AC1-3B509F270CC7}"/>
              </a:ext>
            </a:extLst>
          </p:cNvPr>
          <p:cNvSpPr>
            <a:spLocks noGrp="1"/>
          </p:cNvSpPr>
          <p:nvPr>
            <p:ph type="body" sz="quarter" idx="10"/>
          </p:nvPr>
        </p:nvSpPr>
        <p:spPr>
          <a:xfrm>
            <a:off x="606038" y="3997234"/>
            <a:ext cx="6920836" cy="1181991"/>
          </a:xfrm>
        </p:spPr>
        <p:txBody>
          <a:bodyPr/>
          <a:lstStyle/>
          <a:p>
            <a:r>
              <a:rPr lang="en-US" dirty="0">
                <a:latin typeface="+mn-lt"/>
              </a:rPr>
              <a:t>Mr. Dominique Revet</a:t>
            </a:r>
          </a:p>
          <a:p>
            <a:r>
              <a:rPr lang="en-US" sz="2000" b="0" dirty="0">
                <a:latin typeface="+mn-lt"/>
                <a:cs typeface="Arial"/>
              </a:rPr>
              <a:t>Team Leader, GHG Support Unit</a:t>
            </a:r>
          </a:p>
          <a:p>
            <a:endParaRPr lang="en-US" dirty="0"/>
          </a:p>
        </p:txBody>
      </p:sp>
      <p:sp>
        <p:nvSpPr>
          <p:cNvPr id="3" name="Text Placeholder 2">
            <a:extLst>
              <a:ext uri="{FF2B5EF4-FFF2-40B4-BE49-F238E27FC236}">
                <a16:creationId xmlns:a16="http://schemas.microsoft.com/office/drawing/2014/main" id="{AA126246-BD70-433B-8356-2549B2EA7590}"/>
              </a:ext>
            </a:extLst>
          </p:cNvPr>
          <p:cNvSpPr>
            <a:spLocks noGrp="1"/>
          </p:cNvSpPr>
          <p:nvPr>
            <p:ph type="body" sz="quarter" idx="12"/>
          </p:nvPr>
        </p:nvSpPr>
        <p:spPr>
          <a:xfrm>
            <a:off x="606038" y="4854979"/>
            <a:ext cx="6932813" cy="417269"/>
          </a:xfrm>
        </p:spPr>
        <p:txBody>
          <a:bodyPr/>
          <a:lstStyle/>
          <a:p>
            <a:r>
              <a:rPr lang="en-US" dirty="0">
                <a:latin typeface="+mn-lt"/>
              </a:rPr>
              <a:t>4 December 2023</a:t>
            </a:r>
          </a:p>
        </p:txBody>
      </p:sp>
      <p:sp>
        <p:nvSpPr>
          <p:cNvPr id="4" name="Text Placeholder 3">
            <a:extLst>
              <a:ext uri="{FF2B5EF4-FFF2-40B4-BE49-F238E27FC236}">
                <a16:creationId xmlns:a16="http://schemas.microsoft.com/office/drawing/2014/main" id="{BA232231-BDBA-4FAA-9B2F-548F9FB01F68}"/>
              </a:ext>
            </a:extLst>
          </p:cNvPr>
          <p:cNvSpPr>
            <a:spLocks noGrp="1"/>
          </p:cNvSpPr>
          <p:nvPr>
            <p:ph type="body" sz="quarter" idx="13"/>
          </p:nvPr>
        </p:nvSpPr>
        <p:spPr>
          <a:xfrm>
            <a:off x="684415" y="181297"/>
            <a:ext cx="8564360" cy="2892829"/>
          </a:xfrm>
        </p:spPr>
        <p:txBody>
          <a:bodyPr>
            <a:normAutofit/>
          </a:bodyPr>
          <a:lstStyle/>
          <a:p>
            <a:pPr algn="l"/>
            <a:r>
              <a:rPr lang="en-GB" sz="5400" b="1" dirty="0">
                <a:effectLst/>
                <a:latin typeface="+mn-lt"/>
                <a:ea typeface="MS Mincho" panose="02020609040205080304" pitchFamily="49" charset="-128"/>
              </a:rPr>
              <a:t>Key Tools Supported by the UNFCCC Secretariat to Strengthen the ETF</a:t>
            </a:r>
            <a:endParaRPr lang="en-US" sz="5400" dirty="0">
              <a:effectLst/>
              <a:latin typeface="+mn-lt"/>
              <a:ea typeface="MS Mincho" panose="02020609040205080304" pitchFamily="49" charset="-128"/>
            </a:endParaRPr>
          </a:p>
        </p:txBody>
      </p:sp>
      <p:sp>
        <p:nvSpPr>
          <p:cNvPr id="6" name="TextBox 5">
            <a:extLst>
              <a:ext uri="{FF2B5EF4-FFF2-40B4-BE49-F238E27FC236}">
                <a16:creationId xmlns:a16="http://schemas.microsoft.com/office/drawing/2014/main" id="{FCA789EE-9305-6855-39B0-2C96D149D911}"/>
              </a:ext>
            </a:extLst>
          </p:cNvPr>
          <p:cNvSpPr txBox="1"/>
          <p:nvPr/>
        </p:nvSpPr>
        <p:spPr>
          <a:xfrm>
            <a:off x="1759404" y="2612806"/>
            <a:ext cx="9655628" cy="1015663"/>
          </a:xfrm>
          <a:prstGeom prst="rect">
            <a:avLst/>
          </a:prstGeom>
          <a:noFill/>
        </p:spPr>
        <p:txBody>
          <a:bodyPr wrap="square">
            <a:spAutoFit/>
          </a:bodyPr>
          <a:lstStyle/>
          <a:p>
            <a:pPr algn="ctr">
              <a:lnSpc>
                <a:spcPct val="100000"/>
              </a:lnSpc>
            </a:pPr>
            <a:r>
              <a:rPr lang="en-GB" sz="2000" b="1" dirty="0">
                <a:solidFill>
                  <a:schemeClr val="bg1"/>
                </a:solidFill>
                <a:effectLst/>
                <a:latin typeface="Calibri "/>
                <a:ea typeface="MS Mincho" panose="02020609040205080304" pitchFamily="49" charset="-128"/>
              </a:rPr>
              <a:t>Side event jointly organized by the UNFCCC secretariat, the IPCC Task Force on National Greenhouse Gas Inventories (TFI), the Greenhouse Gas Management Institute (GHG MI), and Gauss International Consulting</a:t>
            </a:r>
            <a:endParaRPr lang="en-US" sz="2000" b="1" dirty="0">
              <a:solidFill>
                <a:schemeClr val="bg1"/>
              </a:solidFill>
              <a:effectLst/>
              <a:latin typeface="Calibri "/>
              <a:ea typeface="MS Mincho" panose="02020609040205080304" pitchFamily="49" charset="-128"/>
            </a:endParaRPr>
          </a:p>
        </p:txBody>
      </p:sp>
    </p:spTree>
    <p:extLst>
      <p:ext uri="{BB962C8B-B14F-4D97-AF65-F5344CB8AC3E}">
        <p14:creationId xmlns:p14="http://schemas.microsoft.com/office/powerpoint/2010/main" val="1299563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A105C-7BC4-445B-99D0-9B06BE01E19F}"/>
              </a:ext>
            </a:extLst>
          </p:cNvPr>
          <p:cNvSpPr>
            <a:spLocks noGrp="1"/>
          </p:cNvSpPr>
          <p:nvPr>
            <p:ph type="body" sz="quarter" idx="10"/>
          </p:nvPr>
        </p:nvSpPr>
        <p:spPr/>
        <p:txBody>
          <a:bodyPr>
            <a:normAutofit/>
          </a:bodyPr>
          <a:lstStyle/>
          <a:p>
            <a:r>
              <a:rPr lang="en-US" sz="2800" dirty="0">
                <a:latin typeface="+mn-lt"/>
              </a:rPr>
              <a:t>GHG Support Unit - Main Activities</a:t>
            </a:r>
          </a:p>
        </p:txBody>
      </p:sp>
      <p:graphicFrame>
        <p:nvGraphicFramePr>
          <p:cNvPr id="4" name="Content Placeholder 3">
            <a:extLst>
              <a:ext uri="{FF2B5EF4-FFF2-40B4-BE49-F238E27FC236}">
                <a16:creationId xmlns:a16="http://schemas.microsoft.com/office/drawing/2014/main" id="{B9C98B1B-4DFB-40FC-AECC-EDE7DE66B76D}"/>
              </a:ext>
            </a:extLst>
          </p:cNvPr>
          <p:cNvGraphicFramePr>
            <a:graphicFrameLocks/>
          </p:cNvGraphicFramePr>
          <p:nvPr>
            <p:extLst>
              <p:ext uri="{D42A27DB-BD31-4B8C-83A1-F6EECF244321}">
                <p14:modId xmlns:p14="http://schemas.microsoft.com/office/powerpoint/2010/main" val="3178329083"/>
              </p:ext>
            </p:extLst>
          </p:nvPr>
        </p:nvGraphicFramePr>
        <p:xfrm>
          <a:off x="228600" y="1247775"/>
          <a:ext cx="11236569" cy="5437306"/>
        </p:xfrm>
        <a:graphic>
          <a:graphicData uri="http://schemas.openxmlformats.org/drawingml/2006/table">
            <a:tbl>
              <a:tblPr firstRow="1" firstCol="1" bandRow="1"/>
              <a:tblGrid>
                <a:gridCol w="5795820">
                  <a:extLst>
                    <a:ext uri="{9D8B030D-6E8A-4147-A177-3AD203B41FA5}">
                      <a16:colId xmlns:a16="http://schemas.microsoft.com/office/drawing/2014/main" val="1937310837"/>
                    </a:ext>
                  </a:extLst>
                </a:gridCol>
                <a:gridCol w="5440749">
                  <a:extLst>
                    <a:ext uri="{9D8B030D-6E8A-4147-A177-3AD203B41FA5}">
                      <a16:colId xmlns:a16="http://schemas.microsoft.com/office/drawing/2014/main" val="2878784300"/>
                    </a:ext>
                  </a:extLst>
                </a:gridCol>
              </a:tblGrid>
              <a:tr h="35076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r>
                        <a:rPr lang="en-US" sz="2200" b="1" dirty="0">
                          <a:effectLst/>
                          <a:latin typeface="Calibri Light" panose="020F0302020204030204" pitchFamily="34" charset="0"/>
                          <a:ea typeface="Calibri" panose="020F0502020204030204" pitchFamily="34" charset="0"/>
                          <a:cs typeface="Times New Roman" panose="02020603050405020304" pitchFamily="18" charset="0"/>
                        </a:rPr>
                        <a:t>Core components</a:t>
                      </a:r>
                      <a:r>
                        <a:rPr lang="en-US" sz="22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0"/>
                        </a:spcAft>
                      </a:pPr>
                      <a:r>
                        <a:rPr lang="en-US" sz="2200" b="1" dirty="0">
                          <a:effectLst/>
                          <a:latin typeface="Calibri Light" panose="020F0302020204030204" pitchFamily="34" charset="0"/>
                          <a:ea typeface="Calibri" panose="020F0502020204030204" pitchFamily="34" charset="0"/>
                          <a:cs typeface="Times New Roman" panose="02020603050405020304" pitchFamily="18" charset="0"/>
                        </a:rPr>
                        <a:t>Cross-cutting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510279305"/>
                  </a:ext>
                </a:extLst>
              </a:tr>
              <a:tr h="16804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Sustainable National GHG Inventory Management Systems </a:t>
                      </a:r>
                      <a:r>
                        <a:rPr lang="en-US"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(setting up, maintenance of institutional, legal, and procedural arrangements)</a:t>
                      </a: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4B93DC"/>
                    </a:solidFill>
                  </a:tcPr>
                </a:tc>
                <a:tc row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lnSpc>
                          <a:spcPct val="107000"/>
                        </a:lnSpc>
                        <a:spcAft>
                          <a:spcPts val="0"/>
                        </a:spcAft>
                      </a:pPr>
                      <a:r>
                        <a:rPr lang="en-US" sz="105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Reporting requirements for MRV</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Reporting requirements for ETF (MPGs)</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2006 IPCC Guidelines for national GHG inventories, incl. IPCC inventory software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2013 Supplement to the 2006 IPCC Guidelines for National GHG Inventories: Wetlands</a:t>
                      </a:r>
                    </a:p>
                    <a:p>
                      <a:pPr marL="0" lvl="0" indent="0">
                        <a:lnSpc>
                          <a:spcPct val="107000"/>
                        </a:lnSpc>
                        <a:spcAft>
                          <a:spcPts val="0"/>
                        </a:spcAft>
                        <a:buFont typeface="Wingdings" panose="05000000000000000000" pitchFamily="2" charset="2"/>
                        <a:buNone/>
                      </a:pPr>
                      <a:endParaRPr lang="en-US" sz="2000" b="0" dirty="0">
                        <a:effectLst/>
                        <a:latin typeface="Calibri Light" panose="020F03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2019 Refinement to the 2006 IPCC Guidelines (</a:t>
                      </a:r>
                      <a:r>
                        <a:rPr lang="en-US" sz="2000" b="1" i="1"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used on a voluntary basis only</a:t>
                      </a:r>
                      <a:r>
                        <a:rPr lang="en-US" sz="2000" b="0" dirty="0">
                          <a:effectLst/>
                          <a:latin typeface="Calibri Light" panose="020F0302020204030204" pitchFamily="34" charset="0"/>
                          <a:ea typeface="Calibri" panose="020F0502020204030204" pitchFamily="34" charset="0"/>
                          <a:cs typeface="Times New Roman" panose="02020603050405020304" pitchFamily="18" charset="0"/>
                        </a:rPr>
                        <a: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314588846"/>
                  </a:ext>
                </a:extLst>
              </a:tr>
              <a:tr h="179495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Knowledge Development </a:t>
                      </a:r>
                      <a:r>
                        <a:rPr lang="en-US"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(technical capacity on methods, tools, reporting requirements, etc.)</a:t>
                      </a:r>
                    </a:p>
                    <a:p>
                      <a:pPr>
                        <a:lnSpc>
                          <a:spcPct val="107000"/>
                        </a:lnSpc>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4B93DC"/>
                    </a:solidFill>
                  </a:tcPr>
                </a:tc>
                <a:tc vMerge="1">
                  <a:txBody>
                    <a:bodyPr/>
                    <a:lstStyle/>
                    <a:p>
                      <a:endParaRPr lang="en-US"/>
                    </a:p>
                  </a:txBody>
                  <a:tcPr/>
                </a:tc>
                <a:extLst>
                  <a:ext uri="{0D108BD9-81ED-4DB2-BD59-A6C34878D82A}">
                    <a16:rowId xmlns:a16="http://schemas.microsoft.com/office/drawing/2014/main" val="875413278"/>
                  </a:ext>
                </a:extLst>
              </a:tr>
              <a:tr h="1516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ct val="107000"/>
                        </a:lnSpc>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Data Management and Quality</a:t>
                      </a:r>
                      <a:r>
                        <a:rPr lang="en-US" sz="28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2000"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(data improvement, gaps filling, uncertainty analysis, time-series consistency, etc.)</a:t>
                      </a:r>
                      <a:endParaRPr lang="en-US" sz="2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100" dirty="0">
                          <a:effectLst/>
                          <a:latin typeface="Calibri Light" panose="020F03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lnTlToBr w="12700" cmpd="sng">
                      <a:noFill/>
                      <a:prstDash val="solid"/>
                    </a:lnTlToBr>
                    <a:lnBlToTr w="12700" cmpd="sng">
                      <a:noFill/>
                      <a:prstDash val="solid"/>
                    </a:lnBlToTr>
                    <a:solidFill>
                      <a:srgbClr val="4B93DC"/>
                    </a:solidFill>
                  </a:tcPr>
                </a:tc>
                <a:tc vMerge="1">
                  <a:txBody>
                    <a:bodyPr/>
                    <a:lstStyle/>
                    <a:p>
                      <a:endParaRPr lang="en-US"/>
                    </a:p>
                  </a:txBody>
                  <a:tcPr/>
                </a:tc>
                <a:extLst>
                  <a:ext uri="{0D108BD9-81ED-4DB2-BD59-A6C34878D82A}">
                    <a16:rowId xmlns:a16="http://schemas.microsoft.com/office/drawing/2014/main" val="2023796703"/>
                  </a:ext>
                </a:extLst>
              </a:tr>
            </a:tbl>
          </a:graphicData>
        </a:graphic>
      </p:graphicFrame>
      <p:sp>
        <p:nvSpPr>
          <p:cNvPr id="3" name="TextBox 2">
            <a:extLst>
              <a:ext uri="{FF2B5EF4-FFF2-40B4-BE49-F238E27FC236}">
                <a16:creationId xmlns:a16="http://schemas.microsoft.com/office/drawing/2014/main" id="{AF01A26F-FE70-D8A8-F222-AD045D770E9B}"/>
              </a:ext>
            </a:extLst>
          </p:cNvPr>
          <p:cNvSpPr txBox="1"/>
          <p:nvPr/>
        </p:nvSpPr>
        <p:spPr>
          <a:xfrm>
            <a:off x="11825683" y="6332220"/>
            <a:ext cx="440887"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739107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282FDB-7770-C73E-3802-BDE6126592EA}"/>
              </a:ext>
            </a:extLst>
          </p:cNvPr>
          <p:cNvSpPr/>
          <p:nvPr/>
        </p:nvSpPr>
        <p:spPr>
          <a:xfrm>
            <a:off x="390525" y="1171575"/>
            <a:ext cx="11410950" cy="3171628"/>
          </a:xfrm>
          <a:prstGeom prst="rect">
            <a:avLst/>
          </a:prstGeom>
          <a:ln w="1905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Pentagon 10">
            <a:extLst>
              <a:ext uri="{FF2B5EF4-FFF2-40B4-BE49-F238E27FC236}">
                <a16:creationId xmlns:a16="http://schemas.microsoft.com/office/drawing/2014/main" id="{685CFA1F-50BC-37FE-CFEF-1A6FE1549349}"/>
              </a:ext>
            </a:extLst>
          </p:cNvPr>
          <p:cNvSpPr/>
          <p:nvPr/>
        </p:nvSpPr>
        <p:spPr>
          <a:xfrm>
            <a:off x="4604931" y="1502480"/>
            <a:ext cx="2830513" cy="2440346"/>
          </a:xfrm>
          <a:prstGeom prst="pentag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A3D600D9-AA5C-4A45-8244-A20C9B3157BB}"/>
              </a:ext>
            </a:extLst>
          </p:cNvPr>
          <p:cNvSpPr>
            <a:spLocks noGrp="1"/>
          </p:cNvSpPr>
          <p:nvPr>
            <p:ph type="body" sz="quarter" idx="10"/>
          </p:nvPr>
        </p:nvSpPr>
        <p:spPr>
          <a:xfrm>
            <a:off x="832889" y="260836"/>
            <a:ext cx="7177200" cy="558800"/>
          </a:xfrm>
        </p:spPr>
        <p:txBody>
          <a:bodyPr>
            <a:noAutofit/>
          </a:bodyPr>
          <a:lstStyle/>
          <a:p>
            <a:r>
              <a:rPr lang="en-US" sz="2800" dirty="0">
                <a:latin typeface="+mn-lt"/>
              </a:rPr>
              <a:t>Tools Supported by the Secretariat</a:t>
            </a:r>
          </a:p>
        </p:txBody>
      </p:sp>
      <p:sp>
        <p:nvSpPr>
          <p:cNvPr id="6" name="AutoShape 2" descr="GHGMI">
            <a:extLst>
              <a:ext uri="{FF2B5EF4-FFF2-40B4-BE49-F238E27FC236}">
                <a16:creationId xmlns:a16="http://schemas.microsoft.com/office/drawing/2014/main" id="{FDE860F3-B79E-4E24-8C41-74A600EA9286}"/>
              </a:ext>
            </a:extLst>
          </p:cNvPr>
          <p:cNvSpPr>
            <a:spLocks noChangeAspect="1" noChangeArrowheads="1"/>
          </p:cNvSpPr>
          <p:nvPr/>
        </p:nvSpPr>
        <p:spPr bwMode="auto">
          <a:xfrm>
            <a:off x="5943600" y="2843868"/>
            <a:ext cx="737532" cy="737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About Us - GHG and Carbon Accounting, Auditing, Management &amp; Training |  Greenhouse Gas Management Institute">
            <a:extLst>
              <a:ext uri="{FF2B5EF4-FFF2-40B4-BE49-F238E27FC236}">
                <a16:creationId xmlns:a16="http://schemas.microsoft.com/office/drawing/2014/main" id="{F9863292-94EB-4285-8A42-9D394DCE4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36" y="2187200"/>
            <a:ext cx="2996590" cy="5851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27999B-5C05-4E71-B958-6CF5BC7E6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6798" y="2333274"/>
            <a:ext cx="2178403" cy="118904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6">
            <a:extLst>
              <a:ext uri="{FF2B5EF4-FFF2-40B4-BE49-F238E27FC236}">
                <a16:creationId xmlns:a16="http://schemas.microsoft.com/office/drawing/2014/main" id="{4C3F1BEC-CF92-4F6F-998B-B3725C11FFC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6262" y="2151707"/>
            <a:ext cx="2178403" cy="1429693"/>
          </a:xfrm>
          <a:prstGeom prst="rect">
            <a:avLst/>
          </a:prstGeom>
          <a:noFill/>
          <a:ln>
            <a:noFill/>
          </a:ln>
        </p:spPr>
      </p:pic>
      <p:pic>
        <p:nvPicPr>
          <p:cNvPr id="1032" name="Picture 8">
            <a:extLst>
              <a:ext uri="{FF2B5EF4-FFF2-40B4-BE49-F238E27FC236}">
                <a16:creationId xmlns:a16="http://schemas.microsoft.com/office/drawing/2014/main" id="{C29965C1-363A-453E-A8CD-8D8EDF8900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0051" y="5300587"/>
            <a:ext cx="1401266" cy="11002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D85F92-1E3D-4132-A405-4178711873EE}"/>
              </a:ext>
            </a:extLst>
          </p:cNvPr>
          <p:cNvSpPr txBox="1"/>
          <p:nvPr/>
        </p:nvSpPr>
        <p:spPr>
          <a:xfrm>
            <a:off x="6774437" y="1385578"/>
            <a:ext cx="5856514" cy="1129220"/>
          </a:xfrm>
          <a:prstGeom prst="rect">
            <a:avLst/>
          </a:prstGeom>
          <a:noFill/>
        </p:spPr>
        <p:txBody>
          <a:bodyPr wrap="square" rtlCol="0">
            <a:spAutoFit/>
          </a:bodyPr>
          <a:lstStyle/>
          <a:p>
            <a:pPr marL="1710690" marR="1503680" algn="ctr">
              <a:lnSpc>
                <a:spcPct val="115000"/>
              </a:lnSpc>
              <a:spcBef>
                <a:spcPts val="500"/>
              </a:spcBef>
              <a:spcAft>
                <a:spcPts val="500"/>
              </a:spcAft>
            </a:pPr>
            <a:r>
              <a:rPr lang="en-GB" sz="1800" b="1" dirty="0">
                <a:solidFill>
                  <a:srgbClr val="262626"/>
                </a:solidFill>
                <a:effectLst/>
                <a:ea typeface="Calibri" panose="020F0502020204030204" pitchFamily="34" charset="0"/>
                <a:cs typeface="Calibri" panose="020F0502020204030204" pitchFamily="34" charset="0"/>
              </a:rPr>
              <a:t>Mitigation-Inventory Tool for Integrated Climate Action - </a:t>
            </a:r>
            <a:r>
              <a:rPr lang="en-GB" sz="2400" b="1" dirty="0">
                <a:solidFill>
                  <a:srgbClr val="FF0000"/>
                </a:solidFill>
                <a:effectLst/>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MITICA</a:t>
            </a:r>
            <a:endParaRPr lang="en-US" sz="2400" dirty="0">
              <a:solidFill>
                <a:srgbClr val="FF0000"/>
              </a:solidFill>
              <a:effectLst/>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ADB4C11-3141-4A3D-968B-F4C7009DDB4A}"/>
              </a:ext>
            </a:extLst>
          </p:cNvPr>
          <p:cNvSpPr txBox="1"/>
          <p:nvPr/>
        </p:nvSpPr>
        <p:spPr>
          <a:xfrm>
            <a:off x="5243658" y="1896786"/>
            <a:ext cx="1870792" cy="707886"/>
          </a:xfrm>
          <a:prstGeom prst="rect">
            <a:avLst/>
          </a:prstGeom>
          <a:noFill/>
        </p:spPr>
        <p:txBody>
          <a:bodyPr wrap="square" rtlCol="0">
            <a:spAutoFit/>
          </a:bodyPr>
          <a:lstStyle/>
          <a:p>
            <a:r>
              <a:rPr lang="en-US" sz="2000" b="1" dirty="0">
                <a:solidFill>
                  <a:srgbClr val="FF0000"/>
                </a:solidFill>
                <a:hlinkClick r:id="rId8">
                  <a:extLst>
                    <a:ext uri="{A12FA001-AC4F-418D-AE19-62706E023703}">
                      <ahyp:hlinkClr xmlns:ahyp="http://schemas.microsoft.com/office/drawing/2018/hyperlinkcolor" val="tx"/>
                    </a:ext>
                  </a:extLst>
                </a:hlinkClick>
              </a:rPr>
              <a:t>IPCC Inventory</a:t>
            </a:r>
          </a:p>
          <a:p>
            <a:r>
              <a:rPr lang="en-US" sz="2000" b="1" dirty="0">
                <a:solidFill>
                  <a:srgbClr val="FF0000"/>
                </a:solidFill>
                <a:hlinkClick r:id="rId8">
                  <a:extLst>
                    <a:ext uri="{A12FA001-AC4F-418D-AE19-62706E023703}">
                      <ahyp:hlinkClr xmlns:ahyp="http://schemas.microsoft.com/office/drawing/2018/hyperlinkcolor" val="tx"/>
                    </a:ext>
                  </a:extLst>
                </a:hlinkClick>
              </a:rPr>
              <a:t>Software</a:t>
            </a:r>
            <a:endParaRPr lang="en-US" sz="2000" b="1" dirty="0">
              <a:solidFill>
                <a:srgbClr val="FF0000"/>
              </a:solidFill>
            </a:endParaRPr>
          </a:p>
        </p:txBody>
      </p:sp>
      <p:sp>
        <p:nvSpPr>
          <p:cNvPr id="13" name="TextBox 12">
            <a:extLst>
              <a:ext uri="{FF2B5EF4-FFF2-40B4-BE49-F238E27FC236}">
                <a16:creationId xmlns:a16="http://schemas.microsoft.com/office/drawing/2014/main" id="{DFA53D5E-4049-4065-9852-521CEB5130E6}"/>
              </a:ext>
            </a:extLst>
          </p:cNvPr>
          <p:cNvSpPr txBox="1"/>
          <p:nvPr/>
        </p:nvSpPr>
        <p:spPr>
          <a:xfrm>
            <a:off x="541767" y="1746270"/>
            <a:ext cx="4942122" cy="461665"/>
          </a:xfrm>
          <a:prstGeom prst="rect">
            <a:avLst/>
          </a:prstGeom>
          <a:noFill/>
        </p:spPr>
        <p:txBody>
          <a:bodyPr wrap="none" rtlCol="0">
            <a:spAutoFit/>
          </a:bodyPr>
          <a:lstStyle/>
          <a:p>
            <a:r>
              <a:rPr lang="en-US" b="1" dirty="0"/>
              <a:t>Sectoral Activity Data for GHG Emissions - </a:t>
            </a:r>
            <a:r>
              <a:rPr lang="en-US" sz="2400" b="1" dirty="0">
                <a:solidFill>
                  <a:srgbClr val="FF0000"/>
                </a:solidFill>
                <a:hlinkClick r:id="rId9">
                  <a:extLst>
                    <a:ext uri="{A12FA001-AC4F-418D-AE19-62706E023703}">
                      <ahyp:hlinkClr xmlns:ahyp="http://schemas.microsoft.com/office/drawing/2018/hyperlinkcolor" val="tx"/>
                    </a:ext>
                  </a:extLst>
                </a:hlinkClick>
              </a:rPr>
              <a:t>SAGE</a:t>
            </a:r>
            <a:r>
              <a:rPr lang="en-US" b="1" dirty="0"/>
              <a:t> </a:t>
            </a:r>
          </a:p>
        </p:txBody>
      </p:sp>
      <p:sp>
        <p:nvSpPr>
          <p:cNvPr id="14" name="TextBox 13">
            <a:extLst>
              <a:ext uri="{FF2B5EF4-FFF2-40B4-BE49-F238E27FC236}">
                <a16:creationId xmlns:a16="http://schemas.microsoft.com/office/drawing/2014/main" id="{38E56547-47FC-4FD1-97F0-AD584A034CFE}"/>
              </a:ext>
            </a:extLst>
          </p:cNvPr>
          <p:cNvSpPr txBox="1"/>
          <p:nvPr/>
        </p:nvSpPr>
        <p:spPr>
          <a:xfrm>
            <a:off x="4951493" y="4730514"/>
            <a:ext cx="4876591" cy="369332"/>
          </a:xfrm>
          <a:prstGeom prst="rect">
            <a:avLst/>
          </a:prstGeom>
          <a:noFill/>
        </p:spPr>
        <p:txBody>
          <a:bodyPr wrap="none" rtlCol="0">
            <a:spAutoFit/>
          </a:bodyPr>
          <a:lstStyle/>
          <a:p>
            <a:r>
              <a:rPr lang="en-US" b="1" dirty="0"/>
              <a:t>Interoperability with the UNFCCC reporting tools </a:t>
            </a:r>
          </a:p>
        </p:txBody>
      </p:sp>
      <p:sp>
        <p:nvSpPr>
          <p:cNvPr id="3" name="Arrow: Curved Down 2">
            <a:extLst>
              <a:ext uri="{FF2B5EF4-FFF2-40B4-BE49-F238E27FC236}">
                <a16:creationId xmlns:a16="http://schemas.microsoft.com/office/drawing/2014/main" id="{6C02F940-3E0D-2150-C916-0B1F8F96ADE5}"/>
              </a:ext>
            </a:extLst>
          </p:cNvPr>
          <p:cNvSpPr/>
          <p:nvPr/>
        </p:nvSpPr>
        <p:spPr>
          <a:xfrm>
            <a:off x="3011648" y="1286778"/>
            <a:ext cx="2178403" cy="558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Up 7">
            <a:extLst>
              <a:ext uri="{FF2B5EF4-FFF2-40B4-BE49-F238E27FC236}">
                <a16:creationId xmlns:a16="http://schemas.microsoft.com/office/drawing/2014/main" id="{9E2F4ED7-382E-9F52-05F1-9429F498052D}"/>
              </a:ext>
            </a:extLst>
          </p:cNvPr>
          <p:cNvSpPr/>
          <p:nvPr/>
        </p:nvSpPr>
        <p:spPr>
          <a:xfrm>
            <a:off x="7185201" y="3403077"/>
            <a:ext cx="2495834" cy="8562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Right 9">
            <a:extLst>
              <a:ext uri="{FF2B5EF4-FFF2-40B4-BE49-F238E27FC236}">
                <a16:creationId xmlns:a16="http://schemas.microsoft.com/office/drawing/2014/main" id="{35FC2092-D42A-EEED-30B7-580E24577923}"/>
              </a:ext>
            </a:extLst>
          </p:cNvPr>
          <p:cNvSpPr/>
          <p:nvPr/>
        </p:nvSpPr>
        <p:spPr>
          <a:xfrm>
            <a:off x="4019026" y="3522319"/>
            <a:ext cx="737532" cy="1614359"/>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2E5798B9-F153-7C87-23B0-5D34E59F9E21}"/>
              </a:ext>
            </a:extLst>
          </p:cNvPr>
          <p:cNvSpPr txBox="1"/>
          <p:nvPr/>
        </p:nvSpPr>
        <p:spPr>
          <a:xfrm>
            <a:off x="11840648" y="6332220"/>
            <a:ext cx="440887"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366662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AF268-8A16-E7BC-89B6-124EEA5127FE}"/>
              </a:ext>
            </a:extLst>
          </p:cNvPr>
          <p:cNvSpPr>
            <a:spLocks noGrp="1"/>
          </p:cNvSpPr>
          <p:nvPr>
            <p:ph type="body" sz="quarter" idx="10"/>
          </p:nvPr>
        </p:nvSpPr>
        <p:spPr>
          <a:xfrm>
            <a:off x="685800" y="315435"/>
            <a:ext cx="7177200" cy="797785"/>
          </a:xfrm>
        </p:spPr>
        <p:txBody>
          <a:bodyPr vert="horz" lIns="0" tIns="0" rIns="0" bIns="0" rtlCol="0" anchor="ctr">
            <a:normAutofit fontScale="92500"/>
          </a:bodyPr>
          <a:lstStyle/>
          <a:p>
            <a:r>
              <a:rPr lang="en-US" sz="2800" dirty="0">
                <a:latin typeface="+mn-lt"/>
              </a:rPr>
              <a:t>1</a:t>
            </a:r>
            <a:r>
              <a:rPr lang="en-US" sz="2800" baseline="30000" dirty="0">
                <a:latin typeface="+mn-lt"/>
              </a:rPr>
              <a:t>st</a:t>
            </a:r>
            <a:r>
              <a:rPr lang="en-US" sz="2800" dirty="0">
                <a:latin typeface="+mn-lt"/>
              </a:rPr>
              <a:t> Tool supporting Transparency Implementation by Developing Countries – </a:t>
            </a:r>
            <a:r>
              <a:rPr lang="en-US" sz="3000" dirty="0">
                <a:latin typeface="+mn-lt"/>
              </a:rPr>
              <a:t>IPCC Inventory Software</a:t>
            </a:r>
          </a:p>
          <a:p>
            <a:endParaRPr lang="en-US" dirty="0">
              <a:solidFill>
                <a:srgbClr val="FF0000"/>
              </a:solidFill>
            </a:endParaRPr>
          </a:p>
        </p:txBody>
      </p:sp>
      <p:sp>
        <p:nvSpPr>
          <p:cNvPr id="4" name="TextBox 3">
            <a:extLst>
              <a:ext uri="{FF2B5EF4-FFF2-40B4-BE49-F238E27FC236}">
                <a16:creationId xmlns:a16="http://schemas.microsoft.com/office/drawing/2014/main" id="{BC72DEFB-803B-D3BE-F203-9722CDCF5BFB}"/>
              </a:ext>
            </a:extLst>
          </p:cNvPr>
          <p:cNvSpPr txBox="1"/>
          <p:nvPr/>
        </p:nvSpPr>
        <p:spPr>
          <a:xfrm>
            <a:off x="123825" y="1495425"/>
            <a:ext cx="11953876" cy="6120168"/>
          </a:xfrm>
          <a:prstGeom prst="rect">
            <a:avLst/>
          </a:prstGeom>
          <a:noFill/>
        </p:spPr>
        <p:txBody>
          <a:bodyPr wrap="square">
            <a:spAutoFit/>
          </a:bodyPr>
          <a:lstStyle/>
          <a:p>
            <a:pPr marL="285750" indent="-285750">
              <a:lnSpc>
                <a:spcPct val="107000"/>
              </a:lnSpc>
              <a:spcBef>
                <a:spcPts val="1200"/>
              </a:spcBef>
              <a:spcAft>
                <a:spcPts val="8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Arial" panose="020B0604020202020204" pitchFamily="34" charset="0"/>
              </a:rPr>
              <a:t>Based on a constant interaction with GHG inventory practitioners from developing countries, the Secretariat, in collaboration with the IPCC TFI, had identified since </a:t>
            </a:r>
            <a:r>
              <a:rPr lang="en-US" sz="2000" b="1" dirty="0">
                <a:effectLst/>
                <a:latin typeface="Calibri" panose="020F0502020204030204" pitchFamily="34" charset="0"/>
                <a:ea typeface="Calibri" panose="020F0502020204030204" pitchFamily="34" charset="0"/>
                <a:cs typeface="Arial" panose="020B0604020202020204" pitchFamily="34" charset="0"/>
              </a:rPr>
              <a:t>2019</a:t>
            </a:r>
            <a:r>
              <a:rPr lang="en-US" sz="2000" dirty="0">
                <a:effectLst/>
                <a:latin typeface="Calibri" panose="020F0502020204030204" pitchFamily="34" charset="0"/>
                <a:ea typeface="Calibri" panose="020F0502020204030204" pitchFamily="34" charset="0"/>
                <a:cs typeface="Arial" panose="020B0604020202020204" pitchFamily="34" charset="0"/>
              </a:rPr>
              <a:t>, a </a:t>
            </a:r>
            <a:r>
              <a:rPr lang="en-US" sz="2000" b="1" dirty="0">
                <a:effectLst/>
                <a:latin typeface="Calibri" panose="020F0502020204030204" pitchFamily="34" charset="0"/>
                <a:ea typeface="Calibri" panose="020F0502020204030204" pitchFamily="34" charset="0"/>
                <a:cs typeface="Arial" panose="020B0604020202020204" pitchFamily="34" charset="0"/>
              </a:rPr>
              <a:t>critical need to support </a:t>
            </a:r>
            <a:r>
              <a:rPr lang="en-US" sz="2000" dirty="0">
                <a:effectLst/>
                <a:latin typeface="Calibri" panose="020F0502020204030204" pitchFamily="34" charset="0"/>
                <a:ea typeface="Calibri" panose="020F0502020204030204" pitchFamily="34" charset="0"/>
                <a:cs typeface="Arial" panose="020B0604020202020204" pitchFamily="34" charset="0"/>
              </a:rPr>
              <a:t>the </a:t>
            </a:r>
            <a:r>
              <a:rPr lang="en-US" sz="2000" b="1" dirty="0">
                <a:effectLst/>
                <a:latin typeface="Calibri" panose="020F0502020204030204" pitchFamily="34" charset="0"/>
                <a:ea typeface="Calibri" panose="020F0502020204030204" pitchFamily="34" charset="0"/>
                <a:cs typeface="Arial" panose="020B0604020202020204" pitchFamily="34" charset="0"/>
              </a:rPr>
              <a:t>further enhancement</a:t>
            </a:r>
            <a:r>
              <a:rPr lang="en-US" sz="2000" dirty="0">
                <a:effectLst/>
                <a:latin typeface="Calibri" panose="020F0502020204030204" pitchFamily="34" charset="0"/>
                <a:ea typeface="Calibri" panose="020F0502020204030204" pitchFamily="34" charset="0"/>
                <a:cs typeface="Arial" panose="020B0604020202020204" pitchFamily="34" charset="0"/>
              </a:rPr>
              <a:t> of the IPCC inventory software.</a:t>
            </a:r>
          </a:p>
          <a:p>
            <a:pPr marL="285750" indent="-285750" algn="l">
              <a:spcBef>
                <a:spcPts val="12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Arial" panose="020B0604020202020204" pitchFamily="34" charset="0"/>
              </a:rPr>
              <a:t>Also, </a:t>
            </a:r>
            <a:r>
              <a:rPr lang="en-US" sz="2000" b="1" dirty="0">
                <a:solidFill>
                  <a:srgbClr val="0070C0"/>
                </a:solidFill>
                <a:latin typeface="Calibri" panose="020F0502020204030204" pitchFamily="34" charset="0"/>
                <a:cs typeface="Arial" panose="020B0604020202020204" pitchFamily="34" charset="0"/>
              </a:rPr>
              <a:t>COP26/CMA3 decision</a:t>
            </a:r>
          </a:p>
          <a:p>
            <a:pPr marL="917575" indent="-285750" algn="l">
              <a:spcBef>
                <a:spcPts val="1200"/>
              </a:spcBef>
              <a:buFont typeface="Courier New" panose="02070309020205020404" pitchFamily="49" charset="0"/>
              <a:buChar char="o"/>
            </a:pPr>
            <a:r>
              <a:rPr lang="en-US" sz="2000" dirty="0">
                <a:latin typeface="Calibri" panose="020F0502020204030204" pitchFamily="34" charset="0"/>
                <a:cs typeface="Arial" panose="020B0604020202020204" pitchFamily="34" charset="0"/>
              </a:rPr>
              <a:t>“</a:t>
            </a:r>
            <a:r>
              <a:rPr lang="en-US" sz="2000" i="1" dirty="0">
                <a:latin typeface="Calibri" panose="020F0502020204030204" pitchFamily="34" charset="0"/>
                <a:cs typeface="Arial" panose="020B0604020202020204" pitchFamily="34" charset="0"/>
              </a:rPr>
              <a:t>Requests the Secretariat </a:t>
            </a:r>
            <a:r>
              <a:rPr lang="en-US" sz="2000" b="1" i="1" dirty="0">
                <a:latin typeface="Calibri" panose="020F0502020204030204" pitchFamily="34" charset="0"/>
                <a:cs typeface="Arial" panose="020B0604020202020204" pitchFamily="34" charset="0"/>
              </a:rPr>
              <a:t>to provide training and advice </a:t>
            </a:r>
            <a:r>
              <a:rPr lang="en-US" sz="2000" i="1" dirty="0">
                <a:latin typeface="Calibri" panose="020F0502020204030204" pitchFamily="34" charset="0"/>
                <a:cs typeface="Arial" panose="020B0604020202020204" pitchFamily="34" charset="0"/>
              </a:rPr>
              <a:t>to developing country Parties on the use of the  reporting tools and </a:t>
            </a:r>
            <a:r>
              <a:rPr lang="en-US" sz="2000" b="1" i="1" dirty="0">
                <a:latin typeface="Calibri" panose="020F0502020204030204" pitchFamily="34" charset="0"/>
                <a:cs typeface="Arial" panose="020B0604020202020204" pitchFamily="34" charset="0"/>
              </a:rPr>
              <a:t>to provide technical support </a:t>
            </a:r>
            <a:r>
              <a:rPr lang="en-US" sz="2000" i="1" dirty="0">
                <a:latin typeface="Calibri" panose="020F0502020204030204" pitchFamily="34" charset="0"/>
                <a:cs typeface="Arial" panose="020B0604020202020204" pitchFamily="34" charset="0"/>
              </a:rPr>
              <a:t>to these countries, including those that use the IPCC inventory software, to the extent possible, on integrating the reporting tools into their national greenhouse gas inventory arrangements</a:t>
            </a:r>
            <a:r>
              <a:rPr lang="en-US" sz="2000" dirty="0">
                <a:latin typeface="Calibri" panose="020F0502020204030204" pitchFamily="34" charset="0"/>
                <a:cs typeface="Arial" panose="020B0604020202020204" pitchFamily="34" charset="0"/>
              </a:rPr>
              <a:t>” (</a:t>
            </a:r>
            <a:r>
              <a:rPr lang="en-US" sz="2000" dirty="0">
                <a:solidFill>
                  <a:srgbClr val="0070C0"/>
                </a:solidFill>
                <a:latin typeface="Calibri" panose="020F0502020204030204" pitchFamily="34" charset="0"/>
                <a:cs typeface="Arial" panose="020B0604020202020204" pitchFamily="34" charset="0"/>
              </a:rPr>
              <a:t>para 16)</a:t>
            </a:r>
          </a:p>
          <a:p>
            <a:pPr marL="917575" indent="-285750" algn="l">
              <a:spcBef>
                <a:spcPts val="1200"/>
              </a:spcBef>
              <a:buFont typeface="Courier New" panose="02070309020205020404" pitchFamily="49" charset="0"/>
              <a:buChar char="o"/>
            </a:pPr>
            <a:r>
              <a:rPr lang="en-US" sz="2000" dirty="0">
                <a:latin typeface="Calibri" panose="020F0502020204030204" pitchFamily="34" charset="0"/>
                <a:cs typeface="Arial" panose="020B0604020202020204" pitchFamily="34" charset="0"/>
              </a:rPr>
              <a:t>“R</a:t>
            </a:r>
            <a:r>
              <a:rPr lang="en-US" sz="2000" i="1" dirty="0">
                <a:latin typeface="Calibri" panose="020F0502020204030204" pitchFamily="34" charset="0"/>
                <a:cs typeface="Arial" panose="020B0604020202020204" pitchFamily="34" charset="0"/>
              </a:rPr>
              <a:t>equests the Secretariat to facilitate interoperability between the reporting tools and the IPCC inventory software” </a:t>
            </a:r>
            <a:r>
              <a:rPr lang="en-US" sz="2000" dirty="0">
                <a:latin typeface="Calibri" panose="020F0502020204030204" pitchFamily="34" charset="0"/>
                <a:cs typeface="Arial" panose="020B0604020202020204" pitchFamily="34" charset="0"/>
              </a:rPr>
              <a:t>(</a:t>
            </a:r>
            <a:r>
              <a:rPr lang="en-US" sz="2000" dirty="0">
                <a:solidFill>
                  <a:srgbClr val="0070C0"/>
                </a:solidFill>
                <a:latin typeface="Calibri" panose="020F0502020204030204" pitchFamily="34" charset="0"/>
                <a:cs typeface="Arial" panose="020B0604020202020204" pitchFamily="34" charset="0"/>
              </a:rPr>
              <a:t>para 19)</a:t>
            </a:r>
          </a:p>
          <a:p>
            <a:pPr marL="285750" indent="-285750">
              <a:lnSpc>
                <a:spcPct val="107000"/>
              </a:lnSpc>
              <a:spcBef>
                <a:spcPts val="1200"/>
              </a:spcBef>
              <a:spcAft>
                <a:spcPts val="8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Arial" panose="020B0604020202020204" pitchFamily="34" charset="0"/>
              </a:rPr>
              <a:t>This “</a:t>
            </a:r>
            <a:r>
              <a:rPr lang="en-US" sz="2000" b="1" dirty="0">
                <a:effectLst/>
                <a:latin typeface="Calibri" panose="020F0502020204030204" pitchFamily="34" charset="0"/>
                <a:ea typeface="Calibri" panose="020F0502020204030204" pitchFamily="34" charset="0"/>
                <a:cs typeface="Arial" panose="020B0604020202020204" pitchFamily="34" charset="0"/>
              </a:rPr>
              <a:t>new generation” </a:t>
            </a:r>
            <a:r>
              <a:rPr lang="en-US" sz="2000" dirty="0">
                <a:effectLst/>
                <a:latin typeface="Calibri" panose="020F0502020204030204" pitchFamily="34" charset="0"/>
                <a:ea typeface="Calibri" panose="020F0502020204030204" pitchFamily="34" charset="0"/>
                <a:cs typeface="Arial" panose="020B0604020202020204" pitchFamily="34" charset="0"/>
              </a:rPr>
              <a:t>of the </a:t>
            </a:r>
            <a:r>
              <a:rPr lang="en-US" sz="2000" b="1" dirty="0">
                <a:effectLst/>
                <a:latin typeface="Calibri" panose="020F0502020204030204" pitchFamily="34" charset="0"/>
                <a:ea typeface="Calibri" panose="020F0502020204030204" pitchFamily="34" charset="0"/>
                <a:cs typeface="Arial" panose="020B0604020202020204" pitchFamily="34" charset="0"/>
              </a:rPr>
              <a:t>IPCC inventory </a:t>
            </a:r>
            <a:r>
              <a:rPr lang="en-US" sz="2000" b="1" dirty="0">
                <a:latin typeface="Calibri" panose="020F0502020204030204" pitchFamily="34" charset="0"/>
                <a:ea typeface="Calibri" panose="020F0502020204030204" pitchFamily="34" charset="0"/>
                <a:cs typeface="Arial" panose="020B0604020202020204" pitchFamily="34" charset="0"/>
              </a:rPr>
              <a:t>s</a:t>
            </a:r>
            <a:r>
              <a:rPr lang="en-US" sz="2000" b="1" dirty="0">
                <a:effectLst/>
                <a:latin typeface="Calibri" panose="020F0502020204030204" pitchFamily="34" charset="0"/>
                <a:ea typeface="Calibri" panose="020F0502020204030204" pitchFamily="34" charset="0"/>
                <a:cs typeface="Arial" panose="020B0604020202020204" pitchFamily="34" charset="0"/>
              </a:rPr>
              <a:t>oftware </a:t>
            </a:r>
            <a:r>
              <a:rPr lang="en-US" sz="2000" dirty="0">
                <a:effectLst/>
                <a:latin typeface="Calibri" panose="020F0502020204030204" pitchFamily="34" charset="0"/>
                <a:ea typeface="Calibri" panose="020F0502020204030204" pitchFamily="34" charset="0"/>
                <a:cs typeface="Arial" panose="020B0604020202020204" pitchFamily="34" charset="0"/>
              </a:rPr>
              <a:t>was </a:t>
            </a:r>
            <a:r>
              <a:rPr lang="en-US" sz="2000" b="1" dirty="0">
                <a:effectLst/>
                <a:latin typeface="Calibri" panose="020F0502020204030204" pitchFamily="34" charset="0"/>
                <a:ea typeface="Calibri" panose="020F0502020204030204" pitchFamily="34" charset="0"/>
                <a:cs typeface="Arial" panose="020B0604020202020204" pitchFamily="34" charset="0"/>
              </a:rPr>
              <a:t>officially launched </a:t>
            </a:r>
            <a:r>
              <a:rPr lang="en-US" sz="2000" dirty="0">
                <a:effectLst/>
                <a:latin typeface="Calibri" panose="020F0502020204030204" pitchFamily="34" charset="0"/>
                <a:ea typeface="Calibri" panose="020F0502020204030204" pitchFamily="34" charset="0"/>
                <a:cs typeface="Arial" panose="020B0604020202020204" pitchFamily="34" charset="0"/>
              </a:rPr>
              <a:t>at </a:t>
            </a:r>
            <a:r>
              <a:rPr lang="en-US" sz="2000" b="1" dirty="0">
                <a:solidFill>
                  <a:srgbClr val="0070C0"/>
                </a:solidFill>
                <a:latin typeface="Calibri" panose="020F0502020204030204" pitchFamily="34" charset="0"/>
                <a:cs typeface="Arial" panose="020B0604020202020204" pitchFamily="34" charset="0"/>
              </a:rPr>
              <a:t>COP27 </a:t>
            </a:r>
            <a:r>
              <a:rPr lang="en-US" sz="2000" dirty="0">
                <a:latin typeface="Calibri" panose="020F0502020204030204" pitchFamily="34" charset="0"/>
                <a:cs typeface="Arial" panose="020B0604020202020204" pitchFamily="34" charset="0"/>
              </a:rPr>
              <a:t>after 3.5 years of work.</a:t>
            </a:r>
          </a:p>
          <a:p>
            <a:pPr marL="285750" indent="-285750">
              <a:lnSpc>
                <a:spcPct val="107000"/>
              </a:lnSpc>
              <a:spcBef>
                <a:spcPts val="1200"/>
              </a:spcBef>
              <a:spcAft>
                <a:spcPts val="8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Arial" panose="020B0604020202020204" pitchFamily="34" charset="0"/>
              </a:rPr>
              <a:t>The software is being updated on a q</a:t>
            </a:r>
            <a:r>
              <a:rPr lang="en-US" sz="2000" dirty="0">
                <a:latin typeface="Calibri" panose="020F0502020204030204" pitchFamily="34" charset="0"/>
                <a:cs typeface="Arial" panose="020B0604020202020204" pitchFamily="34" charset="0"/>
              </a:rPr>
              <a:t>uarterly basis, and </a:t>
            </a:r>
            <a:r>
              <a:rPr lang="en-US" sz="2000" dirty="0">
                <a:effectLst/>
                <a:latin typeface="Calibri" panose="020F0502020204030204" pitchFamily="34" charset="0"/>
                <a:ea typeface="Calibri" panose="020F0502020204030204" pitchFamily="34" charset="0"/>
                <a:cs typeface="Arial" panose="020B0604020202020204" pitchFamily="34" charset="0"/>
              </a:rPr>
              <a:t>today the IPCC TFI will share the latest developments available in </a:t>
            </a:r>
            <a:r>
              <a:rPr lang="en-US" sz="2000" b="1" dirty="0">
                <a:solidFill>
                  <a:srgbClr val="0070C0"/>
                </a:solidFill>
                <a:latin typeface="Calibri" panose="020F0502020204030204" pitchFamily="34" charset="0"/>
                <a:cs typeface="Arial" panose="020B0604020202020204" pitchFamily="34" charset="0"/>
              </a:rPr>
              <a:t>version 2.89</a:t>
            </a:r>
            <a:r>
              <a:rPr lang="en-US" sz="2000" b="1" dirty="0">
                <a:latin typeface="Calibri" panose="020F0502020204030204" pitchFamily="34" charset="0"/>
                <a:cs typeface="Arial" panose="020B0604020202020204" pitchFamily="34" charset="0"/>
              </a:rPr>
              <a:t>.</a:t>
            </a:r>
            <a:r>
              <a:rPr lang="en-US" sz="2000" b="1" dirty="0">
                <a:solidFill>
                  <a:srgbClr val="0070C0"/>
                </a:solidFill>
                <a:latin typeface="Calibri" panose="020F0502020204030204" pitchFamily="34" charset="0"/>
                <a:cs typeface="Arial" panose="020B0604020202020204" pitchFamily="34" charset="0"/>
              </a:rPr>
              <a:t> </a:t>
            </a:r>
          </a:p>
          <a:p>
            <a:pPr>
              <a:lnSpc>
                <a:spcPct val="107000"/>
              </a:lnSpc>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5FACDD15-BBD3-80A3-6EA6-5B29C4EF3623}"/>
              </a:ext>
            </a:extLst>
          </p:cNvPr>
          <p:cNvSpPr txBox="1"/>
          <p:nvPr/>
        </p:nvSpPr>
        <p:spPr>
          <a:xfrm>
            <a:off x="590550" y="1113220"/>
            <a:ext cx="11382375" cy="461665"/>
          </a:xfrm>
          <a:prstGeom prst="rect">
            <a:avLst/>
          </a:prstGeom>
          <a:noFill/>
        </p:spPr>
        <p:txBody>
          <a:bodyPr wrap="square">
            <a:spAutoFit/>
          </a:bodyPr>
          <a:lstStyle/>
          <a:p>
            <a:r>
              <a:rPr lang="en-US" sz="2400" b="1" dirty="0">
                <a:solidFill>
                  <a:srgbClr val="0070C0"/>
                </a:solidFill>
              </a:rPr>
              <a:t>IPCC Inventory Software </a:t>
            </a:r>
            <a:r>
              <a:rPr lang="en-US" sz="2400" b="1" dirty="0"/>
              <a:t>(</a:t>
            </a:r>
            <a:r>
              <a:rPr lang="en-US" sz="1800" u="sng" dirty="0">
                <a:effectLst/>
                <a:latin typeface="Calibri" panose="020F0502020204030204" pitchFamily="34" charset="0"/>
                <a:ea typeface="DengXian" panose="02010600030101010101" pitchFamily="2" charset="-122"/>
                <a:cs typeface="Arial" panose="020B0604020202020204" pitchFamily="34" charset="0"/>
                <a:hlinkClick r:id="rId2">
                  <a:extLst>
                    <a:ext uri="{A12FA001-AC4F-418D-AE19-62706E023703}">
                      <ahyp:hlinkClr xmlns:ahyp="http://schemas.microsoft.com/office/drawing/2018/hyperlinkcolor" val="tx"/>
                    </a:ext>
                  </a:extLst>
                </a:hlinkClick>
              </a:rPr>
              <a:t>https://www.ipcc-nggip.iges.or.jp/software/index.html</a:t>
            </a:r>
            <a:r>
              <a:rPr lang="en-US" sz="2400" b="1" dirty="0"/>
              <a:t>)</a:t>
            </a:r>
          </a:p>
        </p:txBody>
      </p:sp>
      <p:sp>
        <p:nvSpPr>
          <p:cNvPr id="3" name="TextBox 2">
            <a:extLst>
              <a:ext uri="{FF2B5EF4-FFF2-40B4-BE49-F238E27FC236}">
                <a16:creationId xmlns:a16="http://schemas.microsoft.com/office/drawing/2014/main" id="{28D9F20A-86B9-4949-7754-182F8CB5C15A}"/>
              </a:ext>
            </a:extLst>
          </p:cNvPr>
          <p:cNvSpPr txBox="1"/>
          <p:nvPr/>
        </p:nvSpPr>
        <p:spPr>
          <a:xfrm>
            <a:off x="11840648" y="6332220"/>
            <a:ext cx="440887"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96137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FD9ED-CA89-6979-8929-4034F4E4400D}"/>
              </a:ext>
            </a:extLst>
          </p:cNvPr>
          <p:cNvSpPr>
            <a:spLocks noGrp="1"/>
          </p:cNvSpPr>
          <p:nvPr>
            <p:ph type="body" sz="quarter" idx="10"/>
          </p:nvPr>
        </p:nvSpPr>
        <p:spPr>
          <a:xfrm>
            <a:off x="542925" y="371475"/>
            <a:ext cx="7588704" cy="651076"/>
          </a:xfrm>
        </p:spPr>
        <p:txBody>
          <a:bodyPr>
            <a:normAutofit fontScale="92500" lnSpcReduction="20000"/>
          </a:bodyPr>
          <a:lstStyle/>
          <a:p>
            <a:r>
              <a:rPr lang="en-US" sz="2800" dirty="0">
                <a:latin typeface="+mn-lt"/>
              </a:rPr>
              <a:t>2</a:t>
            </a:r>
            <a:r>
              <a:rPr lang="en-US" sz="2800" baseline="30000" dirty="0">
                <a:latin typeface="+mn-lt"/>
              </a:rPr>
              <a:t>nd</a:t>
            </a:r>
            <a:r>
              <a:rPr lang="en-US" sz="2800" dirty="0">
                <a:latin typeface="+mn-lt"/>
              </a:rPr>
              <a:t> Tool supporting Transparency Implementation by Developing Countries - </a:t>
            </a:r>
            <a:r>
              <a:rPr lang="en-US" sz="3000" dirty="0">
                <a:latin typeface="+mn-lt"/>
              </a:rPr>
              <a:t>SAGE</a:t>
            </a:r>
          </a:p>
          <a:p>
            <a:endParaRPr lang="en-US" dirty="0"/>
          </a:p>
        </p:txBody>
      </p:sp>
      <p:sp>
        <p:nvSpPr>
          <p:cNvPr id="4" name="TextBox 3">
            <a:extLst>
              <a:ext uri="{FF2B5EF4-FFF2-40B4-BE49-F238E27FC236}">
                <a16:creationId xmlns:a16="http://schemas.microsoft.com/office/drawing/2014/main" id="{7115A32D-08A5-25EE-412B-8D1E470FCC6C}"/>
              </a:ext>
            </a:extLst>
          </p:cNvPr>
          <p:cNvSpPr txBox="1"/>
          <p:nvPr/>
        </p:nvSpPr>
        <p:spPr>
          <a:xfrm>
            <a:off x="342901" y="1765813"/>
            <a:ext cx="11744324" cy="5016758"/>
          </a:xfrm>
          <a:prstGeom prst="rect">
            <a:avLst/>
          </a:prstGeom>
          <a:noFill/>
        </p:spPr>
        <p:txBody>
          <a:bodyPr wrap="square">
            <a:spAutoFit/>
          </a:bodyPr>
          <a:lstStyle/>
          <a:p>
            <a:pPr marL="285750" indent="-285750">
              <a:buFont typeface="Arial" panose="020B0604020202020204" pitchFamily="34" charset="0"/>
              <a:buChar char="•"/>
            </a:pPr>
            <a:r>
              <a:rPr lang="en-US" sz="2000" b="1" dirty="0">
                <a:solidFill>
                  <a:srgbClr val="0070C0"/>
                </a:solidFill>
              </a:rPr>
              <a:t>SAGE </a:t>
            </a:r>
            <a:r>
              <a:rPr lang="en-US" sz="2000" dirty="0"/>
              <a:t>is an </a:t>
            </a:r>
            <a:r>
              <a:rPr lang="en-US" sz="2000" b="1" dirty="0"/>
              <a:t>activity data (AD) collection and management tool </a:t>
            </a:r>
            <a:r>
              <a:rPr lang="en-US" sz="2000" dirty="0"/>
              <a:t>aiming to support national climate measurement, reporting, and verification (MRV) systems, especially in developing countries, through robust data collection, intelligent processing, and storage. </a:t>
            </a:r>
          </a:p>
          <a:p>
            <a:endParaRPr lang="en-US" sz="2000" dirty="0"/>
          </a:p>
          <a:p>
            <a:pPr marL="285750" indent="-285750">
              <a:buFont typeface="Arial" panose="020B0604020202020204" pitchFamily="34" charset="0"/>
              <a:buChar char="•"/>
            </a:pPr>
            <a:r>
              <a:rPr lang="en-US" sz="2000" b="1" dirty="0">
                <a:solidFill>
                  <a:srgbClr val="0070C0"/>
                </a:solidFill>
              </a:rPr>
              <a:t>SAGE</a:t>
            </a:r>
            <a:r>
              <a:rPr lang="en-US" sz="2000" dirty="0"/>
              <a:t> is compatible with the </a:t>
            </a:r>
            <a:r>
              <a:rPr lang="en-US" sz="2000" b="1" dirty="0"/>
              <a:t>UNFCCC reporting guidelines </a:t>
            </a:r>
            <a:r>
              <a:rPr lang="en-US" sz="2000" dirty="0"/>
              <a:t>and the </a:t>
            </a:r>
            <a:r>
              <a:rPr lang="en-US" sz="2000" b="1" dirty="0"/>
              <a:t>2006 IPCC guidelines </a:t>
            </a:r>
            <a:r>
              <a:rPr lang="en-US" sz="2000" dirty="0"/>
              <a:t>for national GHG AD collection. It was developed to support GHG inventory teams collecting activity data to ultimately meet the reporting requirements under the </a:t>
            </a:r>
            <a:r>
              <a:rPr lang="en-US" sz="2000" b="1" dirty="0">
                <a:solidFill>
                  <a:srgbClr val="0070C0"/>
                </a:solidFill>
              </a:rPr>
              <a:t>Enhanced Transparency Framework </a:t>
            </a:r>
            <a:r>
              <a:rPr lang="en-US" sz="2000" dirty="0"/>
              <a:t>under the </a:t>
            </a:r>
            <a:r>
              <a:rPr lang="en-US" sz="2000" b="1" dirty="0">
                <a:solidFill>
                  <a:srgbClr val="0070C0"/>
                </a:solidFill>
              </a:rPr>
              <a:t>Paris Agreement</a:t>
            </a:r>
            <a:r>
              <a:rPr lang="en-US" sz="2000" dirty="0"/>
              <a:t>.</a:t>
            </a:r>
          </a:p>
          <a:p>
            <a:endParaRPr lang="en-US" sz="2000" dirty="0"/>
          </a:p>
          <a:p>
            <a:pPr marL="285750" indent="-285750">
              <a:buFont typeface="Arial" panose="020B0604020202020204" pitchFamily="34" charset="0"/>
              <a:buChar char="•"/>
            </a:pPr>
            <a:r>
              <a:rPr lang="en-US" sz="2000" dirty="0"/>
              <a:t>The tool provides a user-friendly interface for inputting </a:t>
            </a:r>
            <a:r>
              <a:rPr lang="en-US" sz="2000" b="1" dirty="0"/>
              <a:t>data</a:t>
            </a:r>
            <a:r>
              <a:rPr lang="en-US" sz="2000" dirty="0"/>
              <a:t> and necessary </a:t>
            </a:r>
            <a:r>
              <a:rPr lang="en-US" sz="2000" b="1" dirty="0"/>
              <a:t>documentation</a:t>
            </a:r>
            <a:r>
              <a:rPr lang="en-US" sz="2000" dirty="0"/>
              <a:t> to allow the preparation of the national GHG inventories, in accordance with the TACCC principles, projections and mitigation impact quantification.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It can also be used for </a:t>
            </a:r>
            <a:r>
              <a:rPr lang="en-US" sz="2000" b="1" dirty="0"/>
              <a:t>documenting</a:t>
            </a:r>
            <a:r>
              <a:rPr lang="en-US" sz="2000" dirty="0"/>
              <a:t>, </a:t>
            </a:r>
            <a:r>
              <a:rPr lang="en-US" sz="2000" b="1" dirty="0"/>
              <a:t>storing</a:t>
            </a:r>
            <a:r>
              <a:rPr lang="en-US" sz="2000" dirty="0"/>
              <a:t>, and </a:t>
            </a:r>
            <a:r>
              <a:rPr lang="en-US" sz="2000" b="1" dirty="0"/>
              <a:t>querying</a:t>
            </a:r>
            <a:r>
              <a:rPr lang="en-US" sz="2000" dirty="0"/>
              <a:t> input data needed to quantify GHG emissions and removals and for quality control thereof. SAGE therefore </a:t>
            </a:r>
            <a:r>
              <a:rPr lang="en-US" sz="2000" b="1" dirty="0"/>
              <a:t>facilitates the use of the IPCC Inventory Software</a:t>
            </a:r>
            <a:r>
              <a:rPr lang="en-US" sz="2000" dirty="0"/>
              <a:t>.</a:t>
            </a:r>
          </a:p>
          <a:p>
            <a:endParaRPr lang="en-US" sz="2000" dirty="0"/>
          </a:p>
          <a:p>
            <a:pPr marL="285750" indent="-285750">
              <a:buFont typeface="Arial" panose="020B0604020202020204" pitchFamily="34" charset="0"/>
              <a:buChar char="•"/>
            </a:pPr>
            <a:r>
              <a:rPr lang="en-US" sz="2000" dirty="0"/>
              <a:t>Already 3 years of work for the development of SAGE, which will be released in the first half of </a:t>
            </a:r>
            <a:r>
              <a:rPr lang="en-US" sz="2000" b="1" dirty="0">
                <a:solidFill>
                  <a:srgbClr val="0070C0"/>
                </a:solidFill>
              </a:rPr>
              <a:t>2024</a:t>
            </a:r>
            <a:r>
              <a:rPr lang="en-US" sz="2000" dirty="0"/>
              <a:t>.</a:t>
            </a:r>
          </a:p>
        </p:txBody>
      </p:sp>
      <p:sp>
        <p:nvSpPr>
          <p:cNvPr id="6" name="TextBox 5">
            <a:extLst>
              <a:ext uri="{FF2B5EF4-FFF2-40B4-BE49-F238E27FC236}">
                <a16:creationId xmlns:a16="http://schemas.microsoft.com/office/drawing/2014/main" id="{6A83FED2-7222-784C-B826-86381F0EF540}"/>
              </a:ext>
            </a:extLst>
          </p:cNvPr>
          <p:cNvSpPr txBox="1"/>
          <p:nvPr/>
        </p:nvSpPr>
        <p:spPr>
          <a:xfrm>
            <a:off x="428625" y="1227948"/>
            <a:ext cx="11591925" cy="461665"/>
          </a:xfrm>
          <a:prstGeom prst="rect">
            <a:avLst/>
          </a:prstGeom>
          <a:noFill/>
        </p:spPr>
        <p:txBody>
          <a:bodyPr wrap="square">
            <a:spAutoFit/>
          </a:bodyPr>
          <a:lstStyle/>
          <a:p>
            <a:r>
              <a:rPr lang="en-US" sz="2400" b="1" dirty="0">
                <a:solidFill>
                  <a:srgbClr val="0070C0"/>
                </a:solidFill>
              </a:rPr>
              <a:t>SAGE - Sectoral Activity data for Greenhouse gas Emissions </a:t>
            </a:r>
            <a:r>
              <a:rPr lang="en-US" sz="2400" b="1" dirty="0"/>
              <a:t>(</a:t>
            </a:r>
            <a:r>
              <a:rPr lang="en-US" sz="1800" u="sng" dirty="0">
                <a:effectLst/>
                <a:latin typeface="Calibri" panose="020F0502020204030204" pitchFamily="34" charset="0"/>
                <a:ea typeface="DengXia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https://ghginstitute.org/sage/</a:t>
            </a:r>
            <a:r>
              <a:rPr lang="en-US" sz="2400" b="1" dirty="0"/>
              <a:t>)</a:t>
            </a:r>
          </a:p>
        </p:txBody>
      </p:sp>
      <p:sp>
        <p:nvSpPr>
          <p:cNvPr id="3" name="TextBox 2">
            <a:extLst>
              <a:ext uri="{FF2B5EF4-FFF2-40B4-BE49-F238E27FC236}">
                <a16:creationId xmlns:a16="http://schemas.microsoft.com/office/drawing/2014/main" id="{68D2B125-42D9-A5A5-EED1-60AEC9F947DB}"/>
              </a:ext>
            </a:extLst>
          </p:cNvPr>
          <p:cNvSpPr txBox="1"/>
          <p:nvPr/>
        </p:nvSpPr>
        <p:spPr>
          <a:xfrm>
            <a:off x="11812073" y="6332220"/>
            <a:ext cx="440887"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824520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7CAF7-C657-AB73-32AC-E72B3CF300EE}"/>
              </a:ext>
            </a:extLst>
          </p:cNvPr>
          <p:cNvSpPr>
            <a:spLocks noGrp="1"/>
          </p:cNvSpPr>
          <p:nvPr>
            <p:ph type="body" sz="quarter" idx="10"/>
          </p:nvPr>
        </p:nvSpPr>
        <p:spPr>
          <a:xfrm>
            <a:off x="332013" y="1317879"/>
            <a:ext cx="11640911" cy="606172"/>
          </a:xfrm>
        </p:spPr>
        <p:txBody>
          <a:bodyPr>
            <a:normAutofit/>
          </a:bodyPr>
          <a:lstStyle/>
          <a:p>
            <a:pPr defTabSz="457200"/>
            <a:r>
              <a:rPr lang="en-US" sz="2400" dirty="0">
                <a:solidFill>
                  <a:srgbClr val="0070C0"/>
                </a:solidFill>
                <a:latin typeface="+mn-lt"/>
                <a:cs typeface="+mn-cs"/>
              </a:rPr>
              <a:t>MITICA - Mitigation-Inventory Tool for Integrated Climate Action </a:t>
            </a:r>
            <a:r>
              <a:rPr lang="en-US" sz="2400" dirty="0">
                <a:solidFill>
                  <a:schemeClr val="tx1"/>
                </a:solidFill>
                <a:latin typeface="+mn-lt"/>
                <a:cs typeface="+mn-cs"/>
              </a:rPr>
              <a:t>(</a:t>
            </a:r>
            <a:r>
              <a:rPr lang="en-US" sz="1800" b="0" dirty="0">
                <a:solidFill>
                  <a:schemeClr val="tx1"/>
                </a:solidFill>
                <a:effectLst/>
                <a:latin typeface="Calibri" panose="020F0502020204030204" pitchFamily="34" charset="0"/>
                <a:ea typeface="DengXia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https://gauss-int.com/mitica/</a:t>
            </a:r>
            <a:r>
              <a:rPr lang="en-US" sz="2400" dirty="0">
                <a:solidFill>
                  <a:schemeClr val="tx1"/>
                </a:solidFill>
                <a:latin typeface="+mn-lt"/>
                <a:cs typeface="+mn-cs"/>
              </a:rPr>
              <a:t>) </a:t>
            </a:r>
          </a:p>
          <a:p>
            <a:pPr algn="ctr"/>
            <a:endParaRPr lang="en-US" dirty="0"/>
          </a:p>
        </p:txBody>
      </p:sp>
      <p:sp>
        <p:nvSpPr>
          <p:cNvPr id="7" name="TextBox 6">
            <a:extLst>
              <a:ext uri="{FF2B5EF4-FFF2-40B4-BE49-F238E27FC236}">
                <a16:creationId xmlns:a16="http://schemas.microsoft.com/office/drawing/2014/main" id="{A990AE61-DC10-7122-27EB-3FBD66868FB6}"/>
              </a:ext>
            </a:extLst>
          </p:cNvPr>
          <p:cNvSpPr txBox="1"/>
          <p:nvPr/>
        </p:nvSpPr>
        <p:spPr>
          <a:xfrm>
            <a:off x="332014" y="1811110"/>
            <a:ext cx="11527971" cy="4893647"/>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ea typeface="DengXian" panose="02010600030101010101" pitchFamily="2" charset="-122"/>
              </a:rPr>
              <a:t>Acknowledging the difficulties of developing countries </a:t>
            </a:r>
            <a:r>
              <a:rPr lang="en-US" sz="2400" b="1" dirty="0">
                <a:latin typeface="Calibri" panose="020F0502020204030204" pitchFamily="34" charset="0"/>
                <a:ea typeface="DengXian" panose="02010600030101010101" pitchFamily="2" charset="-122"/>
              </a:rPr>
              <a:t>to develop robust mitigation scenarios</a:t>
            </a:r>
            <a:r>
              <a:rPr lang="en-US" sz="2400" dirty="0">
                <a:latin typeface="Calibri" panose="020F0502020204030204" pitchFamily="34" charset="0"/>
                <a:ea typeface="DengXian" panose="02010600030101010101" pitchFamily="2" charset="-122"/>
              </a:rPr>
              <a:t>, and the huge amounts of GHG related data they have made available over the last 3 decades, it became clear that </a:t>
            </a:r>
            <a:r>
              <a:rPr lang="en-US" sz="2400" b="1" dirty="0">
                <a:latin typeface="Calibri" panose="020F0502020204030204" pitchFamily="34" charset="0"/>
                <a:ea typeface="DengXian" panose="02010600030101010101" pitchFamily="2" charset="-122"/>
              </a:rPr>
              <a:t>national GHG inventories could be better used to project emissions </a:t>
            </a:r>
            <a:r>
              <a:rPr lang="en-US" sz="2400" dirty="0">
                <a:latin typeface="Calibri" panose="020F0502020204030204" pitchFamily="34" charset="0"/>
                <a:ea typeface="DengXian" panose="02010600030101010101" pitchFamily="2" charset="-122"/>
              </a:rPr>
              <a:t>and</a:t>
            </a:r>
            <a:r>
              <a:rPr lang="en-US" sz="2400" b="1" dirty="0">
                <a:latin typeface="Calibri" panose="020F0502020204030204" pitchFamily="34" charset="0"/>
                <a:ea typeface="DengXian" panose="02010600030101010101" pitchFamily="2" charset="-122"/>
              </a:rPr>
              <a:t> take targeted mitigation decisions</a:t>
            </a:r>
            <a:r>
              <a:rPr lang="en-US" sz="2400" dirty="0">
                <a:latin typeface="Calibri" panose="020F0502020204030204" pitchFamily="34" charset="0"/>
                <a:ea typeface="DengXian" panose="02010600030101010101" pitchFamily="2" charset="-122"/>
              </a:rPr>
              <a:t>.</a:t>
            </a:r>
          </a:p>
          <a:p>
            <a:endParaRPr lang="en-US" sz="2400" dirty="0">
              <a:highlight>
                <a:srgbClr val="FFFF00"/>
              </a:highlight>
              <a:latin typeface="Calibri" panose="020F0502020204030204" pitchFamily="34" charset="0"/>
              <a:ea typeface="DengXian" panose="02010600030101010101" pitchFamily="2" charset="-122"/>
            </a:endParaRPr>
          </a:p>
          <a:p>
            <a:pPr marL="285750" indent="-285750">
              <a:buFont typeface="Arial" panose="020B0604020202020204" pitchFamily="34" charset="0"/>
              <a:buChar char="•"/>
            </a:pPr>
            <a:r>
              <a:rPr lang="en-GB" sz="2400" b="1" dirty="0">
                <a:solidFill>
                  <a:srgbClr val="0070C0"/>
                </a:solidFill>
                <a:latin typeface="Calibri" panose="020F0502020204030204" pitchFamily="34" charset="0"/>
                <a:ea typeface="DengXian" panose="02010600030101010101" pitchFamily="2" charset="-122"/>
              </a:rPr>
              <a:t>MITICA</a:t>
            </a:r>
            <a:r>
              <a:rPr lang="en-GB" sz="2400" dirty="0">
                <a:latin typeface="Calibri" panose="020F0502020204030204" pitchFamily="34" charset="0"/>
                <a:ea typeface="DengXian" panose="02010600030101010101" pitchFamily="2" charset="-122"/>
              </a:rPr>
              <a:t> aims </a:t>
            </a:r>
            <a:r>
              <a:rPr lang="en-GB" sz="2400" b="1" dirty="0">
                <a:latin typeface="Calibri" panose="020F0502020204030204" pitchFamily="34" charset="0"/>
                <a:ea typeface="DengXian" panose="02010600030101010101" pitchFamily="2" charset="-122"/>
              </a:rPr>
              <a:t>to assist </a:t>
            </a:r>
            <a:r>
              <a:rPr lang="en-GB" sz="2400" dirty="0">
                <a:latin typeface="Calibri" panose="020F0502020204030204" pitchFamily="34" charset="0"/>
                <a:ea typeface="DengXian" panose="02010600030101010101" pitchFamily="2" charset="-122"/>
              </a:rPr>
              <a:t>developing countries </a:t>
            </a:r>
            <a:r>
              <a:rPr lang="en-GB" sz="2400" b="1" dirty="0">
                <a:latin typeface="Calibri" panose="020F0502020204030204" pitchFamily="34" charset="0"/>
                <a:ea typeface="DengXian" panose="02010600030101010101" pitchFamily="2" charset="-122"/>
              </a:rPr>
              <a:t>to develop GHG emission scenarios</a:t>
            </a:r>
            <a:r>
              <a:rPr lang="en-GB" sz="2400" dirty="0">
                <a:latin typeface="Calibri" panose="020F0502020204030204" pitchFamily="34" charset="0"/>
                <a:ea typeface="DengXian" panose="02010600030101010101" pitchFamily="2" charset="-122"/>
              </a:rPr>
              <a:t>, evaluate mitigation strategies, and contribute effectively to global climate action </a:t>
            </a:r>
            <a:r>
              <a:rPr lang="en-GB" sz="2400" b="1" dirty="0">
                <a:latin typeface="Calibri" panose="020F0502020204030204" pitchFamily="34" charset="0"/>
                <a:ea typeface="DengXian" panose="02010600030101010101" pitchFamily="2" charset="-122"/>
              </a:rPr>
              <a:t>using their GHG inventory estimates as a basis</a:t>
            </a:r>
            <a:r>
              <a:rPr lang="en-GB" sz="2400" dirty="0">
                <a:latin typeface="Calibri" panose="020F0502020204030204" pitchFamily="34" charset="0"/>
                <a:ea typeface="DengXian" panose="02010600030101010101" pitchFamily="2" charset="-122"/>
              </a:rPr>
              <a:t>.</a:t>
            </a:r>
          </a:p>
          <a:p>
            <a:endParaRPr lang="en-US" sz="2400" dirty="0">
              <a:effectLst/>
              <a:latin typeface="Calibri" panose="020F0502020204030204" pitchFamily="34" charset="0"/>
              <a:ea typeface="DengXian" panose="02010600030101010101" pitchFamily="2" charset="-122"/>
            </a:endParaRPr>
          </a:p>
          <a:p>
            <a:pPr marL="285750" indent="-285750">
              <a:buFont typeface="Arial" panose="020B0604020202020204" pitchFamily="34" charset="0"/>
              <a:buChar char="•"/>
            </a:pPr>
            <a:r>
              <a:rPr lang="en-US" sz="2400" b="1" dirty="0">
                <a:solidFill>
                  <a:srgbClr val="0070C0"/>
                </a:solidFill>
                <a:effectLst/>
                <a:latin typeface="Calibri" panose="020F0502020204030204" pitchFamily="34" charset="0"/>
                <a:ea typeface="DengXian" panose="02010600030101010101" pitchFamily="2" charset="-122"/>
              </a:rPr>
              <a:t>MITICA</a:t>
            </a:r>
            <a:r>
              <a:rPr lang="en-US" sz="2400" dirty="0">
                <a:effectLst/>
                <a:latin typeface="Calibri" panose="020F0502020204030204" pitchFamily="34" charset="0"/>
                <a:ea typeface="DengXian" panose="02010600030101010101" pitchFamily="2" charset="-122"/>
              </a:rPr>
              <a:t> </a:t>
            </a:r>
            <a:r>
              <a:rPr lang="en-US" sz="2400" b="1" dirty="0">
                <a:effectLst/>
                <a:latin typeface="Calibri" panose="020F0502020204030204" pitchFamily="34" charset="0"/>
                <a:ea typeface="DengXian" panose="02010600030101010101" pitchFamily="2" charset="-122"/>
              </a:rPr>
              <a:t>uses as input </a:t>
            </a:r>
            <a:r>
              <a:rPr lang="en-US" sz="2400" dirty="0">
                <a:latin typeface="Calibri" panose="020F0502020204030204" pitchFamily="34" charset="0"/>
                <a:ea typeface="DengXian" panose="02010600030101010101" pitchFamily="2" charset="-122"/>
              </a:rPr>
              <a:t>the</a:t>
            </a:r>
            <a:r>
              <a:rPr lang="en-US" sz="2400" b="1" dirty="0">
                <a:latin typeface="Calibri" panose="020F0502020204030204" pitchFamily="34" charset="0"/>
                <a:ea typeface="DengXian" panose="02010600030101010101" pitchFamily="2" charset="-122"/>
              </a:rPr>
              <a:t> IPCC inventory software database</a:t>
            </a:r>
            <a:r>
              <a:rPr lang="en-US" sz="2400" dirty="0">
                <a:latin typeface="Calibri" panose="020F0502020204030204" pitchFamily="34" charset="0"/>
                <a:ea typeface="DengXian" panose="02010600030101010101" pitchFamily="2" charset="-122"/>
              </a:rPr>
              <a:t>, although the tool was not developed as part of any activity implemented by the IPCC TFI. </a:t>
            </a:r>
          </a:p>
          <a:p>
            <a:endParaRPr lang="en-US" sz="2400" b="1" dirty="0">
              <a:solidFill>
                <a:srgbClr val="0070C0"/>
              </a:solidFill>
              <a:latin typeface="Calibri" panose="020F0502020204030204" pitchFamily="34" charset="0"/>
              <a:ea typeface="DengXian" panose="02010600030101010101" pitchFamily="2" charset="-122"/>
            </a:endParaRPr>
          </a:p>
          <a:p>
            <a:pPr marL="285750" indent="-285750">
              <a:buFont typeface="Arial" panose="020B0604020202020204" pitchFamily="34" charset="0"/>
              <a:buChar char="•"/>
            </a:pPr>
            <a:r>
              <a:rPr lang="en-US" sz="2400" dirty="0">
                <a:effectLst/>
                <a:latin typeface="Calibri" panose="020F0502020204030204" pitchFamily="34" charset="0"/>
                <a:ea typeface="DengXian" panose="02010600030101010101" pitchFamily="2" charset="-122"/>
              </a:rPr>
              <a:t>Result of 2 years work, and </a:t>
            </a:r>
            <a:r>
              <a:rPr lang="en-US" sz="2400" b="1" dirty="0">
                <a:effectLst/>
                <a:latin typeface="Calibri" panose="020F0502020204030204" pitchFamily="34" charset="0"/>
                <a:ea typeface="DengXian" panose="02010600030101010101" pitchFamily="2" charset="-122"/>
              </a:rPr>
              <a:t>MITICA</a:t>
            </a:r>
            <a:r>
              <a:rPr lang="en-US" sz="2400" dirty="0">
                <a:effectLst/>
                <a:latin typeface="Calibri" panose="020F0502020204030204" pitchFamily="34" charset="0"/>
                <a:ea typeface="DengXian" panose="02010600030101010101" pitchFamily="2" charset="-122"/>
              </a:rPr>
              <a:t> is </a:t>
            </a:r>
            <a:r>
              <a:rPr lang="en-US" sz="2400" b="1" dirty="0">
                <a:solidFill>
                  <a:srgbClr val="0070C0"/>
                </a:solidFill>
                <a:latin typeface="Calibri" panose="020F0502020204030204" pitchFamily="34" charset="0"/>
                <a:ea typeface="DengXian" panose="02010600030101010101" pitchFamily="2" charset="-122"/>
              </a:rPr>
              <a:t>released today!</a:t>
            </a:r>
          </a:p>
        </p:txBody>
      </p:sp>
      <p:sp>
        <p:nvSpPr>
          <p:cNvPr id="11" name="TextBox 10">
            <a:extLst>
              <a:ext uri="{FF2B5EF4-FFF2-40B4-BE49-F238E27FC236}">
                <a16:creationId xmlns:a16="http://schemas.microsoft.com/office/drawing/2014/main" id="{A7E600C0-F880-DF88-3251-F759F315B13C}"/>
              </a:ext>
            </a:extLst>
          </p:cNvPr>
          <p:cNvSpPr txBox="1"/>
          <p:nvPr/>
        </p:nvSpPr>
        <p:spPr>
          <a:xfrm>
            <a:off x="332014" y="161184"/>
            <a:ext cx="7585414" cy="867930"/>
          </a:xfrm>
          <a:prstGeom prst="rect">
            <a:avLst/>
          </a:prstGeom>
          <a:noFill/>
        </p:spPr>
        <p:txBody>
          <a:bodyPr wrap="square">
            <a:spAutoFit/>
          </a:bodyPr>
          <a:lstStyle/>
          <a:p>
            <a:pPr defTabSz="914400">
              <a:lnSpc>
                <a:spcPct val="90000"/>
              </a:lnSpc>
              <a:spcBef>
                <a:spcPts val="1000"/>
              </a:spcBef>
            </a:pPr>
            <a:r>
              <a:rPr lang="en-US" sz="2800" b="1" dirty="0">
                <a:solidFill>
                  <a:srgbClr val="4B92D8"/>
                </a:solidFill>
                <a:cs typeface="Arial" panose="020B0604020202020204" pitchFamily="34" charset="0"/>
              </a:rPr>
              <a:t>3</a:t>
            </a:r>
            <a:r>
              <a:rPr lang="en-US" sz="2800" b="1" baseline="30000" dirty="0">
                <a:solidFill>
                  <a:srgbClr val="4B92D8"/>
                </a:solidFill>
                <a:cs typeface="Arial" panose="020B0604020202020204" pitchFamily="34" charset="0"/>
              </a:rPr>
              <a:t>rd</a:t>
            </a:r>
            <a:r>
              <a:rPr lang="en-US" sz="2800" b="1" dirty="0">
                <a:solidFill>
                  <a:srgbClr val="4B92D8"/>
                </a:solidFill>
                <a:cs typeface="Arial" panose="020B0604020202020204" pitchFamily="34" charset="0"/>
              </a:rPr>
              <a:t> Tool supporting Transparency Implementation by Developing Countries - MITICA</a:t>
            </a:r>
          </a:p>
        </p:txBody>
      </p:sp>
      <p:sp>
        <p:nvSpPr>
          <p:cNvPr id="3" name="TextBox 2">
            <a:extLst>
              <a:ext uri="{FF2B5EF4-FFF2-40B4-BE49-F238E27FC236}">
                <a16:creationId xmlns:a16="http://schemas.microsoft.com/office/drawing/2014/main" id="{C0178455-5B5A-AEF3-65AE-398EB6D5F77F}"/>
              </a:ext>
            </a:extLst>
          </p:cNvPr>
          <p:cNvSpPr txBox="1"/>
          <p:nvPr/>
        </p:nvSpPr>
        <p:spPr>
          <a:xfrm>
            <a:off x="11878748" y="6332220"/>
            <a:ext cx="440887"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182395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78349-9F46-27DC-2832-95E1E4A62F0C}"/>
              </a:ext>
            </a:extLst>
          </p:cNvPr>
          <p:cNvSpPr>
            <a:spLocks noGrp="1"/>
          </p:cNvSpPr>
          <p:nvPr>
            <p:ph type="body" sz="quarter" idx="10"/>
          </p:nvPr>
        </p:nvSpPr>
        <p:spPr>
          <a:xfrm>
            <a:off x="438150" y="315433"/>
            <a:ext cx="7686676" cy="558800"/>
          </a:xfrm>
        </p:spPr>
        <p:txBody>
          <a:bodyPr>
            <a:normAutofit fontScale="25000" lnSpcReduction="20000"/>
          </a:bodyPr>
          <a:lstStyle/>
          <a:p>
            <a:pPr>
              <a:lnSpc>
                <a:spcPct val="110000"/>
              </a:lnSpc>
            </a:pPr>
            <a:r>
              <a:rPr lang="en-US" sz="11200" dirty="0">
                <a:latin typeface="+mn-lt"/>
              </a:rPr>
              <a:t>Tools supporting Transparency Implementation by Developing Countries  - Furter Needs and Activities</a:t>
            </a:r>
          </a:p>
          <a:p>
            <a:endParaRPr lang="en-US" dirty="0"/>
          </a:p>
        </p:txBody>
      </p:sp>
      <p:sp>
        <p:nvSpPr>
          <p:cNvPr id="3" name="TextBox 2">
            <a:extLst>
              <a:ext uri="{FF2B5EF4-FFF2-40B4-BE49-F238E27FC236}">
                <a16:creationId xmlns:a16="http://schemas.microsoft.com/office/drawing/2014/main" id="{542916B8-712D-4947-3DB6-8425647679BB}"/>
              </a:ext>
            </a:extLst>
          </p:cNvPr>
          <p:cNvSpPr txBox="1"/>
          <p:nvPr/>
        </p:nvSpPr>
        <p:spPr>
          <a:xfrm>
            <a:off x="718457" y="2264229"/>
            <a:ext cx="10578193" cy="1938992"/>
          </a:xfrm>
          <a:prstGeom prst="rect">
            <a:avLst/>
          </a:prstGeom>
          <a:noFill/>
        </p:spPr>
        <p:txBody>
          <a:bodyPr wrap="square" rtlCol="0">
            <a:spAutoFit/>
          </a:bodyPr>
          <a:lstStyle/>
          <a:p>
            <a:pPr marL="285750" indent="-285750">
              <a:buFont typeface="Arial" panose="020B0604020202020204" pitchFamily="34" charset="0"/>
              <a:buChar char="•"/>
            </a:pPr>
            <a:r>
              <a:rPr lang="en-US" sz="2400" b="1" dirty="0"/>
              <a:t>Funding</a:t>
            </a:r>
            <a:r>
              <a:rPr lang="en-US" sz="2400" dirty="0"/>
              <a:t> is still needed to continue the development of these 3 tools and to support training for their effective use.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Organization of </a:t>
            </a:r>
            <a:r>
              <a:rPr lang="en-US" sz="2400" b="1" dirty="0"/>
              <a:t>regional workshops </a:t>
            </a:r>
            <a:r>
              <a:rPr lang="en-US" sz="2400" dirty="0"/>
              <a:t>– in-person hands-on training on the </a:t>
            </a:r>
            <a:r>
              <a:rPr lang="en-US" sz="2400" b="1" dirty="0"/>
              <a:t>3 tools which complement each other </a:t>
            </a:r>
            <a:r>
              <a:rPr lang="en-US" sz="2400" dirty="0"/>
              <a:t>to achieve greater Transparency.</a:t>
            </a:r>
          </a:p>
        </p:txBody>
      </p:sp>
      <p:sp>
        <p:nvSpPr>
          <p:cNvPr id="4" name="TextBox 3">
            <a:extLst>
              <a:ext uri="{FF2B5EF4-FFF2-40B4-BE49-F238E27FC236}">
                <a16:creationId xmlns:a16="http://schemas.microsoft.com/office/drawing/2014/main" id="{EE26B11D-A1F9-BB97-FE62-18395E8C7DFE}"/>
              </a:ext>
            </a:extLst>
          </p:cNvPr>
          <p:cNvSpPr txBox="1"/>
          <p:nvPr/>
        </p:nvSpPr>
        <p:spPr>
          <a:xfrm>
            <a:off x="11850173" y="6332220"/>
            <a:ext cx="440887"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232679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C561E1-25F6-4B31-BD87-60B35A79B5A4}"/>
              </a:ext>
            </a:extLst>
          </p:cNvPr>
          <p:cNvSpPr>
            <a:spLocks noGrp="1"/>
          </p:cNvSpPr>
          <p:nvPr>
            <p:ph type="body" sz="quarter" idx="13"/>
          </p:nvPr>
        </p:nvSpPr>
        <p:spPr>
          <a:xfrm>
            <a:off x="212964" y="788125"/>
            <a:ext cx="6094571" cy="1933303"/>
          </a:xfrm>
        </p:spPr>
        <p:txBody>
          <a:bodyPr>
            <a:normAutofit fontScale="25000" lnSpcReduction="20000"/>
          </a:bodyPr>
          <a:lstStyle/>
          <a:p>
            <a:r>
              <a:rPr lang="en-US" sz="9600" dirty="0">
                <a:latin typeface="Arial"/>
                <a:cs typeface="Arial"/>
              </a:rPr>
              <a:t>THANK YOU FOR YOUR</a:t>
            </a:r>
          </a:p>
          <a:p>
            <a:r>
              <a:rPr lang="en-US" sz="9600" dirty="0">
                <a:latin typeface="Arial"/>
                <a:cs typeface="Arial"/>
              </a:rPr>
              <a:t>ATTENTION!</a:t>
            </a:r>
          </a:p>
          <a:p>
            <a:endParaRPr lang="en-US" sz="9600" dirty="0"/>
          </a:p>
          <a:p>
            <a:endParaRPr lang="en-US" dirty="0"/>
          </a:p>
          <a:p>
            <a:pPr>
              <a:lnSpc>
                <a:spcPct val="100000"/>
              </a:lnSpc>
              <a:spcBef>
                <a:spcPts val="0"/>
              </a:spcBef>
            </a:pPr>
            <a:r>
              <a:rPr lang="en-US" sz="8000" dirty="0">
                <a:latin typeface="+mn-lt"/>
                <a:cs typeface="Arial"/>
              </a:rPr>
              <a:t>Mr. Dominique Revet</a:t>
            </a:r>
          </a:p>
          <a:p>
            <a:pPr>
              <a:lnSpc>
                <a:spcPct val="100000"/>
              </a:lnSpc>
              <a:spcBef>
                <a:spcPts val="0"/>
              </a:spcBef>
            </a:pPr>
            <a:endParaRPr lang="en-US" sz="8000" dirty="0">
              <a:cs typeface="Arial"/>
            </a:endParaRPr>
          </a:p>
          <a:p>
            <a:pPr>
              <a:lnSpc>
                <a:spcPct val="100000"/>
              </a:lnSpc>
              <a:spcBef>
                <a:spcPts val="0"/>
              </a:spcBef>
            </a:pPr>
            <a:r>
              <a:rPr lang="en-US" sz="8000" dirty="0">
                <a:latin typeface="+mn-lt"/>
                <a:cs typeface="Arial"/>
              </a:rPr>
              <a:t>Team Leader, GHG Support unit</a:t>
            </a:r>
          </a:p>
          <a:p>
            <a:pPr>
              <a:lnSpc>
                <a:spcPct val="100000"/>
              </a:lnSpc>
              <a:spcBef>
                <a:spcPts val="0"/>
              </a:spcBef>
            </a:pPr>
            <a:r>
              <a:rPr lang="en-US" sz="8000" dirty="0">
                <a:cs typeface="Arial"/>
              </a:rPr>
              <a:t> </a:t>
            </a:r>
          </a:p>
          <a:p>
            <a:pPr>
              <a:lnSpc>
                <a:spcPct val="100000"/>
              </a:lnSpc>
              <a:spcBef>
                <a:spcPts val="0"/>
              </a:spcBef>
            </a:pPr>
            <a:r>
              <a:rPr lang="en-US" sz="8000" dirty="0">
                <a:solidFill>
                  <a:schemeClr val="accent2">
                    <a:lumMod val="40000"/>
                    <a:lumOff val="60000"/>
                  </a:schemeClr>
                </a:solidFill>
                <a:latin typeface="+mn-lt"/>
                <a:cs typeface="Arial"/>
                <a:hlinkClick r:id="rId2">
                  <a:extLst>
                    <a:ext uri="{A12FA001-AC4F-418D-AE19-62706E023703}">
                      <ahyp:hlinkClr xmlns:ahyp="http://schemas.microsoft.com/office/drawing/2018/hyperlinkcolor" val="tx"/>
                    </a:ext>
                  </a:extLst>
                </a:hlinkClick>
              </a:rPr>
              <a:t>DRevet@unfccc.int</a:t>
            </a:r>
            <a:endParaRPr lang="en-US" sz="8000" dirty="0">
              <a:solidFill>
                <a:schemeClr val="accent2">
                  <a:lumMod val="40000"/>
                  <a:lumOff val="60000"/>
                </a:schemeClr>
              </a:solidFill>
              <a:latin typeface="+mn-lt"/>
              <a:cs typeface="Arial"/>
            </a:endParaRPr>
          </a:p>
          <a:p>
            <a:pPr>
              <a:lnSpc>
                <a:spcPct val="100000"/>
              </a:lnSpc>
              <a:spcBef>
                <a:spcPts val="0"/>
              </a:spcBef>
            </a:pPr>
            <a:r>
              <a:rPr lang="en-US" sz="8000" dirty="0">
                <a:solidFill>
                  <a:schemeClr val="accent2">
                    <a:lumMod val="40000"/>
                    <a:lumOff val="60000"/>
                  </a:schemeClr>
                </a:solidFill>
                <a:cs typeface="Arial"/>
              </a:rPr>
              <a:t> </a:t>
            </a:r>
          </a:p>
          <a:p>
            <a:r>
              <a:rPr lang="en-US" sz="8000" dirty="0">
                <a:solidFill>
                  <a:schemeClr val="accent2">
                    <a:lumMod val="40000"/>
                    <a:lumOff val="60000"/>
                  </a:schemeClr>
                </a:solidFill>
                <a:latin typeface="+mn-lt"/>
                <a:cs typeface="Arial"/>
                <a:hlinkClick r:id="rId3">
                  <a:extLst>
                    <a:ext uri="{A12FA001-AC4F-418D-AE19-62706E023703}">
                      <ahyp:hlinkClr xmlns:ahyp="http://schemas.microsoft.com/office/drawing/2018/hyperlinkcolor" val="tx"/>
                    </a:ext>
                  </a:extLst>
                </a:hlinkClick>
              </a:rPr>
              <a:t>GHGCapacityBuilding@unfccc.int</a:t>
            </a:r>
            <a:r>
              <a:rPr lang="en-US" sz="8000" dirty="0">
                <a:latin typeface="+mn-lt"/>
                <a:cs typeface="Arial"/>
              </a:rPr>
              <a:t> </a:t>
            </a:r>
          </a:p>
          <a:p>
            <a:endParaRPr lang="en-US" dirty="0"/>
          </a:p>
        </p:txBody>
      </p:sp>
    </p:spTree>
    <p:extLst>
      <p:ext uri="{BB962C8B-B14F-4D97-AF65-F5344CB8AC3E}">
        <p14:creationId xmlns:p14="http://schemas.microsoft.com/office/powerpoint/2010/main" val="348735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730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2E57B44D006D45885C2B4AB2F3F1DB" ma:contentTypeVersion="20" ma:contentTypeDescription="Create a new document." ma:contentTypeScope="" ma:versionID="9ad5e5177de5e17f4b019d0c0d68045b">
  <xsd:schema xmlns:xsd="http://www.w3.org/2001/XMLSchema" xmlns:xs="http://www.w3.org/2001/XMLSchema" xmlns:p="http://schemas.microsoft.com/office/2006/metadata/properties" xmlns:ns2="c9a85ea5-1599-4a95-a40c-886fb6610711" xmlns:ns3="75249a91-adb7-4190-a488-cb309a74e7c4" xmlns:ns4="eb4559c4-8463-4985-927f-f0d558bff8f0" targetNamespace="http://schemas.microsoft.com/office/2006/metadata/properties" ma:root="true" ma:fieldsID="0b5a19f6f0572273deb1b2f3b9042fc9" ns2:_="" ns3:_="" ns4:_="">
    <xsd:import namespace="c9a85ea5-1599-4a95-a40c-886fb6610711"/>
    <xsd:import namespace="75249a91-adb7-4190-a488-cb309a74e7c4"/>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Gatheredfrom" minOccurs="0"/>
                <xsd:element ref="ns3:SharedWithUsers" minOccurs="0"/>
                <xsd:element ref="ns3:SharedWithDetails" minOccurs="0"/>
                <xsd:element ref="ns2:Documenttype"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Recommendation_x002f_Suggestion" minOccurs="0"/>
                <xsd:element ref="ns2:CurrentMenulev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85ea5-1599-4a95-a40c-886fb6610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Gatheredfrom" ma:index="12" nillable="true" ma:displayName="Gathered from" ma:format="Dropdown" ma:internalName="Gatheredfrom">
      <xsd:simpleType>
        <xsd:restriction base="dms:Choice">
          <xsd:enumeration value="IAR"/>
          <xsd:enumeration value="ICA"/>
          <xsd:enumeration value="REDD+"/>
          <xsd:enumeration value="GHG"/>
          <xsd:enumeration value="CGE"/>
          <xsd:enumeration value="Systems &amp; Tools"/>
          <xsd:enumeration value="Data"/>
        </xsd:restriction>
      </xsd:simpleType>
    </xsd:element>
    <xsd:element name="Documenttype" ma:index="15" nillable="true" ma:displayName="Document type" ma:format="Dropdown" ma:internalName="Documenttype">
      <xsd:simpleType>
        <xsd:restriction base="dms:Choice">
          <xsd:enumeration value="Presentations"/>
          <xsd:enumeration value="Report"/>
          <xsd:enumeration value="Planning"/>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Recommendation_x002f_Suggestion" ma:index="26" nillable="true" ma:displayName="Recommendation/Suggestion" ma:format="Dropdown" ma:internalName="Recommendation_x002f_Suggestion">
      <xsd:simpleType>
        <xsd:restriction base="dms:Choice">
          <xsd:enumeration value="New"/>
          <xsd:enumeration value="Update existing content"/>
          <xsd:enumeration value="Retain as is"/>
          <xsd:enumeration value="Merge"/>
          <xsd:enumeration value="Archive"/>
          <xsd:enumeration value="Other"/>
        </xsd:restriction>
      </xsd:simpleType>
    </xsd:element>
    <xsd:element name="CurrentMenulevel" ma:index="27" nillable="true" ma:displayName="Current Menu level" ma:description="Current menu level under current structure" ma:format="Dropdown" ma:internalName="CurrentMenulevel">
      <xsd:simpleType>
        <xsd:restriction base="dms:Choice">
          <xsd:enumeration value="Level 2"/>
          <xsd:enumeration value="Level 3"/>
          <xsd:enumeration value="Level 4"/>
          <xsd:enumeration value="Level 5"/>
          <xsd:enumeration value="Level 6"/>
        </xsd:restriction>
      </xsd:simpleType>
    </xsd:element>
  </xsd:schema>
  <xsd:schema xmlns:xsd="http://www.w3.org/2001/XMLSchema" xmlns:xs="http://www.w3.org/2001/XMLSchema" xmlns:dms="http://schemas.microsoft.com/office/2006/documentManagement/types" xmlns:pc="http://schemas.microsoft.com/office/infopath/2007/PartnerControls" targetNamespace="75249a91-adb7-4190-a488-cb309a74e7c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20e7ebef-7018-4d0a-a292-be610ccf4462}" ma:internalName="TaxCatchAll" ma:showField="CatchAllData" ma:web="75249a91-adb7-4190-a488-cb309a74e7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b4559c4-8463-4985-927f-f0d558bff8f0" xsi:nil="true"/>
    <Documenttype xmlns="c9a85ea5-1599-4a95-a40c-886fb6610711" xsi:nil="true"/>
    <lcf76f155ced4ddcb4097134ff3c332f xmlns="c9a85ea5-1599-4a95-a40c-886fb6610711">
      <Terms xmlns="http://schemas.microsoft.com/office/infopath/2007/PartnerControls"/>
    </lcf76f155ced4ddcb4097134ff3c332f>
    <Gatheredfrom xmlns="c9a85ea5-1599-4a95-a40c-886fb6610711" xsi:nil="true"/>
    <Recommendation_x002f_Suggestion xmlns="c9a85ea5-1599-4a95-a40c-886fb6610711" xsi:nil="true"/>
    <CurrentMenulevel xmlns="c9a85ea5-1599-4a95-a40c-886fb661071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9d8c265a-5436-43a7-80c1-713d2827ffde" ContentTypeId="0x0101" PreviousValue="false"/>
</file>

<file path=customXml/itemProps1.xml><?xml version="1.0" encoding="utf-8"?>
<ds:datastoreItem xmlns:ds="http://schemas.openxmlformats.org/officeDocument/2006/customXml" ds:itemID="{35AB6E34-B36C-4230-A4EA-2DA1A0452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85ea5-1599-4a95-a40c-886fb6610711"/>
    <ds:schemaRef ds:uri="75249a91-adb7-4190-a488-cb309a74e7c4"/>
    <ds:schemaRef ds:uri="eb4559c4-8463-4985-927f-f0d558bff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6A0E62-D5D9-450F-B091-AED074B19658}">
  <ds:schemaRefs>
    <ds:schemaRef ds:uri="http://schemas.microsoft.com/office/2006/metadata/properties"/>
    <ds:schemaRef ds:uri="http://schemas.microsoft.com/office/infopath/2007/PartnerControls"/>
    <ds:schemaRef ds:uri="eb4559c4-8463-4985-927f-f0d558bff8f0"/>
    <ds:schemaRef ds:uri="c9a85ea5-1599-4a95-a40c-886fb6610711"/>
  </ds:schemaRefs>
</ds:datastoreItem>
</file>

<file path=customXml/itemProps3.xml><?xml version="1.0" encoding="utf-8"?>
<ds:datastoreItem xmlns:ds="http://schemas.openxmlformats.org/officeDocument/2006/customXml" ds:itemID="{26E99046-B5EF-4B98-8858-35CB2F8EEE5C}">
  <ds:schemaRefs>
    <ds:schemaRef ds:uri="http://schemas.microsoft.com/sharepoint/v3/contenttype/forms"/>
  </ds:schemaRefs>
</ds:datastoreItem>
</file>

<file path=customXml/itemProps4.xml><?xml version="1.0" encoding="utf-8"?>
<ds:datastoreItem xmlns:ds="http://schemas.openxmlformats.org/officeDocument/2006/customXml" ds:itemID="{E3278C92-5E5C-4983-ADB2-0F81510F1B1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1514</TotalTime>
  <Words>1067</Words>
  <Application>Microsoft Office PowerPoint</Application>
  <PresentationFormat>Widescreen</PresentationFormat>
  <Paragraphs>89</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Calibri </vt:lpstr>
      <vt:lpstr>Arial</vt:lpstr>
      <vt:lpstr>Calibri</vt:lpstr>
      <vt:lpstr>Calibri Light</vt:lpstr>
      <vt:lpstr>Courier New</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Sanchez</dc:creator>
  <cp:lastModifiedBy>Dominique Revet</cp:lastModifiedBy>
  <cp:revision>52</cp:revision>
  <dcterms:created xsi:type="dcterms:W3CDTF">2023-05-23T18:35:50Z</dcterms:created>
  <dcterms:modified xsi:type="dcterms:W3CDTF">2023-12-01T09:51:21Z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0x010100272E57B44D006D45885C2B4AB2F3F1DB</vt:lpwstr>
  </property>
</Properties>
</file>