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Default Extension="bin" ContentType="application/vnd.openxmlformats-officedocument.oleObject"/>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tags/tag39.xml" ContentType="application/vnd.openxmlformats-officedocument.presentationml.tags+xml"/>
  <Override PartName="/ppt/tags/tag59.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6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6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wmf" ContentType="image/x-wmf"/>
  <Override PartName="/ppt/tags/tag58.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47" r:id="rId1"/>
  </p:sldMasterIdLst>
  <p:notesMasterIdLst>
    <p:notesMasterId r:id="rId29"/>
  </p:notesMasterIdLst>
  <p:handoutMasterIdLst>
    <p:handoutMasterId r:id="rId30"/>
  </p:handoutMasterIdLst>
  <p:sldIdLst>
    <p:sldId id="543" r:id="rId2"/>
    <p:sldId id="686" r:id="rId3"/>
    <p:sldId id="702" r:id="rId4"/>
    <p:sldId id="705" r:id="rId5"/>
    <p:sldId id="706" r:id="rId6"/>
    <p:sldId id="707" r:id="rId7"/>
    <p:sldId id="708" r:id="rId8"/>
    <p:sldId id="709" r:id="rId9"/>
    <p:sldId id="712" r:id="rId10"/>
    <p:sldId id="704" r:id="rId11"/>
    <p:sldId id="697" r:id="rId12"/>
    <p:sldId id="698" r:id="rId13"/>
    <p:sldId id="699" r:id="rId14"/>
    <p:sldId id="703" r:id="rId15"/>
    <p:sldId id="669" r:id="rId16"/>
    <p:sldId id="670" r:id="rId17"/>
    <p:sldId id="672" r:id="rId18"/>
    <p:sldId id="711" r:id="rId19"/>
    <p:sldId id="713" r:id="rId20"/>
    <p:sldId id="687" r:id="rId21"/>
    <p:sldId id="700" r:id="rId22"/>
    <p:sldId id="692" r:id="rId23"/>
    <p:sldId id="694" r:id="rId24"/>
    <p:sldId id="695" r:id="rId25"/>
    <p:sldId id="696" r:id="rId26"/>
    <p:sldId id="714" r:id="rId27"/>
    <p:sldId id="664" r:id="rId28"/>
  </p:sldIdLst>
  <p:sldSz cx="9144000" cy="6858000" type="screen4x3"/>
  <p:notesSz cx="6669088" cy="9928225"/>
  <p:custDataLst>
    <p:tags r:id="rId31"/>
  </p:custDataLst>
  <p:defaultTextStyle>
    <a:defPPr>
      <a:defRPr lang="de-CH"/>
    </a:defPPr>
    <a:lvl1pPr algn="l" rtl="0" fontAlgn="base">
      <a:spcBef>
        <a:spcPct val="0"/>
      </a:spcBef>
      <a:spcAft>
        <a:spcPct val="0"/>
      </a:spcAft>
      <a:defRPr sz="2000" kern="1200">
        <a:solidFill>
          <a:schemeClr val="tx1"/>
        </a:solidFill>
        <a:latin typeface="Arial" charset="0"/>
        <a:ea typeface="ＭＳ Ｐゴシック" charset="-128"/>
        <a:cs typeface="+mn-cs"/>
      </a:defRPr>
    </a:lvl1pPr>
    <a:lvl2pPr marL="457200" algn="l" rtl="0" fontAlgn="base">
      <a:spcBef>
        <a:spcPct val="0"/>
      </a:spcBef>
      <a:spcAft>
        <a:spcPct val="0"/>
      </a:spcAft>
      <a:defRPr sz="2000" kern="1200">
        <a:solidFill>
          <a:schemeClr val="tx1"/>
        </a:solidFill>
        <a:latin typeface="Arial" charset="0"/>
        <a:ea typeface="ＭＳ Ｐゴシック" charset="-128"/>
        <a:cs typeface="+mn-cs"/>
      </a:defRPr>
    </a:lvl2pPr>
    <a:lvl3pPr marL="914400" algn="l" rtl="0" fontAlgn="base">
      <a:spcBef>
        <a:spcPct val="0"/>
      </a:spcBef>
      <a:spcAft>
        <a:spcPct val="0"/>
      </a:spcAft>
      <a:defRPr sz="2000" kern="1200">
        <a:solidFill>
          <a:schemeClr val="tx1"/>
        </a:solidFill>
        <a:latin typeface="Arial" charset="0"/>
        <a:ea typeface="ＭＳ Ｐゴシック" charset="-128"/>
        <a:cs typeface="+mn-cs"/>
      </a:defRPr>
    </a:lvl3pPr>
    <a:lvl4pPr marL="1371600" algn="l" rtl="0" fontAlgn="base">
      <a:spcBef>
        <a:spcPct val="0"/>
      </a:spcBef>
      <a:spcAft>
        <a:spcPct val="0"/>
      </a:spcAft>
      <a:defRPr sz="2000" kern="1200">
        <a:solidFill>
          <a:schemeClr val="tx1"/>
        </a:solidFill>
        <a:latin typeface="Arial" charset="0"/>
        <a:ea typeface="ＭＳ Ｐゴシック" charset="-128"/>
        <a:cs typeface="+mn-cs"/>
      </a:defRPr>
    </a:lvl4pPr>
    <a:lvl5pPr marL="1828800" algn="l" rtl="0" fontAlgn="base">
      <a:spcBef>
        <a:spcPct val="0"/>
      </a:spcBef>
      <a:spcAft>
        <a:spcPct val="0"/>
      </a:spcAft>
      <a:defRPr sz="2000" kern="1200">
        <a:solidFill>
          <a:schemeClr val="tx1"/>
        </a:solidFill>
        <a:latin typeface="Arial" charset="0"/>
        <a:ea typeface="ＭＳ Ｐゴシック" charset="-128"/>
        <a:cs typeface="+mn-cs"/>
      </a:defRPr>
    </a:lvl5pPr>
    <a:lvl6pPr marL="2286000" algn="l" defTabSz="914400" rtl="0" eaLnBrk="1" latinLnBrk="0" hangingPunct="1">
      <a:defRPr sz="2000" kern="1200">
        <a:solidFill>
          <a:schemeClr val="tx1"/>
        </a:solidFill>
        <a:latin typeface="Arial" charset="0"/>
        <a:ea typeface="ＭＳ Ｐゴシック" charset="-128"/>
        <a:cs typeface="+mn-cs"/>
      </a:defRPr>
    </a:lvl6pPr>
    <a:lvl7pPr marL="2743200" algn="l" defTabSz="914400" rtl="0" eaLnBrk="1" latinLnBrk="0" hangingPunct="1">
      <a:defRPr sz="2000" kern="1200">
        <a:solidFill>
          <a:schemeClr val="tx1"/>
        </a:solidFill>
        <a:latin typeface="Arial" charset="0"/>
        <a:ea typeface="ＭＳ Ｐゴシック" charset="-128"/>
        <a:cs typeface="+mn-cs"/>
      </a:defRPr>
    </a:lvl7pPr>
    <a:lvl8pPr marL="3200400" algn="l" defTabSz="914400" rtl="0" eaLnBrk="1" latinLnBrk="0" hangingPunct="1">
      <a:defRPr sz="2000" kern="1200">
        <a:solidFill>
          <a:schemeClr val="tx1"/>
        </a:solidFill>
        <a:latin typeface="Arial" charset="0"/>
        <a:ea typeface="ＭＳ Ｐゴシック" charset="-128"/>
        <a:cs typeface="+mn-cs"/>
      </a:defRPr>
    </a:lvl8pPr>
    <a:lvl9pPr marL="3657600" algn="l" defTabSz="914400" rtl="0" eaLnBrk="1" latinLnBrk="0" hangingPunct="1">
      <a:defRPr sz="20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486998"/>
    <a:srgbClr val="000000"/>
    <a:srgbClr val="95C0D9"/>
    <a:srgbClr val="DDDDDD"/>
    <a:srgbClr val="5C89BC"/>
    <a:srgbClr val="8B8B8B"/>
    <a:srgbClr val="FF0000"/>
    <a:srgbClr val="CC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5" d="100"/>
          <a:sy n="65" d="100"/>
        </p:scale>
        <p:origin x="-941" y="192"/>
      </p:cViewPr>
      <p:guideLst>
        <p:guide orient="horz" pos="1725"/>
        <p:guide orient="horz" pos="487"/>
        <p:guide orient="horz" pos="1990"/>
        <p:guide pos="1628"/>
        <p:guide pos="1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74"/>
    </p:cViewPr>
  </p:sorterViewPr>
  <p:notesViewPr>
    <p:cSldViewPr snapToGrid="0">
      <p:cViewPr varScale="1">
        <p:scale>
          <a:sx n="74" d="100"/>
          <a:sy n="74" d="100"/>
        </p:scale>
        <p:origin x="-1746" y="-90"/>
      </p:cViewPr>
      <p:guideLst>
        <p:guide orient="horz" pos="3126"/>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2891628" cy="495872"/>
          </a:xfrm>
          <a:prstGeom prst="rect">
            <a:avLst/>
          </a:prstGeom>
          <a:noFill/>
          <a:ln w="9525">
            <a:noFill/>
            <a:miter lim="800000"/>
            <a:headEnd/>
            <a:tailEnd/>
          </a:ln>
        </p:spPr>
        <p:txBody>
          <a:bodyPr vert="horz" wrap="square" lIns="92146" tIns="46073" rIns="92146" bIns="46073" numCol="1" anchor="t" anchorCtr="0" compatLnSpc="1">
            <a:prstTxWarp prst="textNoShape">
              <a:avLst/>
            </a:prstTxWarp>
          </a:bodyPr>
          <a:lstStyle>
            <a:lvl1pPr defTabSz="922035" eaLnBrk="0" hangingPunct="0">
              <a:defRPr sz="1200"/>
            </a:lvl1pPr>
          </a:lstStyle>
          <a:p>
            <a:endParaRPr lang="en-US"/>
          </a:p>
        </p:txBody>
      </p:sp>
      <p:sp>
        <p:nvSpPr>
          <p:cNvPr id="8195" name="Rectangle 3"/>
          <p:cNvSpPr>
            <a:spLocks noGrp="1" noChangeArrowheads="1"/>
          </p:cNvSpPr>
          <p:nvPr>
            <p:ph type="dt" sz="quarter" idx="1"/>
          </p:nvPr>
        </p:nvSpPr>
        <p:spPr bwMode="auto">
          <a:xfrm>
            <a:off x="3777461" y="1"/>
            <a:ext cx="2891627" cy="495872"/>
          </a:xfrm>
          <a:prstGeom prst="rect">
            <a:avLst/>
          </a:prstGeom>
          <a:noFill/>
          <a:ln w="9525">
            <a:noFill/>
            <a:miter lim="800000"/>
            <a:headEnd/>
            <a:tailEnd/>
          </a:ln>
        </p:spPr>
        <p:txBody>
          <a:bodyPr vert="horz" wrap="square" lIns="92146" tIns="46073" rIns="92146" bIns="46073" numCol="1" anchor="t" anchorCtr="0" compatLnSpc="1">
            <a:prstTxWarp prst="textNoShape">
              <a:avLst/>
            </a:prstTxWarp>
          </a:bodyPr>
          <a:lstStyle>
            <a:lvl1pPr algn="r" defTabSz="922035" eaLnBrk="0" hangingPunct="0">
              <a:defRPr sz="1200"/>
            </a:lvl1pPr>
          </a:lstStyle>
          <a:p>
            <a:endParaRPr lang="en-US"/>
          </a:p>
        </p:txBody>
      </p:sp>
      <p:sp>
        <p:nvSpPr>
          <p:cNvPr id="8196" name="Rectangle 4"/>
          <p:cNvSpPr>
            <a:spLocks noGrp="1" noChangeArrowheads="1"/>
          </p:cNvSpPr>
          <p:nvPr>
            <p:ph type="ftr" sz="quarter" idx="2"/>
          </p:nvPr>
        </p:nvSpPr>
        <p:spPr bwMode="auto">
          <a:xfrm>
            <a:off x="1" y="9432353"/>
            <a:ext cx="2891628" cy="495872"/>
          </a:xfrm>
          <a:prstGeom prst="rect">
            <a:avLst/>
          </a:prstGeom>
          <a:noFill/>
          <a:ln w="9525">
            <a:noFill/>
            <a:miter lim="800000"/>
            <a:headEnd/>
            <a:tailEnd/>
          </a:ln>
        </p:spPr>
        <p:txBody>
          <a:bodyPr vert="horz" wrap="square" lIns="92146" tIns="46073" rIns="92146" bIns="46073" numCol="1" anchor="b" anchorCtr="0" compatLnSpc="1">
            <a:prstTxWarp prst="textNoShape">
              <a:avLst/>
            </a:prstTxWarp>
          </a:bodyPr>
          <a:lstStyle>
            <a:lvl1pPr defTabSz="922035" eaLnBrk="0" hangingPunct="0">
              <a:defRPr sz="1200"/>
            </a:lvl1pPr>
          </a:lstStyle>
          <a:p>
            <a:endParaRPr lang="en-US"/>
          </a:p>
        </p:txBody>
      </p:sp>
      <p:sp>
        <p:nvSpPr>
          <p:cNvPr id="8197" name="Rectangle 5"/>
          <p:cNvSpPr>
            <a:spLocks noGrp="1" noChangeArrowheads="1"/>
          </p:cNvSpPr>
          <p:nvPr>
            <p:ph type="sldNum" sz="quarter" idx="3"/>
          </p:nvPr>
        </p:nvSpPr>
        <p:spPr bwMode="auto">
          <a:xfrm>
            <a:off x="3777461" y="9432353"/>
            <a:ext cx="2891627" cy="495872"/>
          </a:xfrm>
          <a:prstGeom prst="rect">
            <a:avLst/>
          </a:prstGeom>
          <a:noFill/>
          <a:ln w="9525">
            <a:noFill/>
            <a:miter lim="800000"/>
            <a:headEnd/>
            <a:tailEnd/>
          </a:ln>
        </p:spPr>
        <p:txBody>
          <a:bodyPr vert="horz" wrap="square" lIns="92146" tIns="46073" rIns="92146" bIns="46073" numCol="1" anchor="b" anchorCtr="0" compatLnSpc="1">
            <a:prstTxWarp prst="textNoShape">
              <a:avLst/>
            </a:prstTxWarp>
          </a:bodyPr>
          <a:lstStyle>
            <a:lvl1pPr algn="r" defTabSz="922035" eaLnBrk="0" hangingPunct="0">
              <a:defRPr sz="1200"/>
            </a:lvl1pPr>
          </a:lstStyle>
          <a:p>
            <a:fld id="{4F8BC4B3-DA09-429B-B634-BBBC5D81E4DA}" type="slidenum">
              <a:rPr lang="de-CH"/>
              <a:pPr/>
              <a:t>‹#›</a:t>
            </a:fld>
            <a:endParaRPr lang="de-CH"/>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gray">
          <a:xfrm>
            <a:off x="1" y="1"/>
            <a:ext cx="2891628" cy="495872"/>
          </a:xfrm>
          <a:prstGeom prst="rect">
            <a:avLst/>
          </a:prstGeom>
          <a:noFill/>
          <a:ln w="9525">
            <a:noFill/>
            <a:miter lim="800000"/>
            <a:headEnd/>
            <a:tailEnd/>
          </a:ln>
        </p:spPr>
        <p:txBody>
          <a:bodyPr vert="horz" wrap="square" lIns="92146" tIns="46073" rIns="92146" bIns="46073" numCol="1" anchor="t" anchorCtr="0" compatLnSpc="1">
            <a:prstTxWarp prst="textNoShape">
              <a:avLst/>
            </a:prstTxWarp>
          </a:bodyPr>
          <a:lstStyle>
            <a:lvl1pPr defTabSz="922035" eaLnBrk="0" hangingPunct="0">
              <a:defRPr sz="1200"/>
            </a:lvl1pPr>
          </a:lstStyle>
          <a:p>
            <a:endParaRPr lang="en-US"/>
          </a:p>
        </p:txBody>
      </p:sp>
      <p:sp>
        <p:nvSpPr>
          <p:cNvPr id="3075" name="Rectangle 3"/>
          <p:cNvSpPr>
            <a:spLocks noGrp="1" noChangeArrowheads="1"/>
          </p:cNvSpPr>
          <p:nvPr>
            <p:ph type="dt" idx="1"/>
          </p:nvPr>
        </p:nvSpPr>
        <p:spPr bwMode="gray">
          <a:xfrm>
            <a:off x="3777461" y="1"/>
            <a:ext cx="2891627" cy="495872"/>
          </a:xfrm>
          <a:prstGeom prst="rect">
            <a:avLst/>
          </a:prstGeom>
          <a:noFill/>
          <a:ln w="9525">
            <a:noFill/>
            <a:miter lim="800000"/>
            <a:headEnd/>
            <a:tailEnd/>
          </a:ln>
        </p:spPr>
        <p:txBody>
          <a:bodyPr vert="horz" wrap="square" lIns="92146" tIns="46073" rIns="92146" bIns="46073" numCol="1" anchor="t" anchorCtr="0" compatLnSpc="1">
            <a:prstTxWarp prst="textNoShape">
              <a:avLst/>
            </a:prstTxWarp>
          </a:bodyPr>
          <a:lstStyle>
            <a:lvl1pPr algn="r" defTabSz="922035" eaLnBrk="0" hangingPunct="0">
              <a:defRPr sz="1200"/>
            </a:lvl1pPr>
          </a:lstStyle>
          <a:p>
            <a:endParaRPr lang="en-US"/>
          </a:p>
        </p:txBody>
      </p:sp>
      <p:sp>
        <p:nvSpPr>
          <p:cNvPr id="5124" name="Rectangle 4"/>
          <p:cNvSpPr>
            <a:spLocks noGrp="1" noRot="1" noChangeAspect="1" noChangeArrowheads="1" noTextEdit="1"/>
          </p:cNvSpPr>
          <p:nvPr>
            <p:ph type="sldImg" idx="2"/>
          </p:nvPr>
        </p:nvSpPr>
        <p:spPr bwMode="gray">
          <a:xfrm>
            <a:off x="852488" y="744538"/>
            <a:ext cx="4964112" cy="37242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gray">
          <a:xfrm>
            <a:off x="890306" y="4716947"/>
            <a:ext cx="4888477" cy="4465930"/>
          </a:xfrm>
          <a:prstGeom prst="rect">
            <a:avLst/>
          </a:prstGeom>
          <a:noFill/>
          <a:ln w="9525">
            <a:noFill/>
            <a:miter lim="800000"/>
            <a:headEnd/>
            <a:tailEnd/>
          </a:ln>
        </p:spPr>
        <p:txBody>
          <a:bodyPr vert="horz" wrap="square" lIns="92146" tIns="46073" rIns="92146" bIns="46073"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3078" name="Rectangle 6"/>
          <p:cNvSpPr>
            <a:spLocks noGrp="1" noChangeArrowheads="1"/>
          </p:cNvSpPr>
          <p:nvPr>
            <p:ph type="ftr" sz="quarter" idx="4"/>
          </p:nvPr>
        </p:nvSpPr>
        <p:spPr bwMode="gray">
          <a:xfrm>
            <a:off x="1" y="9432353"/>
            <a:ext cx="2891628" cy="495872"/>
          </a:xfrm>
          <a:prstGeom prst="rect">
            <a:avLst/>
          </a:prstGeom>
          <a:noFill/>
          <a:ln w="9525">
            <a:noFill/>
            <a:miter lim="800000"/>
            <a:headEnd/>
            <a:tailEnd/>
          </a:ln>
        </p:spPr>
        <p:txBody>
          <a:bodyPr vert="horz" wrap="square" lIns="92146" tIns="46073" rIns="92146" bIns="46073" numCol="1" anchor="b" anchorCtr="0" compatLnSpc="1">
            <a:prstTxWarp prst="textNoShape">
              <a:avLst/>
            </a:prstTxWarp>
          </a:bodyPr>
          <a:lstStyle>
            <a:lvl1pPr defTabSz="922035" eaLnBrk="0" hangingPunct="0">
              <a:defRPr sz="1200"/>
            </a:lvl1pPr>
          </a:lstStyle>
          <a:p>
            <a:endParaRPr lang="en-US"/>
          </a:p>
        </p:txBody>
      </p:sp>
      <p:sp>
        <p:nvSpPr>
          <p:cNvPr id="3079" name="Rectangle 7"/>
          <p:cNvSpPr>
            <a:spLocks noGrp="1" noChangeArrowheads="1"/>
          </p:cNvSpPr>
          <p:nvPr>
            <p:ph type="sldNum" sz="quarter" idx="5"/>
          </p:nvPr>
        </p:nvSpPr>
        <p:spPr bwMode="gray">
          <a:xfrm>
            <a:off x="3777461" y="9432353"/>
            <a:ext cx="2891627" cy="495872"/>
          </a:xfrm>
          <a:prstGeom prst="rect">
            <a:avLst/>
          </a:prstGeom>
          <a:noFill/>
          <a:ln w="9525">
            <a:noFill/>
            <a:miter lim="800000"/>
            <a:headEnd/>
            <a:tailEnd/>
          </a:ln>
        </p:spPr>
        <p:txBody>
          <a:bodyPr vert="horz" wrap="square" lIns="92146" tIns="46073" rIns="92146" bIns="46073" numCol="1" anchor="b" anchorCtr="0" compatLnSpc="1">
            <a:prstTxWarp prst="textNoShape">
              <a:avLst/>
            </a:prstTxWarp>
          </a:bodyPr>
          <a:lstStyle>
            <a:lvl1pPr algn="r" defTabSz="922035" eaLnBrk="0" hangingPunct="0">
              <a:defRPr sz="1200"/>
            </a:lvl1pPr>
          </a:lstStyle>
          <a:p>
            <a:fld id="{52E9EC59-2819-406F-8DB7-9F5388529D1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p:spPr>
        <p:txBody>
          <a:bodyPr/>
          <a:lstStyle/>
          <a:p>
            <a:endParaRPr lang="en-US" smtClean="0">
              <a:ea typeface="ＭＳ Ｐゴシック" charset="-128"/>
            </a:endParaRPr>
          </a:p>
        </p:txBody>
      </p:sp>
      <p:sp>
        <p:nvSpPr>
          <p:cNvPr id="7172" name="Slide Number Placeholder 3"/>
          <p:cNvSpPr>
            <a:spLocks noGrp="1"/>
          </p:cNvSpPr>
          <p:nvPr>
            <p:ph type="sldNum" sz="quarter" idx="5"/>
          </p:nvPr>
        </p:nvSpPr>
        <p:spPr>
          <a:noFill/>
        </p:spPr>
        <p:txBody>
          <a:bodyPr/>
          <a:lstStyle/>
          <a:p>
            <a:fld id="{05D7112E-82DC-41AB-BFB7-E91E322E1F8B}"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a:ea typeface="ＭＳ Ｐゴシック" charset="-128"/>
            </a:endParaRPr>
          </a:p>
        </p:txBody>
      </p:sp>
      <p:sp>
        <p:nvSpPr>
          <p:cNvPr id="27652" name="Date Placeholder 3"/>
          <p:cNvSpPr>
            <a:spLocks noGrp="1"/>
          </p:cNvSpPr>
          <p:nvPr>
            <p:ph type="dt" sz="quarter" idx="1"/>
          </p:nvPr>
        </p:nvSpPr>
        <p:spPr>
          <a:noFill/>
        </p:spPr>
        <p:txBody>
          <a:bodyPr/>
          <a:lstStyle/>
          <a:p>
            <a:r>
              <a:rPr lang="en-US"/>
              <a:t>9.9.09</a:t>
            </a:r>
            <a:endParaRPr lang="en-GB"/>
          </a:p>
        </p:txBody>
      </p:sp>
      <p:sp>
        <p:nvSpPr>
          <p:cNvPr id="27653" name="Slide Number Placeholder 4"/>
          <p:cNvSpPr>
            <a:spLocks noGrp="1"/>
          </p:cNvSpPr>
          <p:nvPr>
            <p:ph type="sldNum" sz="quarter" idx="5"/>
          </p:nvPr>
        </p:nvSpPr>
        <p:spPr>
          <a:noFill/>
        </p:spPr>
        <p:txBody>
          <a:bodyPr/>
          <a:lstStyle/>
          <a:p>
            <a:fld id="{F36E33DB-D25B-3841-8396-7D7013D02014}" type="slidenum">
              <a:rPr lang="en-GB"/>
              <a:pPr/>
              <a:t>15</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de-CH">
                <a:ea typeface="ＭＳ Ｐゴシック" charset="-128"/>
              </a:rPr>
              <a:t>Currently CER revenues under stand-alone projects cannot contribute cash to capital expenditure at moment of financial closure. (An ERPA may serve as additional collateral and will improve the overall fiancial prospects of the project, but currently no loans are structured around future CERs). Most energy efficiency and renewable energy have high capital expenditure and low operating costs. This „capex penalty“ implies that the greatest hurdle for more RE/EE projects is that sufficient cash must be mobilized upfront to finance construction &amp; commissioning. </a:t>
            </a:r>
          </a:p>
          <a:p>
            <a:endParaRPr lang="de-CH">
              <a:ea typeface="ＭＳ Ｐゴシック" charset="-128"/>
            </a:endParaRPr>
          </a:p>
          <a:p>
            <a:r>
              <a:rPr lang="de-CH">
                <a:ea typeface="ＭＳ Ｐゴシック" charset="-128"/>
              </a:rPr>
              <a:t>We believe that the PoA can open the way for real carbon finance (as opposed to the uncertain “carbon revenues“ that projects generate today):</a:t>
            </a:r>
          </a:p>
          <a:p>
            <a:endParaRPr lang="de-CH">
              <a:ea typeface="ＭＳ Ｐゴシック" charset="-128"/>
            </a:endParaRPr>
          </a:p>
          <a:p>
            <a:r>
              <a:rPr lang="en-US">
                <a:ea typeface="ＭＳ Ｐゴシック" charset="-128"/>
              </a:rPr>
              <a:t>By reducing the risk of non-registration and drastically shortening the time to market, Programmes of Activity present an opportunity to make carbon revenues bankable at the moment of financial closure: Once registered, a well designed PoA can include new CDM Programme Activities (CPAs) within some 2-5 months. Hence CPA owners can complete the inclusion process prior to achieving financial closure, which will then allow the projects to generate carbon credits during the first year of operation. Provided that adequate provisions are made for ensuring sound monitoring and effective verification, the residual delivery risks associated with CERs are not much higher than the risks attached to obtaining power revenues under a power purchasing agreement (PPA). Thus, carbon revenues can become bankable.</a:t>
            </a:r>
          </a:p>
          <a:p>
            <a:endParaRPr lang="en-US">
              <a:ea typeface="ＭＳ Ｐゴシック" charset="-128"/>
            </a:endParaRPr>
          </a:p>
          <a:p>
            <a:endParaRPr lang="en-US">
              <a:ea typeface="ＭＳ Ｐゴシック" charset="-128"/>
            </a:endParaRPr>
          </a:p>
        </p:txBody>
      </p:sp>
      <p:sp>
        <p:nvSpPr>
          <p:cNvPr id="28676" name="Date Placeholder 3"/>
          <p:cNvSpPr>
            <a:spLocks noGrp="1"/>
          </p:cNvSpPr>
          <p:nvPr>
            <p:ph type="dt" sz="quarter" idx="1"/>
          </p:nvPr>
        </p:nvSpPr>
        <p:spPr>
          <a:noFill/>
        </p:spPr>
        <p:txBody>
          <a:bodyPr/>
          <a:lstStyle/>
          <a:p>
            <a:r>
              <a:rPr lang="en-US"/>
              <a:t>9.9.09</a:t>
            </a:r>
            <a:endParaRPr lang="en-GB"/>
          </a:p>
        </p:txBody>
      </p:sp>
      <p:sp>
        <p:nvSpPr>
          <p:cNvPr id="28677" name="Slide Number Placeholder 4"/>
          <p:cNvSpPr>
            <a:spLocks noGrp="1"/>
          </p:cNvSpPr>
          <p:nvPr>
            <p:ph type="sldNum" sz="quarter" idx="5"/>
          </p:nvPr>
        </p:nvSpPr>
        <p:spPr>
          <a:noFill/>
        </p:spPr>
        <p:txBody>
          <a:bodyPr/>
          <a:lstStyle/>
          <a:p>
            <a:fld id="{3DE848A2-E135-E644-B7AA-80D1CF438DF0}" type="slidenum">
              <a:rPr lang="en-GB"/>
              <a:pPr/>
              <a:t>16</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a:ea typeface="ＭＳ Ｐゴシック" charset="-128"/>
            </a:endParaRPr>
          </a:p>
        </p:txBody>
      </p:sp>
      <p:sp>
        <p:nvSpPr>
          <p:cNvPr id="30724" name="Date Placeholder 3"/>
          <p:cNvSpPr>
            <a:spLocks noGrp="1"/>
          </p:cNvSpPr>
          <p:nvPr>
            <p:ph type="dt" sz="quarter" idx="1"/>
          </p:nvPr>
        </p:nvSpPr>
        <p:spPr>
          <a:noFill/>
        </p:spPr>
        <p:txBody>
          <a:bodyPr/>
          <a:lstStyle/>
          <a:p>
            <a:r>
              <a:rPr lang="en-US"/>
              <a:t>9.9.09</a:t>
            </a:r>
            <a:endParaRPr lang="en-GB"/>
          </a:p>
        </p:txBody>
      </p:sp>
      <p:sp>
        <p:nvSpPr>
          <p:cNvPr id="30725" name="Slide Number Placeholder 4"/>
          <p:cNvSpPr>
            <a:spLocks noGrp="1"/>
          </p:cNvSpPr>
          <p:nvPr>
            <p:ph type="sldNum" sz="quarter" idx="5"/>
          </p:nvPr>
        </p:nvSpPr>
        <p:spPr>
          <a:noFill/>
        </p:spPr>
        <p:txBody>
          <a:bodyPr/>
          <a:lstStyle/>
          <a:p>
            <a:fld id="{7EF794A5-6C2D-B54B-9FDC-16B4C181A315}" type="slidenum">
              <a:rPr lang="en-GB"/>
              <a:pPr/>
              <a:t>17</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g num"/>
          <p:cNvSpPr txBox="1">
            <a:spLocks noGrp="1" noChangeArrowheads="1"/>
          </p:cNvSpPr>
          <p:nvPr/>
        </p:nvSpPr>
        <p:spPr bwMode="gray">
          <a:xfrm>
            <a:off x="5936861" y="9566451"/>
            <a:ext cx="530902" cy="169277"/>
          </a:xfrm>
          <a:prstGeom prst="rect">
            <a:avLst/>
          </a:prstGeom>
          <a:noFill/>
          <a:ln w="9525">
            <a:noFill/>
            <a:miter lim="800000"/>
            <a:headEnd/>
            <a:tailEnd/>
          </a:ln>
        </p:spPr>
        <p:txBody>
          <a:bodyPr lIns="0" tIns="0" rIns="0" bIns="0" anchor="b">
            <a:spAutoFit/>
          </a:bodyPr>
          <a:lstStyle/>
          <a:p>
            <a:pPr algn="r" defTabSz="912019"/>
            <a:fld id="{83211011-ACD9-4DC5-8BBD-EA8FFDE04D58}" type="slidenum">
              <a:rPr lang="en-GB" sz="1100"/>
              <a:pPr algn="r" defTabSz="912019"/>
              <a:t>18</a:t>
            </a:fld>
            <a:endParaRPr lang="en-GB" sz="1100" dirty="0"/>
          </a:p>
        </p:txBody>
      </p:sp>
      <p:sp>
        <p:nvSpPr>
          <p:cNvPr id="52227" name="Rectangle 2"/>
          <p:cNvSpPr>
            <a:spLocks noGrp="1" noRot="1" noChangeAspect="1" noChangeArrowheads="1" noTextEdit="1"/>
          </p:cNvSpPr>
          <p:nvPr>
            <p:ph type="sldImg"/>
          </p:nvPr>
        </p:nvSpPr>
        <p:spPr>
          <a:xfrm>
            <a:off x="-2339975" y="1277938"/>
            <a:ext cx="11304588" cy="8480425"/>
          </a:xfrm>
          <a:ln/>
        </p:spPr>
      </p:sp>
      <p:sp>
        <p:nvSpPr>
          <p:cNvPr id="52228" name="Rectangle 3"/>
          <p:cNvSpPr>
            <a:spLocks noGrp="1" noChangeArrowheads="1"/>
          </p:cNvSpPr>
          <p:nvPr>
            <p:ph type="body" idx="1"/>
          </p:nvPr>
        </p:nvSpPr>
        <p:spPr>
          <a:xfrm>
            <a:off x="797846" y="609831"/>
            <a:ext cx="5103224" cy="318775"/>
          </a:xfrm>
          <a:noFill/>
          <a:ln/>
        </p:spPr>
        <p:txBody>
          <a:bodyPr lIns="0" tIns="0" rIns="0" bIns="0"/>
          <a:lstStyle/>
          <a:p>
            <a:pPr eaLnBrk="1" hangingPunct="1"/>
            <a:endParaRPr lang="en-GB" smtClean="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661988" y="674688"/>
            <a:ext cx="4965700" cy="3725862"/>
          </a:xfrm>
          <a:ln/>
        </p:spPr>
      </p:sp>
      <p:sp>
        <p:nvSpPr>
          <p:cNvPr id="47107" name="Rectangle 3"/>
          <p:cNvSpPr>
            <a:spLocks noGrp="1" noChangeArrowheads="1"/>
          </p:cNvSpPr>
          <p:nvPr>
            <p:ph type="body" idx="1"/>
          </p:nvPr>
        </p:nvSpPr>
        <p:spPr>
          <a:xfrm>
            <a:off x="665120" y="5137361"/>
            <a:ext cx="5106207" cy="3988537"/>
          </a:xfrm>
          <a:noFill/>
          <a:ln/>
        </p:spPr>
        <p:txBody>
          <a:bodyPr lIns="0" tIns="0" rIns="0" bIns="0"/>
          <a:lstStyle/>
          <a:p>
            <a:pPr eaLnBrk="1" hangingPunct="1"/>
            <a:r>
              <a:rPr lang="de-DE" smtClean="0">
                <a:ea typeface="ＭＳ Ｐゴシック" pitchFamily="34" charset="-128"/>
              </a:rPr>
              <a:t>Vielen Dank Für Ihre Aufmerksamkeit.</a:t>
            </a:r>
          </a:p>
          <a:p>
            <a:pPr eaLnBrk="1" hangingPunct="1"/>
            <a:endParaRPr lang="de-DE" smtClean="0">
              <a:ea typeface="ＭＳ Ｐゴシック" pitchFamily="34" charset="-128"/>
            </a:endParaRPr>
          </a:p>
          <a:p>
            <a:pPr eaLnBrk="1" hangingPunct="1"/>
            <a:r>
              <a:rPr lang="de-DE" smtClean="0">
                <a:ea typeface="ＭＳ Ｐゴシック" pitchFamily="34" charset="-128"/>
              </a:rPr>
              <a:t>Bei Fragen stehe ich Ihnen gerne zur Verfügung.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smtClean="0">
              <a:ea typeface="ＭＳ Ｐゴシック" charset="-128"/>
            </a:endParaRPr>
          </a:p>
        </p:txBody>
      </p:sp>
      <p:sp>
        <p:nvSpPr>
          <p:cNvPr id="21508" name="Slide Number Placeholder 3"/>
          <p:cNvSpPr>
            <a:spLocks noGrp="1"/>
          </p:cNvSpPr>
          <p:nvPr>
            <p:ph type="sldNum" sz="quarter" idx="5"/>
          </p:nvPr>
        </p:nvSpPr>
        <p:spPr>
          <a:noFill/>
        </p:spPr>
        <p:txBody>
          <a:bodyPr/>
          <a:lstStyle/>
          <a:p>
            <a:fld id="{8C31ADE5-969B-438E-AEA5-496F2E6199B6}"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g num"/>
          <p:cNvSpPr txBox="1">
            <a:spLocks noGrp="1" noChangeArrowheads="1"/>
          </p:cNvSpPr>
          <p:nvPr/>
        </p:nvSpPr>
        <p:spPr bwMode="gray">
          <a:xfrm>
            <a:off x="5936861" y="9566451"/>
            <a:ext cx="530902" cy="169277"/>
          </a:xfrm>
          <a:prstGeom prst="rect">
            <a:avLst/>
          </a:prstGeom>
          <a:noFill/>
          <a:ln w="9525">
            <a:noFill/>
            <a:miter lim="800000"/>
            <a:headEnd/>
            <a:tailEnd/>
          </a:ln>
        </p:spPr>
        <p:txBody>
          <a:bodyPr lIns="0" tIns="0" rIns="0" bIns="0" anchor="b">
            <a:spAutoFit/>
          </a:bodyPr>
          <a:lstStyle/>
          <a:p>
            <a:pPr algn="r" defTabSz="912019"/>
            <a:fld id="{83211011-ACD9-4DC5-8BBD-EA8FFDE04D58}" type="slidenum">
              <a:rPr lang="en-GB" sz="1100"/>
              <a:pPr algn="r" defTabSz="912019"/>
              <a:t>3</a:t>
            </a:fld>
            <a:endParaRPr lang="en-GB" sz="1100" dirty="0"/>
          </a:p>
        </p:txBody>
      </p:sp>
      <p:sp>
        <p:nvSpPr>
          <p:cNvPr id="52227" name="Rectangle 2"/>
          <p:cNvSpPr>
            <a:spLocks noGrp="1" noRot="1" noChangeAspect="1" noChangeArrowheads="1" noTextEdit="1"/>
          </p:cNvSpPr>
          <p:nvPr>
            <p:ph type="sldImg"/>
          </p:nvPr>
        </p:nvSpPr>
        <p:spPr>
          <a:xfrm>
            <a:off x="-2339975" y="1277938"/>
            <a:ext cx="11304588" cy="8480425"/>
          </a:xfrm>
          <a:ln/>
        </p:spPr>
      </p:sp>
      <p:sp>
        <p:nvSpPr>
          <p:cNvPr id="52228" name="Rectangle 3"/>
          <p:cNvSpPr>
            <a:spLocks noGrp="1" noChangeArrowheads="1"/>
          </p:cNvSpPr>
          <p:nvPr>
            <p:ph type="body" idx="1"/>
          </p:nvPr>
        </p:nvSpPr>
        <p:spPr>
          <a:xfrm>
            <a:off x="797846" y="609831"/>
            <a:ext cx="5103224" cy="318775"/>
          </a:xfrm>
          <a:noFill/>
          <a:ln/>
        </p:spPr>
        <p:txBody>
          <a:bodyPr lIns="0" tIns="0" rIns="0" bIns="0"/>
          <a:lstStyle/>
          <a:p>
            <a:pPr eaLnBrk="1" hangingPunct="1"/>
            <a:endParaRPr lang="en-GB"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2339975" y="1279525"/>
            <a:ext cx="11303000" cy="8478838"/>
          </a:xfrm>
          <a:ln/>
        </p:spPr>
      </p:sp>
      <p:sp>
        <p:nvSpPr>
          <p:cNvPr id="27651" name="Rectangle 3"/>
          <p:cNvSpPr>
            <a:spLocks noGrp="1" noChangeArrowheads="1"/>
          </p:cNvSpPr>
          <p:nvPr>
            <p:ph type="body" idx="1"/>
          </p:nvPr>
        </p:nvSpPr>
        <p:spPr>
          <a:xfrm>
            <a:off x="797846" y="609831"/>
            <a:ext cx="5103224" cy="318775"/>
          </a:xfrm>
          <a:noFill/>
          <a:ln/>
        </p:spPr>
        <p:txBody>
          <a:bodyPr lIns="0" tIns="0" rIns="0" bIns="0"/>
          <a:lstStyle/>
          <a:p>
            <a:pPr eaLnBrk="1" hangingPunct="1"/>
            <a:endParaRPr lang="de-DE" smtClean="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2339975" y="1279525"/>
            <a:ext cx="11303000" cy="8478838"/>
          </a:xfrm>
          <a:ln/>
        </p:spPr>
      </p:sp>
      <p:sp>
        <p:nvSpPr>
          <p:cNvPr id="28675" name="Rectangle 3"/>
          <p:cNvSpPr>
            <a:spLocks noGrp="1" noChangeArrowheads="1"/>
          </p:cNvSpPr>
          <p:nvPr>
            <p:ph type="body" idx="1"/>
          </p:nvPr>
        </p:nvSpPr>
        <p:spPr>
          <a:xfrm>
            <a:off x="797846" y="609831"/>
            <a:ext cx="5103224" cy="318775"/>
          </a:xfrm>
          <a:noFill/>
          <a:ln/>
        </p:spPr>
        <p:txBody>
          <a:bodyPr lIns="0" tIns="0" rIns="0" bIns="0"/>
          <a:lstStyle/>
          <a:p>
            <a:pPr eaLnBrk="1" hangingPunct="1"/>
            <a:endParaRPr lang="de-DE"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2339975" y="1277938"/>
            <a:ext cx="11304588" cy="8480425"/>
          </a:xfrm>
          <a:ln/>
        </p:spPr>
      </p:sp>
      <p:sp>
        <p:nvSpPr>
          <p:cNvPr id="29699" name="Rectangle 3"/>
          <p:cNvSpPr>
            <a:spLocks noGrp="1" noChangeArrowheads="1"/>
          </p:cNvSpPr>
          <p:nvPr>
            <p:ph type="body" idx="1"/>
          </p:nvPr>
        </p:nvSpPr>
        <p:spPr>
          <a:xfrm>
            <a:off x="797846" y="609831"/>
            <a:ext cx="5103224" cy="318775"/>
          </a:xfrm>
          <a:noFill/>
          <a:ln/>
        </p:spPr>
        <p:txBody>
          <a:bodyPr lIns="0" tIns="0" rIns="0" bIns="0"/>
          <a:lstStyle/>
          <a:p>
            <a:pPr eaLnBrk="1" hangingPunct="1"/>
            <a:endParaRPr lang="de-DE" smtClean="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a:ea typeface="ＭＳ Ｐゴシック" charset="-128"/>
            </a:endParaRPr>
          </a:p>
        </p:txBody>
      </p:sp>
      <p:sp>
        <p:nvSpPr>
          <p:cNvPr id="31748" name="Date Placeholder 3"/>
          <p:cNvSpPr>
            <a:spLocks noGrp="1"/>
          </p:cNvSpPr>
          <p:nvPr>
            <p:ph type="dt" sz="quarter" idx="1"/>
          </p:nvPr>
        </p:nvSpPr>
        <p:spPr>
          <a:noFill/>
        </p:spPr>
        <p:txBody>
          <a:bodyPr/>
          <a:lstStyle/>
          <a:p>
            <a:r>
              <a:rPr lang="en-US"/>
              <a:t>9.9.09</a:t>
            </a:r>
            <a:endParaRPr lang="en-GB"/>
          </a:p>
        </p:txBody>
      </p:sp>
      <p:sp>
        <p:nvSpPr>
          <p:cNvPr id="31749" name="Slide Number Placeholder 4"/>
          <p:cNvSpPr>
            <a:spLocks noGrp="1"/>
          </p:cNvSpPr>
          <p:nvPr>
            <p:ph type="sldNum" sz="quarter" idx="5"/>
          </p:nvPr>
        </p:nvSpPr>
        <p:spPr>
          <a:noFill/>
        </p:spPr>
        <p:txBody>
          <a:bodyPr/>
          <a:lstStyle/>
          <a:p>
            <a:fld id="{0B3FE1BA-AF20-6649-83C5-A6E5F768BFD2}" type="slidenum">
              <a:rPr lang="en-GB"/>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g num"/>
          <p:cNvSpPr txBox="1">
            <a:spLocks noGrp="1" noChangeArrowheads="1"/>
          </p:cNvSpPr>
          <p:nvPr/>
        </p:nvSpPr>
        <p:spPr bwMode="gray">
          <a:xfrm>
            <a:off x="5936861" y="9566451"/>
            <a:ext cx="530902" cy="169277"/>
          </a:xfrm>
          <a:prstGeom prst="rect">
            <a:avLst/>
          </a:prstGeom>
          <a:noFill/>
          <a:ln w="9525">
            <a:noFill/>
            <a:miter lim="800000"/>
            <a:headEnd/>
            <a:tailEnd/>
          </a:ln>
        </p:spPr>
        <p:txBody>
          <a:bodyPr lIns="0" tIns="0" rIns="0" bIns="0" anchor="b">
            <a:spAutoFit/>
          </a:bodyPr>
          <a:lstStyle/>
          <a:p>
            <a:pPr algn="r" defTabSz="912019"/>
            <a:fld id="{83211011-ACD9-4DC5-8BBD-EA8FFDE04D58}" type="slidenum">
              <a:rPr lang="en-GB" sz="1100"/>
              <a:pPr algn="r" defTabSz="912019"/>
              <a:t>10</a:t>
            </a:fld>
            <a:endParaRPr lang="en-GB" sz="1100" dirty="0"/>
          </a:p>
        </p:txBody>
      </p:sp>
      <p:sp>
        <p:nvSpPr>
          <p:cNvPr id="52227" name="Rectangle 2"/>
          <p:cNvSpPr>
            <a:spLocks noGrp="1" noRot="1" noChangeAspect="1" noChangeArrowheads="1" noTextEdit="1"/>
          </p:cNvSpPr>
          <p:nvPr>
            <p:ph type="sldImg"/>
          </p:nvPr>
        </p:nvSpPr>
        <p:spPr>
          <a:xfrm>
            <a:off x="-2339975" y="1277938"/>
            <a:ext cx="11304588" cy="8480425"/>
          </a:xfrm>
          <a:ln/>
        </p:spPr>
      </p:sp>
      <p:sp>
        <p:nvSpPr>
          <p:cNvPr id="52228" name="Rectangle 3"/>
          <p:cNvSpPr>
            <a:spLocks noGrp="1" noChangeArrowheads="1"/>
          </p:cNvSpPr>
          <p:nvPr>
            <p:ph type="body" idx="1"/>
          </p:nvPr>
        </p:nvSpPr>
        <p:spPr>
          <a:xfrm>
            <a:off x="797846" y="609831"/>
            <a:ext cx="5103224" cy="318775"/>
          </a:xfrm>
          <a:noFill/>
          <a:ln/>
        </p:spPr>
        <p:txBody>
          <a:bodyPr lIns="0" tIns="0" rIns="0" bIns="0"/>
          <a:lstStyle/>
          <a:p>
            <a:pPr eaLnBrk="1" hangingPunct="1"/>
            <a:endParaRPr lang="en-GB" smtClean="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g num"/>
          <p:cNvSpPr txBox="1">
            <a:spLocks noGrp="1" noChangeArrowheads="1"/>
          </p:cNvSpPr>
          <p:nvPr/>
        </p:nvSpPr>
        <p:spPr bwMode="gray">
          <a:xfrm>
            <a:off x="5936861" y="9566451"/>
            <a:ext cx="530902" cy="169277"/>
          </a:xfrm>
          <a:prstGeom prst="rect">
            <a:avLst/>
          </a:prstGeom>
          <a:noFill/>
          <a:ln w="9525">
            <a:noFill/>
            <a:miter lim="800000"/>
            <a:headEnd/>
            <a:tailEnd/>
          </a:ln>
        </p:spPr>
        <p:txBody>
          <a:bodyPr lIns="0" tIns="0" rIns="0" bIns="0" anchor="b">
            <a:spAutoFit/>
          </a:bodyPr>
          <a:lstStyle/>
          <a:p>
            <a:pPr algn="r" defTabSz="912019"/>
            <a:fld id="{83211011-ACD9-4DC5-8BBD-EA8FFDE04D58}" type="slidenum">
              <a:rPr lang="en-GB" sz="1100"/>
              <a:pPr algn="r" defTabSz="912019"/>
              <a:t>14</a:t>
            </a:fld>
            <a:endParaRPr lang="en-GB" sz="1100" dirty="0"/>
          </a:p>
        </p:txBody>
      </p:sp>
      <p:sp>
        <p:nvSpPr>
          <p:cNvPr id="52227" name="Rectangle 2"/>
          <p:cNvSpPr>
            <a:spLocks noGrp="1" noRot="1" noChangeAspect="1" noChangeArrowheads="1" noTextEdit="1"/>
          </p:cNvSpPr>
          <p:nvPr>
            <p:ph type="sldImg"/>
          </p:nvPr>
        </p:nvSpPr>
        <p:spPr>
          <a:xfrm>
            <a:off x="-2339975" y="1277938"/>
            <a:ext cx="11304588" cy="8480425"/>
          </a:xfrm>
          <a:ln/>
        </p:spPr>
      </p:sp>
      <p:sp>
        <p:nvSpPr>
          <p:cNvPr id="52228" name="Rectangle 3"/>
          <p:cNvSpPr>
            <a:spLocks noGrp="1" noChangeArrowheads="1"/>
          </p:cNvSpPr>
          <p:nvPr>
            <p:ph type="body" idx="1"/>
          </p:nvPr>
        </p:nvSpPr>
        <p:spPr>
          <a:xfrm>
            <a:off x="797846" y="609831"/>
            <a:ext cx="5103224" cy="318775"/>
          </a:xfrm>
          <a:noFill/>
          <a:ln/>
        </p:spPr>
        <p:txBody>
          <a:bodyPr lIns="0" tIns="0" rIns="0" bIns="0"/>
          <a:lstStyle/>
          <a:p>
            <a:pPr eaLnBrk="1" hangingPunct="1"/>
            <a:endParaRPr lang="en-GB"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3.jpeg"/><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tags" Target="../tags/tag8.xml"/><Relationship Id="rId7" Type="http://schemas.openxmlformats.org/officeDocument/2006/relationships/oleObject" Target="../embeddings/oleObject2.bin"/><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tags" Target="../tags/tag12.xml"/><Relationship Id="rId7" Type="http://schemas.openxmlformats.org/officeDocument/2006/relationships/oleObject" Target="../embeddings/oleObject3.bin"/><Relationship Id="rId2" Type="http://schemas.openxmlformats.org/officeDocument/2006/relationships/tags" Target="../tags/tag11.xml"/><Relationship Id="rId1" Type="http://schemas.openxmlformats.org/officeDocument/2006/relationships/vmlDrawing" Target="../drawings/vmlDrawing3.vml"/><Relationship Id="rId6" Type="http://schemas.openxmlformats.org/officeDocument/2006/relationships/slideMaster" Target="../slideMasters/slideMaster1.xml"/><Relationship Id="rId5" Type="http://schemas.openxmlformats.org/officeDocument/2006/relationships/tags" Target="../tags/tag14.xml"/><Relationship Id="rId4" Type="http://schemas.openxmlformats.org/officeDocument/2006/relationships/tags" Target="../tags/tag13.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tags" Target="../tags/tag16.xml"/><Relationship Id="rId7" Type="http://schemas.openxmlformats.org/officeDocument/2006/relationships/oleObject" Target="../embeddings/oleObject4.bin"/><Relationship Id="rId2" Type="http://schemas.openxmlformats.org/officeDocument/2006/relationships/tags" Target="../tags/tag15.xml"/><Relationship Id="rId1" Type="http://schemas.openxmlformats.org/officeDocument/2006/relationships/vmlDrawing" Target="../drawings/vmlDrawing4.v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graphicFrame>
        <p:nvGraphicFramePr>
          <p:cNvPr id="4" name="Rectangle 11" hidden="1"/>
          <p:cNvGraphicFramePr>
            <a:graphicFrameLocks/>
          </p:cNvGraphicFramePr>
          <p:nvPr/>
        </p:nvGraphicFramePr>
        <p:xfrm>
          <a:off x="0" y="0"/>
          <a:ext cx="158750" cy="158750"/>
        </p:xfrm>
        <a:graphic>
          <a:graphicData uri="http://schemas.openxmlformats.org/presentationml/2006/ole">
            <p:oleObj spid="_x0000_s57346" name="think-cell Slide" r:id="rId5" imgW="0" imgH="0" progId="TCLayout.ActiveDocument.1">
              <p:embed/>
            </p:oleObj>
          </a:graphicData>
        </a:graphic>
      </p:graphicFrame>
      <p:pic>
        <p:nvPicPr>
          <p:cNvPr id="5" name="Bild 3" descr="logo CMYK 80-60-20-0.wmf"/>
          <p:cNvPicPr>
            <a:picLocks noChangeAspect="1"/>
          </p:cNvPicPr>
          <p:nvPr userDrawn="1">
            <p:custDataLst>
              <p:tags r:id="rId2"/>
            </p:custDataLst>
          </p:nvPr>
        </p:nvPicPr>
        <p:blipFill>
          <a:blip r:embed="rId6" cstate="print"/>
          <a:srcRect/>
          <a:stretch>
            <a:fillRect/>
          </a:stretch>
        </p:blipFill>
        <p:spPr bwMode="auto">
          <a:xfrm>
            <a:off x="617538" y="1208088"/>
            <a:ext cx="2071687" cy="461962"/>
          </a:xfrm>
          <a:prstGeom prst="rect">
            <a:avLst/>
          </a:prstGeom>
          <a:noFill/>
          <a:ln w="9525">
            <a:noFill/>
            <a:miter lim="800000"/>
            <a:headEnd/>
            <a:tailEnd/>
          </a:ln>
        </p:spPr>
      </p:pic>
      <p:pic>
        <p:nvPicPr>
          <p:cNvPr id="6" name="Picture 9" descr="fullViewNew.jpg"/>
          <p:cNvPicPr>
            <a:picLocks noChangeAspect="1"/>
          </p:cNvPicPr>
          <p:nvPr userDrawn="1"/>
        </p:nvPicPr>
        <p:blipFill>
          <a:blip r:embed="rId7" cstate="print"/>
          <a:srcRect/>
          <a:stretch>
            <a:fillRect/>
          </a:stretch>
        </p:blipFill>
        <p:spPr bwMode="auto">
          <a:xfrm>
            <a:off x="0" y="0"/>
            <a:ext cx="9144000" cy="1209675"/>
          </a:xfrm>
          <a:prstGeom prst="rect">
            <a:avLst/>
          </a:prstGeom>
          <a:noFill/>
          <a:ln w="9525">
            <a:noFill/>
            <a:miter lim="800000"/>
            <a:headEnd/>
            <a:tailEnd/>
          </a:ln>
        </p:spPr>
      </p:pic>
      <p:sp>
        <p:nvSpPr>
          <p:cNvPr id="49164" name="Rectangle 3"/>
          <p:cNvSpPr>
            <a:spLocks noGrp="1" noChangeArrowheads="1"/>
          </p:cNvSpPr>
          <p:nvPr>
            <p:ph type="subTitle" idx="1"/>
          </p:nvPr>
        </p:nvSpPr>
        <p:spPr>
          <a:xfrm>
            <a:off x="1371600" y="4926013"/>
            <a:ext cx="6400800" cy="492443"/>
          </a:xfrm>
          <a:prstGeom prst="rect">
            <a:avLst/>
          </a:prstGeom>
          <a:ln/>
        </p:spPr>
        <p:txBody>
          <a:bodyPr/>
          <a:lstStyle>
            <a:lvl1pPr algn="ctr">
              <a:buNone/>
              <a:defRPr smtClean="0">
                <a:latin typeface="Arial" pitchFamily="34" charset="0"/>
                <a:ea typeface="ＭＳ Ｐゴシック"/>
                <a:cs typeface="Arial" pitchFamily="34" charset="0"/>
              </a:defRPr>
            </a:lvl1pPr>
          </a:lstStyle>
          <a:p>
            <a:r>
              <a:rPr lang="en-US" dirty="0" smtClean="0"/>
              <a:t>Click to edit Master subtitle style</a:t>
            </a:r>
          </a:p>
        </p:txBody>
      </p:sp>
      <p:sp>
        <p:nvSpPr>
          <p:cNvPr id="49165" name="Rectangle 20"/>
          <p:cNvSpPr>
            <a:spLocks noGrp="1" noChangeArrowheads="1"/>
          </p:cNvSpPr>
          <p:nvPr>
            <p:ph type="ctrTitle"/>
          </p:nvPr>
        </p:nvSpPr>
        <p:spPr>
          <a:xfrm>
            <a:off x="685800" y="4030663"/>
            <a:ext cx="7772400" cy="609600"/>
          </a:xfrm>
        </p:spPr>
        <p:txBody>
          <a:bodyPr>
            <a:noAutofit/>
          </a:bodyPr>
          <a:lstStyle>
            <a:lvl1pPr algn="ctr">
              <a:defRPr sz="4000" smtClean="0">
                <a:latin typeface="Arial" pitchFamily="34" charset="0"/>
                <a:ea typeface="ＭＳ Ｐゴシック"/>
                <a:cs typeface="Arial" pitchFamily="34" charset="0"/>
              </a:defRPr>
            </a:lvl1pPr>
          </a:lstStyle>
          <a:p>
            <a:r>
              <a:rPr lang="en-US" dirty="0" smtClean="0"/>
              <a:t>Click to edit Master title style</a:t>
            </a:r>
          </a:p>
        </p:txBody>
      </p:sp>
      <p:sp>
        <p:nvSpPr>
          <p:cNvPr id="7" name="Slide Number Placeholder 6"/>
          <p:cNvSpPr>
            <a:spLocks noGrp="1" noChangeArrowheads="1"/>
          </p:cNvSpPr>
          <p:nvPr>
            <p:ph type="sldNum" sz="quarter" idx="10"/>
            <p:custDataLst>
              <p:tags r:id="rId3"/>
            </p:custDataLst>
          </p:nvPr>
        </p:nvSpPr>
        <p:spPr bwMode="auto">
          <a:xfrm>
            <a:off x="6553200" y="6245225"/>
            <a:ext cx="2133600" cy="476250"/>
          </a:xfrm>
          <a:prstGeom prst="rect">
            <a:avLst/>
          </a:prstGeom>
          <a:ln>
            <a:miter lim="800000"/>
            <a:headEnd/>
            <a:tailEnd/>
          </a:ln>
        </p:spPr>
        <p:txBody>
          <a:bodyPr vert="horz" wrap="square" lIns="0" tIns="0" rIns="0" bIns="0" numCol="1" anchor="t" anchorCtr="0" compatLnSpc="1">
            <a:prstTxWarp prst="textNoShape">
              <a:avLst/>
            </a:prstTxWarp>
          </a:bodyPr>
          <a:lstStyle>
            <a:lvl1pPr algn="r" eaLnBrk="0" hangingPunct="0">
              <a:defRPr sz="1200"/>
            </a:lvl1pPr>
          </a:lstStyle>
          <a:p>
            <a:fld id="{6CB67A7E-A296-45FD-A512-BB6F5C530263}" type="slidenum">
              <a:rPr lang="en-US"/>
              <a:pPr/>
              <a:t>‹#›</a:t>
            </a:fld>
            <a:endParaRPr lang="en-US"/>
          </a:p>
        </p:txBody>
      </p:sp>
    </p:spTree>
  </p:cSld>
  <p:clrMapOvr>
    <a:masterClrMapping/>
  </p:clrMapOvr>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a:spLocks noChangeArrowheads="1"/>
          </p:cNvSpPr>
          <p:nvPr userDrawn="1">
            <p:custDataLst>
              <p:tags r:id="rId2"/>
            </p:custDataLst>
          </p:nvPr>
        </p:nvSpPr>
        <p:spPr bwMode="auto">
          <a:xfrm>
            <a:off x="0" y="911225"/>
            <a:ext cx="9144000" cy="241300"/>
          </a:xfrm>
          <a:prstGeom prst="rect">
            <a:avLst/>
          </a:prstGeom>
          <a:gradFill rotWithShape="1">
            <a:gsLst>
              <a:gs pos="0">
                <a:schemeClr val="tx1"/>
              </a:gs>
              <a:gs pos="100000">
                <a:schemeClr val="tx1">
                  <a:gamma/>
                  <a:tint val="0"/>
                  <a:invGamma/>
                </a:schemeClr>
              </a:gs>
            </a:gsLst>
            <a:lin ang="5400000" scaled="1"/>
          </a:gradFill>
          <a:ln w="9525">
            <a:noFill/>
            <a:miter lim="800000"/>
            <a:headEnd/>
            <a:tailEnd/>
          </a:ln>
          <a:effectLst/>
        </p:spPr>
        <p:txBody>
          <a:bodyPr wrap="none" anchor="ctr"/>
          <a:lstStyle/>
          <a:p>
            <a:pPr eaLnBrk="0" hangingPunct="0"/>
            <a:endParaRPr lang="en-US"/>
          </a:p>
        </p:txBody>
      </p:sp>
      <p:sp>
        <p:nvSpPr>
          <p:cNvPr id="6" name="Rectangle 5"/>
          <p:cNvSpPr>
            <a:spLocks noChangeArrowheads="1"/>
          </p:cNvSpPr>
          <p:nvPr userDrawn="1">
            <p:custDataLst>
              <p:tags r:id="rId3"/>
            </p:custDataLst>
          </p:nvPr>
        </p:nvSpPr>
        <p:spPr bwMode="auto">
          <a:xfrm>
            <a:off x="0" y="0"/>
            <a:ext cx="9144000" cy="966788"/>
          </a:xfrm>
          <a:prstGeom prst="rect">
            <a:avLst/>
          </a:prstGeom>
          <a:solidFill>
            <a:schemeClr val="tx2"/>
          </a:solidFill>
          <a:ln w="9525">
            <a:noFill/>
            <a:miter lim="800000"/>
            <a:headEnd/>
            <a:tailEnd/>
          </a:ln>
        </p:spPr>
        <p:txBody>
          <a:bodyPr wrap="none" anchor="ctr"/>
          <a:lstStyle/>
          <a:p>
            <a:pPr eaLnBrk="0" hangingPunct="0"/>
            <a:endParaRPr lang="en-US"/>
          </a:p>
        </p:txBody>
      </p:sp>
      <p:sp>
        <p:nvSpPr>
          <p:cNvPr id="7" name="Rectangle 2"/>
          <p:cNvSpPr>
            <a:spLocks noChangeArrowheads="1"/>
          </p:cNvSpPr>
          <p:nvPr userDrawn="1">
            <p:custDataLst>
              <p:tags r:id="rId4"/>
            </p:custDataLst>
          </p:nvPr>
        </p:nvSpPr>
        <p:spPr bwMode="auto">
          <a:xfrm>
            <a:off x="0" y="0"/>
            <a:ext cx="9144000" cy="930275"/>
          </a:xfrm>
          <a:prstGeom prst="rect">
            <a:avLst/>
          </a:prstGeom>
          <a:solidFill>
            <a:schemeClr val="accent1"/>
          </a:solidFill>
          <a:ln w="9525">
            <a:noFill/>
            <a:miter lim="800000"/>
            <a:headEnd/>
            <a:tailEnd/>
          </a:ln>
        </p:spPr>
        <p:txBody>
          <a:bodyPr wrap="none" anchor="ctr"/>
          <a:lstStyle/>
          <a:p>
            <a:pPr eaLnBrk="0" hangingPunct="0"/>
            <a:endParaRPr lang="en-US"/>
          </a:p>
        </p:txBody>
      </p:sp>
      <p:sp>
        <p:nvSpPr>
          <p:cNvPr id="8" name="Rectangle 7"/>
          <p:cNvSpPr>
            <a:spLocks noChangeArrowheads="1"/>
          </p:cNvSpPr>
          <p:nvPr userDrawn="1">
            <p:custDataLst>
              <p:tags r:id="rId5"/>
            </p:custDataLst>
          </p:nvPr>
        </p:nvSpPr>
        <p:spPr bwMode="auto">
          <a:xfrm>
            <a:off x="8788400" y="6618288"/>
            <a:ext cx="155575" cy="152400"/>
          </a:xfrm>
          <a:prstGeom prst="rect">
            <a:avLst/>
          </a:prstGeom>
          <a:noFill/>
          <a:ln w="9525">
            <a:noFill/>
            <a:miter lim="800000"/>
            <a:headEnd/>
            <a:tailEnd/>
          </a:ln>
        </p:spPr>
        <p:txBody>
          <a:bodyPr wrap="none" lIns="0" tIns="0" rIns="0" bIns="0">
            <a:spAutoFit/>
          </a:bodyPr>
          <a:lstStyle/>
          <a:p>
            <a:pPr algn="r" eaLnBrk="0" hangingPunct="0"/>
            <a:fld id="{C9F5EE1D-919B-4CDC-9BB8-DDF4745D4D89}" type="slidenum">
              <a:rPr lang="en-US" sz="1000"/>
              <a:pPr algn="r" eaLnBrk="0" hangingPunct="0"/>
              <a:t>‹#›</a:t>
            </a:fld>
            <a:endParaRPr lang="en-US" sz="1000"/>
          </a:p>
        </p:txBody>
      </p:sp>
      <p:graphicFrame>
        <p:nvGraphicFramePr>
          <p:cNvPr id="9" name="Rectangle 11" hidden="1"/>
          <p:cNvGraphicFramePr>
            <a:graphicFrameLocks/>
          </p:cNvGraphicFramePr>
          <p:nvPr/>
        </p:nvGraphicFramePr>
        <p:xfrm>
          <a:off x="0" y="0"/>
          <a:ext cx="158750" cy="158750"/>
        </p:xfrm>
        <a:graphic>
          <a:graphicData uri="http://schemas.openxmlformats.org/presentationml/2006/ole">
            <p:oleObj spid="_x0000_s58370" name="think-cell Slide" r:id="rId7" imgW="0" imgH="0" progId="TCLayout.ActiveDocument.1">
              <p:embed/>
            </p:oleObj>
          </a:graphicData>
        </a:graphic>
      </p:graphicFrame>
      <p:pic>
        <p:nvPicPr>
          <p:cNvPr id="11" name="Bild 4" descr="logo-pinguinkopf-CMYK 80-60-20-0.wmf"/>
          <p:cNvPicPr>
            <a:picLocks noChangeAspect="1"/>
          </p:cNvPicPr>
          <p:nvPr userDrawn="1"/>
        </p:nvPicPr>
        <p:blipFill>
          <a:blip r:embed="rId8" cstate="print"/>
          <a:srcRect/>
          <a:stretch>
            <a:fillRect/>
          </a:stretch>
        </p:blipFill>
        <p:spPr bwMode="auto">
          <a:xfrm>
            <a:off x="8389938" y="165100"/>
            <a:ext cx="622300" cy="622300"/>
          </a:xfrm>
          <a:prstGeom prst="rect">
            <a:avLst/>
          </a:prstGeom>
          <a:noFill/>
          <a:ln w="9525">
            <a:noFill/>
            <a:miter lim="800000"/>
            <a:headEnd/>
            <a:tailEnd/>
          </a:ln>
        </p:spPr>
      </p:pic>
      <p:sp>
        <p:nvSpPr>
          <p:cNvPr id="10" name="Title 9"/>
          <p:cNvSpPr>
            <a:spLocks noGrp="1"/>
          </p:cNvSpPr>
          <p:nvPr>
            <p:ph type="title"/>
          </p:nvPr>
        </p:nvSpPr>
        <p:spPr/>
        <p:txBody>
          <a:bodyPr/>
          <a:lstStyle/>
          <a:p>
            <a:r>
              <a:rPr lang="en-US" smtClean="0"/>
              <a:t>Click to edit Master title style</a:t>
            </a:r>
            <a:endParaRPr lang="en-US"/>
          </a:p>
        </p:txBody>
      </p:sp>
      <p:sp>
        <p:nvSpPr>
          <p:cNvPr id="12" name="Text Placeholder 11"/>
          <p:cNvSpPr>
            <a:spLocks noGrp="1"/>
          </p:cNvSpPr>
          <p:nvPr>
            <p:ph type="body" sz="quarter" idx="11"/>
          </p:nvPr>
        </p:nvSpPr>
        <p:spPr>
          <a:xfrm>
            <a:off x="198437" y="1295400"/>
            <a:ext cx="8659235" cy="1107996"/>
          </a:xfrm>
          <a:prstGeom prst="rect">
            <a:avLst/>
          </a:prstGeom>
          <a:noFill/>
          <a:ln w="9525" algn="ctr">
            <a:noFill/>
            <a:miter lim="800000"/>
            <a:headEnd/>
            <a:tailEnd/>
          </a:ln>
        </p:spPr>
        <p:txBody>
          <a:bodyPr/>
          <a:lstStyle>
            <a:lvl1pPr marL="228600" indent="-228600" algn="l" defTabSz="895350" rtl="0" eaLnBrk="0" fontAlgn="base" hangingPunct="0">
              <a:spcBef>
                <a:spcPct val="0"/>
              </a:spcBef>
              <a:spcAft>
                <a:spcPct val="0"/>
              </a:spcAft>
              <a:buClr>
                <a:schemeClr val="tx2"/>
              </a:buClr>
              <a:defRPr lang="en-US" sz="1800" dirty="0" smtClean="0">
                <a:solidFill>
                  <a:schemeClr val="tx1"/>
                </a:solidFill>
                <a:latin typeface="+mn-lt"/>
                <a:ea typeface="+mn-ea"/>
                <a:cs typeface="+mn-cs"/>
              </a:defRPr>
            </a:lvl1pPr>
            <a:lvl2pPr algn="l" defTabSz="895350" rtl="0" eaLnBrk="0" fontAlgn="base" hangingPunct="0">
              <a:spcBef>
                <a:spcPct val="0"/>
              </a:spcBef>
              <a:spcAft>
                <a:spcPct val="0"/>
              </a:spcAft>
              <a:buClr>
                <a:schemeClr val="tx2"/>
              </a:buClr>
              <a:defRPr lang="en-US" sz="1800" dirty="0" smtClean="0">
                <a:solidFill>
                  <a:schemeClr val="tx1"/>
                </a:solidFill>
                <a:latin typeface="+mn-lt"/>
                <a:ea typeface="+mn-ea"/>
                <a:cs typeface="+mn-cs"/>
              </a:defRPr>
            </a:lvl2pPr>
            <a:lvl3pPr algn="l" defTabSz="895350" rtl="0" eaLnBrk="0" fontAlgn="base" hangingPunct="0">
              <a:spcBef>
                <a:spcPct val="0"/>
              </a:spcBef>
              <a:spcAft>
                <a:spcPct val="0"/>
              </a:spcAft>
              <a:buClr>
                <a:schemeClr val="tx2"/>
              </a:buClr>
              <a:defRPr lang="en-US" sz="1800" dirty="0" smtClean="0">
                <a:solidFill>
                  <a:schemeClr val="tx1"/>
                </a:solidFill>
                <a:latin typeface="+mn-lt"/>
                <a:ea typeface="+mn-ea"/>
                <a:cs typeface="+mn-cs"/>
              </a:defRPr>
            </a:lvl3pPr>
            <a:lvl4pPr algn="l" defTabSz="895350" rtl="0" eaLnBrk="0" fontAlgn="base" hangingPunct="0">
              <a:spcBef>
                <a:spcPct val="0"/>
              </a:spcBef>
              <a:spcAft>
                <a:spcPct val="0"/>
              </a:spcAft>
              <a:buClr>
                <a:schemeClr val="tx2"/>
              </a:buClr>
              <a:defRPr lang="en-US" sz="1800" dirty="0" smtClean="0">
                <a:solidFill>
                  <a:schemeClr val="tx1"/>
                </a:solidFill>
                <a:latin typeface="+mn-lt"/>
                <a:ea typeface="+mn-ea"/>
                <a:cs typeface="+mn-cs"/>
              </a:defRPr>
            </a:lvl4pPr>
            <a:lvl5pPr algn="l" defTabSz="895350" rtl="0" eaLnBrk="0" fontAlgn="base" hangingPunct="0">
              <a:spcBef>
                <a:spcPct val="0"/>
              </a:spcBef>
              <a:spcAft>
                <a:spcPct val="0"/>
              </a:spcAft>
              <a:buClr>
                <a:schemeClr val="tx2"/>
              </a:buClr>
              <a:defRPr lang="en-US" sz="1800" dirty="0" smtClean="0">
                <a:solidFill>
                  <a:schemeClr val="tx1"/>
                </a:solidFill>
                <a:latin typeface="+mn-lt"/>
                <a:ea typeface="+mn-ea"/>
                <a:cs typeface="+mn-cs"/>
              </a:defRPr>
            </a:lvl5p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p:txBody>
      </p:sp>
      <p:sp>
        <p:nvSpPr>
          <p:cNvPr id="13" name="Text Placeholder 12"/>
          <p:cNvSpPr>
            <a:spLocks noGrp="1"/>
          </p:cNvSpPr>
          <p:nvPr>
            <p:ph type="body" sz="quarter" idx="12"/>
          </p:nvPr>
        </p:nvSpPr>
        <p:spPr>
          <a:xfrm>
            <a:off x="198438" y="6534150"/>
            <a:ext cx="8402638" cy="236538"/>
          </a:xfrm>
        </p:spPr>
        <p:txBody>
          <a:bodyPr anchor="b">
            <a:noAutofit/>
          </a:bodyPr>
          <a:lstStyle>
            <a:lvl1pPr marL="571500" indent="-571500">
              <a:buNone/>
              <a:tabLst>
                <a:tab pos="514350" algn="r"/>
              </a:tabLst>
              <a:defRPr sz="1000"/>
            </a:lvl1pPr>
          </a:lstStyle>
          <a:p>
            <a:pPr lvl="0"/>
            <a:r>
              <a:rPr lang="en-US" smtClean="0"/>
              <a:t>Click to edit Master text styles</a:t>
            </a:r>
          </a:p>
        </p:txBody>
      </p:sp>
    </p:spTree>
  </p:cSld>
  <p:clrMapOvr>
    <a:overrideClrMapping bg1="lt1" tx1="dk1" bg2="lt2" tx2="dk2" accent1="accent1" accent2="accent2" accent3="accent3" accent4="accent4" accent5="accent5" accent6="accent6" hlink="hlink" folHlink="folHlink"/>
  </p:clrMapOvr>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a:xfrm>
            <a:off x="228600" y="1071546"/>
            <a:ext cx="8229600" cy="5016517"/>
          </a:xfrm>
        </p:spPr>
        <p:txBody>
          <a:bodyPr/>
          <a:lstStyle>
            <a:lvl1pPr>
              <a:defRPr sz="2000"/>
            </a:lvl1pPr>
            <a:lvl2pPr>
              <a:defRPr sz="2000"/>
            </a:lvl2pPr>
            <a:lvl3pPr>
              <a:defRPr sz="1800"/>
            </a:lvl3pPr>
            <a:lvl4pPr>
              <a:defRPr sz="16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5" name="Rectangle 4"/>
          <p:cNvSpPr>
            <a:spLocks noChangeArrowheads="1"/>
          </p:cNvSpPr>
          <p:nvPr userDrawn="1">
            <p:custDataLst>
              <p:tags r:id="rId2"/>
            </p:custDataLst>
          </p:nvPr>
        </p:nvSpPr>
        <p:spPr bwMode="auto">
          <a:xfrm>
            <a:off x="0" y="911225"/>
            <a:ext cx="9144000" cy="241300"/>
          </a:xfrm>
          <a:prstGeom prst="rect">
            <a:avLst/>
          </a:prstGeom>
          <a:gradFill rotWithShape="1">
            <a:gsLst>
              <a:gs pos="0">
                <a:schemeClr val="tx1"/>
              </a:gs>
              <a:gs pos="100000">
                <a:schemeClr val="tx1">
                  <a:gamma/>
                  <a:tint val="0"/>
                  <a:invGamma/>
                </a:schemeClr>
              </a:gs>
            </a:gsLst>
            <a:lin ang="5400000" scaled="1"/>
          </a:gradFill>
          <a:ln w="9525">
            <a:noFill/>
            <a:miter lim="800000"/>
            <a:headEnd/>
            <a:tailEnd/>
          </a:ln>
          <a:effectLst/>
        </p:spPr>
        <p:txBody>
          <a:bodyPr wrap="none" anchor="ctr"/>
          <a:lstStyle/>
          <a:p>
            <a:pPr>
              <a:defRPr/>
            </a:pPr>
            <a:endParaRPr lang="en-US"/>
          </a:p>
        </p:txBody>
      </p:sp>
      <p:sp>
        <p:nvSpPr>
          <p:cNvPr id="6" name="Rectangle 5"/>
          <p:cNvSpPr>
            <a:spLocks noChangeArrowheads="1"/>
          </p:cNvSpPr>
          <p:nvPr userDrawn="1">
            <p:custDataLst>
              <p:tags r:id="rId3"/>
            </p:custDataLst>
          </p:nvPr>
        </p:nvSpPr>
        <p:spPr bwMode="auto">
          <a:xfrm>
            <a:off x="0" y="0"/>
            <a:ext cx="9144000" cy="966788"/>
          </a:xfrm>
          <a:prstGeom prst="rect">
            <a:avLst/>
          </a:prstGeom>
          <a:solidFill>
            <a:schemeClr val="tx2"/>
          </a:solidFill>
          <a:ln w="9525">
            <a:noFill/>
            <a:miter lim="800000"/>
            <a:headEnd/>
            <a:tailEnd/>
          </a:ln>
        </p:spPr>
        <p:txBody>
          <a:bodyPr wrap="none" anchor="ctr"/>
          <a:lstStyle/>
          <a:p>
            <a:pPr>
              <a:defRPr/>
            </a:pPr>
            <a:endParaRPr lang="en-US"/>
          </a:p>
        </p:txBody>
      </p:sp>
      <p:sp>
        <p:nvSpPr>
          <p:cNvPr id="7" name="Rectangle 2"/>
          <p:cNvSpPr>
            <a:spLocks noChangeArrowheads="1"/>
          </p:cNvSpPr>
          <p:nvPr userDrawn="1">
            <p:custDataLst>
              <p:tags r:id="rId4"/>
            </p:custDataLst>
          </p:nvPr>
        </p:nvSpPr>
        <p:spPr bwMode="auto">
          <a:xfrm>
            <a:off x="0" y="0"/>
            <a:ext cx="9144000" cy="930275"/>
          </a:xfrm>
          <a:prstGeom prst="rect">
            <a:avLst/>
          </a:prstGeom>
          <a:solidFill>
            <a:schemeClr val="accent1"/>
          </a:solidFill>
          <a:ln w="9525">
            <a:noFill/>
            <a:miter lim="800000"/>
            <a:headEnd/>
            <a:tailEnd/>
          </a:ln>
        </p:spPr>
        <p:txBody>
          <a:bodyPr wrap="none" anchor="ctr"/>
          <a:lstStyle/>
          <a:p>
            <a:pPr>
              <a:defRPr/>
            </a:pPr>
            <a:endParaRPr lang="en-US"/>
          </a:p>
        </p:txBody>
      </p:sp>
      <p:sp>
        <p:nvSpPr>
          <p:cNvPr id="8" name="Rectangle 7"/>
          <p:cNvSpPr>
            <a:spLocks noChangeArrowheads="1"/>
          </p:cNvSpPr>
          <p:nvPr userDrawn="1">
            <p:custDataLst>
              <p:tags r:id="rId5"/>
            </p:custDataLst>
          </p:nvPr>
        </p:nvSpPr>
        <p:spPr bwMode="auto">
          <a:xfrm>
            <a:off x="8788400" y="6618288"/>
            <a:ext cx="155575" cy="152400"/>
          </a:xfrm>
          <a:prstGeom prst="rect">
            <a:avLst/>
          </a:prstGeom>
          <a:noFill/>
          <a:ln w="9525">
            <a:noFill/>
            <a:miter lim="800000"/>
            <a:headEnd/>
            <a:tailEnd/>
          </a:ln>
        </p:spPr>
        <p:txBody>
          <a:bodyPr wrap="none" lIns="0" tIns="0" rIns="0" bIns="0">
            <a:spAutoFit/>
          </a:bodyPr>
          <a:lstStyle/>
          <a:p>
            <a:pPr algn="r">
              <a:defRPr/>
            </a:pPr>
            <a:fld id="{5426A4D2-06CE-4F33-9391-4A9A2FA22076}" type="slidenum">
              <a:rPr lang="en-US" sz="1000"/>
              <a:pPr algn="r">
                <a:defRPr/>
              </a:pPr>
              <a:t>‹#›</a:t>
            </a:fld>
            <a:endParaRPr lang="en-US" sz="1000"/>
          </a:p>
        </p:txBody>
      </p:sp>
      <p:graphicFrame>
        <p:nvGraphicFramePr>
          <p:cNvPr id="9" name="Rectangle 11" hidden="1"/>
          <p:cNvGraphicFramePr>
            <a:graphicFrameLocks/>
          </p:cNvGraphicFramePr>
          <p:nvPr/>
        </p:nvGraphicFramePr>
        <p:xfrm>
          <a:off x="0" y="0"/>
          <a:ext cx="158750" cy="158750"/>
        </p:xfrm>
        <a:graphic>
          <a:graphicData uri="http://schemas.openxmlformats.org/presentationml/2006/ole">
            <p:oleObj spid="_x0000_s417794" name="think-cell Slide" r:id="rId7" imgW="0" imgH="0" progId="TCLayout.ActiveDocument.1">
              <p:embed/>
            </p:oleObj>
          </a:graphicData>
        </a:graphic>
      </p:graphicFrame>
      <p:pic>
        <p:nvPicPr>
          <p:cNvPr id="11" name="Bild 4" descr="logo-pinguinkopf-CMYK 80-60-20-0.wmf"/>
          <p:cNvPicPr>
            <a:picLocks noChangeAspect="1"/>
          </p:cNvPicPr>
          <p:nvPr userDrawn="1"/>
        </p:nvPicPr>
        <p:blipFill>
          <a:blip r:embed="rId8" cstate="print"/>
          <a:srcRect/>
          <a:stretch>
            <a:fillRect/>
          </a:stretch>
        </p:blipFill>
        <p:spPr bwMode="auto">
          <a:xfrm>
            <a:off x="8389938" y="165100"/>
            <a:ext cx="622300" cy="622300"/>
          </a:xfrm>
          <a:prstGeom prst="rect">
            <a:avLst/>
          </a:prstGeom>
          <a:noFill/>
          <a:ln w="9525">
            <a:noFill/>
            <a:miter lim="800000"/>
            <a:headEnd/>
            <a:tailEnd/>
          </a:ln>
        </p:spPr>
      </p:pic>
      <p:sp>
        <p:nvSpPr>
          <p:cNvPr id="10" name="Title 9"/>
          <p:cNvSpPr>
            <a:spLocks noGrp="1"/>
          </p:cNvSpPr>
          <p:nvPr>
            <p:ph type="title"/>
          </p:nvPr>
        </p:nvSpPr>
        <p:spPr/>
        <p:txBody>
          <a:bodyPr/>
          <a:lstStyle/>
          <a:p>
            <a:r>
              <a:rPr lang="en-US" smtClean="0"/>
              <a:t>Click to edit Master title style</a:t>
            </a:r>
            <a:endParaRPr lang="en-US"/>
          </a:p>
        </p:txBody>
      </p:sp>
      <p:sp>
        <p:nvSpPr>
          <p:cNvPr id="12" name="Text Placeholder 11"/>
          <p:cNvSpPr>
            <a:spLocks noGrp="1"/>
          </p:cNvSpPr>
          <p:nvPr>
            <p:ph type="body" sz="quarter" idx="11"/>
          </p:nvPr>
        </p:nvSpPr>
        <p:spPr>
          <a:xfrm>
            <a:off x="198437" y="1295400"/>
            <a:ext cx="8659235" cy="1107996"/>
          </a:xfrm>
          <a:prstGeom prst="rect">
            <a:avLst/>
          </a:prstGeom>
          <a:noFill/>
          <a:ln w="9525" algn="ctr">
            <a:noFill/>
            <a:miter lim="800000"/>
            <a:headEnd/>
            <a:tailEnd/>
          </a:ln>
        </p:spPr>
        <p:txBody>
          <a:bodyPr/>
          <a:lstStyle>
            <a:lvl1pPr marL="228600" indent="-228600" algn="l" defTabSz="895350" rtl="0" eaLnBrk="0" fontAlgn="base" hangingPunct="0">
              <a:spcBef>
                <a:spcPct val="0"/>
              </a:spcBef>
              <a:spcAft>
                <a:spcPct val="0"/>
              </a:spcAft>
              <a:buClr>
                <a:schemeClr val="tx2"/>
              </a:buClr>
              <a:defRPr lang="en-US" sz="1800" dirty="0" smtClean="0">
                <a:solidFill>
                  <a:schemeClr val="tx1"/>
                </a:solidFill>
                <a:latin typeface="+mn-lt"/>
                <a:ea typeface="+mn-ea"/>
                <a:cs typeface="+mn-cs"/>
              </a:defRPr>
            </a:lvl1pPr>
            <a:lvl2pPr algn="l" defTabSz="895350" rtl="0" eaLnBrk="0" fontAlgn="base" hangingPunct="0">
              <a:spcBef>
                <a:spcPct val="0"/>
              </a:spcBef>
              <a:spcAft>
                <a:spcPct val="0"/>
              </a:spcAft>
              <a:buClr>
                <a:schemeClr val="tx2"/>
              </a:buClr>
              <a:defRPr lang="en-US" sz="1800" dirty="0" smtClean="0">
                <a:solidFill>
                  <a:schemeClr val="tx1"/>
                </a:solidFill>
                <a:latin typeface="+mn-lt"/>
                <a:ea typeface="+mn-ea"/>
                <a:cs typeface="+mn-cs"/>
              </a:defRPr>
            </a:lvl2pPr>
            <a:lvl3pPr algn="l" defTabSz="895350" rtl="0" eaLnBrk="0" fontAlgn="base" hangingPunct="0">
              <a:spcBef>
                <a:spcPct val="0"/>
              </a:spcBef>
              <a:spcAft>
                <a:spcPct val="0"/>
              </a:spcAft>
              <a:buClr>
                <a:schemeClr val="tx2"/>
              </a:buClr>
              <a:defRPr lang="en-US" sz="1800" dirty="0" smtClean="0">
                <a:solidFill>
                  <a:schemeClr val="tx1"/>
                </a:solidFill>
                <a:latin typeface="+mn-lt"/>
                <a:ea typeface="+mn-ea"/>
                <a:cs typeface="+mn-cs"/>
              </a:defRPr>
            </a:lvl3pPr>
            <a:lvl4pPr algn="l" defTabSz="895350" rtl="0" eaLnBrk="0" fontAlgn="base" hangingPunct="0">
              <a:spcBef>
                <a:spcPct val="0"/>
              </a:spcBef>
              <a:spcAft>
                <a:spcPct val="0"/>
              </a:spcAft>
              <a:buClr>
                <a:schemeClr val="tx2"/>
              </a:buClr>
              <a:defRPr lang="en-US" sz="1800" dirty="0" smtClean="0">
                <a:solidFill>
                  <a:schemeClr val="tx1"/>
                </a:solidFill>
                <a:latin typeface="+mn-lt"/>
                <a:ea typeface="+mn-ea"/>
                <a:cs typeface="+mn-cs"/>
              </a:defRPr>
            </a:lvl4pPr>
            <a:lvl5pPr algn="l" defTabSz="895350" rtl="0" eaLnBrk="0" fontAlgn="base" hangingPunct="0">
              <a:spcBef>
                <a:spcPct val="0"/>
              </a:spcBef>
              <a:spcAft>
                <a:spcPct val="0"/>
              </a:spcAft>
              <a:buClr>
                <a:schemeClr val="tx2"/>
              </a:buClr>
              <a:defRPr lang="en-US" sz="1800" dirty="0" smtClean="0">
                <a:solidFill>
                  <a:schemeClr val="tx1"/>
                </a:solidFill>
                <a:latin typeface="+mn-lt"/>
                <a:ea typeface="+mn-ea"/>
                <a:cs typeface="+mn-cs"/>
              </a:defRPr>
            </a:lvl5p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p:txBody>
      </p:sp>
      <p:sp>
        <p:nvSpPr>
          <p:cNvPr id="13" name="Text Placeholder 12"/>
          <p:cNvSpPr>
            <a:spLocks noGrp="1"/>
          </p:cNvSpPr>
          <p:nvPr>
            <p:ph type="body" sz="quarter" idx="12"/>
          </p:nvPr>
        </p:nvSpPr>
        <p:spPr>
          <a:xfrm>
            <a:off x="198438" y="6534150"/>
            <a:ext cx="8402638" cy="236538"/>
          </a:xfrm>
        </p:spPr>
        <p:txBody>
          <a:bodyPr anchor="b">
            <a:noAutofit/>
          </a:bodyPr>
          <a:lstStyle>
            <a:lvl1pPr marL="571500" indent="-571500">
              <a:buNone/>
              <a:tabLst>
                <a:tab pos="514350" algn="r"/>
              </a:tabLst>
              <a:defRPr sz="1000"/>
            </a:lvl1pPr>
          </a:lstStyle>
          <a:p>
            <a:pPr lvl="0"/>
            <a:r>
              <a:rPr lang="en-US" smtClean="0"/>
              <a:t>Click to edit Master text styles</a:t>
            </a:r>
          </a:p>
        </p:txBody>
      </p:sp>
    </p:spTree>
  </p:cSld>
  <p:clrMapOvr>
    <a:overrideClrMapping bg1="lt1" tx1="dk1" bg2="lt2" tx2="dk2" accent1="accent1" accent2="accent2" accent3="accent3" accent4="accent4" accent5="accent5" accent6="accent6" hlink="hlink" folHlink="folHlink"/>
  </p:clrMapOvr>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5" name="Rectangle 7"/>
          <p:cNvSpPr>
            <a:spLocks noChangeArrowheads="1"/>
          </p:cNvSpPr>
          <p:nvPr userDrawn="1">
            <p:custDataLst>
              <p:tags r:id="rId2"/>
            </p:custDataLst>
          </p:nvPr>
        </p:nvSpPr>
        <p:spPr bwMode="auto">
          <a:xfrm>
            <a:off x="0" y="911225"/>
            <a:ext cx="9144000" cy="241300"/>
          </a:xfrm>
          <a:prstGeom prst="rect">
            <a:avLst/>
          </a:prstGeom>
          <a:gradFill rotWithShape="1">
            <a:gsLst>
              <a:gs pos="0">
                <a:schemeClr val="tx1"/>
              </a:gs>
              <a:gs pos="100000">
                <a:schemeClr val="tx1">
                  <a:gamma/>
                  <a:tint val="0"/>
                  <a:invGamma/>
                </a:schemeClr>
              </a:gs>
            </a:gsLst>
            <a:lin ang="5400000" scaled="1"/>
          </a:gradFill>
          <a:ln w="9525">
            <a:noFill/>
            <a:miter lim="800000"/>
            <a:headEnd/>
            <a:tailEnd/>
          </a:ln>
          <a:effectLst/>
        </p:spPr>
        <p:txBody>
          <a:bodyPr wrap="none" anchor="ctr"/>
          <a:lstStyle/>
          <a:p>
            <a:pPr>
              <a:defRPr/>
            </a:pPr>
            <a:endParaRPr lang="en-US">
              <a:ea typeface="ＭＳ Ｐゴシック" pitchFamily="-106" charset="-128"/>
            </a:endParaRPr>
          </a:p>
        </p:txBody>
      </p:sp>
      <p:sp>
        <p:nvSpPr>
          <p:cNvPr id="6" name="Rectangle 8"/>
          <p:cNvSpPr>
            <a:spLocks noChangeArrowheads="1"/>
          </p:cNvSpPr>
          <p:nvPr userDrawn="1">
            <p:custDataLst>
              <p:tags r:id="rId3"/>
            </p:custDataLst>
          </p:nvPr>
        </p:nvSpPr>
        <p:spPr bwMode="auto">
          <a:xfrm>
            <a:off x="0" y="0"/>
            <a:ext cx="9144000" cy="966788"/>
          </a:xfrm>
          <a:prstGeom prst="rect">
            <a:avLst/>
          </a:prstGeom>
          <a:solidFill>
            <a:schemeClr val="tx2"/>
          </a:solidFill>
          <a:ln w="9525">
            <a:noFill/>
            <a:miter lim="800000"/>
            <a:headEnd/>
            <a:tailEnd/>
          </a:ln>
        </p:spPr>
        <p:txBody>
          <a:bodyPr wrap="none" anchor="ctr"/>
          <a:lstStyle/>
          <a:p>
            <a:pPr>
              <a:defRPr/>
            </a:pPr>
            <a:endParaRPr lang="en-US">
              <a:ea typeface="ＭＳ Ｐゴシック" pitchFamily="-106" charset="-128"/>
            </a:endParaRPr>
          </a:p>
        </p:txBody>
      </p:sp>
      <p:sp>
        <p:nvSpPr>
          <p:cNvPr id="7" name="Rectangle 2"/>
          <p:cNvSpPr>
            <a:spLocks noChangeArrowheads="1"/>
          </p:cNvSpPr>
          <p:nvPr userDrawn="1">
            <p:custDataLst>
              <p:tags r:id="rId4"/>
            </p:custDataLst>
          </p:nvPr>
        </p:nvSpPr>
        <p:spPr bwMode="auto">
          <a:xfrm>
            <a:off x="0" y="0"/>
            <a:ext cx="9144000" cy="930275"/>
          </a:xfrm>
          <a:prstGeom prst="rect">
            <a:avLst/>
          </a:prstGeom>
          <a:solidFill>
            <a:schemeClr val="accent1"/>
          </a:solidFill>
          <a:ln w="9525">
            <a:noFill/>
            <a:miter lim="800000"/>
            <a:headEnd/>
            <a:tailEnd/>
          </a:ln>
        </p:spPr>
        <p:txBody>
          <a:bodyPr wrap="none" anchor="ctr"/>
          <a:lstStyle/>
          <a:p>
            <a:pPr>
              <a:defRPr/>
            </a:pPr>
            <a:endParaRPr lang="en-US">
              <a:ea typeface="ＭＳ Ｐゴシック" pitchFamily="-106" charset="-128"/>
            </a:endParaRPr>
          </a:p>
        </p:txBody>
      </p:sp>
      <p:sp>
        <p:nvSpPr>
          <p:cNvPr id="8" name="Rectangle 10"/>
          <p:cNvSpPr>
            <a:spLocks noChangeArrowheads="1"/>
          </p:cNvSpPr>
          <p:nvPr userDrawn="1">
            <p:custDataLst>
              <p:tags r:id="rId5"/>
            </p:custDataLst>
          </p:nvPr>
        </p:nvSpPr>
        <p:spPr bwMode="auto">
          <a:xfrm>
            <a:off x="8788400" y="6618288"/>
            <a:ext cx="155575" cy="152400"/>
          </a:xfrm>
          <a:prstGeom prst="rect">
            <a:avLst/>
          </a:prstGeom>
          <a:noFill/>
          <a:ln w="9525">
            <a:noFill/>
            <a:miter lim="800000"/>
            <a:headEnd/>
            <a:tailEnd/>
          </a:ln>
        </p:spPr>
        <p:txBody>
          <a:bodyPr wrap="none" lIns="0" tIns="0" rIns="0" bIns="0">
            <a:spAutoFit/>
          </a:bodyPr>
          <a:lstStyle/>
          <a:p>
            <a:pPr algn="r">
              <a:defRPr/>
            </a:pPr>
            <a:fld id="{35C5FF4A-3BEB-4B78-9A71-01DEB4A8250B}" type="slidenum">
              <a:rPr lang="en-US" sz="1000"/>
              <a:pPr algn="r">
                <a:defRPr/>
              </a:pPr>
              <a:t>‹#›</a:t>
            </a:fld>
            <a:endParaRPr lang="en-US" sz="1000"/>
          </a:p>
        </p:txBody>
      </p:sp>
      <p:graphicFrame>
        <p:nvGraphicFramePr>
          <p:cNvPr id="9" name="Rectangle 11" hidden="1"/>
          <p:cNvGraphicFramePr>
            <a:graphicFrameLocks/>
          </p:cNvGraphicFramePr>
          <p:nvPr/>
        </p:nvGraphicFramePr>
        <p:xfrm>
          <a:off x="0" y="0"/>
          <a:ext cx="158750" cy="158750"/>
        </p:xfrm>
        <a:graphic>
          <a:graphicData uri="http://schemas.openxmlformats.org/presentationml/2006/ole">
            <p:oleObj spid="_x0000_s423938" name="think-cell Slide" r:id="rId7" imgW="0" imgH="0" progId="TCLayout.ActiveDocument.1">
              <p:embed/>
            </p:oleObj>
          </a:graphicData>
        </a:graphic>
      </p:graphicFrame>
      <p:pic>
        <p:nvPicPr>
          <p:cNvPr id="11" name="Bild 4" descr="logo-pinguinkopf-CMYK 80-60-20-0.wmf"/>
          <p:cNvPicPr>
            <a:picLocks noChangeAspect="1"/>
          </p:cNvPicPr>
          <p:nvPr userDrawn="1"/>
        </p:nvPicPr>
        <p:blipFill>
          <a:blip r:embed="rId8" cstate="print"/>
          <a:srcRect/>
          <a:stretch>
            <a:fillRect/>
          </a:stretch>
        </p:blipFill>
        <p:spPr bwMode="auto">
          <a:xfrm>
            <a:off x="8389938" y="165100"/>
            <a:ext cx="622300" cy="622300"/>
          </a:xfrm>
          <a:prstGeom prst="rect">
            <a:avLst/>
          </a:prstGeom>
          <a:noFill/>
          <a:ln w="9525">
            <a:noFill/>
            <a:miter lim="800000"/>
            <a:headEnd/>
            <a:tailEnd/>
          </a:ln>
        </p:spPr>
      </p:pic>
      <p:sp>
        <p:nvSpPr>
          <p:cNvPr id="10" name="Title 9"/>
          <p:cNvSpPr>
            <a:spLocks noGrp="1"/>
          </p:cNvSpPr>
          <p:nvPr>
            <p:ph type="title"/>
          </p:nvPr>
        </p:nvSpPr>
        <p:spPr/>
        <p:txBody>
          <a:bodyPr/>
          <a:lstStyle/>
          <a:p>
            <a:r>
              <a:rPr lang="en-US" smtClean="0"/>
              <a:t>Click to edit Master title style</a:t>
            </a:r>
            <a:endParaRPr lang="en-US"/>
          </a:p>
        </p:txBody>
      </p:sp>
      <p:sp>
        <p:nvSpPr>
          <p:cNvPr id="12" name="Text Placeholder 11"/>
          <p:cNvSpPr>
            <a:spLocks noGrp="1"/>
          </p:cNvSpPr>
          <p:nvPr>
            <p:ph type="body" sz="quarter" idx="11"/>
          </p:nvPr>
        </p:nvSpPr>
        <p:spPr>
          <a:xfrm>
            <a:off x="198437" y="1295400"/>
            <a:ext cx="8659235" cy="1107996"/>
          </a:xfrm>
          <a:prstGeom prst="rect">
            <a:avLst/>
          </a:prstGeom>
          <a:noFill/>
          <a:ln w="9525" algn="ctr">
            <a:noFill/>
            <a:miter lim="800000"/>
            <a:headEnd/>
            <a:tailEnd/>
          </a:ln>
        </p:spPr>
        <p:txBody>
          <a:bodyPr/>
          <a:lstStyle>
            <a:lvl1pPr marL="228600" indent="-228600" algn="l" defTabSz="895350" rtl="0" eaLnBrk="0" fontAlgn="base" hangingPunct="0">
              <a:spcBef>
                <a:spcPct val="0"/>
              </a:spcBef>
              <a:spcAft>
                <a:spcPct val="0"/>
              </a:spcAft>
              <a:buClr>
                <a:schemeClr val="tx2"/>
              </a:buClr>
              <a:defRPr lang="en-US" sz="1800" dirty="0" smtClean="0">
                <a:solidFill>
                  <a:schemeClr val="tx1"/>
                </a:solidFill>
                <a:latin typeface="+mn-lt"/>
                <a:ea typeface="+mn-ea"/>
                <a:cs typeface="+mn-cs"/>
              </a:defRPr>
            </a:lvl1pPr>
            <a:lvl2pPr algn="l" defTabSz="895350" rtl="0" eaLnBrk="0" fontAlgn="base" hangingPunct="0">
              <a:spcBef>
                <a:spcPct val="0"/>
              </a:spcBef>
              <a:spcAft>
                <a:spcPct val="0"/>
              </a:spcAft>
              <a:buClr>
                <a:schemeClr val="tx2"/>
              </a:buClr>
              <a:defRPr lang="en-US" sz="1800" dirty="0" smtClean="0">
                <a:solidFill>
                  <a:schemeClr val="tx1"/>
                </a:solidFill>
                <a:latin typeface="+mn-lt"/>
                <a:ea typeface="+mn-ea"/>
                <a:cs typeface="+mn-cs"/>
              </a:defRPr>
            </a:lvl2pPr>
            <a:lvl3pPr algn="l" defTabSz="895350" rtl="0" eaLnBrk="0" fontAlgn="base" hangingPunct="0">
              <a:spcBef>
                <a:spcPct val="0"/>
              </a:spcBef>
              <a:spcAft>
                <a:spcPct val="0"/>
              </a:spcAft>
              <a:buClr>
                <a:schemeClr val="tx2"/>
              </a:buClr>
              <a:defRPr lang="en-US" sz="1800" dirty="0" smtClean="0">
                <a:solidFill>
                  <a:schemeClr val="tx1"/>
                </a:solidFill>
                <a:latin typeface="+mn-lt"/>
                <a:ea typeface="+mn-ea"/>
                <a:cs typeface="+mn-cs"/>
              </a:defRPr>
            </a:lvl3pPr>
            <a:lvl4pPr algn="l" defTabSz="895350" rtl="0" eaLnBrk="0" fontAlgn="base" hangingPunct="0">
              <a:spcBef>
                <a:spcPct val="0"/>
              </a:spcBef>
              <a:spcAft>
                <a:spcPct val="0"/>
              </a:spcAft>
              <a:buClr>
                <a:schemeClr val="tx2"/>
              </a:buClr>
              <a:defRPr lang="en-US" sz="1800" dirty="0" smtClean="0">
                <a:solidFill>
                  <a:schemeClr val="tx1"/>
                </a:solidFill>
                <a:latin typeface="+mn-lt"/>
                <a:ea typeface="+mn-ea"/>
                <a:cs typeface="+mn-cs"/>
              </a:defRPr>
            </a:lvl4pPr>
            <a:lvl5pPr algn="l" defTabSz="895350" rtl="0" eaLnBrk="0" fontAlgn="base" hangingPunct="0">
              <a:spcBef>
                <a:spcPct val="0"/>
              </a:spcBef>
              <a:spcAft>
                <a:spcPct val="0"/>
              </a:spcAft>
              <a:buClr>
                <a:schemeClr val="tx2"/>
              </a:buClr>
              <a:defRPr lang="en-US" sz="1800" dirty="0" smtClean="0">
                <a:solidFill>
                  <a:schemeClr val="tx1"/>
                </a:solidFill>
                <a:latin typeface="+mn-lt"/>
                <a:ea typeface="+mn-ea"/>
                <a:cs typeface="+mn-cs"/>
              </a:defRPr>
            </a:lvl5p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p:txBody>
      </p:sp>
      <p:sp>
        <p:nvSpPr>
          <p:cNvPr id="13" name="Text Placeholder 12"/>
          <p:cNvSpPr>
            <a:spLocks noGrp="1"/>
          </p:cNvSpPr>
          <p:nvPr>
            <p:ph type="body" sz="quarter" idx="12"/>
          </p:nvPr>
        </p:nvSpPr>
        <p:spPr>
          <a:xfrm>
            <a:off x="198438" y="6534150"/>
            <a:ext cx="8402638" cy="236538"/>
          </a:xfrm>
        </p:spPr>
        <p:txBody>
          <a:bodyPr anchor="b">
            <a:noAutofit/>
          </a:bodyPr>
          <a:lstStyle>
            <a:lvl1pPr marL="571500" indent="-571500">
              <a:buNone/>
              <a:tabLst>
                <a:tab pos="514350" algn="r"/>
              </a:tabLst>
              <a:defRPr sz="1000"/>
            </a:lvl1pPr>
          </a:lstStyle>
          <a:p>
            <a:pPr lvl="0"/>
            <a:r>
              <a:rPr lang="en-US" smtClean="0"/>
              <a:t>Click to edit Master text styles</a:t>
            </a:r>
          </a:p>
        </p:txBody>
      </p:sp>
    </p:spTree>
  </p:cSld>
  <p:clrMapOvr>
    <a:overrideClrMapping bg1="lt1" tx1="dk1" bg2="lt2" tx2="dk2" accent1="accent1" accent2="accent2" accent3="accent3" accent4="accent4" accent5="accent5" accent6="accent6" hlink="hlink" folHlink="folHlink"/>
  </p:clrMapOvr>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wmf"/><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ChangeArrowheads="1"/>
          </p:cNvSpPr>
          <p:nvPr userDrawn="1">
            <p:custDataLst>
              <p:tags r:id="rId8"/>
            </p:custDataLst>
          </p:nvPr>
        </p:nvSpPr>
        <p:spPr bwMode="auto">
          <a:xfrm>
            <a:off x="0" y="911225"/>
            <a:ext cx="9144000" cy="241300"/>
          </a:xfrm>
          <a:prstGeom prst="rect">
            <a:avLst/>
          </a:prstGeom>
          <a:gradFill rotWithShape="1">
            <a:gsLst>
              <a:gs pos="0">
                <a:schemeClr val="tx1"/>
              </a:gs>
              <a:gs pos="100000">
                <a:schemeClr val="tx1">
                  <a:gamma/>
                  <a:tint val="0"/>
                  <a:invGamma/>
                </a:schemeClr>
              </a:gs>
            </a:gsLst>
            <a:lin ang="5400000" scaled="1"/>
          </a:gradFill>
          <a:ln w="9525">
            <a:noFill/>
            <a:miter lim="800000"/>
            <a:headEnd/>
            <a:tailEnd/>
          </a:ln>
          <a:effectLst/>
        </p:spPr>
        <p:txBody>
          <a:bodyPr wrap="none" anchor="ctr"/>
          <a:lstStyle/>
          <a:p>
            <a:pPr eaLnBrk="0" hangingPunct="0"/>
            <a:endParaRPr lang="en-US"/>
          </a:p>
        </p:txBody>
      </p:sp>
      <p:sp>
        <p:nvSpPr>
          <p:cNvPr id="17" name="Rectangle 16"/>
          <p:cNvSpPr>
            <a:spLocks noChangeArrowheads="1"/>
          </p:cNvSpPr>
          <p:nvPr userDrawn="1">
            <p:custDataLst>
              <p:tags r:id="rId9"/>
            </p:custDataLst>
          </p:nvPr>
        </p:nvSpPr>
        <p:spPr bwMode="auto">
          <a:xfrm>
            <a:off x="0" y="0"/>
            <a:ext cx="9144000" cy="966788"/>
          </a:xfrm>
          <a:prstGeom prst="rect">
            <a:avLst/>
          </a:prstGeom>
          <a:solidFill>
            <a:schemeClr val="tx2"/>
          </a:solidFill>
          <a:ln w="9525">
            <a:noFill/>
            <a:miter lim="800000"/>
            <a:headEnd/>
            <a:tailEnd/>
          </a:ln>
        </p:spPr>
        <p:txBody>
          <a:bodyPr wrap="none" anchor="ctr"/>
          <a:lstStyle/>
          <a:p>
            <a:pPr eaLnBrk="0" hangingPunct="0"/>
            <a:endParaRPr lang="en-US"/>
          </a:p>
        </p:txBody>
      </p:sp>
      <p:sp>
        <p:nvSpPr>
          <p:cNvPr id="18" name="Rectangle 2"/>
          <p:cNvSpPr>
            <a:spLocks noChangeArrowheads="1"/>
          </p:cNvSpPr>
          <p:nvPr userDrawn="1">
            <p:custDataLst>
              <p:tags r:id="rId10"/>
            </p:custDataLst>
          </p:nvPr>
        </p:nvSpPr>
        <p:spPr bwMode="auto">
          <a:xfrm>
            <a:off x="0" y="0"/>
            <a:ext cx="9144000" cy="930275"/>
          </a:xfrm>
          <a:prstGeom prst="rect">
            <a:avLst/>
          </a:prstGeom>
          <a:solidFill>
            <a:schemeClr val="accent1"/>
          </a:solidFill>
          <a:ln w="9525">
            <a:noFill/>
            <a:miter lim="800000"/>
            <a:headEnd/>
            <a:tailEnd/>
          </a:ln>
        </p:spPr>
        <p:txBody>
          <a:bodyPr wrap="none" anchor="ctr"/>
          <a:lstStyle/>
          <a:p>
            <a:pPr eaLnBrk="0" hangingPunct="0"/>
            <a:endParaRPr lang="en-US"/>
          </a:p>
        </p:txBody>
      </p:sp>
      <p:pic>
        <p:nvPicPr>
          <p:cNvPr id="1029" name="Bild 4" descr="logo-pinguinkopf-CMYK 80-60-20-0.wmf"/>
          <p:cNvPicPr>
            <a:picLocks noChangeAspect="1"/>
          </p:cNvPicPr>
          <p:nvPr userDrawn="1"/>
        </p:nvPicPr>
        <p:blipFill>
          <a:blip r:embed="rId11" cstate="print"/>
          <a:srcRect/>
          <a:stretch>
            <a:fillRect/>
          </a:stretch>
        </p:blipFill>
        <p:spPr bwMode="auto">
          <a:xfrm>
            <a:off x="8389938" y="165100"/>
            <a:ext cx="622300" cy="622300"/>
          </a:xfrm>
          <a:prstGeom prst="rect">
            <a:avLst/>
          </a:prstGeom>
          <a:noFill/>
          <a:ln w="9525">
            <a:noFill/>
            <a:miter lim="800000"/>
            <a:headEnd/>
            <a:tailEnd/>
          </a:ln>
        </p:spPr>
      </p:pic>
      <p:sp>
        <p:nvSpPr>
          <p:cNvPr id="1030" name="Rectangle 20"/>
          <p:cNvSpPr>
            <a:spLocks noGrp="1" noChangeArrowheads="1"/>
          </p:cNvSpPr>
          <p:nvPr>
            <p:ph type="title"/>
          </p:nvPr>
        </p:nvSpPr>
        <p:spPr bwMode="auto">
          <a:xfrm>
            <a:off x="198438" y="142875"/>
            <a:ext cx="8093075" cy="7032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31" name="Text Placeholder 8"/>
          <p:cNvSpPr>
            <a:spLocks noGrp="1"/>
          </p:cNvSpPr>
          <p:nvPr>
            <p:ph type="body" idx="1"/>
          </p:nvPr>
        </p:nvSpPr>
        <p:spPr bwMode="auto">
          <a:xfrm>
            <a:off x="198438" y="1295400"/>
            <a:ext cx="8659812" cy="18891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Lst>
  <p:transition/>
  <p:hf hdr="0" ftr="0" dt="0"/>
  <p:txStyles>
    <p:titleStyle>
      <a:lvl1pPr algn="l" defTabSz="912813" rtl="0" eaLnBrk="0" fontAlgn="base" hangingPunct="0">
        <a:spcBef>
          <a:spcPct val="0"/>
        </a:spcBef>
        <a:spcAft>
          <a:spcPct val="0"/>
        </a:spcAft>
        <a:defRPr sz="2400" b="1">
          <a:solidFill>
            <a:schemeClr val="hlink"/>
          </a:solidFill>
          <a:latin typeface="+mj-lt"/>
          <a:ea typeface="+mj-ea"/>
          <a:cs typeface="ＭＳ Ｐゴシック"/>
        </a:defRPr>
      </a:lvl1pPr>
      <a:lvl2pPr algn="l" defTabSz="912813" rtl="0" eaLnBrk="0" fontAlgn="base" hangingPunct="0">
        <a:spcBef>
          <a:spcPct val="0"/>
        </a:spcBef>
        <a:spcAft>
          <a:spcPct val="0"/>
        </a:spcAft>
        <a:defRPr sz="2400" b="1">
          <a:solidFill>
            <a:schemeClr val="hlink"/>
          </a:solidFill>
          <a:latin typeface="Arial" charset="0"/>
          <a:ea typeface="ＭＳ Ｐゴシック" pitchFamily="1" charset="-128"/>
          <a:cs typeface="ＭＳ Ｐゴシック"/>
        </a:defRPr>
      </a:lvl2pPr>
      <a:lvl3pPr algn="l" defTabSz="912813" rtl="0" eaLnBrk="0" fontAlgn="base" hangingPunct="0">
        <a:spcBef>
          <a:spcPct val="0"/>
        </a:spcBef>
        <a:spcAft>
          <a:spcPct val="0"/>
        </a:spcAft>
        <a:defRPr sz="2400" b="1">
          <a:solidFill>
            <a:schemeClr val="hlink"/>
          </a:solidFill>
          <a:latin typeface="Arial" charset="0"/>
          <a:ea typeface="ＭＳ Ｐゴシック" pitchFamily="1" charset="-128"/>
          <a:cs typeface="ＭＳ Ｐゴシック"/>
        </a:defRPr>
      </a:lvl3pPr>
      <a:lvl4pPr algn="l" defTabSz="912813" rtl="0" eaLnBrk="0" fontAlgn="base" hangingPunct="0">
        <a:spcBef>
          <a:spcPct val="0"/>
        </a:spcBef>
        <a:spcAft>
          <a:spcPct val="0"/>
        </a:spcAft>
        <a:defRPr sz="2400" b="1">
          <a:solidFill>
            <a:schemeClr val="hlink"/>
          </a:solidFill>
          <a:latin typeface="Arial" charset="0"/>
          <a:ea typeface="ＭＳ Ｐゴシック" pitchFamily="1" charset="-128"/>
          <a:cs typeface="ＭＳ Ｐゴシック"/>
        </a:defRPr>
      </a:lvl4pPr>
      <a:lvl5pPr algn="l" defTabSz="912813" rtl="0" eaLnBrk="0" fontAlgn="base" hangingPunct="0">
        <a:spcBef>
          <a:spcPct val="0"/>
        </a:spcBef>
        <a:spcAft>
          <a:spcPct val="0"/>
        </a:spcAft>
        <a:defRPr sz="2400" b="1">
          <a:solidFill>
            <a:schemeClr val="hlink"/>
          </a:solidFill>
          <a:latin typeface="Arial" charset="0"/>
          <a:ea typeface="ＭＳ Ｐゴシック" pitchFamily="1" charset="-128"/>
          <a:cs typeface="ＭＳ Ｐゴシック"/>
        </a:defRPr>
      </a:lvl5pPr>
      <a:lvl6pPr marL="457200" algn="l" rtl="0" eaLnBrk="1" fontAlgn="base" hangingPunct="1">
        <a:spcBef>
          <a:spcPct val="0"/>
        </a:spcBef>
        <a:spcAft>
          <a:spcPct val="0"/>
        </a:spcAft>
        <a:defRPr sz="2800">
          <a:solidFill>
            <a:schemeClr val="tx2"/>
          </a:solidFill>
          <a:latin typeface="Arial" charset="0"/>
          <a:ea typeface="ＭＳ Ｐゴシック" pitchFamily="1" charset="-128"/>
        </a:defRPr>
      </a:lvl6pPr>
      <a:lvl7pPr marL="914400" algn="l" rtl="0" eaLnBrk="1" fontAlgn="base" hangingPunct="1">
        <a:spcBef>
          <a:spcPct val="0"/>
        </a:spcBef>
        <a:spcAft>
          <a:spcPct val="0"/>
        </a:spcAft>
        <a:defRPr sz="2800">
          <a:solidFill>
            <a:schemeClr val="tx2"/>
          </a:solidFill>
          <a:latin typeface="Arial" charset="0"/>
          <a:ea typeface="ＭＳ Ｐゴシック" pitchFamily="1" charset="-128"/>
        </a:defRPr>
      </a:lvl7pPr>
      <a:lvl8pPr marL="1371600" algn="l" rtl="0" eaLnBrk="1" fontAlgn="base" hangingPunct="1">
        <a:spcBef>
          <a:spcPct val="0"/>
        </a:spcBef>
        <a:spcAft>
          <a:spcPct val="0"/>
        </a:spcAft>
        <a:defRPr sz="2800">
          <a:solidFill>
            <a:schemeClr val="tx2"/>
          </a:solidFill>
          <a:latin typeface="Arial" charset="0"/>
          <a:ea typeface="ＭＳ Ｐゴシック" pitchFamily="1" charset="-128"/>
        </a:defRPr>
      </a:lvl8pPr>
      <a:lvl9pPr marL="1828800" algn="l" rtl="0" eaLnBrk="1" fontAlgn="base" hangingPunct="1">
        <a:spcBef>
          <a:spcPct val="0"/>
        </a:spcBef>
        <a:spcAft>
          <a:spcPct val="0"/>
        </a:spcAft>
        <a:defRPr sz="2800">
          <a:solidFill>
            <a:schemeClr val="tx2"/>
          </a:solidFill>
          <a:latin typeface="Arial" charset="0"/>
          <a:ea typeface="ＭＳ Ｐゴシック" pitchFamily="1" charset="-128"/>
        </a:defRPr>
      </a:lvl9pPr>
    </p:titleStyle>
    <p:bodyStyle>
      <a:lvl1pPr marL="228600" indent="-228600" algn="l" defTabSz="895350" rtl="0" eaLnBrk="0" fontAlgn="base" hangingPunct="0">
        <a:spcBef>
          <a:spcPct val="0"/>
        </a:spcBef>
        <a:spcAft>
          <a:spcPct val="0"/>
        </a:spcAft>
        <a:buClr>
          <a:schemeClr val="tx2"/>
        </a:buClr>
        <a:buSzPct val="120000"/>
        <a:buChar char="•"/>
        <a:defRPr lang="en-US" sz="3200">
          <a:solidFill>
            <a:schemeClr val="tx1"/>
          </a:solidFill>
          <a:latin typeface="+mn-lt"/>
          <a:ea typeface="+mn-ea"/>
          <a:cs typeface="ＭＳ Ｐゴシック"/>
        </a:defRPr>
      </a:lvl1pPr>
      <a:lvl2pPr marL="228600" indent="-227013" algn="l" defTabSz="895350" rtl="0" eaLnBrk="0" fontAlgn="base" hangingPunct="0">
        <a:spcBef>
          <a:spcPct val="0"/>
        </a:spcBef>
        <a:spcAft>
          <a:spcPct val="0"/>
        </a:spcAft>
        <a:buClr>
          <a:schemeClr val="tx2"/>
        </a:buClr>
        <a:buSzPct val="120000"/>
        <a:buChar char="•"/>
        <a:defRPr lang="en-US" sz="2800">
          <a:solidFill>
            <a:schemeClr val="tx1"/>
          </a:solidFill>
          <a:latin typeface="+mn-lt"/>
          <a:ea typeface="+mn-ea"/>
          <a:cs typeface="ＭＳ Ｐゴシック"/>
        </a:defRPr>
      </a:lvl2pPr>
      <a:lvl3pPr marL="444500" indent="-214313" algn="l" defTabSz="895350" rtl="0" eaLnBrk="0" fontAlgn="base" hangingPunct="0">
        <a:spcBef>
          <a:spcPct val="0"/>
        </a:spcBef>
        <a:spcAft>
          <a:spcPct val="0"/>
        </a:spcAft>
        <a:buClr>
          <a:schemeClr val="tx2"/>
        </a:buClr>
        <a:buFont typeface="Arial" charset="0"/>
        <a:buChar char="–"/>
        <a:defRPr lang="en-US" sz="2400">
          <a:solidFill>
            <a:schemeClr val="tx1"/>
          </a:solidFill>
          <a:latin typeface="+mn-lt"/>
          <a:ea typeface="+mn-ea"/>
          <a:cs typeface="ＭＳ Ｐゴシック"/>
        </a:defRPr>
      </a:lvl3pPr>
      <a:lvl4pPr marL="685800" indent="-239713" algn="l" defTabSz="895350" rtl="0" eaLnBrk="0" fontAlgn="base" hangingPunct="0">
        <a:spcBef>
          <a:spcPct val="0"/>
        </a:spcBef>
        <a:spcAft>
          <a:spcPct val="0"/>
        </a:spcAft>
        <a:buClr>
          <a:schemeClr val="tx2"/>
        </a:buClr>
        <a:buSzPct val="120000"/>
        <a:buChar char="•"/>
        <a:defRPr lang="en-US" sz="2000">
          <a:solidFill>
            <a:schemeClr val="tx1"/>
          </a:solidFill>
          <a:latin typeface="+mn-lt"/>
          <a:ea typeface="+mn-ea"/>
          <a:cs typeface="ＭＳ Ｐゴシック"/>
        </a:defRPr>
      </a:lvl4pPr>
      <a:lvl5pPr marL="901700" indent="-214313" algn="l" defTabSz="895350" rtl="0" eaLnBrk="0" fontAlgn="base" hangingPunct="0">
        <a:spcBef>
          <a:spcPct val="0"/>
        </a:spcBef>
        <a:spcAft>
          <a:spcPct val="0"/>
        </a:spcAft>
        <a:buClr>
          <a:schemeClr val="tx2"/>
        </a:buClr>
        <a:buFont typeface="Arial" charset="0"/>
        <a:buChar char="–"/>
        <a:defRPr lang="en-US" sz="2000" dirty="0">
          <a:solidFill>
            <a:schemeClr val="tx1"/>
          </a:solidFill>
          <a:latin typeface="+mn-lt"/>
          <a:ea typeface="+mn-ea"/>
          <a:cs typeface="ＭＳ Ｐゴシック"/>
        </a:defRPr>
      </a:lvl5pPr>
      <a:lvl6pPr marL="2171700" indent="-190500" algn="l" rtl="0" eaLnBrk="1" fontAlgn="base" hangingPunct="1">
        <a:lnSpc>
          <a:spcPct val="95000"/>
        </a:lnSpc>
        <a:spcBef>
          <a:spcPct val="40000"/>
        </a:spcBef>
        <a:spcAft>
          <a:spcPct val="0"/>
        </a:spcAft>
        <a:buChar char="•"/>
        <a:defRPr>
          <a:solidFill>
            <a:schemeClr val="tx1"/>
          </a:solidFill>
          <a:latin typeface="+mn-lt"/>
          <a:ea typeface="+mn-ea"/>
        </a:defRPr>
      </a:lvl6pPr>
      <a:lvl7pPr marL="2628900" indent="-190500" algn="l" rtl="0" eaLnBrk="1" fontAlgn="base" hangingPunct="1">
        <a:lnSpc>
          <a:spcPct val="95000"/>
        </a:lnSpc>
        <a:spcBef>
          <a:spcPct val="40000"/>
        </a:spcBef>
        <a:spcAft>
          <a:spcPct val="0"/>
        </a:spcAft>
        <a:buChar char="•"/>
        <a:defRPr>
          <a:solidFill>
            <a:schemeClr val="tx1"/>
          </a:solidFill>
          <a:latin typeface="+mn-lt"/>
          <a:ea typeface="+mn-ea"/>
        </a:defRPr>
      </a:lvl7pPr>
      <a:lvl8pPr marL="3086100" indent="-190500" algn="l" rtl="0" eaLnBrk="1" fontAlgn="base" hangingPunct="1">
        <a:lnSpc>
          <a:spcPct val="95000"/>
        </a:lnSpc>
        <a:spcBef>
          <a:spcPct val="40000"/>
        </a:spcBef>
        <a:spcAft>
          <a:spcPct val="0"/>
        </a:spcAft>
        <a:buChar char="•"/>
        <a:defRPr>
          <a:solidFill>
            <a:schemeClr val="tx1"/>
          </a:solidFill>
          <a:latin typeface="+mn-lt"/>
          <a:ea typeface="+mn-ea"/>
        </a:defRPr>
      </a:lvl8pPr>
      <a:lvl9pPr marL="3543300" indent="-190500" algn="l" rtl="0" eaLnBrk="1" fontAlgn="base" hangingPunct="1">
        <a:lnSpc>
          <a:spcPct val="95000"/>
        </a:lnSpc>
        <a:spcBef>
          <a:spcPct val="4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1.wmf"/><Relationship Id="rId2" Type="http://schemas.openxmlformats.org/officeDocument/2006/relationships/tags" Target="../tags/tag57.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8.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wmf"/><Relationship Id="rId2" Type="http://schemas.openxmlformats.org/officeDocument/2006/relationships/tags" Target="../tags/tag59.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9.xml"/><Relationship Id="rId4"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1.wmf"/><Relationship Id="rId2" Type="http://schemas.openxmlformats.org/officeDocument/2006/relationships/tags" Target="../tags/tag61.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13.xml"/><Relationship Id="rId4"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www.southpolecarbon.com/" TargetMode="External"/><Relationship Id="rId3" Type="http://schemas.openxmlformats.org/officeDocument/2006/relationships/tags" Target="../tags/tag64.xml"/><Relationship Id="rId7" Type="http://schemas.openxmlformats.org/officeDocument/2006/relationships/hyperlink" Target="mailto:c.sutter@southpolecarbon.com" TargetMode="External"/><Relationship Id="rId2" Type="http://schemas.openxmlformats.org/officeDocument/2006/relationships/tags" Target="../tags/tag63.xml"/><Relationship Id="rId1" Type="http://schemas.openxmlformats.org/officeDocument/2006/relationships/vmlDrawing" Target="../drawings/vmlDrawing10.vml"/><Relationship Id="rId6" Type="http://schemas.openxmlformats.org/officeDocument/2006/relationships/notesSlide" Target="../notesSlides/notesSlide14.xml"/><Relationship Id="rId5" Type="http://schemas.openxmlformats.org/officeDocument/2006/relationships/slideLayout" Target="../slideLayouts/slideLayout2.xml"/><Relationship Id="rId10" Type="http://schemas.openxmlformats.org/officeDocument/2006/relationships/hyperlink" Target="http://www.southpolecarbon.com/news-download.htm" TargetMode="External"/><Relationship Id="rId4" Type="http://schemas.openxmlformats.org/officeDocument/2006/relationships/tags" Target="../tags/tag65.xml"/><Relationship Id="rId9"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1.wmf"/><Relationship Id="rId2" Type="http://schemas.openxmlformats.org/officeDocument/2006/relationships/tags" Target="../tags/tag19.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3.xml"/><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26" Type="http://schemas.openxmlformats.org/officeDocument/2006/relationships/tags" Target="../tags/tag45.xml"/><Relationship Id="rId3" Type="http://schemas.openxmlformats.org/officeDocument/2006/relationships/tags" Target="../tags/tag22.xml"/><Relationship Id="rId21" Type="http://schemas.openxmlformats.org/officeDocument/2006/relationships/tags" Target="../tags/tag40.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5" Type="http://schemas.openxmlformats.org/officeDocument/2006/relationships/tags" Target="../tags/tag44.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tags" Target="../tags/tag39.xml"/><Relationship Id="rId29"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tags" Target="../tags/tag43.xml"/><Relationship Id="rId32" Type="http://schemas.openxmlformats.org/officeDocument/2006/relationships/image" Target="../media/image5.jpeg"/><Relationship Id="rId5" Type="http://schemas.openxmlformats.org/officeDocument/2006/relationships/tags" Target="../tags/tag24.xml"/><Relationship Id="rId15" Type="http://schemas.openxmlformats.org/officeDocument/2006/relationships/tags" Target="../tags/tag34.xml"/><Relationship Id="rId23" Type="http://schemas.openxmlformats.org/officeDocument/2006/relationships/tags" Target="../tags/tag42.xml"/><Relationship Id="rId28" Type="http://schemas.openxmlformats.org/officeDocument/2006/relationships/tags" Target="../tags/tag47.xml"/><Relationship Id="rId10" Type="http://schemas.openxmlformats.org/officeDocument/2006/relationships/tags" Target="../tags/tag29.xml"/><Relationship Id="rId19" Type="http://schemas.openxmlformats.org/officeDocument/2006/relationships/tags" Target="../tags/tag38.xml"/><Relationship Id="rId31" Type="http://schemas.openxmlformats.org/officeDocument/2006/relationships/oleObject" Target="../embeddings/oleObject6.bin"/><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tags" Target="../tags/tag41.xml"/><Relationship Id="rId27" Type="http://schemas.openxmlformats.org/officeDocument/2006/relationships/tags" Target="../tags/tag46.xml"/><Relationship Id="rId3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56.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423980" y="3856613"/>
            <a:ext cx="7321435" cy="492125"/>
          </a:xfrm>
        </p:spPr>
        <p:txBody>
          <a:bodyPr/>
          <a:lstStyle/>
          <a:p>
            <a:pPr algn="l"/>
            <a:r>
              <a:rPr lang="en-US" sz="2600" dirty="0" smtClean="0">
                <a:solidFill>
                  <a:srgbClr val="334C6E"/>
                </a:solidFill>
                <a:latin typeface="Arial" charset="0"/>
                <a:ea typeface="ＭＳ Ｐゴシック" charset="-128"/>
                <a:cs typeface="Arial" charset="0"/>
              </a:rPr>
              <a:t/>
            </a:r>
            <a:br>
              <a:rPr lang="en-US" sz="2600" dirty="0" smtClean="0">
                <a:solidFill>
                  <a:srgbClr val="334C6E"/>
                </a:solidFill>
                <a:latin typeface="Arial" charset="0"/>
                <a:ea typeface="ＭＳ Ｐゴシック" charset="-128"/>
                <a:cs typeface="Arial" charset="0"/>
              </a:rPr>
            </a:br>
            <a:r>
              <a:rPr lang="en-US" sz="2600" dirty="0">
                <a:solidFill>
                  <a:srgbClr val="334C6E"/>
                </a:solidFill>
                <a:latin typeface="Arial" charset="0"/>
                <a:ea typeface="ＭＳ Ｐゴシック" charset="-128"/>
                <a:cs typeface="Arial" charset="0"/>
              </a:rPr>
              <a:t/>
            </a:r>
            <a:br>
              <a:rPr lang="en-US" sz="2600" dirty="0">
                <a:solidFill>
                  <a:srgbClr val="334C6E"/>
                </a:solidFill>
                <a:latin typeface="Arial" charset="0"/>
                <a:ea typeface="ＭＳ Ｐゴシック" charset="-128"/>
                <a:cs typeface="Arial" charset="0"/>
              </a:rPr>
            </a:br>
            <a:r>
              <a:rPr lang="en-US" sz="2600" dirty="0">
                <a:solidFill>
                  <a:srgbClr val="334C6E"/>
                </a:solidFill>
                <a:latin typeface="Arial" charset="0"/>
                <a:ea typeface="ＭＳ Ｐゴシック" charset="-128"/>
                <a:cs typeface="Arial" charset="0"/>
              </a:rPr>
              <a:t>Pioneering </a:t>
            </a:r>
            <a:r>
              <a:rPr lang="en-US" sz="2600" dirty="0" err="1" smtClean="0">
                <a:solidFill>
                  <a:srgbClr val="334C6E"/>
                </a:solidFill>
                <a:latin typeface="Arial" charset="0"/>
                <a:ea typeface="ＭＳ Ｐゴシック" charset="-128"/>
                <a:cs typeface="Arial" charset="0"/>
              </a:rPr>
              <a:t>Programmes</a:t>
            </a:r>
            <a:r>
              <a:rPr lang="en-US" sz="2600" dirty="0" smtClean="0">
                <a:solidFill>
                  <a:srgbClr val="334C6E"/>
                </a:solidFill>
                <a:latin typeface="Arial" charset="0"/>
                <a:ea typeface="ＭＳ Ｐゴシック" charset="-128"/>
                <a:cs typeface="Arial" charset="0"/>
              </a:rPr>
              <a:t> of Activities (</a:t>
            </a:r>
            <a:r>
              <a:rPr lang="en-US" sz="2600" dirty="0" err="1" smtClean="0">
                <a:solidFill>
                  <a:srgbClr val="334C6E"/>
                </a:solidFill>
                <a:latin typeface="Arial" charset="0"/>
                <a:ea typeface="ＭＳ Ｐゴシック" charset="-128"/>
                <a:cs typeface="Arial" charset="0"/>
              </a:rPr>
              <a:t>PoAs</a:t>
            </a:r>
            <a:r>
              <a:rPr lang="en-US" sz="2600" dirty="0" smtClean="0">
                <a:solidFill>
                  <a:srgbClr val="334C6E"/>
                </a:solidFill>
                <a:latin typeface="Arial" charset="0"/>
                <a:ea typeface="ＭＳ Ｐゴシック" charset="-128"/>
                <a:cs typeface="Arial" charset="0"/>
              </a:rPr>
              <a:t>) &amp; </a:t>
            </a:r>
            <a:r>
              <a:rPr lang="en-US" sz="2600" dirty="0" smtClean="0">
                <a:solidFill>
                  <a:srgbClr val="334C6E"/>
                </a:solidFill>
                <a:latin typeface="Arial" charset="0"/>
                <a:ea typeface="ＭＳ Ｐゴシック" charset="-128"/>
                <a:cs typeface="Arial" charset="0"/>
              </a:rPr>
              <a:t/>
            </a:r>
            <a:br>
              <a:rPr lang="en-US" sz="2600" dirty="0" smtClean="0">
                <a:solidFill>
                  <a:srgbClr val="334C6E"/>
                </a:solidFill>
                <a:latin typeface="Arial" charset="0"/>
                <a:ea typeface="ＭＳ Ｐゴシック" charset="-128"/>
                <a:cs typeface="Arial" charset="0"/>
              </a:rPr>
            </a:br>
            <a:r>
              <a:rPr lang="en-US" sz="2600" dirty="0" smtClean="0">
                <a:solidFill>
                  <a:srgbClr val="334C6E"/>
                </a:solidFill>
                <a:latin typeface="Arial" charset="0"/>
                <a:ea typeface="ＭＳ Ｐゴシック" charset="-128"/>
                <a:cs typeface="Arial" charset="0"/>
              </a:rPr>
              <a:t>Launch </a:t>
            </a:r>
            <a:r>
              <a:rPr lang="en-US" sz="2600" dirty="0">
                <a:solidFill>
                  <a:srgbClr val="334C6E"/>
                </a:solidFill>
                <a:latin typeface="Arial" charset="0"/>
                <a:ea typeface="ＭＳ Ｐゴシック" charset="-128"/>
                <a:cs typeface="Arial" charset="0"/>
              </a:rPr>
              <a:t>of </a:t>
            </a:r>
            <a:r>
              <a:rPr lang="en-US" sz="2600" dirty="0" err="1">
                <a:solidFill>
                  <a:srgbClr val="334C6E"/>
                </a:solidFill>
                <a:latin typeface="Arial" charset="0"/>
                <a:ea typeface="ＭＳ Ｐゴシック" charset="-128"/>
                <a:cs typeface="Arial" charset="0"/>
              </a:rPr>
              <a:t>PoA</a:t>
            </a:r>
            <a:r>
              <a:rPr lang="en-US" sz="2600" dirty="0">
                <a:solidFill>
                  <a:srgbClr val="334C6E"/>
                </a:solidFill>
                <a:latin typeface="Arial" charset="0"/>
                <a:ea typeface="ＭＳ Ｐゴシック" charset="-128"/>
                <a:cs typeface="Arial" charset="0"/>
              </a:rPr>
              <a:t> </a:t>
            </a:r>
            <a:r>
              <a:rPr lang="en-US" sz="2600" dirty="0" smtClean="0">
                <a:solidFill>
                  <a:srgbClr val="334C6E"/>
                </a:solidFill>
                <a:latin typeface="Arial" charset="0"/>
                <a:ea typeface="ＭＳ Ｐゴシック" charset="-128"/>
                <a:cs typeface="Arial" charset="0"/>
              </a:rPr>
              <a:t>Handbook</a:t>
            </a:r>
            <a:br>
              <a:rPr lang="en-US" sz="2600" dirty="0" smtClean="0">
                <a:solidFill>
                  <a:srgbClr val="334C6E"/>
                </a:solidFill>
                <a:latin typeface="Arial" charset="0"/>
                <a:ea typeface="ＭＳ Ｐゴシック" charset="-128"/>
                <a:cs typeface="Arial" charset="0"/>
              </a:rPr>
            </a:br>
            <a:r>
              <a:rPr lang="en-US" sz="2600" dirty="0" smtClean="0">
                <a:solidFill>
                  <a:srgbClr val="334C6E"/>
                </a:solidFill>
                <a:latin typeface="Arial" charset="0"/>
                <a:ea typeface="ＭＳ Ｐゴシック" charset="-128"/>
                <a:cs typeface="Arial" charset="0"/>
              </a:rPr>
              <a:t/>
            </a:r>
            <a:br>
              <a:rPr lang="en-US" sz="2600" dirty="0" smtClean="0">
                <a:solidFill>
                  <a:srgbClr val="334C6E"/>
                </a:solidFill>
                <a:latin typeface="Arial" charset="0"/>
                <a:ea typeface="ＭＳ Ｐゴシック" charset="-128"/>
                <a:cs typeface="Arial" charset="0"/>
              </a:rPr>
            </a:br>
            <a:endParaRPr lang="en-US" sz="2600" dirty="0">
              <a:solidFill>
                <a:srgbClr val="334C6E"/>
              </a:solidFill>
              <a:latin typeface="Arial" charset="0"/>
              <a:ea typeface="ＭＳ Ｐゴシック" charset="-128"/>
              <a:cs typeface="Arial" charset="0"/>
            </a:endParaRPr>
          </a:p>
        </p:txBody>
      </p:sp>
      <p:sp>
        <p:nvSpPr>
          <p:cNvPr id="4" name="Rectangle 2"/>
          <p:cNvSpPr txBox="1">
            <a:spLocks noChangeArrowheads="1"/>
          </p:cNvSpPr>
          <p:nvPr/>
        </p:nvSpPr>
        <p:spPr bwMode="auto">
          <a:xfrm>
            <a:off x="1470025" y="5622611"/>
            <a:ext cx="7129463" cy="492125"/>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rgbClr val="334C6E"/>
                </a:solidFill>
                <a:effectLst/>
                <a:uLnTx/>
                <a:uFillTx/>
                <a:latin typeface="Arial" charset="0"/>
                <a:ea typeface="ＭＳ Ｐゴシック" charset="-128"/>
                <a:cs typeface="Arial" charset="0"/>
              </a:rPr>
              <a:t>Dr. Christoph Sutter</a:t>
            </a:r>
          </a:p>
          <a:p>
            <a:pPr marL="0" marR="0" lvl="0" indent="0" algn="l" defTabSz="912813" rtl="0" eaLnBrk="0" fontAlgn="base" latinLnBrk="0" hangingPunct="0">
              <a:lnSpc>
                <a:spcPct val="100000"/>
              </a:lnSpc>
              <a:spcBef>
                <a:spcPct val="0"/>
              </a:spcBef>
              <a:spcAft>
                <a:spcPct val="0"/>
              </a:spcAft>
              <a:buClrTx/>
              <a:buSzTx/>
              <a:buFontTx/>
              <a:buNone/>
              <a:tabLst/>
              <a:defRPr/>
            </a:pPr>
            <a:r>
              <a:rPr lang="en-US" sz="1800" b="1" kern="0" dirty="0" smtClean="0">
                <a:solidFill>
                  <a:srgbClr val="334C6E"/>
                </a:solidFill>
                <a:cs typeface="Arial" charset="0"/>
              </a:rPr>
              <a:t>CEO</a:t>
            </a:r>
          </a:p>
          <a:p>
            <a:pPr marL="0" marR="0" lvl="0" indent="0" algn="l" defTabSz="912813" rtl="0" eaLnBrk="0" fontAlgn="base" latinLnBrk="0" hangingPunct="0">
              <a:lnSpc>
                <a:spcPct val="100000"/>
              </a:lnSpc>
              <a:spcBef>
                <a:spcPct val="0"/>
              </a:spcBef>
              <a:spcAft>
                <a:spcPct val="0"/>
              </a:spcAft>
              <a:buClrTx/>
              <a:buSzTx/>
              <a:buFontTx/>
              <a:buNone/>
              <a:tabLst/>
              <a:defRPr/>
            </a:pPr>
            <a:r>
              <a:rPr lang="en-US" sz="1800" b="1" kern="0" dirty="0" smtClean="0">
                <a:solidFill>
                  <a:srgbClr val="334C6E"/>
                </a:solidFill>
                <a:cs typeface="Arial" charset="0"/>
              </a:rPr>
              <a:t>South Pole Carbon Asset Management Ltd. </a:t>
            </a: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noProof="0" dirty="0" smtClean="0">
              <a:ln>
                <a:noFill/>
              </a:ln>
              <a:solidFill>
                <a:srgbClr val="334C6E"/>
              </a:solidFill>
              <a:effectLst/>
              <a:uLnTx/>
              <a:uFillTx/>
              <a:latin typeface="Arial" charset="0"/>
              <a:ea typeface="ＭＳ Ｐゴシック" charset="-128"/>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smtClean="0">
              <a:ln>
                <a:noFill/>
              </a:ln>
              <a:solidFill>
                <a:srgbClr val="334C6E"/>
              </a:solidFill>
              <a:effectLst/>
              <a:uLnTx/>
              <a:uFillTx/>
              <a:latin typeface="Arial" charset="0"/>
              <a:ea typeface="ＭＳ Ｐゴシック" charset="-128"/>
              <a:cs typeface="Arial" charset="0"/>
            </a:endParaRPr>
          </a:p>
          <a:p>
            <a:pPr marL="0" marR="0" lvl="0" indent="0" algn="l" defTabSz="912813" rtl="0" eaLnBrk="0" fontAlgn="base" latinLnBrk="0" hangingPunct="0">
              <a:lnSpc>
                <a:spcPct val="100000"/>
              </a:lnSpc>
              <a:spcBef>
                <a:spcPct val="0"/>
              </a:spcBef>
              <a:spcAft>
                <a:spcPct val="0"/>
              </a:spcAft>
              <a:buClrTx/>
              <a:buSzTx/>
              <a:buFontTx/>
              <a:buNone/>
              <a:tabLst/>
              <a:defRPr/>
            </a:pPr>
            <a:r>
              <a:rPr kumimoji="0" lang="en-US" sz="1800" i="0" u="none" strike="noStrike" kern="0" cap="none" spc="0" normalizeH="0" baseline="0" noProof="0" dirty="0" smtClean="0">
                <a:ln>
                  <a:noFill/>
                </a:ln>
                <a:solidFill>
                  <a:srgbClr val="334C6E"/>
                </a:solidFill>
                <a:effectLst/>
                <a:uLnTx/>
                <a:uFillTx/>
                <a:latin typeface="Arial" charset="0"/>
                <a:ea typeface="ＭＳ Ｐゴシック" charset="-128"/>
                <a:cs typeface="Arial" charset="0"/>
              </a:rPr>
              <a:t>2 December 2010</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
          <p:cNvSpPr>
            <a:spLocks noGrp="1" noChangeArrowheads="1"/>
          </p:cNvSpPr>
          <p:nvPr>
            <p:ph type="title"/>
            <p:custDataLst>
              <p:tags r:id="rId2"/>
            </p:custDataLst>
          </p:nvPr>
        </p:nvSpPr>
        <p:spPr>
          <a:xfrm>
            <a:off x="198438" y="476250"/>
            <a:ext cx="7772400" cy="369888"/>
          </a:xfrm>
        </p:spPr>
        <p:txBody>
          <a:bodyPr/>
          <a:lstStyle/>
          <a:p>
            <a:r>
              <a:rPr lang="de-CH" smtClean="0">
                <a:ea typeface="ＭＳ Ｐゴシック" charset="-128"/>
                <a:cs typeface="Arial" charset="0"/>
              </a:rPr>
              <a:t> </a:t>
            </a:r>
            <a:endParaRPr lang="en-US" smtClean="0">
              <a:ea typeface="ＭＳ Ｐゴシック" charset="-128"/>
              <a:cs typeface="Arial" charset="0"/>
            </a:endParaRPr>
          </a:p>
        </p:txBody>
      </p:sp>
      <p:graphicFrame>
        <p:nvGraphicFramePr>
          <p:cNvPr id="10242" name="Rectangle 8" hidden="1"/>
          <p:cNvGraphicFramePr>
            <a:graphicFrameLocks/>
          </p:cNvGraphicFramePr>
          <p:nvPr/>
        </p:nvGraphicFramePr>
        <p:xfrm>
          <a:off x="0" y="0"/>
          <a:ext cx="161925" cy="161925"/>
        </p:xfrm>
        <a:graphic>
          <a:graphicData uri="http://schemas.openxmlformats.org/presentationml/2006/ole">
            <p:oleObj spid="_x0000_s420866" name="think-cell Slide" r:id="rId6" imgW="0" imgH="0" progId="TCLayout.ActiveDocument.1">
              <p:embed/>
            </p:oleObj>
          </a:graphicData>
        </a:graphic>
      </p:graphicFrame>
      <p:sp>
        <p:nvSpPr>
          <p:cNvPr id="10244" name="Line 5"/>
          <p:cNvSpPr>
            <a:spLocks noChangeShapeType="1"/>
          </p:cNvSpPr>
          <p:nvPr/>
        </p:nvSpPr>
        <p:spPr bwMode="gray">
          <a:xfrm>
            <a:off x="2446338" y="2605088"/>
            <a:ext cx="4251325" cy="0"/>
          </a:xfrm>
          <a:prstGeom prst="line">
            <a:avLst/>
          </a:prstGeom>
          <a:noFill/>
          <a:ln w="28575">
            <a:solidFill>
              <a:schemeClr val="hlink"/>
            </a:solidFill>
            <a:round/>
            <a:headEnd/>
            <a:tailEnd/>
          </a:ln>
        </p:spPr>
        <p:txBody>
          <a:bodyPr/>
          <a:lstStyle/>
          <a:p>
            <a:endParaRPr lang="en-GB"/>
          </a:p>
        </p:txBody>
      </p:sp>
      <p:sp>
        <p:nvSpPr>
          <p:cNvPr id="10245" name="Line 6"/>
          <p:cNvSpPr>
            <a:spLocks noChangeShapeType="1"/>
          </p:cNvSpPr>
          <p:nvPr/>
        </p:nvSpPr>
        <p:spPr bwMode="gray">
          <a:xfrm>
            <a:off x="2446338" y="4842972"/>
            <a:ext cx="4251325" cy="0"/>
          </a:xfrm>
          <a:prstGeom prst="line">
            <a:avLst/>
          </a:prstGeom>
          <a:noFill/>
          <a:ln w="28575">
            <a:solidFill>
              <a:schemeClr val="hlink"/>
            </a:solidFill>
            <a:round/>
            <a:headEnd/>
            <a:tailEnd/>
          </a:ln>
        </p:spPr>
        <p:txBody>
          <a:bodyPr/>
          <a:lstStyle/>
          <a:p>
            <a:endParaRPr lang="en-GB"/>
          </a:p>
        </p:txBody>
      </p:sp>
      <p:sp>
        <p:nvSpPr>
          <p:cNvPr id="10246" name="Rectangle 12"/>
          <p:cNvSpPr>
            <a:spLocks noChangeArrowheads="1"/>
          </p:cNvSpPr>
          <p:nvPr>
            <p:custDataLst>
              <p:tags r:id="rId3"/>
            </p:custDataLst>
          </p:nvPr>
        </p:nvSpPr>
        <p:spPr bwMode="gray">
          <a:xfrm>
            <a:off x="2735263" y="2805113"/>
            <a:ext cx="4445000" cy="1938992"/>
          </a:xfrm>
          <a:prstGeom prst="rect">
            <a:avLst/>
          </a:prstGeom>
          <a:noFill/>
          <a:ln w="9525">
            <a:noFill/>
            <a:miter lim="800000"/>
            <a:headEnd/>
            <a:tailEnd/>
          </a:ln>
        </p:spPr>
        <p:txBody>
          <a:bodyPr lIns="0" tIns="0" rIns="0" bIns="0">
            <a:spAutoFit/>
          </a:bodyPr>
          <a:lstStyle/>
          <a:p>
            <a:pPr marL="361950" lvl="1" indent="-360363" defTabSz="895350">
              <a:spcAft>
                <a:spcPct val="100000"/>
              </a:spcAft>
              <a:buClr>
                <a:schemeClr val="tx2"/>
              </a:buClr>
              <a:buFontTx/>
              <a:buChar char="•"/>
            </a:pPr>
            <a:r>
              <a:rPr lang="en-US" sz="1800" dirty="0" smtClean="0"/>
              <a:t>Overview of South Pole</a:t>
            </a:r>
            <a:endParaRPr lang="en-US" sz="1800" dirty="0"/>
          </a:p>
          <a:p>
            <a:pPr marL="361950" lvl="1" indent="-360363" defTabSz="895350">
              <a:spcAft>
                <a:spcPct val="100000"/>
              </a:spcAft>
              <a:buClr>
                <a:schemeClr val="tx2"/>
              </a:buClr>
              <a:buFontTx/>
              <a:buChar char="•"/>
            </a:pPr>
            <a:r>
              <a:rPr lang="en-US" sz="1800" b="1" dirty="0" smtClean="0"/>
              <a:t>Where are we with </a:t>
            </a:r>
            <a:r>
              <a:rPr lang="en-US" sz="1800" b="1" dirty="0" err="1" smtClean="0"/>
              <a:t>PoAs</a:t>
            </a:r>
            <a:r>
              <a:rPr lang="en-US" sz="1800" b="1" dirty="0" smtClean="0"/>
              <a:t>?</a:t>
            </a:r>
            <a:endParaRPr lang="en-US" sz="1800" b="1" dirty="0"/>
          </a:p>
          <a:p>
            <a:pPr marL="361950" lvl="1" indent="-360363" defTabSz="895350">
              <a:spcAft>
                <a:spcPct val="100000"/>
              </a:spcAft>
              <a:buClr>
                <a:schemeClr val="tx2"/>
              </a:buClr>
              <a:buFontTx/>
              <a:buChar char="•"/>
            </a:pPr>
            <a:r>
              <a:rPr lang="en-US" sz="1800" dirty="0" smtClean="0"/>
              <a:t>3 strategic opportunities of </a:t>
            </a:r>
            <a:r>
              <a:rPr lang="en-US" sz="1800" dirty="0" err="1" smtClean="0"/>
              <a:t>PoAs</a:t>
            </a:r>
            <a:endParaRPr lang="en-US" sz="1800" dirty="0" smtClean="0"/>
          </a:p>
          <a:p>
            <a:pPr marL="361950" lvl="1" indent="-360363" defTabSz="895350">
              <a:spcAft>
                <a:spcPct val="100000"/>
              </a:spcAft>
              <a:buClr>
                <a:schemeClr val="tx2"/>
              </a:buClr>
              <a:buFontTx/>
              <a:buChar char="•"/>
            </a:pPr>
            <a:r>
              <a:rPr lang="en-US" sz="1800" dirty="0" smtClean="0"/>
              <a:t>Launch of the new </a:t>
            </a:r>
            <a:r>
              <a:rPr lang="en-US" sz="1800" dirty="0" err="1" smtClean="0"/>
              <a:t>PoA</a:t>
            </a:r>
            <a:r>
              <a:rPr lang="en-US" sz="1800" dirty="0" smtClean="0"/>
              <a:t> </a:t>
            </a:r>
            <a:r>
              <a:rPr lang="en-US" sz="1800" dirty="0" err="1" smtClean="0"/>
              <a:t>Guidbook</a:t>
            </a:r>
            <a:endParaRPr lang="en-US" sz="1800" dirty="0"/>
          </a:p>
        </p:txBody>
      </p:sp>
      <p:pic>
        <p:nvPicPr>
          <p:cNvPr id="10247" name="Bild 4" descr="logo-pinguinkopf-CMYK 80-60-20-0.wmf"/>
          <p:cNvPicPr>
            <a:picLocks noChangeAspect="1"/>
          </p:cNvPicPr>
          <p:nvPr/>
        </p:nvPicPr>
        <p:blipFill>
          <a:blip r:embed="rId7" cstate="print"/>
          <a:srcRect/>
          <a:stretch>
            <a:fillRect/>
          </a:stretch>
        </p:blipFill>
        <p:spPr bwMode="auto">
          <a:xfrm>
            <a:off x="2566988" y="3263775"/>
            <a:ext cx="431800" cy="43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Worldwide about 50 </a:t>
            </a:r>
            <a:r>
              <a:rPr lang="en-GB" dirty="0" err="1" smtClean="0"/>
              <a:t>PoAs</a:t>
            </a:r>
            <a:r>
              <a:rPr lang="en-GB" dirty="0" smtClean="0"/>
              <a:t> are under validation</a:t>
            </a:r>
            <a:endParaRPr lang="en-GB" dirty="0"/>
          </a:p>
        </p:txBody>
      </p:sp>
      <p:pic>
        <p:nvPicPr>
          <p:cNvPr id="413698" name="Picture 2"/>
          <p:cNvPicPr>
            <a:picLocks noChangeAspect="1" noChangeArrowheads="1"/>
          </p:cNvPicPr>
          <p:nvPr/>
        </p:nvPicPr>
        <p:blipFill>
          <a:blip r:embed="rId2" cstate="print"/>
          <a:srcRect/>
          <a:stretch>
            <a:fillRect/>
          </a:stretch>
        </p:blipFill>
        <p:spPr bwMode="auto">
          <a:xfrm>
            <a:off x="562708" y="1504950"/>
            <a:ext cx="7839075" cy="461659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 looks like </a:t>
            </a:r>
            <a:r>
              <a:rPr lang="en-GB" dirty="0" err="1" smtClean="0"/>
              <a:t>PoAs</a:t>
            </a:r>
            <a:r>
              <a:rPr lang="en-GB" dirty="0" smtClean="0"/>
              <a:t> will help for the regional distribution</a:t>
            </a:r>
            <a:endParaRPr lang="en-GB" dirty="0"/>
          </a:p>
        </p:txBody>
      </p:sp>
      <p:pic>
        <p:nvPicPr>
          <p:cNvPr id="414722" name="Picture 2"/>
          <p:cNvPicPr>
            <a:picLocks noGrp="1" noChangeAspect="1" noChangeArrowheads="1"/>
          </p:cNvPicPr>
          <p:nvPr>
            <p:ph idx="1"/>
          </p:nvPr>
        </p:nvPicPr>
        <p:blipFill>
          <a:blip r:embed="rId2" cstate="print"/>
          <a:srcRect/>
          <a:stretch>
            <a:fillRect/>
          </a:stretch>
        </p:blipFill>
        <p:spPr bwMode="auto">
          <a:xfrm>
            <a:off x="1078523" y="1457831"/>
            <a:ext cx="6595404" cy="51145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Around 40% of current </a:t>
            </a:r>
            <a:r>
              <a:rPr lang="en-GB" dirty="0" err="1" smtClean="0"/>
              <a:t>PoAs</a:t>
            </a:r>
            <a:r>
              <a:rPr lang="en-GB" dirty="0" smtClean="0"/>
              <a:t> are targeting energy efficiency</a:t>
            </a:r>
            <a:endParaRPr lang="en-GB" dirty="0"/>
          </a:p>
        </p:txBody>
      </p:sp>
      <p:pic>
        <p:nvPicPr>
          <p:cNvPr id="415746" name="Picture 2"/>
          <p:cNvPicPr>
            <a:picLocks noChangeAspect="1" noChangeArrowheads="1"/>
          </p:cNvPicPr>
          <p:nvPr/>
        </p:nvPicPr>
        <p:blipFill>
          <a:blip r:embed="rId2" cstate="print"/>
          <a:srcRect/>
          <a:stretch>
            <a:fillRect/>
          </a:stretch>
        </p:blipFill>
        <p:spPr bwMode="auto">
          <a:xfrm>
            <a:off x="595312" y="1565398"/>
            <a:ext cx="7868749" cy="502963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
          <p:cNvSpPr>
            <a:spLocks noGrp="1" noChangeArrowheads="1"/>
          </p:cNvSpPr>
          <p:nvPr>
            <p:ph type="title"/>
            <p:custDataLst>
              <p:tags r:id="rId2"/>
            </p:custDataLst>
          </p:nvPr>
        </p:nvSpPr>
        <p:spPr>
          <a:xfrm>
            <a:off x="198438" y="476250"/>
            <a:ext cx="7772400" cy="369888"/>
          </a:xfrm>
        </p:spPr>
        <p:txBody>
          <a:bodyPr/>
          <a:lstStyle/>
          <a:p>
            <a:r>
              <a:rPr lang="de-CH" smtClean="0">
                <a:ea typeface="ＭＳ Ｐゴシック" charset="-128"/>
                <a:cs typeface="Arial" charset="0"/>
              </a:rPr>
              <a:t> </a:t>
            </a:r>
            <a:endParaRPr lang="en-US" smtClean="0">
              <a:ea typeface="ＭＳ Ｐゴシック" charset="-128"/>
              <a:cs typeface="Arial" charset="0"/>
            </a:endParaRPr>
          </a:p>
        </p:txBody>
      </p:sp>
      <p:graphicFrame>
        <p:nvGraphicFramePr>
          <p:cNvPr id="10242" name="Rectangle 8" hidden="1"/>
          <p:cNvGraphicFramePr>
            <a:graphicFrameLocks/>
          </p:cNvGraphicFramePr>
          <p:nvPr/>
        </p:nvGraphicFramePr>
        <p:xfrm>
          <a:off x="0" y="0"/>
          <a:ext cx="161925" cy="161925"/>
        </p:xfrm>
        <a:graphic>
          <a:graphicData uri="http://schemas.openxmlformats.org/presentationml/2006/ole">
            <p:oleObj spid="_x0000_s419842" name="think-cell Slide" r:id="rId6" imgW="0" imgH="0" progId="TCLayout.ActiveDocument.1">
              <p:embed/>
            </p:oleObj>
          </a:graphicData>
        </a:graphic>
      </p:graphicFrame>
      <p:sp>
        <p:nvSpPr>
          <p:cNvPr id="10244" name="Line 5"/>
          <p:cNvSpPr>
            <a:spLocks noChangeShapeType="1"/>
          </p:cNvSpPr>
          <p:nvPr/>
        </p:nvSpPr>
        <p:spPr bwMode="gray">
          <a:xfrm>
            <a:off x="2446338" y="2605088"/>
            <a:ext cx="4251325" cy="0"/>
          </a:xfrm>
          <a:prstGeom prst="line">
            <a:avLst/>
          </a:prstGeom>
          <a:noFill/>
          <a:ln w="28575">
            <a:solidFill>
              <a:schemeClr val="hlink"/>
            </a:solidFill>
            <a:round/>
            <a:headEnd/>
            <a:tailEnd/>
          </a:ln>
        </p:spPr>
        <p:txBody>
          <a:bodyPr/>
          <a:lstStyle/>
          <a:p>
            <a:endParaRPr lang="en-GB"/>
          </a:p>
        </p:txBody>
      </p:sp>
      <p:sp>
        <p:nvSpPr>
          <p:cNvPr id="10245" name="Line 6"/>
          <p:cNvSpPr>
            <a:spLocks noChangeShapeType="1"/>
          </p:cNvSpPr>
          <p:nvPr/>
        </p:nvSpPr>
        <p:spPr bwMode="gray">
          <a:xfrm>
            <a:off x="2446338" y="4842972"/>
            <a:ext cx="4251325" cy="0"/>
          </a:xfrm>
          <a:prstGeom prst="line">
            <a:avLst/>
          </a:prstGeom>
          <a:noFill/>
          <a:ln w="28575">
            <a:solidFill>
              <a:schemeClr val="hlink"/>
            </a:solidFill>
            <a:round/>
            <a:headEnd/>
            <a:tailEnd/>
          </a:ln>
        </p:spPr>
        <p:txBody>
          <a:bodyPr/>
          <a:lstStyle/>
          <a:p>
            <a:endParaRPr lang="en-GB"/>
          </a:p>
        </p:txBody>
      </p:sp>
      <p:sp>
        <p:nvSpPr>
          <p:cNvPr id="10246" name="Rectangle 12"/>
          <p:cNvSpPr>
            <a:spLocks noChangeArrowheads="1"/>
          </p:cNvSpPr>
          <p:nvPr>
            <p:custDataLst>
              <p:tags r:id="rId3"/>
            </p:custDataLst>
          </p:nvPr>
        </p:nvSpPr>
        <p:spPr bwMode="gray">
          <a:xfrm>
            <a:off x="2735263" y="2805113"/>
            <a:ext cx="4445000" cy="1938992"/>
          </a:xfrm>
          <a:prstGeom prst="rect">
            <a:avLst/>
          </a:prstGeom>
          <a:noFill/>
          <a:ln w="9525">
            <a:noFill/>
            <a:miter lim="800000"/>
            <a:headEnd/>
            <a:tailEnd/>
          </a:ln>
        </p:spPr>
        <p:txBody>
          <a:bodyPr lIns="0" tIns="0" rIns="0" bIns="0">
            <a:spAutoFit/>
          </a:bodyPr>
          <a:lstStyle/>
          <a:p>
            <a:pPr marL="361950" lvl="1" indent="-360363" defTabSz="895350">
              <a:spcAft>
                <a:spcPct val="100000"/>
              </a:spcAft>
              <a:buClr>
                <a:schemeClr val="tx2"/>
              </a:buClr>
              <a:buFontTx/>
              <a:buChar char="•"/>
            </a:pPr>
            <a:r>
              <a:rPr lang="en-US" sz="1800" dirty="0" smtClean="0"/>
              <a:t>Overview of South Pole</a:t>
            </a:r>
            <a:endParaRPr lang="en-US" sz="1800" dirty="0"/>
          </a:p>
          <a:p>
            <a:pPr marL="361950" lvl="1" indent="-360363" defTabSz="895350">
              <a:spcAft>
                <a:spcPct val="100000"/>
              </a:spcAft>
              <a:buClr>
                <a:schemeClr val="tx2"/>
              </a:buClr>
              <a:buFontTx/>
              <a:buChar char="•"/>
            </a:pPr>
            <a:r>
              <a:rPr lang="en-US" sz="1800" dirty="0" smtClean="0"/>
              <a:t>Where are we with </a:t>
            </a:r>
            <a:r>
              <a:rPr lang="en-US" sz="1800" dirty="0" err="1" smtClean="0"/>
              <a:t>PoAs</a:t>
            </a:r>
            <a:r>
              <a:rPr lang="en-US" sz="1800" dirty="0" smtClean="0"/>
              <a:t>?</a:t>
            </a:r>
            <a:endParaRPr lang="en-US" sz="1800" dirty="0"/>
          </a:p>
          <a:p>
            <a:pPr marL="361950" lvl="1" indent="-360363" defTabSz="895350">
              <a:spcAft>
                <a:spcPct val="100000"/>
              </a:spcAft>
              <a:buClr>
                <a:schemeClr val="tx2"/>
              </a:buClr>
              <a:buFontTx/>
              <a:buChar char="•"/>
            </a:pPr>
            <a:r>
              <a:rPr lang="en-US" sz="1800" b="1" dirty="0" smtClean="0"/>
              <a:t>3 strategic opportunities of </a:t>
            </a:r>
            <a:r>
              <a:rPr lang="en-US" sz="1800" b="1" dirty="0" err="1" smtClean="0"/>
              <a:t>PoAs</a:t>
            </a:r>
            <a:endParaRPr lang="en-US" sz="1800" b="1" dirty="0" smtClean="0"/>
          </a:p>
          <a:p>
            <a:pPr marL="361950" lvl="1" indent="-360363" defTabSz="895350">
              <a:spcAft>
                <a:spcPct val="100000"/>
              </a:spcAft>
              <a:buClr>
                <a:schemeClr val="tx2"/>
              </a:buClr>
              <a:buFontTx/>
              <a:buChar char="•"/>
            </a:pPr>
            <a:r>
              <a:rPr lang="en-US" sz="1800" dirty="0" smtClean="0"/>
              <a:t>Launch of the new </a:t>
            </a:r>
            <a:r>
              <a:rPr lang="en-US" sz="1800" dirty="0" err="1" smtClean="0"/>
              <a:t>PoA</a:t>
            </a:r>
            <a:r>
              <a:rPr lang="en-US" sz="1800" dirty="0" smtClean="0"/>
              <a:t> </a:t>
            </a:r>
            <a:r>
              <a:rPr lang="en-US" sz="1800" dirty="0" err="1" smtClean="0"/>
              <a:t>Guidbook</a:t>
            </a:r>
            <a:endParaRPr lang="en-US" sz="1800" dirty="0"/>
          </a:p>
        </p:txBody>
      </p:sp>
      <p:pic>
        <p:nvPicPr>
          <p:cNvPr id="10247" name="Bild 4" descr="logo-pinguinkopf-CMYK 80-60-20-0.wmf"/>
          <p:cNvPicPr>
            <a:picLocks noChangeAspect="1"/>
          </p:cNvPicPr>
          <p:nvPr/>
        </p:nvPicPr>
        <p:blipFill>
          <a:blip r:embed="rId7" cstate="print"/>
          <a:srcRect/>
          <a:stretch>
            <a:fillRect/>
          </a:stretch>
        </p:blipFill>
        <p:spPr bwMode="auto">
          <a:xfrm>
            <a:off x="2566988" y="3826479"/>
            <a:ext cx="431800" cy="43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de-CH">
                <a:ea typeface="ＭＳ Ｐゴシック" charset="-128"/>
              </a:rPr>
              <a:t>Opportunity 1:</a:t>
            </a:r>
            <a:br>
              <a:rPr lang="de-CH">
                <a:ea typeface="ＭＳ Ｐゴシック" charset="-128"/>
              </a:rPr>
            </a:br>
            <a:r>
              <a:rPr lang="de-CH">
                <a:ea typeface="ＭＳ Ｐゴシック" charset="-128"/>
              </a:rPr>
              <a:t>Extend CDM to micro-activities</a:t>
            </a:r>
            <a:endParaRPr lang="en-US">
              <a:ea typeface="ＭＳ Ｐゴシック" charset="-128"/>
            </a:endParaRPr>
          </a:p>
        </p:txBody>
      </p:sp>
      <p:sp>
        <p:nvSpPr>
          <p:cNvPr id="5123" name="Content Placeholder 2"/>
          <p:cNvSpPr>
            <a:spLocks noGrp="1"/>
          </p:cNvSpPr>
          <p:nvPr>
            <p:ph idx="1"/>
          </p:nvPr>
        </p:nvSpPr>
        <p:spPr>
          <a:xfrm>
            <a:off x="205719" y="1472031"/>
            <a:ext cx="6915150" cy="3385542"/>
          </a:xfrm>
        </p:spPr>
        <p:txBody>
          <a:bodyPr/>
          <a:lstStyle/>
          <a:p>
            <a:r>
              <a:rPr lang="de-CH" dirty="0" err="1">
                <a:ea typeface="ＭＳ Ｐゴシック" charset="-128"/>
              </a:rPr>
              <a:t>PoAs</a:t>
            </a:r>
            <a:r>
              <a:rPr lang="de-CH" dirty="0">
                <a:ea typeface="ＭＳ Ｐゴシック" charset="-128"/>
              </a:rPr>
              <a:t> </a:t>
            </a:r>
            <a:r>
              <a:rPr lang="de-CH" dirty="0" err="1">
                <a:ea typeface="ＭＳ Ｐゴシック" charset="-128"/>
              </a:rPr>
              <a:t>are</a:t>
            </a:r>
            <a:r>
              <a:rPr lang="de-CH" dirty="0">
                <a:ea typeface="ＭＳ Ｐゴシック" charset="-128"/>
              </a:rPr>
              <a:t> ideal </a:t>
            </a:r>
            <a:r>
              <a:rPr lang="de-CH" dirty="0" err="1">
                <a:ea typeface="ＭＳ Ｐゴシック" charset="-128"/>
              </a:rPr>
              <a:t>for</a:t>
            </a:r>
            <a:r>
              <a:rPr lang="de-CH" dirty="0">
                <a:ea typeface="ＭＳ Ｐゴシック" charset="-128"/>
              </a:rPr>
              <a:t> </a:t>
            </a:r>
            <a:r>
              <a:rPr lang="de-CH" dirty="0" err="1">
                <a:ea typeface="ＭＳ Ｐゴシック" charset="-128"/>
              </a:rPr>
              <a:t>CFLs</a:t>
            </a:r>
            <a:r>
              <a:rPr lang="de-CH" dirty="0">
                <a:ea typeface="ＭＳ Ｐゴシック" charset="-128"/>
              </a:rPr>
              <a:t>, solar </a:t>
            </a:r>
            <a:r>
              <a:rPr lang="de-CH" dirty="0" err="1">
                <a:ea typeface="ＭＳ Ｐゴシック" charset="-128"/>
              </a:rPr>
              <a:t>water</a:t>
            </a:r>
            <a:r>
              <a:rPr lang="de-CH" dirty="0">
                <a:ea typeface="ＭＳ Ｐゴシック" charset="-128"/>
              </a:rPr>
              <a:t> </a:t>
            </a:r>
            <a:r>
              <a:rPr lang="de-CH" dirty="0" err="1">
                <a:ea typeface="ＭＳ Ｐゴシック" charset="-128"/>
              </a:rPr>
              <a:t>heaters</a:t>
            </a:r>
            <a:r>
              <a:rPr lang="de-CH" dirty="0">
                <a:ea typeface="ＭＳ Ｐゴシック" charset="-128"/>
              </a:rPr>
              <a:t>, </a:t>
            </a:r>
            <a:r>
              <a:rPr lang="de-CH" dirty="0" err="1">
                <a:ea typeface="ＭＳ Ｐゴシック" charset="-128"/>
              </a:rPr>
              <a:t>cook</a:t>
            </a:r>
            <a:r>
              <a:rPr lang="de-CH" dirty="0">
                <a:ea typeface="ＭＳ Ｐゴシック" charset="-128"/>
              </a:rPr>
              <a:t> </a:t>
            </a:r>
            <a:r>
              <a:rPr lang="de-CH" dirty="0" err="1">
                <a:ea typeface="ＭＳ Ｐゴシック" charset="-128"/>
              </a:rPr>
              <a:t>stoves</a:t>
            </a:r>
            <a:r>
              <a:rPr lang="de-CH" dirty="0">
                <a:ea typeface="ＭＳ Ｐゴシック" charset="-128"/>
              </a:rPr>
              <a:t>, </a:t>
            </a:r>
            <a:r>
              <a:rPr lang="de-CH" dirty="0" err="1">
                <a:ea typeface="ＭＳ Ｐゴシック" charset="-128"/>
              </a:rPr>
              <a:t>household</a:t>
            </a:r>
            <a:r>
              <a:rPr lang="de-CH" dirty="0">
                <a:ea typeface="ＭＳ Ｐゴシック" charset="-128"/>
              </a:rPr>
              <a:t> </a:t>
            </a:r>
            <a:r>
              <a:rPr lang="de-CH" dirty="0" err="1">
                <a:ea typeface="ＭＳ Ｐゴシック" charset="-128"/>
              </a:rPr>
              <a:t>biogas</a:t>
            </a:r>
            <a:r>
              <a:rPr lang="de-CH" dirty="0">
                <a:ea typeface="ＭＳ Ｐゴシック" charset="-128"/>
              </a:rPr>
              <a:t>, </a:t>
            </a:r>
            <a:r>
              <a:rPr lang="de-CH" dirty="0" err="1">
                <a:ea typeface="ＭＳ Ｐゴシック" charset="-128"/>
              </a:rPr>
              <a:t>distributed</a:t>
            </a:r>
            <a:r>
              <a:rPr lang="de-CH" dirty="0">
                <a:ea typeface="ＭＳ Ｐゴシック" charset="-128"/>
              </a:rPr>
              <a:t> </a:t>
            </a:r>
            <a:r>
              <a:rPr lang="de-CH" dirty="0" err="1">
                <a:ea typeface="ＭＳ Ｐゴシック" charset="-128"/>
              </a:rPr>
              <a:t>energy</a:t>
            </a:r>
            <a:r>
              <a:rPr lang="de-CH" dirty="0">
                <a:ea typeface="ＭＳ Ｐゴシック" charset="-128"/>
              </a:rPr>
              <a:t>, etc.</a:t>
            </a:r>
          </a:p>
          <a:p>
            <a:endParaRPr lang="de-CH" dirty="0">
              <a:ea typeface="ＭＳ Ｐゴシック" charset="-128"/>
            </a:endParaRPr>
          </a:p>
          <a:p>
            <a:r>
              <a:rPr lang="de-CH" dirty="0" err="1">
                <a:ea typeface="ＭＳ Ｐゴシック" charset="-128"/>
              </a:rPr>
              <a:t>Registered</a:t>
            </a:r>
            <a:r>
              <a:rPr lang="de-CH" dirty="0">
                <a:ea typeface="ＭＳ Ｐゴシック" charset="-128"/>
              </a:rPr>
              <a:t> </a:t>
            </a:r>
            <a:r>
              <a:rPr lang="de-CH" dirty="0" err="1">
                <a:ea typeface="ＭＳ Ｐゴシック" charset="-128"/>
              </a:rPr>
              <a:t>PoAs</a:t>
            </a:r>
            <a:r>
              <a:rPr lang="de-CH" dirty="0">
                <a:ea typeface="ＭＳ Ｐゴシック" charset="-128"/>
              </a:rPr>
              <a:t> </a:t>
            </a:r>
            <a:r>
              <a:rPr lang="de-CH" dirty="0" err="1">
                <a:ea typeface="ＭＳ Ｐゴシック" charset="-128"/>
              </a:rPr>
              <a:t>can</a:t>
            </a:r>
            <a:r>
              <a:rPr lang="de-CH" dirty="0">
                <a:ea typeface="ＭＳ Ｐゴシック" charset="-128"/>
              </a:rPr>
              <a:t> </a:t>
            </a:r>
            <a:r>
              <a:rPr lang="de-CH" dirty="0" err="1">
                <a:ea typeface="ＭＳ Ｐゴシック" charset="-128"/>
              </a:rPr>
              <a:t>generate</a:t>
            </a:r>
            <a:r>
              <a:rPr lang="de-CH" dirty="0">
                <a:ea typeface="ＭＳ Ｐゴシック" charset="-128"/>
              </a:rPr>
              <a:t> </a:t>
            </a:r>
            <a:r>
              <a:rPr lang="de-CH" dirty="0" err="1">
                <a:ea typeface="ＭＳ Ｐゴシック" charset="-128"/>
              </a:rPr>
              <a:t>recurring</a:t>
            </a:r>
            <a:r>
              <a:rPr lang="de-CH" dirty="0">
                <a:ea typeface="ＭＳ Ｐゴシック" charset="-128"/>
              </a:rPr>
              <a:t> </a:t>
            </a:r>
            <a:r>
              <a:rPr lang="de-CH" dirty="0" err="1">
                <a:ea typeface="ＭＳ Ｐゴシック" charset="-128"/>
              </a:rPr>
              <a:t>revenues</a:t>
            </a:r>
            <a:r>
              <a:rPr lang="de-CH" dirty="0">
                <a:ea typeface="ＭＳ Ｐゴシック" charset="-128"/>
              </a:rPr>
              <a:t> to </a:t>
            </a:r>
            <a:r>
              <a:rPr lang="de-CH" dirty="0" err="1">
                <a:ea typeface="ＭＳ Ｐゴシック" charset="-128"/>
              </a:rPr>
              <a:t>reduce</a:t>
            </a:r>
            <a:r>
              <a:rPr lang="de-CH" dirty="0">
                <a:ea typeface="ＭＳ Ｐゴシック" charset="-128"/>
              </a:rPr>
              <a:t> </a:t>
            </a:r>
            <a:r>
              <a:rPr lang="de-CH" dirty="0" err="1">
                <a:ea typeface="ＭＳ Ｐゴシック" charset="-128"/>
              </a:rPr>
              <a:t>need</a:t>
            </a:r>
            <a:r>
              <a:rPr lang="de-CH" dirty="0">
                <a:ea typeface="ＭＳ Ｐゴシック" charset="-128"/>
              </a:rPr>
              <a:t> </a:t>
            </a:r>
            <a:r>
              <a:rPr lang="de-CH" dirty="0" err="1">
                <a:ea typeface="ＭＳ Ｐゴシック" charset="-128"/>
              </a:rPr>
              <a:t>for</a:t>
            </a:r>
            <a:r>
              <a:rPr lang="de-CH" dirty="0">
                <a:ea typeface="ＭＳ Ｐゴシック" charset="-128"/>
              </a:rPr>
              <a:t> </a:t>
            </a:r>
            <a:r>
              <a:rPr lang="de-CH" dirty="0" err="1">
                <a:ea typeface="ＭＳ Ｐゴシック" charset="-128"/>
              </a:rPr>
              <a:t>working</a:t>
            </a:r>
            <a:r>
              <a:rPr lang="de-CH" dirty="0">
                <a:ea typeface="ＭＳ Ｐゴシック" charset="-128"/>
              </a:rPr>
              <a:t> </a:t>
            </a:r>
            <a:r>
              <a:rPr lang="de-CH" dirty="0" err="1">
                <a:ea typeface="ＭＳ Ｐゴシック" charset="-128"/>
              </a:rPr>
              <a:t>capital</a:t>
            </a:r>
            <a:r>
              <a:rPr lang="de-CH" dirty="0">
                <a:ea typeface="ＭＳ Ｐゴシック" charset="-128"/>
              </a:rPr>
              <a:t> </a:t>
            </a:r>
            <a:endParaRPr lang="en-US" dirty="0">
              <a:ea typeface="ＭＳ Ｐゴシック" charset="-128"/>
            </a:endParaRPr>
          </a:p>
          <a:p>
            <a:pPr>
              <a:buFont typeface="Symbol" charset="2"/>
              <a:buChar char="Þ"/>
            </a:pPr>
            <a:endParaRPr lang="de-CH" dirty="0" smtClean="0">
              <a:ea typeface="ＭＳ Ｐゴシック" charset="-128"/>
            </a:endParaRPr>
          </a:p>
          <a:p>
            <a:pPr>
              <a:buFont typeface="Symbol" charset="2"/>
              <a:buChar char="Þ"/>
            </a:pPr>
            <a:r>
              <a:rPr lang="de-CH" dirty="0" smtClean="0">
                <a:ea typeface="ＭＳ Ｐゴシック" charset="-128"/>
              </a:rPr>
              <a:t>Most of </a:t>
            </a:r>
            <a:r>
              <a:rPr lang="de-CH" dirty="0" err="1">
                <a:ea typeface="ＭＳ Ｐゴシック" charset="-128"/>
              </a:rPr>
              <a:t>PoAs</a:t>
            </a:r>
            <a:r>
              <a:rPr lang="de-CH" dirty="0">
                <a:ea typeface="ＭＳ Ｐゴシック" charset="-128"/>
              </a:rPr>
              <a:t> in </a:t>
            </a:r>
            <a:r>
              <a:rPr lang="de-CH" dirty="0" err="1">
                <a:ea typeface="ＭＳ Ｐゴシック" charset="-128"/>
              </a:rPr>
              <a:t>validation</a:t>
            </a:r>
            <a:r>
              <a:rPr lang="de-CH" dirty="0">
                <a:ea typeface="ＭＳ Ｐゴシック" charset="-128"/>
              </a:rPr>
              <a:t> cover </a:t>
            </a:r>
            <a:r>
              <a:rPr lang="de-CH" dirty="0" err="1">
                <a:ea typeface="ＭＳ Ｐゴシック" charset="-128"/>
              </a:rPr>
              <a:t>household</a:t>
            </a:r>
            <a:r>
              <a:rPr lang="de-CH" dirty="0">
                <a:ea typeface="ＭＳ Ｐゴシック" charset="-128"/>
              </a:rPr>
              <a:t> </a:t>
            </a:r>
            <a:r>
              <a:rPr lang="de-CH" dirty="0" err="1">
                <a:ea typeface="ＭＳ Ｐゴシック" charset="-128"/>
              </a:rPr>
              <a:t>sector</a:t>
            </a:r>
            <a:r>
              <a:rPr lang="de-CH" dirty="0">
                <a:ea typeface="ＭＳ Ｐゴシック" charset="-128"/>
              </a:rPr>
              <a:t> (&lt;&lt;1% </a:t>
            </a:r>
            <a:r>
              <a:rPr lang="de-CH" dirty="0" err="1">
                <a:ea typeface="ＭＳ Ｐゴシック" charset="-128"/>
              </a:rPr>
              <a:t>for</a:t>
            </a:r>
            <a:r>
              <a:rPr lang="de-CH" dirty="0">
                <a:ea typeface="ＭＳ Ｐゴシック" charset="-128"/>
              </a:rPr>
              <a:t> </a:t>
            </a:r>
            <a:r>
              <a:rPr lang="de-CH" dirty="0" err="1">
                <a:ea typeface="ＭＳ Ｐゴシック" charset="-128"/>
              </a:rPr>
              <a:t>stand-alone</a:t>
            </a:r>
            <a:r>
              <a:rPr lang="de-CH" dirty="0">
                <a:ea typeface="ＭＳ Ｐゴシック" charset="-128"/>
              </a:rPr>
              <a:t> CDM </a:t>
            </a:r>
            <a:r>
              <a:rPr lang="de-CH" dirty="0" err="1">
                <a:ea typeface="ＭＳ Ｐゴシック" charset="-128"/>
              </a:rPr>
              <a:t>projects</a:t>
            </a:r>
            <a:r>
              <a:rPr lang="de-CH" dirty="0">
                <a:ea typeface="ＭＳ Ｐゴシック" charset="-128"/>
              </a:rPr>
              <a:t>)</a:t>
            </a:r>
          </a:p>
          <a:p>
            <a:pPr>
              <a:buFont typeface="Symbol" charset="2"/>
              <a:buChar char="Þ"/>
            </a:pPr>
            <a:endParaRPr lang="de-CH" dirty="0">
              <a:ea typeface="ＭＳ Ｐゴシック" charset="-128"/>
            </a:endParaRPr>
          </a:p>
          <a:p>
            <a:pPr>
              <a:buFont typeface="Symbol" charset="2"/>
              <a:buChar char="Þ"/>
            </a:pPr>
            <a:r>
              <a:rPr lang="de-CH" dirty="0">
                <a:ea typeface="ＭＳ Ｐゴシック" charset="-128"/>
              </a:rPr>
              <a:t>To date </a:t>
            </a:r>
            <a:r>
              <a:rPr lang="de-CH" dirty="0" err="1">
                <a:ea typeface="ＭＳ Ｐゴシック" charset="-128"/>
              </a:rPr>
              <a:t>only</a:t>
            </a:r>
            <a:r>
              <a:rPr lang="de-CH" dirty="0">
                <a:ea typeface="ＭＳ Ｐゴシック" charset="-128"/>
              </a:rPr>
              <a:t> </a:t>
            </a:r>
            <a:r>
              <a:rPr lang="de-CH" dirty="0" err="1">
                <a:ea typeface="ＭＳ Ｐゴシック" charset="-128"/>
              </a:rPr>
              <a:t>modest</a:t>
            </a:r>
            <a:r>
              <a:rPr lang="de-CH" dirty="0">
                <a:ea typeface="ＭＳ Ｐゴシック" charset="-128"/>
              </a:rPr>
              <a:t> private </a:t>
            </a:r>
            <a:r>
              <a:rPr lang="de-CH" dirty="0" err="1">
                <a:ea typeface="ＭＳ Ｐゴシック" charset="-128"/>
              </a:rPr>
              <a:t>sector</a:t>
            </a:r>
            <a:r>
              <a:rPr lang="de-CH" dirty="0">
                <a:ea typeface="ＭＳ Ｐゴシック" charset="-128"/>
              </a:rPr>
              <a:t> </a:t>
            </a:r>
            <a:r>
              <a:rPr lang="de-CH" dirty="0" err="1">
                <a:ea typeface="ＭＳ Ｐゴシック" charset="-128"/>
              </a:rPr>
              <a:t>activity</a:t>
            </a:r>
            <a:r>
              <a:rPr lang="de-CH" dirty="0">
                <a:ea typeface="ＭＳ Ｐゴシック" charset="-128"/>
              </a:rPr>
              <a:t> in </a:t>
            </a:r>
            <a:r>
              <a:rPr lang="de-CH" dirty="0" err="1">
                <a:ea typeface="ＭＳ Ｐゴシック" charset="-128"/>
              </a:rPr>
              <a:t>this</a:t>
            </a:r>
            <a:r>
              <a:rPr lang="de-CH" dirty="0">
                <a:ea typeface="ＭＳ Ｐゴシック" charset="-128"/>
              </a:rPr>
              <a:t> </a:t>
            </a:r>
            <a:r>
              <a:rPr lang="de-CH" dirty="0" err="1">
                <a:ea typeface="ＭＳ Ｐゴシック" charset="-128"/>
              </a:rPr>
              <a:t>segment</a:t>
            </a:r>
            <a:endParaRPr lang="de-CH" dirty="0">
              <a:ea typeface="ＭＳ Ｐゴシック" charset="-128"/>
            </a:endParaRPr>
          </a:p>
          <a:p>
            <a:endParaRPr lang="de-CH" dirty="0">
              <a:ea typeface="ＭＳ Ｐゴシック" charset="-128"/>
            </a:endParaRPr>
          </a:p>
        </p:txBody>
      </p:sp>
      <p:pic>
        <p:nvPicPr>
          <p:cNvPr id="5124" name="Picture 8" descr="http://www.sustainabilityninja.com/wp-content/uploads/2008/12/solar_water_heater.jpg"/>
          <p:cNvPicPr>
            <a:picLocks noChangeAspect="1" noChangeArrowheads="1"/>
          </p:cNvPicPr>
          <p:nvPr/>
        </p:nvPicPr>
        <p:blipFill>
          <a:blip r:embed="rId3" cstate="print"/>
          <a:srcRect/>
          <a:stretch>
            <a:fillRect/>
          </a:stretch>
        </p:blipFill>
        <p:spPr bwMode="auto">
          <a:xfrm>
            <a:off x="7373774" y="4334834"/>
            <a:ext cx="1463675" cy="1143000"/>
          </a:xfrm>
          <a:prstGeom prst="rect">
            <a:avLst/>
          </a:prstGeom>
          <a:noFill/>
          <a:ln w="9525">
            <a:noFill/>
            <a:miter lim="800000"/>
            <a:headEnd/>
            <a:tailEnd/>
          </a:ln>
        </p:spPr>
      </p:pic>
      <p:pic>
        <p:nvPicPr>
          <p:cNvPr id="5125" name="Picture 10" descr="http://ablamp.files.wordpress.com/2007/06/cfl_all2.jpg"/>
          <p:cNvPicPr>
            <a:picLocks noChangeAspect="1" noChangeArrowheads="1"/>
          </p:cNvPicPr>
          <p:nvPr/>
        </p:nvPicPr>
        <p:blipFill>
          <a:blip r:embed="rId4" cstate="print"/>
          <a:srcRect/>
          <a:stretch>
            <a:fillRect/>
          </a:stretch>
        </p:blipFill>
        <p:spPr bwMode="auto">
          <a:xfrm>
            <a:off x="7373774" y="3263272"/>
            <a:ext cx="1463675" cy="1085850"/>
          </a:xfrm>
          <a:prstGeom prst="rect">
            <a:avLst/>
          </a:prstGeom>
          <a:noFill/>
          <a:ln w="9525">
            <a:noFill/>
            <a:miter lim="800000"/>
            <a:headEnd/>
            <a:tailEnd/>
          </a:ln>
        </p:spPr>
      </p:pic>
      <p:pic>
        <p:nvPicPr>
          <p:cNvPr id="5126" name="Picture 12" descr="en-stove-images2-1995_Page_14_Image_0001.png (402×288)"/>
          <p:cNvPicPr>
            <a:picLocks noChangeAspect="1" noChangeArrowheads="1"/>
          </p:cNvPicPr>
          <p:nvPr/>
        </p:nvPicPr>
        <p:blipFill>
          <a:blip r:embed="rId5" cstate="print"/>
          <a:srcRect/>
          <a:stretch>
            <a:fillRect/>
          </a:stretch>
        </p:blipFill>
        <p:spPr bwMode="auto">
          <a:xfrm>
            <a:off x="7373774" y="1237622"/>
            <a:ext cx="1474788" cy="993775"/>
          </a:xfrm>
          <a:prstGeom prst="rect">
            <a:avLst/>
          </a:prstGeom>
          <a:noFill/>
          <a:ln w="9525">
            <a:noFill/>
            <a:miter lim="800000"/>
            <a:headEnd/>
            <a:tailEnd/>
          </a:ln>
        </p:spPr>
      </p:pic>
      <p:pic>
        <p:nvPicPr>
          <p:cNvPr id="5127" name="Picture 14" descr="http://www.snvworld.org/SiteCollectionImages/biogas.jpg"/>
          <p:cNvPicPr>
            <a:picLocks noChangeAspect="1" noChangeArrowheads="1"/>
          </p:cNvPicPr>
          <p:nvPr/>
        </p:nvPicPr>
        <p:blipFill>
          <a:blip r:embed="rId6" cstate="print"/>
          <a:srcRect/>
          <a:stretch>
            <a:fillRect/>
          </a:stretch>
        </p:blipFill>
        <p:spPr bwMode="auto">
          <a:xfrm>
            <a:off x="7373774" y="2228222"/>
            <a:ext cx="1473200" cy="1046162"/>
          </a:xfrm>
          <a:prstGeom prst="rect">
            <a:avLst/>
          </a:prstGeom>
          <a:noFill/>
          <a:ln w="9525">
            <a:noFill/>
            <a:miter lim="800000"/>
            <a:headEnd/>
            <a:tailEnd/>
          </a:ln>
        </p:spPr>
      </p:pic>
      <p:pic>
        <p:nvPicPr>
          <p:cNvPr id="5128" name="Picture 18" descr="http://www.toughstuffonline.org/wp-content/uploads/2009/06/_tgh1330-300x199.jpg"/>
          <p:cNvPicPr>
            <a:picLocks noChangeAspect="1" noChangeArrowheads="1"/>
          </p:cNvPicPr>
          <p:nvPr/>
        </p:nvPicPr>
        <p:blipFill>
          <a:blip r:embed="rId7" cstate="print"/>
          <a:srcRect/>
          <a:stretch>
            <a:fillRect/>
          </a:stretch>
        </p:blipFill>
        <p:spPr bwMode="auto">
          <a:xfrm>
            <a:off x="7373774" y="5452434"/>
            <a:ext cx="1500188" cy="11096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8467" y="457410"/>
            <a:ext cx="8229600" cy="368300"/>
          </a:xfrm>
        </p:spPr>
        <p:txBody>
          <a:bodyPr/>
          <a:lstStyle/>
          <a:p>
            <a:r>
              <a:rPr lang="de-CH" dirty="0" err="1">
                <a:ea typeface="ＭＳ Ｐゴシック" charset="-128"/>
              </a:rPr>
              <a:t>Opportunity</a:t>
            </a:r>
            <a:r>
              <a:rPr lang="de-CH" dirty="0">
                <a:ea typeface="ＭＳ Ｐゴシック" charset="-128"/>
              </a:rPr>
              <a:t> 2:</a:t>
            </a:r>
            <a:br>
              <a:rPr lang="de-CH" dirty="0">
                <a:ea typeface="ＭＳ Ｐゴシック" charset="-128"/>
              </a:rPr>
            </a:br>
            <a:r>
              <a:rPr lang="de-CH" dirty="0" err="1">
                <a:ea typeface="ＭＳ Ｐゴシック" charset="-128"/>
              </a:rPr>
              <a:t>Provide</a:t>
            </a:r>
            <a:r>
              <a:rPr lang="de-CH" dirty="0">
                <a:ea typeface="ＭＳ Ｐゴシック" charset="-128"/>
              </a:rPr>
              <a:t> </a:t>
            </a:r>
            <a:r>
              <a:rPr lang="de-CH" dirty="0" err="1">
                <a:ea typeface="ＭＳ Ｐゴシック" charset="-128"/>
              </a:rPr>
              <a:t>upfront</a:t>
            </a:r>
            <a:r>
              <a:rPr lang="de-CH" dirty="0">
                <a:ea typeface="ＭＳ Ｐゴシック" charset="-128"/>
              </a:rPr>
              <a:t> </a:t>
            </a:r>
            <a:r>
              <a:rPr lang="de-CH" dirty="0" err="1">
                <a:ea typeface="ＭＳ Ｐゴシック" charset="-128"/>
              </a:rPr>
              <a:t>finance</a:t>
            </a:r>
            <a:r>
              <a:rPr lang="de-CH" dirty="0">
                <a:ea typeface="ＭＳ Ｐゴシック" charset="-128"/>
              </a:rPr>
              <a:t> </a:t>
            </a:r>
            <a:r>
              <a:rPr lang="de-CH" dirty="0" err="1">
                <a:ea typeface="ＭＳ Ｐゴシック" charset="-128"/>
              </a:rPr>
              <a:t>under</a:t>
            </a:r>
            <a:r>
              <a:rPr lang="de-CH" dirty="0">
                <a:ea typeface="ＭＳ Ｐゴシック" charset="-128"/>
              </a:rPr>
              <a:t> a </a:t>
            </a:r>
            <a:r>
              <a:rPr lang="de-CH" dirty="0" err="1">
                <a:ea typeface="ＭＳ Ｐゴシック" charset="-128"/>
              </a:rPr>
              <a:t>PoA</a:t>
            </a:r>
            <a:endParaRPr lang="en-US" dirty="0">
              <a:ea typeface="ＭＳ Ｐゴシック" charset="-128"/>
            </a:endParaRPr>
          </a:p>
        </p:txBody>
      </p:sp>
      <p:sp>
        <p:nvSpPr>
          <p:cNvPr id="6147" name="Content Placeholder 6"/>
          <p:cNvSpPr>
            <a:spLocks noGrp="1"/>
          </p:cNvSpPr>
          <p:nvPr>
            <p:ph sz="half" idx="2"/>
          </p:nvPr>
        </p:nvSpPr>
        <p:spPr>
          <a:xfrm>
            <a:off x="214313" y="1089025"/>
            <a:ext cx="4283075" cy="2625725"/>
          </a:xfrm>
        </p:spPr>
        <p:txBody>
          <a:bodyPr/>
          <a:lstStyle/>
          <a:p>
            <a:pPr>
              <a:buFontTx/>
              <a:buNone/>
            </a:pPr>
            <a:r>
              <a:rPr lang="en-US" sz="1600" b="1">
                <a:ea typeface="ＭＳ Ｐゴシック" charset="-128"/>
              </a:rPr>
              <a:t>Stand-alone RE projects</a:t>
            </a:r>
          </a:p>
          <a:p>
            <a:r>
              <a:rPr lang="en-US" sz="1600">
                <a:ea typeface="ＭＳ Ｐゴシック" charset="-128"/>
              </a:rPr>
              <a:t>3 years until CDM revenues materialize (registration + 1</a:t>
            </a:r>
            <a:r>
              <a:rPr lang="en-US" sz="1600" baseline="30000">
                <a:ea typeface="ＭＳ Ｐゴシック" charset="-128"/>
              </a:rPr>
              <a:t>st</a:t>
            </a:r>
            <a:r>
              <a:rPr lang="en-US" sz="1600">
                <a:ea typeface="ＭＳ Ｐゴシック" charset="-128"/>
              </a:rPr>
              <a:t> verification)</a:t>
            </a:r>
          </a:p>
          <a:p>
            <a:r>
              <a:rPr lang="en-US" sz="1600">
                <a:ea typeface="ＭＳ Ｐゴシック" charset="-128"/>
              </a:rPr>
              <a:t>Perceived high registration risk</a:t>
            </a:r>
          </a:p>
          <a:p>
            <a:pPr>
              <a:buFont typeface="Symbol" charset="2"/>
              <a:buChar char="Þ"/>
            </a:pPr>
            <a:r>
              <a:rPr lang="en-US" sz="1600">
                <a:ea typeface="ＭＳ Ｐゴシック" charset="-128"/>
              </a:rPr>
              <a:t>CERs are </a:t>
            </a:r>
            <a:r>
              <a:rPr lang="en-US" sz="1600" u="sng">
                <a:ea typeface="ＭＳ Ｐゴシック" charset="-128"/>
              </a:rPr>
              <a:t>not</a:t>
            </a:r>
            <a:r>
              <a:rPr lang="en-US" sz="1600">
                <a:ea typeface="ＭＳ Ｐゴシック" charset="-128"/>
              </a:rPr>
              <a:t> bankable at financial closure</a:t>
            </a:r>
          </a:p>
        </p:txBody>
      </p:sp>
      <p:sp>
        <p:nvSpPr>
          <p:cNvPr id="6148" name="Content Placeholder 8"/>
          <p:cNvSpPr>
            <a:spLocks noGrp="1"/>
          </p:cNvSpPr>
          <p:nvPr>
            <p:ph sz="quarter" idx="4"/>
          </p:nvPr>
        </p:nvSpPr>
        <p:spPr>
          <a:xfrm>
            <a:off x="4645025" y="1089025"/>
            <a:ext cx="4284663" cy="2625725"/>
          </a:xfrm>
        </p:spPr>
        <p:txBody>
          <a:bodyPr/>
          <a:lstStyle/>
          <a:p>
            <a:pPr>
              <a:buFontTx/>
              <a:buNone/>
            </a:pPr>
            <a:r>
              <a:rPr lang="en-US" sz="1600" b="1">
                <a:ea typeface="ＭＳ Ｐゴシック" charset="-128"/>
              </a:rPr>
              <a:t>Under </a:t>
            </a:r>
            <a:r>
              <a:rPr lang="en-US" sz="1600" b="1" u="sng">
                <a:ea typeface="ＭＳ Ｐゴシック" charset="-128"/>
              </a:rPr>
              <a:t>registered</a:t>
            </a:r>
            <a:r>
              <a:rPr lang="en-US" sz="1600" b="1">
                <a:ea typeface="ＭＳ Ｐゴシック" charset="-128"/>
              </a:rPr>
              <a:t> RE PoA</a:t>
            </a:r>
          </a:p>
          <a:p>
            <a:r>
              <a:rPr lang="en-US" sz="1600">
                <a:ea typeface="ＭＳ Ｐゴシック" charset="-128"/>
              </a:rPr>
              <a:t>~15 months until CDM revenues materialize (inclusion + 1</a:t>
            </a:r>
            <a:r>
              <a:rPr lang="en-US" sz="1600" baseline="30000">
                <a:ea typeface="ＭＳ Ｐゴシック" charset="-128"/>
              </a:rPr>
              <a:t>st</a:t>
            </a:r>
            <a:r>
              <a:rPr lang="en-US" sz="1600">
                <a:ea typeface="ＭＳ Ｐゴシック" charset="-128"/>
              </a:rPr>
              <a:t> verification)</a:t>
            </a:r>
          </a:p>
          <a:p>
            <a:r>
              <a:rPr lang="en-US" sz="1600">
                <a:ea typeface="ＭＳ Ｐゴシック" charset="-128"/>
              </a:rPr>
              <a:t>Low inclusion risk</a:t>
            </a:r>
          </a:p>
          <a:p>
            <a:pPr>
              <a:buFont typeface="Symbol" charset="2"/>
              <a:buChar char="Þ"/>
            </a:pPr>
            <a:r>
              <a:rPr lang="en-US" sz="1600">
                <a:ea typeface="ＭＳ Ｐゴシック" charset="-128"/>
              </a:rPr>
              <a:t>CERs become bankable at financial closure</a:t>
            </a:r>
          </a:p>
          <a:p>
            <a:endParaRPr lang="en-US" sz="1600">
              <a:ea typeface="ＭＳ Ｐゴシック" charset="-128"/>
            </a:endParaRPr>
          </a:p>
        </p:txBody>
      </p:sp>
      <p:pic>
        <p:nvPicPr>
          <p:cNvPr id="6149" name="Picture 8"/>
          <p:cNvPicPr>
            <a:picLocks noChangeAspect="1" noChangeArrowheads="1"/>
          </p:cNvPicPr>
          <p:nvPr/>
        </p:nvPicPr>
        <p:blipFill>
          <a:blip r:embed="rId3" cstate="print"/>
          <a:srcRect/>
          <a:stretch>
            <a:fillRect/>
          </a:stretch>
        </p:blipFill>
        <p:spPr bwMode="auto">
          <a:xfrm>
            <a:off x="0" y="2789238"/>
            <a:ext cx="9144000" cy="4068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70477" y="159948"/>
            <a:ext cx="8196263" cy="685800"/>
          </a:xfrm>
        </p:spPr>
        <p:txBody>
          <a:bodyPr/>
          <a:lstStyle/>
          <a:p>
            <a:r>
              <a:rPr lang="de-CH" dirty="0">
                <a:ea typeface="ＭＳ Ｐゴシック" charset="-128"/>
              </a:rPr>
              <a:t>Opportuntiy </a:t>
            </a:r>
            <a:r>
              <a:rPr lang="de-CH" dirty="0" smtClean="0">
                <a:ea typeface="ＭＳ Ｐゴシック" charset="-128"/>
              </a:rPr>
              <a:t>3: </a:t>
            </a:r>
            <a:r>
              <a:rPr lang="de-CH" dirty="0">
                <a:ea typeface="ＭＳ Ｐゴシック" charset="-128"/>
              </a:rPr>
              <a:t/>
            </a:r>
            <a:br>
              <a:rPr lang="de-CH" dirty="0">
                <a:ea typeface="ＭＳ Ｐゴシック" charset="-128"/>
              </a:rPr>
            </a:br>
            <a:r>
              <a:rPr lang="de-CH" dirty="0">
                <a:ea typeface="ＭＳ Ｐゴシック" charset="-128"/>
              </a:rPr>
              <a:t>Step towards NAMAs &amp; sect. </a:t>
            </a:r>
            <a:r>
              <a:rPr lang="de-CH" dirty="0" err="1">
                <a:ea typeface="ＭＳ Ｐゴシック" charset="-128"/>
              </a:rPr>
              <a:t>mechanisms</a:t>
            </a:r>
            <a:endParaRPr lang="en-US" dirty="0">
              <a:ea typeface="ＭＳ Ｐゴシック" charset="-128"/>
            </a:endParaRPr>
          </a:p>
        </p:txBody>
      </p:sp>
      <p:sp>
        <p:nvSpPr>
          <p:cNvPr id="8195" name="Content Placeholder 2"/>
          <p:cNvSpPr>
            <a:spLocks noGrp="1"/>
          </p:cNvSpPr>
          <p:nvPr>
            <p:ph idx="1"/>
          </p:nvPr>
        </p:nvSpPr>
        <p:spPr>
          <a:xfrm>
            <a:off x="228600" y="1163099"/>
            <a:ext cx="8229600" cy="5016500"/>
          </a:xfrm>
        </p:spPr>
        <p:txBody>
          <a:bodyPr/>
          <a:lstStyle/>
          <a:p>
            <a:pPr marL="450850" indent="-457200">
              <a:buFontTx/>
              <a:buNone/>
            </a:pPr>
            <a:r>
              <a:rPr lang="de-CH" dirty="0" err="1">
                <a:ea typeface="ＭＳ Ｐゴシック" charset="-128"/>
              </a:rPr>
              <a:t>PoAs</a:t>
            </a:r>
            <a:r>
              <a:rPr lang="de-CH" dirty="0">
                <a:ea typeface="ＭＳ Ｐゴシック" charset="-128"/>
              </a:rPr>
              <a:t> </a:t>
            </a:r>
            <a:r>
              <a:rPr lang="de-CH" dirty="0" err="1">
                <a:ea typeface="ＭＳ Ｐゴシック" charset="-128"/>
              </a:rPr>
              <a:t>establish</a:t>
            </a:r>
            <a:r>
              <a:rPr lang="de-CH" dirty="0">
                <a:ea typeface="ＭＳ Ｐゴシック" charset="-128"/>
              </a:rPr>
              <a:t> operational </a:t>
            </a:r>
            <a:r>
              <a:rPr lang="de-CH" dirty="0" err="1">
                <a:ea typeface="ＭＳ Ｐゴシック" charset="-128"/>
              </a:rPr>
              <a:t>features</a:t>
            </a:r>
            <a:r>
              <a:rPr lang="de-CH" dirty="0">
                <a:ea typeface="ＭＳ Ｐゴシック" charset="-128"/>
              </a:rPr>
              <a:t> of NAMA, </a:t>
            </a:r>
            <a:r>
              <a:rPr lang="de-CH" dirty="0" err="1">
                <a:ea typeface="ＭＳ Ｐゴシック" charset="-128"/>
              </a:rPr>
              <a:t>e.g</a:t>
            </a:r>
            <a:r>
              <a:rPr lang="de-CH" dirty="0">
                <a:ea typeface="ＭＳ Ｐゴシック" charset="-128"/>
              </a:rPr>
              <a:t>.</a:t>
            </a:r>
          </a:p>
          <a:p>
            <a:pPr marL="800100" lvl="1" indent="-457200"/>
            <a:r>
              <a:rPr lang="de-CH" dirty="0">
                <a:ea typeface="ＭＳ Ｐゴシック" charset="-128"/>
              </a:rPr>
              <a:t>Project </a:t>
            </a:r>
            <a:r>
              <a:rPr lang="de-CH" dirty="0" err="1">
                <a:ea typeface="ＭＳ Ｐゴシック" charset="-128"/>
              </a:rPr>
              <a:t>identification</a:t>
            </a:r>
            <a:r>
              <a:rPr lang="de-CH" dirty="0">
                <a:ea typeface="ＭＳ Ｐゴシック" charset="-128"/>
              </a:rPr>
              <a:t> &amp; </a:t>
            </a:r>
            <a:r>
              <a:rPr lang="de-CH" dirty="0" err="1">
                <a:ea typeface="ＭＳ Ｐゴシック" charset="-128"/>
              </a:rPr>
              <a:t>inclusion</a:t>
            </a:r>
            <a:endParaRPr lang="de-CH" dirty="0">
              <a:ea typeface="ＭＳ Ｐゴシック" charset="-128"/>
            </a:endParaRPr>
          </a:p>
          <a:p>
            <a:pPr marL="800100" lvl="1" indent="-457200"/>
            <a:r>
              <a:rPr lang="de-CH" dirty="0" err="1">
                <a:ea typeface="ＭＳ Ｐゴシック" charset="-128"/>
              </a:rPr>
              <a:t>Program</a:t>
            </a:r>
            <a:r>
              <a:rPr lang="de-CH" dirty="0">
                <a:ea typeface="ＭＳ Ｐゴシック" charset="-128"/>
              </a:rPr>
              <a:t> </a:t>
            </a:r>
            <a:r>
              <a:rPr lang="de-CH" dirty="0" err="1">
                <a:ea typeface="ＭＳ Ｐゴシック" charset="-128"/>
              </a:rPr>
              <a:t>finance</a:t>
            </a:r>
            <a:endParaRPr lang="de-CH" dirty="0">
              <a:ea typeface="ＭＳ Ｐゴシック" charset="-128"/>
            </a:endParaRPr>
          </a:p>
          <a:p>
            <a:pPr marL="800100" lvl="1" indent="-457200"/>
            <a:r>
              <a:rPr lang="de-CH" dirty="0" err="1">
                <a:ea typeface="ＭＳ Ｐゴシック" charset="-128"/>
              </a:rPr>
              <a:t>Carbon</a:t>
            </a:r>
            <a:r>
              <a:rPr lang="de-CH" dirty="0">
                <a:ea typeface="ＭＳ Ｐゴシック" charset="-128"/>
              </a:rPr>
              <a:t> </a:t>
            </a:r>
            <a:r>
              <a:rPr lang="de-CH" dirty="0" err="1">
                <a:ea typeface="ＭＳ Ｐゴシック" charset="-128"/>
              </a:rPr>
              <a:t>incentives</a:t>
            </a:r>
            <a:r>
              <a:rPr lang="de-CH" dirty="0">
                <a:ea typeface="ＭＳ Ｐゴシック" charset="-128"/>
              </a:rPr>
              <a:t> </a:t>
            </a:r>
            <a:r>
              <a:rPr lang="de-CH" dirty="0" err="1">
                <a:ea typeface="ＭＳ Ｐゴシック" charset="-128"/>
              </a:rPr>
              <a:t>for</a:t>
            </a:r>
            <a:r>
              <a:rPr lang="de-CH" dirty="0">
                <a:ea typeface="ＭＳ Ｐゴシック" charset="-128"/>
              </a:rPr>
              <a:t> </a:t>
            </a:r>
            <a:r>
              <a:rPr lang="de-CH" dirty="0" err="1">
                <a:ea typeface="ＭＳ Ｐゴシック" charset="-128"/>
              </a:rPr>
              <a:t>individual</a:t>
            </a:r>
            <a:r>
              <a:rPr lang="de-CH" dirty="0">
                <a:ea typeface="ＭＳ Ｐゴシック" charset="-128"/>
              </a:rPr>
              <a:t> </a:t>
            </a:r>
            <a:r>
              <a:rPr lang="de-CH" dirty="0" err="1">
                <a:ea typeface="ＭＳ Ｐゴシック" charset="-128"/>
              </a:rPr>
              <a:t>sites</a:t>
            </a:r>
            <a:endParaRPr lang="en-US" dirty="0">
              <a:ea typeface="ＭＳ Ｐゴシック" charset="-128"/>
            </a:endParaRPr>
          </a:p>
          <a:p>
            <a:pPr marL="800100" lvl="1" indent="-457200"/>
            <a:r>
              <a:rPr lang="de-CH" dirty="0" err="1">
                <a:ea typeface="ＭＳ Ｐゴシック" charset="-128"/>
              </a:rPr>
              <a:t>Monitoring</a:t>
            </a:r>
            <a:r>
              <a:rPr lang="de-CH" dirty="0">
                <a:ea typeface="ＭＳ Ｐゴシック" charset="-128"/>
              </a:rPr>
              <a:t>, </a:t>
            </a:r>
            <a:r>
              <a:rPr lang="de-CH" dirty="0" err="1">
                <a:ea typeface="ＭＳ Ｐゴシック" charset="-128"/>
              </a:rPr>
              <a:t>reporting</a:t>
            </a:r>
            <a:r>
              <a:rPr lang="de-CH" dirty="0">
                <a:ea typeface="ＭＳ Ｐゴシック" charset="-128"/>
              </a:rPr>
              <a:t> </a:t>
            </a:r>
            <a:r>
              <a:rPr lang="de-CH" dirty="0" err="1">
                <a:ea typeface="ＭＳ Ｐゴシック" charset="-128"/>
              </a:rPr>
              <a:t>verification</a:t>
            </a:r>
            <a:r>
              <a:rPr lang="de-CH" dirty="0">
                <a:ea typeface="ＭＳ Ｐゴシック" charset="-128"/>
              </a:rPr>
              <a:t> (MRV)</a:t>
            </a:r>
          </a:p>
          <a:p>
            <a:pPr marL="450850" indent="-457200">
              <a:buFontTx/>
              <a:buNone/>
            </a:pPr>
            <a:endParaRPr lang="de-CH" dirty="0">
              <a:ea typeface="ＭＳ Ｐゴシック" charset="-128"/>
            </a:endParaRPr>
          </a:p>
          <a:p>
            <a:pPr marL="450850" indent="-457200">
              <a:buFontTx/>
              <a:buNone/>
            </a:pPr>
            <a:r>
              <a:rPr lang="de-CH" dirty="0" err="1">
                <a:ea typeface="ＭＳ Ｐゴシック" charset="-128"/>
              </a:rPr>
              <a:t>Implications</a:t>
            </a:r>
            <a:r>
              <a:rPr lang="de-CH" dirty="0">
                <a:ea typeface="ＭＳ Ｐゴシック" charset="-128"/>
              </a:rPr>
              <a:t> </a:t>
            </a:r>
            <a:r>
              <a:rPr lang="de-CH" dirty="0" err="1">
                <a:ea typeface="ＭＳ Ｐゴシック" charset="-128"/>
              </a:rPr>
              <a:t>for</a:t>
            </a:r>
            <a:r>
              <a:rPr lang="de-CH" dirty="0">
                <a:ea typeface="ＭＳ Ｐゴシック" charset="-128"/>
              </a:rPr>
              <a:t> </a:t>
            </a:r>
            <a:r>
              <a:rPr lang="de-CH" dirty="0" err="1">
                <a:ea typeface="ＭＳ Ｐゴシック" charset="-128"/>
              </a:rPr>
              <a:t>Governments</a:t>
            </a:r>
            <a:r>
              <a:rPr lang="de-CH" dirty="0">
                <a:ea typeface="ＭＳ Ｐゴシック" charset="-128"/>
              </a:rPr>
              <a:t>:</a:t>
            </a:r>
          </a:p>
          <a:p>
            <a:pPr marL="450850" indent="-457200">
              <a:buFont typeface="Symbol" charset="2"/>
              <a:buChar char="Þ"/>
            </a:pPr>
            <a:r>
              <a:rPr lang="de-CH" dirty="0" err="1">
                <a:ea typeface="ＭＳ Ｐゴシック" charset="-128"/>
              </a:rPr>
              <a:t>Identify</a:t>
            </a:r>
            <a:r>
              <a:rPr lang="de-CH" dirty="0">
                <a:ea typeface="ＭＳ Ｐゴシック" charset="-128"/>
              </a:rPr>
              <a:t> national </a:t>
            </a:r>
            <a:r>
              <a:rPr lang="de-CH" dirty="0" err="1">
                <a:ea typeface="ＭＳ Ｐゴシック" charset="-128"/>
              </a:rPr>
              <a:t>development</a:t>
            </a:r>
            <a:r>
              <a:rPr lang="de-CH" dirty="0">
                <a:ea typeface="ＭＳ Ｐゴシック" charset="-128"/>
              </a:rPr>
              <a:t> / GHG </a:t>
            </a:r>
            <a:r>
              <a:rPr lang="de-CH" dirty="0" err="1">
                <a:ea typeface="ＭＳ Ｐゴシック" charset="-128"/>
              </a:rPr>
              <a:t>mitigation</a:t>
            </a:r>
            <a:r>
              <a:rPr lang="de-CH" dirty="0">
                <a:ea typeface="ＭＳ Ｐゴシック" charset="-128"/>
              </a:rPr>
              <a:t> </a:t>
            </a:r>
            <a:r>
              <a:rPr lang="de-CH" dirty="0" err="1">
                <a:ea typeface="ＭＳ Ｐゴシック" charset="-128"/>
              </a:rPr>
              <a:t>priorities</a:t>
            </a:r>
            <a:r>
              <a:rPr lang="de-CH" dirty="0">
                <a:ea typeface="ＭＳ Ｐゴシック" charset="-128"/>
              </a:rPr>
              <a:t> </a:t>
            </a:r>
            <a:r>
              <a:rPr lang="de-CH" dirty="0" err="1">
                <a:ea typeface="ＭＳ Ｐゴシック" charset="-128"/>
              </a:rPr>
              <a:t>that</a:t>
            </a:r>
            <a:r>
              <a:rPr lang="de-CH" dirty="0">
                <a:ea typeface="ＭＳ Ｐゴシック" charset="-128"/>
              </a:rPr>
              <a:t> </a:t>
            </a:r>
            <a:r>
              <a:rPr lang="de-CH" dirty="0" err="1">
                <a:ea typeface="ＭＳ Ｐゴシック" charset="-128"/>
              </a:rPr>
              <a:t>can</a:t>
            </a:r>
            <a:r>
              <a:rPr lang="de-CH" dirty="0">
                <a:ea typeface="ＭＳ Ｐゴシック" charset="-128"/>
              </a:rPr>
              <a:t> </a:t>
            </a:r>
            <a:r>
              <a:rPr lang="de-CH" dirty="0" err="1">
                <a:ea typeface="ＭＳ Ｐゴシック" charset="-128"/>
              </a:rPr>
              <a:t>be</a:t>
            </a:r>
            <a:r>
              <a:rPr lang="de-CH" dirty="0">
                <a:ea typeface="ＭＳ Ｐゴシック" charset="-128"/>
              </a:rPr>
              <a:t> </a:t>
            </a:r>
            <a:r>
              <a:rPr lang="de-CH" dirty="0" err="1">
                <a:ea typeface="ＭＳ Ｐゴシック" charset="-128"/>
              </a:rPr>
              <a:t>implemented</a:t>
            </a:r>
            <a:r>
              <a:rPr lang="de-CH" dirty="0">
                <a:ea typeface="ＭＳ Ｐゴシック" charset="-128"/>
              </a:rPr>
              <a:t> </a:t>
            </a:r>
            <a:r>
              <a:rPr lang="de-CH" dirty="0" err="1">
                <a:ea typeface="ＭＳ Ｐゴシック" charset="-128"/>
              </a:rPr>
              <a:t>through</a:t>
            </a:r>
            <a:r>
              <a:rPr lang="de-CH" dirty="0">
                <a:ea typeface="ＭＳ Ｐゴシック" charset="-128"/>
              </a:rPr>
              <a:t> </a:t>
            </a:r>
            <a:r>
              <a:rPr lang="de-CH" dirty="0" err="1">
                <a:ea typeface="ＭＳ Ｐゴシック" charset="-128"/>
              </a:rPr>
              <a:t>PoAs</a:t>
            </a:r>
            <a:endParaRPr lang="de-CH" dirty="0">
              <a:ea typeface="ＭＳ Ｐゴシック" charset="-128"/>
            </a:endParaRPr>
          </a:p>
          <a:p>
            <a:pPr marL="450850" indent="-457200">
              <a:buFont typeface="Symbol" charset="2"/>
              <a:buChar char="Þ"/>
            </a:pPr>
            <a:r>
              <a:rPr lang="de-CH" dirty="0" err="1">
                <a:ea typeface="ＭＳ Ｐゴシック" charset="-128"/>
              </a:rPr>
              <a:t>Promote</a:t>
            </a:r>
            <a:r>
              <a:rPr lang="de-CH" dirty="0">
                <a:ea typeface="ＭＳ Ｐゴシック" charset="-128"/>
              </a:rPr>
              <a:t> </a:t>
            </a:r>
            <a:r>
              <a:rPr lang="de-CH" dirty="0" err="1">
                <a:ea typeface="ＭＳ Ｐゴシック" charset="-128"/>
              </a:rPr>
              <a:t>PoAs</a:t>
            </a:r>
            <a:r>
              <a:rPr lang="de-CH" dirty="0">
                <a:ea typeface="ＭＳ Ｐゴシック" charset="-128"/>
              </a:rPr>
              <a:t> to </a:t>
            </a:r>
            <a:r>
              <a:rPr lang="de-CH" dirty="0" err="1">
                <a:ea typeface="ＭＳ Ｐゴシック" charset="-128"/>
              </a:rPr>
              <a:t>learn</a:t>
            </a:r>
            <a:r>
              <a:rPr lang="de-CH" dirty="0">
                <a:ea typeface="ＭＳ Ｐゴシック" charset="-128"/>
              </a:rPr>
              <a:t> </a:t>
            </a:r>
            <a:r>
              <a:rPr lang="de-CH" dirty="0" err="1">
                <a:ea typeface="ＭＳ Ｐゴシック" charset="-128"/>
              </a:rPr>
              <a:t>how</a:t>
            </a:r>
            <a:r>
              <a:rPr lang="de-CH" dirty="0">
                <a:ea typeface="ＭＳ Ｐゴシック" charset="-128"/>
              </a:rPr>
              <a:t> to </a:t>
            </a:r>
            <a:r>
              <a:rPr lang="de-CH" dirty="0" err="1">
                <a:ea typeface="ＭＳ Ｐゴシック" charset="-128"/>
              </a:rPr>
              <a:t>address</a:t>
            </a:r>
            <a:r>
              <a:rPr lang="de-CH" dirty="0">
                <a:ea typeface="ＭＳ Ｐゴシック" charset="-128"/>
              </a:rPr>
              <a:t> NAMA </a:t>
            </a:r>
            <a:r>
              <a:rPr lang="de-CH" dirty="0" err="1">
                <a:ea typeface="ＭＳ Ｐゴシック" charset="-128"/>
              </a:rPr>
              <a:t>challenges</a:t>
            </a:r>
            <a:endParaRPr lang="de-CH" dirty="0">
              <a:ea typeface="ＭＳ Ｐゴシック" charset="-128"/>
            </a:endParaRPr>
          </a:p>
          <a:p>
            <a:pPr marL="450850" indent="-457200">
              <a:buFont typeface="Symbol" charset="2"/>
              <a:buChar char="Þ"/>
            </a:pPr>
            <a:r>
              <a:rPr lang="de-CH" dirty="0">
                <a:ea typeface="ＭＳ Ｐゴシック" charset="-128"/>
              </a:rPr>
              <a:t>Experiment </a:t>
            </a:r>
            <a:r>
              <a:rPr lang="de-CH" dirty="0" err="1">
                <a:ea typeface="ＭＳ Ｐゴシック" charset="-128"/>
              </a:rPr>
              <a:t>with</a:t>
            </a:r>
            <a:r>
              <a:rPr lang="de-CH" dirty="0">
                <a:ea typeface="ＭＳ Ｐゴシック" charset="-128"/>
              </a:rPr>
              <a:t> </a:t>
            </a:r>
            <a:r>
              <a:rPr lang="de-CH" dirty="0" err="1">
                <a:ea typeface="ＭＳ Ｐゴシック" charset="-128"/>
              </a:rPr>
              <a:t>implementation</a:t>
            </a:r>
            <a:r>
              <a:rPr lang="de-CH" dirty="0">
                <a:ea typeface="ＭＳ Ｐゴシック" charset="-128"/>
              </a:rPr>
              <a:t> </a:t>
            </a:r>
            <a:r>
              <a:rPr lang="de-CH" dirty="0" err="1">
                <a:ea typeface="ＭＳ Ｐゴシック" charset="-128"/>
              </a:rPr>
              <a:t>models</a:t>
            </a:r>
            <a:r>
              <a:rPr lang="de-CH" dirty="0">
                <a:ea typeface="ＭＳ Ｐゴシック" charset="-128"/>
              </a:rPr>
              <a:t> (</a:t>
            </a:r>
            <a:r>
              <a:rPr lang="de-CH" dirty="0" err="1">
                <a:ea typeface="ＭＳ Ｐゴシック" charset="-128"/>
              </a:rPr>
              <a:t>public</a:t>
            </a:r>
            <a:r>
              <a:rPr lang="de-CH" dirty="0">
                <a:ea typeface="ＭＳ Ｐゴシック" charset="-128"/>
              </a:rPr>
              <a:t>, private </a:t>
            </a:r>
            <a:r>
              <a:rPr lang="de-CH" dirty="0" err="1">
                <a:ea typeface="ＭＳ Ｐゴシック" charset="-128"/>
              </a:rPr>
              <a:t>or</a:t>
            </a:r>
            <a:r>
              <a:rPr lang="de-CH" dirty="0">
                <a:ea typeface="ＭＳ Ｐゴシック" charset="-128"/>
              </a:rPr>
              <a:t> </a:t>
            </a:r>
            <a:r>
              <a:rPr lang="de-CH" dirty="0" err="1">
                <a:ea typeface="ＭＳ Ｐゴシック" charset="-128"/>
              </a:rPr>
              <a:t>PPPs</a:t>
            </a:r>
            <a:r>
              <a:rPr lang="de-CH" dirty="0">
                <a:ea typeface="ＭＳ Ｐゴシック" charset="-128"/>
              </a:rPr>
              <a:t>)</a:t>
            </a:r>
          </a:p>
          <a:p>
            <a:pPr marL="450850" indent="-457200">
              <a:buFontTx/>
              <a:buNone/>
            </a:pPr>
            <a:endParaRPr lang="en-US" dirty="0">
              <a:ea typeface="ＭＳ Ｐゴシック" charset="-128"/>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
          <p:cNvSpPr>
            <a:spLocks noGrp="1" noChangeArrowheads="1"/>
          </p:cNvSpPr>
          <p:nvPr>
            <p:ph type="title"/>
            <p:custDataLst>
              <p:tags r:id="rId2"/>
            </p:custDataLst>
          </p:nvPr>
        </p:nvSpPr>
        <p:spPr>
          <a:xfrm>
            <a:off x="198438" y="476250"/>
            <a:ext cx="7772400" cy="369888"/>
          </a:xfrm>
        </p:spPr>
        <p:txBody>
          <a:bodyPr/>
          <a:lstStyle/>
          <a:p>
            <a:r>
              <a:rPr lang="de-CH" smtClean="0">
                <a:ea typeface="ＭＳ Ｐゴシック" charset="-128"/>
                <a:cs typeface="Arial" charset="0"/>
              </a:rPr>
              <a:t> </a:t>
            </a:r>
            <a:endParaRPr lang="en-US" smtClean="0">
              <a:ea typeface="ＭＳ Ｐゴシック" charset="-128"/>
              <a:cs typeface="Arial" charset="0"/>
            </a:endParaRPr>
          </a:p>
        </p:txBody>
      </p:sp>
      <p:graphicFrame>
        <p:nvGraphicFramePr>
          <p:cNvPr id="10242" name="Rectangle 8" hidden="1"/>
          <p:cNvGraphicFramePr>
            <a:graphicFrameLocks/>
          </p:cNvGraphicFramePr>
          <p:nvPr/>
        </p:nvGraphicFramePr>
        <p:xfrm>
          <a:off x="0" y="0"/>
          <a:ext cx="161925" cy="161925"/>
        </p:xfrm>
        <a:graphic>
          <a:graphicData uri="http://schemas.openxmlformats.org/presentationml/2006/ole">
            <p:oleObj spid="_x0000_s422914" name="think-cell Slide" r:id="rId6" imgW="0" imgH="0" progId="TCLayout.ActiveDocument.1">
              <p:embed/>
            </p:oleObj>
          </a:graphicData>
        </a:graphic>
      </p:graphicFrame>
      <p:sp>
        <p:nvSpPr>
          <p:cNvPr id="10244" name="Line 5"/>
          <p:cNvSpPr>
            <a:spLocks noChangeShapeType="1"/>
          </p:cNvSpPr>
          <p:nvPr/>
        </p:nvSpPr>
        <p:spPr bwMode="gray">
          <a:xfrm>
            <a:off x="2446338" y="2605088"/>
            <a:ext cx="4251325" cy="0"/>
          </a:xfrm>
          <a:prstGeom prst="line">
            <a:avLst/>
          </a:prstGeom>
          <a:noFill/>
          <a:ln w="28575">
            <a:solidFill>
              <a:schemeClr val="hlink"/>
            </a:solidFill>
            <a:round/>
            <a:headEnd/>
            <a:tailEnd/>
          </a:ln>
        </p:spPr>
        <p:txBody>
          <a:bodyPr/>
          <a:lstStyle/>
          <a:p>
            <a:endParaRPr lang="en-GB"/>
          </a:p>
        </p:txBody>
      </p:sp>
      <p:sp>
        <p:nvSpPr>
          <p:cNvPr id="10245" name="Line 6"/>
          <p:cNvSpPr>
            <a:spLocks noChangeShapeType="1"/>
          </p:cNvSpPr>
          <p:nvPr/>
        </p:nvSpPr>
        <p:spPr bwMode="gray">
          <a:xfrm>
            <a:off x="2446338" y="4842972"/>
            <a:ext cx="4251325" cy="0"/>
          </a:xfrm>
          <a:prstGeom prst="line">
            <a:avLst/>
          </a:prstGeom>
          <a:noFill/>
          <a:ln w="28575">
            <a:solidFill>
              <a:schemeClr val="hlink"/>
            </a:solidFill>
            <a:round/>
            <a:headEnd/>
            <a:tailEnd/>
          </a:ln>
        </p:spPr>
        <p:txBody>
          <a:bodyPr/>
          <a:lstStyle/>
          <a:p>
            <a:endParaRPr lang="en-GB"/>
          </a:p>
        </p:txBody>
      </p:sp>
      <p:sp>
        <p:nvSpPr>
          <p:cNvPr id="10246" name="Rectangle 12"/>
          <p:cNvSpPr>
            <a:spLocks noChangeArrowheads="1"/>
          </p:cNvSpPr>
          <p:nvPr>
            <p:custDataLst>
              <p:tags r:id="rId3"/>
            </p:custDataLst>
          </p:nvPr>
        </p:nvSpPr>
        <p:spPr bwMode="gray">
          <a:xfrm>
            <a:off x="2735263" y="2805113"/>
            <a:ext cx="4445000" cy="1938992"/>
          </a:xfrm>
          <a:prstGeom prst="rect">
            <a:avLst/>
          </a:prstGeom>
          <a:noFill/>
          <a:ln w="9525">
            <a:noFill/>
            <a:miter lim="800000"/>
            <a:headEnd/>
            <a:tailEnd/>
          </a:ln>
        </p:spPr>
        <p:txBody>
          <a:bodyPr lIns="0" tIns="0" rIns="0" bIns="0">
            <a:spAutoFit/>
          </a:bodyPr>
          <a:lstStyle/>
          <a:p>
            <a:pPr marL="361950" lvl="1" indent="-360363" defTabSz="895350">
              <a:spcAft>
                <a:spcPct val="100000"/>
              </a:spcAft>
              <a:buClr>
                <a:schemeClr val="tx2"/>
              </a:buClr>
              <a:buFontTx/>
              <a:buChar char="•"/>
            </a:pPr>
            <a:r>
              <a:rPr lang="en-US" sz="1800" dirty="0" smtClean="0"/>
              <a:t>Overview of South Pole</a:t>
            </a:r>
            <a:endParaRPr lang="en-US" sz="1800" dirty="0"/>
          </a:p>
          <a:p>
            <a:pPr marL="361950" lvl="1" indent="-360363" defTabSz="895350">
              <a:spcAft>
                <a:spcPct val="100000"/>
              </a:spcAft>
              <a:buClr>
                <a:schemeClr val="tx2"/>
              </a:buClr>
              <a:buFontTx/>
              <a:buChar char="•"/>
            </a:pPr>
            <a:r>
              <a:rPr lang="en-US" sz="1800" dirty="0" smtClean="0"/>
              <a:t>Where are we with </a:t>
            </a:r>
            <a:r>
              <a:rPr lang="en-US" sz="1800" dirty="0" err="1" smtClean="0"/>
              <a:t>PoAs</a:t>
            </a:r>
            <a:r>
              <a:rPr lang="en-US" sz="1800" dirty="0" smtClean="0"/>
              <a:t>?</a:t>
            </a:r>
            <a:endParaRPr lang="en-US" sz="1800" dirty="0"/>
          </a:p>
          <a:p>
            <a:pPr marL="361950" lvl="1" indent="-360363" defTabSz="895350">
              <a:spcAft>
                <a:spcPct val="100000"/>
              </a:spcAft>
              <a:buClr>
                <a:schemeClr val="tx2"/>
              </a:buClr>
              <a:buFontTx/>
              <a:buChar char="•"/>
            </a:pPr>
            <a:r>
              <a:rPr lang="en-US" sz="1800" dirty="0" smtClean="0"/>
              <a:t>3 strategic opportunities of </a:t>
            </a:r>
            <a:r>
              <a:rPr lang="en-US" sz="1800" dirty="0" err="1" smtClean="0"/>
              <a:t>PoAs</a:t>
            </a:r>
            <a:endParaRPr lang="en-US" sz="1800" dirty="0" smtClean="0"/>
          </a:p>
          <a:p>
            <a:pPr marL="361950" lvl="1" indent="-360363" defTabSz="895350">
              <a:spcAft>
                <a:spcPct val="100000"/>
              </a:spcAft>
              <a:buClr>
                <a:schemeClr val="tx2"/>
              </a:buClr>
              <a:buFontTx/>
              <a:buChar char="•"/>
            </a:pPr>
            <a:r>
              <a:rPr lang="en-US" sz="1800" b="1" dirty="0" smtClean="0"/>
              <a:t>Launch of the new </a:t>
            </a:r>
            <a:r>
              <a:rPr lang="en-US" sz="1800" b="1" dirty="0" err="1" smtClean="0"/>
              <a:t>PoA</a:t>
            </a:r>
            <a:r>
              <a:rPr lang="en-US" sz="1800" b="1" dirty="0" smtClean="0"/>
              <a:t> </a:t>
            </a:r>
            <a:r>
              <a:rPr lang="en-US" sz="1800" b="1" dirty="0" err="1" smtClean="0"/>
              <a:t>Guidbook</a:t>
            </a:r>
            <a:endParaRPr lang="en-US" sz="1800" b="1" dirty="0"/>
          </a:p>
        </p:txBody>
      </p:sp>
      <p:pic>
        <p:nvPicPr>
          <p:cNvPr id="10247" name="Bild 4" descr="logo-pinguinkopf-CMYK 80-60-20-0.wmf"/>
          <p:cNvPicPr>
            <a:picLocks noChangeAspect="1"/>
          </p:cNvPicPr>
          <p:nvPr/>
        </p:nvPicPr>
        <p:blipFill>
          <a:blip r:embed="rId7" cstate="print"/>
          <a:srcRect/>
          <a:stretch>
            <a:fillRect/>
          </a:stretch>
        </p:blipFill>
        <p:spPr bwMode="auto">
          <a:xfrm>
            <a:off x="2566988" y="4342291"/>
            <a:ext cx="431800" cy="43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Launch of the </a:t>
            </a:r>
            <a:r>
              <a:rPr lang="en-GB" dirty="0" err="1" smtClean="0"/>
              <a:t>PoA</a:t>
            </a:r>
            <a:r>
              <a:rPr lang="en-GB" dirty="0" smtClean="0"/>
              <a:t> Guidebook</a:t>
            </a:r>
            <a:endParaRPr lang="en-GB" dirty="0"/>
          </a:p>
        </p:txBody>
      </p:sp>
      <p:pic>
        <p:nvPicPr>
          <p:cNvPr id="424962" name="Picture 2" descr="http://www.varia-int.com/img/Produkte/trevira/buehnenvorhang/buehnenvorhang_rot_350.jpg"/>
          <p:cNvPicPr>
            <a:picLocks noChangeAspect="1" noChangeArrowheads="1"/>
          </p:cNvPicPr>
          <p:nvPr/>
        </p:nvPicPr>
        <p:blipFill>
          <a:blip r:embed="rId2" cstate="print"/>
          <a:srcRect/>
          <a:stretch>
            <a:fillRect/>
          </a:stretch>
        </p:blipFill>
        <p:spPr bwMode="auto">
          <a:xfrm>
            <a:off x="1" y="1014412"/>
            <a:ext cx="9144000" cy="5843588"/>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de-CH" dirty="0" smtClean="0"/>
              <a:t>PoAs are the stepping stones to the world of NAMAs and sectoral approaches</a:t>
            </a:r>
            <a:endParaRPr lang="en-US" dirty="0" smtClean="0"/>
          </a:p>
        </p:txBody>
      </p:sp>
      <p:sp>
        <p:nvSpPr>
          <p:cNvPr id="3" name="Text Placeholder 2"/>
          <p:cNvSpPr>
            <a:spLocks noGrp="1"/>
          </p:cNvSpPr>
          <p:nvPr>
            <p:ph type="body" sz="quarter" idx="11"/>
          </p:nvPr>
        </p:nvSpPr>
        <p:spPr>
          <a:xfrm>
            <a:off x="198438" y="1295400"/>
            <a:ext cx="8659812" cy="1108075"/>
          </a:xfrm>
        </p:spPr>
        <p:txBody>
          <a:bodyPr/>
          <a:lstStyle/>
          <a:p>
            <a:pPr>
              <a:defRPr/>
            </a:pPr>
            <a:endParaRPr/>
          </a:p>
        </p:txBody>
      </p:sp>
      <p:sp>
        <p:nvSpPr>
          <p:cNvPr id="10244" name="Text Placeholder 3"/>
          <p:cNvSpPr>
            <a:spLocks noGrp="1"/>
          </p:cNvSpPr>
          <p:nvPr>
            <p:ph type="body" sz="quarter" idx="12"/>
          </p:nvPr>
        </p:nvSpPr>
        <p:spPr>
          <a:xfrm>
            <a:off x="198438" y="6534150"/>
            <a:ext cx="8402637" cy="236538"/>
          </a:xfrm>
        </p:spPr>
        <p:txBody>
          <a:bodyPr>
            <a:spAutoFit/>
          </a:bodyPr>
          <a:lstStyle/>
          <a:p>
            <a:endParaRPr smtClean="0"/>
          </a:p>
        </p:txBody>
      </p:sp>
      <p:pic>
        <p:nvPicPr>
          <p:cNvPr id="10245" name="Picture 2" descr="http://i27.photobucket.com/albums/c166/jdcarra/Carradale%20and%20East%20Kintyre/steppingstones31Small.jpg"/>
          <p:cNvPicPr>
            <a:picLocks noChangeAspect="1" noChangeArrowheads="1"/>
          </p:cNvPicPr>
          <p:nvPr/>
        </p:nvPicPr>
        <p:blipFill>
          <a:blip r:embed="rId3" cstate="print"/>
          <a:srcRect/>
          <a:stretch>
            <a:fillRect/>
          </a:stretch>
        </p:blipFill>
        <p:spPr bwMode="auto">
          <a:xfrm>
            <a:off x="0" y="1027113"/>
            <a:ext cx="9144000" cy="6858000"/>
          </a:xfrm>
          <a:prstGeom prst="rect">
            <a:avLst/>
          </a:prstGeom>
          <a:noFill/>
          <a:ln w="9525">
            <a:noFill/>
            <a:miter lim="800000"/>
            <a:headEnd/>
            <a:tailEnd/>
          </a:ln>
        </p:spPr>
      </p:pic>
      <p:sp>
        <p:nvSpPr>
          <p:cNvPr id="10246" name="TextBox 5"/>
          <p:cNvSpPr txBox="1">
            <a:spLocks noChangeArrowheads="1"/>
          </p:cNvSpPr>
          <p:nvPr/>
        </p:nvSpPr>
        <p:spPr bwMode="auto">
          <a:xfrm>
            <a:off x="6065838" y="2498725"/>
            <a:ext cx="2849562" cy="400110"/>
          </a:xfrm>
          <a:prstGeom prst="rect">
            <a:avLst/>
          </a:prstGeom>
          <a:noFill/>
          <a:ln w="9525">
            <a:noFill/>
            <a:miter lim="800000"/>
            <a:headEnd/>
            <a:tailEnd/>
          </a:ln>
        </p:spPr>
        <p:txBody>
          <a:bodyPr>
            <a:spAutoFit/>
          </a:bodyPr>
          <a:lstStyle/>
          <a:p>
            <a:r>
              <a:rPr lang="de-CH" b="1" dirty="0">
                <a:solidFill>
                  <a:schemeClr val="bg1"/>
                </a:solidFill>
              </a:rPr>
              <a:t>Sectoral </a:t>
            </a:r>
            <a:r>
              <a:rPr lang="de-CH" b="1" dirty="0" smtClean="0">
                <a:solidFill>
                  <a:schemeClr val="bg1"/>
                </a:solidFill>
              </a:rPr>
              <a:t>Approaches</a:t>
            </a:r>
            <a:endParaRPr lang="en-US" b="1" dirty="0">
              <a:solidFill>
                <a:schemeClr val="bg1"/>
              </a:solidFill>
            </a:endParaRPr>
          </a:p>
        </p:txBody>
      </p:sp>
      <p:sp>
        <p:nvSpPr>
          <p:cNvPr id="10247" name="TextBox 6"/>
          <p:cNvSpPr txBox="1">
            <a:spLocks noChangeArrowheads="1"/>
          </p:cNvSpPr>
          <p:nvPr/>
        </p:nvSpPr>
        <p:spPr bwMode="auto">
          <a:xfrm>
            <a:off x="4800600" y="2209800"/>
            <a:ext cx="1844675" cy="400050"/>
          </a:xfrm>
          <a:prstGeom prst="rect">
            <a:avLst/>
          </a:prstGeom>
          <a:noFill/>
          <a:ln w="9525">
            <a:noFill/>
            <a:miter lim="800000"/>
            <a:headEnd/>
            <a:tailEnd/>
          </a:ln>
        </p:spPr>
        <p:txBody>
          <a:bodyPr>
            <a:spAutoFit/>
          </a:bodyPr>
          <a:lstStyle/>
          <a:p>
            <a:r>
              <a:rPr lang="de-CH" b="1">
                <a:solidFill>
                  <a:schemeClr val="bg1"/>
                </a:solidFill>
              </a:rPr>
              <a:t>NAMAs</a:t>
            </a:r>
            <a:endParaRPr lang="en-US" b="1">
              <a:solidFill>
                <a:schemeClr val="bg1"/>
              </a:solidFill>
            </a:endParaRPr>
          </a:p>
        </p:txBody>
      </p:sp>
      <p:sp>
        <p:nvSpPr>
          <p:cNvPr id="10248" name="TextBox 9"/>
          <p:cNvSpPr txBox="1">
            <a:spLocks noChangeArrowheads="1"/>
          </p:cNvSpPr>
          <p:nvPr/>
        </p:nvSpPr>
        <p:spPr bwMode="auto">
          <a:xfrm>
            <a:off x="258763" y="6457950"/>
            <a:ext cx="2849562" cy="400050"/>
          </a:xfrm>
          <a:prstGeom prst="rect">
            <a:avLst/>
          </a:prstGeom>
          <a:noFill/>
          <a:ln w="9525">
            <a:noFill/>
            <a:miter lim="800000"/>
            <a:headEnd/>
            <a:tailEnd/>
          </a:ln>
        </p:spPr>
        <p:txBody>
          <a:bodyPr>
            <a:spAutoFit/>
          </a:bodyPr>
          <a:lstStyle/>
          <a:p>
            <a:r>
              <a:rPr lang="de-CH" b="1">
                <a:solidFill>
                  <a:schemeClr val="bg1"/>
                </a:solidFill>
              </a:rPr>
              <a:t>Single project CDM</a:t>
            </a:r>
            <a:endParaRPr lang="en-US" b="1">
              <a:solidFill>
                <a:schemeClr val="bg1"/>
              </a:solidFill>
            </a:endParaRPr>
          </a:p>
        </p:txBody>
      </p:sp>
      <p:sp>
        <p:nvSpPr>
          <p:cNvPr id="10249" name="TextBox 10"/>
          <p:cNvSpPr txBox="1">
            <a:spLocks noChangeArrowheads="1"/>
          </p:cNvSpPr>
          <p:nvPr/>
        </p:nvSpPr>
        <p:spPr bwMode="auto">
          <a:xfrm>
            <a:off x="4594225" y="4567238"/>
            <a:ext cx="2849563" cy="1016000"/>
          </a:xfrm>
          <a:prstGeom prst="rect">
            <a:avLst/>
          </a:prstGeom>
          <a:noFill/>
          <a:ln w="9525">
            <a:noFill/>
            <a:miter lim="800000"/>
            <a:headEnd/>
            <a:tailEnd/>
          </a:ln>
        </p:spPr>
        <p:txBody>
          <a:bodyPr>
            <a:spAutoFit/>
          </a:bodyPr>
          <a:lstStyle/>
          <a:p>
            <a:r>
              <a:rPr lang="de-CH" sz="6000" b="1">
                <a:solidFill>
                  <a:schemeClr val="bg1"/>
                </a:solidFill>
              </a:rPr>
              <a:t>PoAs</a:t>
            </a:r>
            <a:endParaRPr lang="en-US" sz="6000" b="1">
              <a:solidFill>
                <a:schemeClr val="bg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Launch of the </a:t>
            </a:r>
            <a:r>
              <a:rPr lang="en-GB" dirty="0" err="1" smtClean="0"/>
              <a:t>PoA</a:t>
            </a:r>
            <a:r>
              <a:rPr lang="en-GB" dirty="0" smtClean="0"/>
              <a:t> Guidebook</a:t>
            </a:r>
            <a:endParaRPr lang="en-GB" dirty="0"/>
          </a:p>
        </p:txBody>
      </p:sp>
      <p:pic>
        <p:nvPicPr>
          <p:cNvPr id="371714" name="Picture 2"/>
          <p:cNvPicPr>
            <a:picLocks noChangeAspect="1" noChangeArrowheads="1"/>
          </p:cNvPicPr>
          <p:nvPr/>
        </p:nvPicPr>
        <p:blipFill>
          <a:blip r:embed="rId2" cstate="print"/>
          <a:srcRect/>
          <a:stretch>
            <a:fillRect/>
          </a:stretch>
        </p:blipFill>
        <p:spPr bwMode="auto">
          <a:xfrm>
            <a:off x="1137677" y="1211355"/>
            <a:ext cx="5819775" cy="5295900"/>
          </a:xfrm>
          <a:prstGeom prst="rect">
            <a:avLst/>
          </a:prstGeom>
          <a:noFill/>
          <a:ln w="9525">
            <a:noFill/>
            <a:miter lim="800000"/>
            <a:headEnd/>
            <a:tailEnd/>
          </a:ln>
        </p:spPr>
      </p:pic>
      <p:sp>
        <p:nvSpPr>
          <p:cNvPr id="4" name="Rectangle 3"/>
          <p:cNvSpPr/>
          <p:nvPr/>
        </p:nvSpPr>
        <p:spPr bwMode="auto">
          <a:xfrm>
            <a:off x="1055077" y="1160585"/>
            <a:ext cx="5955323" cy="549812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 is a handbook to guide </a:t>
            </a:r>
            <a:r>
              <a:rPr lang="en-GB" dirty="0" err="1" smtClean="0"/>
              <a:t>PoA</a:t>
            </a:r>
            <a:r>
              <a:rPr lang="en-GB" dirty="0" smtClean="0"/>
              <a:t> developers beyond CDM technical issues</a:t>
            </a:r>
            <a:endParaRPr lang="en-GB" dirty="0"/>
          </a:p>
        </p:txBody>
      </p:sp>
      <p:sp>
        <p:nvSpPr>
          <p:cNvPr id="3" name="Content Placeholder 2"/>
          <p:cNvSpPr>
            <a:spLocks noGrp="1"/>
          </p:cNvSpPr>
          <p:nvPr>
            <p:ph idx="1"/>
          </p:nvPr>
        </p:nvSpPr>
        <p:spPr>
          <a:xfrm>
            <a:off x="64478" y="1223945"/>
            <a:ext cx="8229600" cy="3231654"/>
          </a:xfrm>
        </p:spPr>
        <p:txBody>
          <a:bodyPr/>
          <a:lstStyle/>
          <a:p>
            <a:r>
              <a:rPr lang="en-GB" dirty="0" smtClean="0"/>
              <a:t>50% of the chapters are not on CDM technical questions and address </a:t>
            </a:r>
            <a:r>
              <a:rPr lang="en-GB" dirty="0" err="1" smtClean="0"/>
              <a:t>PoAs</a:t>
            </a:r>
            <a:r>
              <a:rPr lang="en-GB" dirty="0" smtClean="0"/>
              <a:t> as a BUSINESS, the books covers </a:t>
            </a:r>
            <a:r>
              <a:rPr lang="en-GB" dirty="0" err="1" smtClean="0"/>
              <a:t>PoA</a:t>
            </a:r>
            <a:r>
              <a:rPr lang="en-GB" dirty="0" smtClean="0"/>
              <a:t> regarding: </a:t>
            </a:r>
          </a:p>
          <a:p>
            <a:pPr lvl="2"/>
            <a:r>
              <a:rPr lang="en-GB" dirty="0" smtClean="0"/>
              <a:t>Strategy</a:t>
            </a:r>
          </a:p>
          <a:p>
            <a:pPr lvl="2"/>
            <a:r>
              <a:rPr lang="en-GB" dirty="0" smtClean="0"/>
              <a:t>Structuring</a:t>
            </a:r>
          </a:p>
          <a:p>
            <a:pPr lvl="2"/>
            <a:r>
              <a:rPr lang="en-GB" dirty="0" smtClean="0"/>
              <a:t>Management</a:t>
            </a:r>
          </a:p>
          <a:p>
            <a:pPr lvl="2">
              <a:buNone/>
            </a:pPr>
            <a:endParaRPr lang="en-GB" dirty="0" smtClean="0"/>
          </a:p>
          <a:p>
            <a:r>
              <a:rPr lang="en-GB" dirty="0" smtClean="0"/>
              <a:t>E.g. contains an Appendix </a:t>
            </a:r>
            <a:br>
              <a:rPr lang="en-GB" dirty="0" smtClean="0"/>
            </a:br>
            <a:r>
              <a:rPr lang="en-GB" dirty="0" smtClean="0"/>
              <a:t>with indicative terms of </a:t>
            </a:r>
            <a:br>
              <a:rPr lang="en-GB" dirty="0" smtClean="0"/>
            </a:br>
            <a:r>
              <a:rPr lang="en-GB" dirty="0" smtClean="0"/>
              <a:t>reference of a </a:t>
            </a:r>
            <a:r>
              <a:rPr lang="en-GB" dirty="0" err="1" smtClean="0"/>
              <a:t>PoA</a:t>
            </a:r>
            <a:r>
              <a:rPr lang="en-GB" dirty="0" smtClean="0"/>
              <a:t> </a:t>
            </a:r>
            <a:br>
              <a:rPr lang="en-GB" dirty="0" smtClean="0"/>
            </a:br>
            <a:r>
              <a:rPr lang="en-GB" dirty="0" smtClean="0"/>
              <a:t>Coordinating Entity</a:t>
            </a:r>
          </a:p>
          <a:p>
            <a:pPr lvl="2">
              <a:buNone/>
            </a:pPr>
            <a:endParaRPr lang="en-GB" dirty="0" smtClean="0"/>
          </a:p>
        </p:txBody>
      </p:sp>
      <p:pic>
        <p:nvPicPr>
          <p:cNvPr id="416770" name="Picture 2"/>
          <p:cNvPicPr>
            <a:picLocks noChangeAspect="1" noChangeArrowheads="1"/>
          </p:cNvPicPr>
          <p:nvPr/>
        </p:nvPicPr>
        <p:blipFill>
          <a:blip r:embed="rId2" cstate="print"/>
          <a:srcRect/>
          <a:stretch>
            <a:fillRect/>
          </a:stretch>
        </p:blipFill>
        <p:spPr bwMode="auto">
          <a:xfrm>
            <a:off x="3223845" y="2988523"/>
            <a:ext cx="6435969" cy="640058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book is hands-on, based on real-life experience</a:t>
            </a:r>
            <a:endParaRPr lang="en-GB" dirty="0"/>
          </a:p>
        </p:txBody>
      </p:sp>
      <p:pic>
        <p:nvPicPr>
          <p:cNvPr id="372738" name="Picture 2"/>
          <p:cNvPicPr>
            <a:picLocks noChangeAspect="1" noChangeArrowheads="1"/>
          </p:cNvPicPr>
          <p:nvPr/>
        </p:nvPicPr>
        <p:blipFill>
          <a:blip r:embed="rId2" cstate="print"/>
          <a:srcRect/>
          <a:stretch>
            <a:fillRect/>
          </a:stretch>
        </p:blipFill>
        <p:spPr bwMode="auto">
          <a:xfrm>
            <a:off x="0" y="1852247"/>
            <a:ext cx="8780585" cy="294454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Yellow boxes cover challenges and pitfalls </a:t>
            </a:r>
            <a:endParaRPr lang="en-GB" dirty="0"/>
          </a:p>
        </p:txBody>
      </p:sp>
      <p:pic>
        <p:nvPicPr>
          <p:cNvPr id="373761" name="Picture 1"/>
          <p:cNvPicPr>
            <a:picLocks noChangeAspect="1" noChangeArrowheads="1"/>
          </p:cNvPicPr>
          <p:nvPr/>
        </p:nvPicPr>
        <p:blipFill>
          <a:blip r:embed="rId2" cstate="print"/>
          <a:srcRect/>
          <a:stretch>
            <a:fillRect/>
          </a:stretch>
        </p:blipFill>
        <p:spPr bwMode="auto">
          <a:xfrm>
            <a:off x="2018659" y="1184030"/>
            <a:ext cx="6843987" cy="1628309"/>
          </a:xfrm>
          <a:prstGeom prst="rect">
            <a:avLst/>
          </a:prstGeom>
          <a:noFill/>
          <a:ln w="9525">
            <a:noFill/>
            <a:miter lim="800000"/>
            <a:headEnd/>
            <a:tailEnd/>
          </a:ln>
        </p:spPr>
      </p:pic>
      <p:pic>
        <p:nvPicPr>
          <p:cNvPr id="373763" name="Picture 3"/>
          <p:cNvPicPr>
            <a:picLocks noChangeAspect="1" noChangeArrowheads="1"/>
          </p:cNvPicPr>
          <p:nvPr/>
        </p:nvPicPr>
        <p:blipFill>
          <a:blip r:embed="rId3" cstate="print"/>
          <a:srcRect/>
          <a:stretch>
            <a:fillRect/>
          </a:stretch>
        </p:blipFill>
        <p:spPr bwMode="auto">
          <a:xfrm>
            <a:off x="1183667" y="2907324"/>
            <a:ext cx="6616236" cy="1745044"/>
          </a:xfrm>
          <a:prstGeom prst="rect">
            <a:avLst/>
          </a:prstGeom>
          <a:noFill/>
          <a:ln w="9525">
            <a:noFill/>
            <a:miter lim="800000"/>
            <a:headEnd/>
            <a:tailEnd/>
          </a:ln>
        </p:spPr>
      </p:pic>
      <p:pic>
        <p:nvPicPr>
          <p:cNvPr id="373764" name="Picture 4"/>
          <p:cNvPicPr>
            <a:picLocks noChangeAspect="1" noChangeArrowheads="1"/>
          </p:cNvPicPr>
          <p:nvPr/>
        </p:nvPicPr>
        <p:blipFill>
          <a:blip r:embed="rId4" cstate="print"/>
          <a:srcRect/>
          <a:stretch>
            <a:fillRect/>
          </a:stretch>
        </p:blipFill>
        <p:spPr bwMode="auto">
          <a:xfrm>
            <a:off x="140677" y="4712677"/>
            <a:ext cx="6882278" cy="250088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Blue boxes cover main takeaways</a:t>
            </a:r>
            <a:endParaRPr lang="en-GB" dirty="0"/>
          </a:p>
        </p:txBody>
      </p:sp>
      <p:pic>
        <p:nvPicPr>
          <p:cNvPr id="411650" name="Picture 2"/>
          <p:cNvPicPr>
            <a:picLocks noChangeAspect="1" noChangeArrowheads="1"/>
          </p:cNvPicPr>
          <p:nvPr/>
        </p:nvPicPr>
        <p:blipFill>
          <a:blip r:embed="rId2" cstate="print"/>
          <a:srcRect/>
          <a:stretch>
            <a:fillRect/>
          </a:stretch>
        </p:blipFill>
        <p:spPr bwMode="auto">
          <a:xfrm>
            <a:off x="223839" y="1417760"/>
            <a:ext cx="7876808" cy="2032020"/>
          </a:xfrm>
          <a:prstGeom prst="rect">
            <a:avLst/>
          </a:prstGeom>
          <a:noFill/>
          <a:ln w="9525">
            <a:noFill/>
            <a:miter lim="800000"/>
            <a:headEnd/>
            <a:tailEnd/>
          </a:ln>
        </p:spPr>
      </p:pic>
      <p:pic>
        <p:nvPicPr>
          <p:cNvPr id="411651" name="Picture 3"/>
          <p:cNvPicPr>
            <a:picLocks noChangeAspect="1" noChangeArrowheads="1"/>
          </p:cNvPicPr>
          <p:nvPr/>
        </p:nvPicPr>
        <p:blipFill>
          <a:blip r:embed="rId3" cstate="print"/>
          <a:srcRect/>
          <a:stretch>
            <a:fillRect/>
          </a:stretch>
        </p:blipFill>
        <p:spPr bwMode="auto">
          <a:xfrm>
            <a:off x="553867" y="3810000"/>
            <a:ext cx="8287165" cy="197533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Decision trees: e.g. How to choose between bundles and </a:t>
            </a:r>
            <a:r>
              <a:rPr lang="en-GB" dirty="0" err="1" smtClean="0"/>
              <a:t>PoAs</a:t>
            </a:r>
            <a:endParaRPr lang="en-GB" dirty="0"/>
          </a:p>
        </p:txBody>
      </p:sp>
      <p:pic>
        <p:nvPicPr>
          <p:cNvPr id="412674" name="Picture 2"/>
          <p:cNvPicPr>
            <a:picLocks noChangeAspect="1" noChangeArrowheads="1"/>
          </p:cNvPicPr>
          <p:nvPr/>
        </p:nvPicPr>
        <p:blipFill>
          <a:blip r:embed="rId2" cstate="print"/>
          <a:srcRect/>
          <a:stretch>
            <a:fillRect/>
          </a:stretch>
        </p:blipFill>
        <p:spPr bwMode="auto">
          <a:xfrm>
            <a:off x="1581150" y="1142999"/>
            <a:ext cx="6261588" cy="478592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conclusions</a:t>
            </a:r>
            <a:endParaRPr lang="en-GB" dirty="0"/>
          </a:p>
        </p:txBody>
      </p:sp>
      <p:sp>
        <p:nvSpPr>
          <p:cNvPr id="3" name="Content Placeholder 2"/>
          <p:cNvSpPr>
            <a:spLocks noGrp="1"/>
          </p:cNvSpPr>
          <p:nvPr>
            <p:ph idx="1"/>
          </p:nvPr>
        </p:nvSpPr>
        <p:spPr>
          <a:xfrm>
            <a:off x="803030" y="1247394"/>
            <a:ext cx="7743093" cy="4616648"/>
          </a:xfrm>
        </p:spPr>
        <p:txBody>
          <a:bodyPr/>
          <a:lstStyle/>
          <a:p>
            <a:pPr marL="457200" indent="-457200">
              <a:buFont typeface="+mj-lt"/>
              <a:buAutoNum type="arabicPeriod"/>
            </a:pPr>
            <a:endParaRPr lang="en-GB" dirty="0" smtClean="0"/>
          </a:p>
          <a:p>
            <a:pPr marL="457200" indent="-457200">
              <a:buFont typeface="+mj-lt"/>
              <a:buAutoNum type="arabicPeriod"/>
            </a:pPr>
            <a:r>
              <a:rPr lang="en-GB" sz="2800" dirty="0" err="1" smtClean="0"/>
              <a:t>PoAs</a:t>
            </a:r>
            <a:r>
              <a:rPr lang="en-GB" sz="2800" dirty="0" smtClean="0"/>
              <a:t> are the stepping stones to the land of NAMAs and </a:t>
            </a:r>
            <a:r>
              <a:rPr lang="en-GB" sz="2800" dirty="0" err="1" smtClean="0"/>
              <a:t>sectoral</a:t>
            </a:r>
            <a:r>
              <a:rPr lang="en-GB" sz="2800" dirty="0" smtClean="0"/>
              <a:t> approaches</a:t>
            </a:r>
            <a:br>
              <a:rPr lang="en-GB" sz="2800" dirty="0" smtClean="0"/>
            </a:br>
            <a:endParaRPr lang="en-GB" sz="2800" dirty="0" smtClean="0"/>
          </a:p>
          <a:p>
            <a:pPr marL="457200" indent="-457200">
              <a:buFont typeface="+mj-lt"/>
              <a:buAutoNum type="arabicPeriod"/>
            </a:pPr>
            <a:r>
              <a:rPr lang="en-GB" sz="2800" dirty="0" err="1" smtClean="0"/>
              <a:t>PoAs</a:t>
            </a:r>
            <a:r>
              <a:rPr lang="en-GB" sz="2800" dirty="0" smtClean="0"/>
              <a:t> are operational – but to really take-off </a:t>
            </a:r>
            <a:r>
              <a:rPr lang="en-GB" sz="2800" dirty="0" err="1" smtClean="0"/>
              <a:t>PoA</a:t>
            </a:r>
            <a:r>
              <a:rPr lang="en-GB" sz="2800" dirty="0" smtClean="0"/>
              <a:t> regulations need to be improved</a:t>
            </a:r>
            <a:br>
              <a:rPr lang="en-GB" sz="2800" dirty="0" smtClean="0"/>
            </a:br>
            <a:endParaRPr lang="en-GB" sz="2800" dirty="0" smtClean="0"/>
          </a:p>
          <a:p>
            <a:pPr marL="457200" indent="-457200">
              <a:buFont typeface="+mj-lt"/>
              <a:buAutoNum type="arabicPeriod"/>
            </a:pPr>
            <a:r>
              <a:rPr lang="en-GB" sz="2800" dirty="0" smtClean="0"/>
              <a:t>Think </a:t>
            </a:r>
            <a:r>
              <a:rPr lang="en-GB" sz="2800" dirty="0" err="1" smtClean="0"/>
              <a:t>PoA</a:t>
            </a:r>
            <a:r>
              <a:rPr lang="en-GB" sz="2800" dirty="0" smtClean="0"/>
              <a:t> as a business, as a business, as a business</a:t>
            </a:r>
            <a:br>
              <a:rPr lang="en-GB" sz="2800" dirty="0" smtClean="0"/>
            </a:br>
            <a:endParaRPr lang="en-GB" sz="2800" dirty="0" smtClean="0"/>
          </a:p>
          <a:p>
            <a:pPr marL="457200" indent="-457200">
              <a:buFont typeface="+mj-lt"/>
              <a:buAutoNum type="arabicPeriod"/>
            </a:pPr>
            <a:r>
              <a:rPr lang="en-GB" sz="2800" dirty="0" smtClean="0"/>
              <a:t>Download the handbook</a:t>
            </a:r>
            <a:endParaRPr lang="en-GB" sz="28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6"/>
          <p:cNvSpPr>
            <a:spLocks noChangeArrowheads="1"/>
          </p:cNvSpPr>
          <p:nvPr/>
        </p:nvSpPr>
        <p:spPr bwMode="gray">
          <a:xfrm>
            <a:off x="2274888" y="3359150"/>
            <a:ext cx="5902325" cy="3073400"/>
          </a:xfrm>
          <a:prstGeom prst="rect">
            <a:avLst/>
          </a:prstGeom>
          <a:solidFill>
            <a:srgbClr val="DDDDDD"/>
          </a:solidFill>
          <a:ln w="9525">
            <a:noFill/>
            <a:miter lim="800000"/>
            <a:headEnd/>
            <a:tailEnd/>
          </a:ln>
        </p:spPr>
        <p:txBody>
          <a:bodyPr lIns="0" tIns="0" rIns="0" bIns="0" anchor="ctr"/>
          <a:lstStyle/>
          <a:p>
            <a:pPr algn="ctr" eaLnBrk="0" hangingPunct="0"/>
            <a:endParaRPr lang="en-US"/>
          </a:p>
        </p:txBody>
      </p:sp>
      <p:sp>
        <p:nvSpPr>
          <p:cNvPr id="14340" name="Rectangle 503"/>
          <p:cNvSpPr txBox="1">
            <a:spLocks noChangeArrowheads="1"/>
          </p:cNvSpPr>
          <p:nvPr/>
        </p:nvSpPr>
        <p:spPr bwMode="gray">
          <a:xfrm>
            <a:off x="2630487" y="3487738"/>
            <a:ext cx="5505328" cy="2659190"/>
          </a:xfrm>
          <a:prstGeom prst="rect">
            <a:avLst/>
          </a:prstGeom>
          <a:noFill/>
          <a:ln w="9525">
            <a:noFill/>
            <a:miter lim="800000"/>
            <a:headEnd/>
            <a:tailEnd/>
          </a:ln>
        </p:spPr>
        <p:txBody>
          <a:bodyPr wrap="square" lIns="0" tIns="0" rIns="0" bIns="0">
            <a:spAutoFit/>
          </a:bodyPr>
          <a:lstStyle/>
          <a:p>
            <a:pPr defTabSz="933450">
              <a:lnSpc>
                <a:spcPct val="90000"/>
              </a:lnSpc>
              <a:buSzPct val="120000"/>
            </a:pPr>
            <a:r>
              <a:rPr lang="en-GB" b="1" dirty="0"/>
              <a:t>South Pole Carbon Asset Management Ltd</a:t>
            </a:r>
            <a:r>
              <a:rPr lang="en-GB" b="1" dirty="0" smtClean="0"/>
              <a:t>.</a:t>
            </a:r>
            <a:br>
              <a:rPr lang="en-GB" b="1" dirty="0" smtClean="0"/>
            </a:br>
            <a:endParaRPr lang="en-GB" b="1" dirty="0" smtClean="0"/>
          </a:p>
          <a:p>
            <a:pPr defTabSz="933450">
              <a:lnSpc>
                <a:spcPct val="90000"/>
              </a:lnSpc>
              <a:buSzPct val="120000"/>
            </a:pPr>
            <a:r>
              <a:rPr lang="en-US" dirty="0" smtClean="0"/>
              <a:t>Christoph Sutter</a:t>
            </a:r>
          </a:p>
          <a:p>
            <a:pPr defTabSz="933450">
              <a:lnSpc>
                <a:spcPct val="90000"/>
              </a:lnSpc>
              <a:buSzPct val="120000"/>
            </a:pPr>
            <a:r>
              <a:rPr lang="de-DE" dirty="0" smtClean="0"/>
              <a:t>CEO</a:t>
            </a:r>
            <a:br>
              <a:rPr lang="de-DE" dirty="0" smtClean="0"/>
            </a:br>
            <a:endParaRPr lang="en-GB" dirty="0" smtClean="0"/>
          </a:p>
          <a:p>
            <a:pPr defTabSz="933450">
              <a:lnSpc>
                <a:spcPct val="90000"/>
              </a:lnSpc>
              <a:buSzPct val="120000"/>
            </a:pPr>
            <a:r>
              <a:rPr lang="en-GB" u="sng" dirty="0" smtClean="0">
                <a:solidFill>
                  <a:schemeClr val="tx2"/>
                </a:solidFill>
                <a:hlinkClick r:id="rId7"/>
              </a:rPr>
              <a:t>poa@southpolecarbon.com</a:t>
            </a:r>
            <a:endParaRPr lang="en-GB" u="sng" dirty="0" smtClean="0">
              <a:solidFill>
                <a:schemeClr val="tx2"/>
              </a:solidFill>
            </a:endParaRPr>
          </a:p>
          <a:p>
            <a:pPr defTabSz="933450">
              <a:lnSpc>
                <a:spcPct val="90000"/>
              </a:lnSpc>
              <a:buSzPct val="120000"/>
            </a:pPr>
            <a:r>
              <a:rPr lang="en-GB" u="sng" dirty="0" smtClean="0">
                <a:solidFill>
                  <a:schemeClr val="tx2"/>
                </a:solidFill>
                <a:hlinkClick r:id="rId8"/>
              </a:rPr>
              <a:t>www.southpolecarbon.com</a:t>
            </a:r>
            <a:endParaRPr lang="en-GB" u="sng" dirty="0" smtClean="0">
              <a:solidFill>
                <a:schemeClr val="tx2"/>
              </a:solidFill>
            </a:endParaRPr>
          </a:p>
          <a:p>
            <a:pPr defTabSz="933450">
              <a:lnSpc>
                <a:spcPct val="90000"/>
              </a:lnSpc>
              <a:buSzPct val="120000"/>
            </a:pPr>
            <a:endParaRPr lang="en-GB" u="sng" dirty="0" smtClean="0">
              <a:solidFill>
                <a:schemeClr val="tx2"/>
              </a:solidFill>
            </a:endParaRPr>
          </a:p>
          <a:p>
            <a:pPr defTabSz="933450">
              <a:lnSpc>
                <a:spcPct val="90000"/>
              </a:lnSpc>
              <a:buSzPct val="120000"/>
            </a:pPr>
            <a:endParaRPr lang="en-GB" sz="1600" u="sng" dirty="0">
              <a:solidFill>
                <a:schemeClr val="tx2"/>
              </a:solidFill>
            </a:endParaRPr>
          </a:p>
          <a:p>
            <a:pPr defTabSz="933450">
              <a:lnSpc>
                <a:spcPct val="90000"/>
              </a:lnSpc>
              <a:buSzPct val="120000"/>
            </a:pPr>
            <a:endParaRPr lang="en-GB" sz="1600" u="sng" dirty="0">
              <a:solidFill>
                <a:schemeClr val="tx2"/>
              </a:solidFill>
            </a:endParaRPr>
          </a:p>
        </p:txBody>
      </p:sp>
      <p:graphicFrame>
        <p:nvGraphicFramePr>
          <p:cNvPr id="14338" name="Rectangle 2" hidden="1"/>
          <p:cNvGraphicFramePr>
            <a:graphicFrameLocks/>
          </p:cNvGraphicFramePr>
          <p:nvPr/>
        </p:nvGraphicFramePr>
        <p:xfrm>
          <a:off x="0" y="0"/>
          <a:ext cx="161925" cy="161925"/>
        </p:xfrm>
        <a:graphic>
          <a:graphicData uri="http://schemas.openxmlformats.org/presentationml/2006/ole">
            <p:oleObj spid="_x0000_s294914" name="think-cell Slide" r:id="rId9" imgW="0" imgH="0" progId="TCLayout.ActiveDocument.1">
              <p:embed/>
            </p:oleObj>
          </a:graphicData>
        </a:graphic>
      </p:graphicFrame>
      <p:sp>
        <p:nvSpPr>
          <p:cNvPr id="14341" name="AutoShape 8"/>
          <p:cNvSpPr>
            <a:spLocks noChangeArrowheads="1"/>
          </p:cNvSpPr>
          <p:nvPr>
            <p:custDataLst>
              <p:tags r:id="rId2"/>
            </p:custDataLst>
          </p:nvPr>
        </p:nvSpPr>
        <p:spPr bwMode="gray">
          <a:xfrm>
            <a:off x="563563" y="3352800"/>
            <a:ext cx="1435100" cy="3079750"/>
          </a:xfrm>
          <a:prstGeom prst="homePlate">
            <a:avLst>
              <a:gd name="adj" fmla="val 0"/>
            </a:avLst>
          </a:prstGeom>
          <a:solidFill>
            <a:schemeClr val="hlink"/>
          </a:solidFill>
          <a:ln w="12700">
            <a:noFill/>
            <a:miter lim="800000"/>
            <a:headEnd/>
            <a:tailEnd/>
          </a:ln>
        </p:spPr>
        <p:txBody>
          <a:bodyPr lIns="93296" tIns="46648" rIns="93296" bIns="46648" anchor="ctr"/>
          <a:lstStyle/>
          <a:p>
            <a:pPr defTabSz="933450">
              <a:lnSpc>
                <a:spcPct val="90000"/>
              </a:lnSpc>
              <a:buSzPct val="120000"/>
            </a:pPr>
            <a:r>
              <a:rPr lang="fr-FR" sz="1400" b="1" dirty="0">
                <a:solidFill>
                  <a:schemeClr val="bg1"/>
                </a:solidFill>
              </a:rPr>
              <a:t>Contact:</a:t>
            </a:r>
          </a:p>
          <a:p>
            <a:pPr defTabSz="933450">
              <a:lnSpc>
                <a:spcPct val="90000"/>
              </a:lnSpc>
              <a:buSzPct val="120000"/>
            </a:pPr>
            <a:endParaRPr lang="fr-FR" sz="1400" b="1" dirty="0">
              <a:solidFill>
                <a:schemeClr val="bg1"/>
              </a:solidFill>
            </a:endParaRPr>
          </a:p>
          <a:p>
            <a:pPr defTabSz="933450">
              <a:lnSpc>
                <a:spcPct val="90000"/>
              </a:lnSpc>
              <a:buSzPct val="120000"/>
            </a:pPr>
            <a:endParaRPr lang="fr-FR" sz="1400" b="1" dirty="0">
              <a:solidFill>
                <a:schemeClr val="bg1"/>
              </a:solidFill>
            </a:endParaRPr>
          </a:p>
          <a:p>
            <a:pPr defTabSz="933450">
              <a:lnSpc>
                <a:spcPct val="90000"/>
              </a:lnSpc>
              <a:buSzPct val="120000"/>
            </a:pPr>
            <a:endParaRPr lang="fr-FR" sz="1400" b="1" dirty="0">
              <a:solidFill>
                <a:schemeClr val="bg1"/>
              </a:solidFill>
            </a:endParaRPr>
          </a:p>
          <a:p>
            <a:pPr defTabSz="933450">
              <a:lnSpc>
                <a:spcPct val="90000"/>
              </a:lnSpc>
              <a:buSzPct val="120000"/>
            </a:pPr>
            <a:endParaRPr lang="fr-FR" sz="1400" b="1" dirty="0">
              <a:solidFill>
                <a:schemeClr val="bg1"/>
              </a:solidFill>
            </a:endParaRPr>
          </a:p>
          <a:p>
            <a:pPr defTabSz="933450">
              <a:lnSpc>
                <a:spcPct val="90000"/>
              </a:lnSpc>
              <a:buSzPct val="120000"/>
            </a:pPr>
            <a:endParaRPr lang="fr-FR" sz="1400" b="1" dirty="0">
              <a:solidFill>
                <a:schemeClr val="bg1"/>
              </a:solidFill>
            </a:endParaRPr>
          </a:p>
          <a:p>
            <a:pPr defTabSz="933450">
              <a:lnSpc>
                <a:spcPct val="90000"/>
              </a:lnSpc>
              <a:buSzPct val="120000"/>
            </a:pPr>
            <a:endParaRPr lang="fr-FR" sz="1400" b="1" dirty="0">
              <a:solidFill>
                <a:schemeClr val="bg1"/>
              </a:solidFill>
            </a:endParaRPr>
          </a:p>
          <a:p>
            <a:pPr defTabSz="933450">
              <a:lnSpc>
                <a:spcPct val="90000"/>
              </a:lnSpc>
              <a:buSzPct val="120000"/>
            </a:pPr>
            <a:endParaRPr lang="fr-FR" sz="1400" b="1" dirty="0">
              <a:solidFill>
                <a:schemeClr val="bg1"/>
              </a:solidFill>
            </a:endParaRPr>
          </a:p>
          <a:p>
            <a:pPr defTabSz="933450">
              <a:lnSpc>
                <a:spcPct val="90000"/>
              </a:lnSpc>
              <a:buSzPct val="120000"/>
            </a:pPr>
            <a:endParaRPr lang="fr-FR" sz="1400" b="1" dirty="0">
              <a:solidFill>
                <a:schemeClr val="bg1"/>
              </a:solidFill>
            </a:endParaRPr>
          </a:p>
          <a:p>
            <a:pPr defTabSz="933450">
              <a:lnSpc>
                <a:spcPct val="90000"/>
              </a:lnSpc>
              <a:buSzPct val="120000"/>
            </a:pPr>
            <a:endParaRPr lang="fr-FR" sz="1400" b="1" dirty="0">
              <a:solidFill>
                <a:schemeClr val="bg1"/>
              </a:solidFill>
            </a:endParaRPr>
          </a:p>
          <a:p>
            <a:pPr defTabSz="933450">
              <a:lnSpc>
                <a:spcPct val="90000"/>
              </a:lnSpc>
              <a:buSzPct val="120000"/>
            </a:pPr>
            <a:endParaRPr lang="fr-FR" sz="1400" b="1" dirty="0">
              <a:solidFill>
                <a:schemeClr val="bg1"/>
              </a:solidFill>
            </a:endParaRPr>
          </a:p>
          <a:p>
            <a:pPr defTabSz="933450">
              <a:lnSpc>
                <a:spcPct val="90000"/>
              </a:lnSpc>
              <a:buSzPct val="120000"/>
            </a:pPr>
            <a:endParaRPr lang="fr-FR" sz="1400" b="1" dirty="0">
              <a:solidFill>
                <a:schemeClr val="bg1"/>
              </a:solidFill>
            </a:endParaRPr>
          </a:p>
          <a:p>
            <a:pPr defTabSz="933450">
              <a:lnSpc>
                <a:spcPct val="90000"/>
              </a:lnSpc>
              <a:buSzPct val="120000"/>
            </a:pPr>
            <a:endParaRPr lang="fr-FR" sz="1400" b="1" dirty="0">
              <a:solidFill>
                <a:schemeClr val="bg1"/>
              </a:solidFill>
            </a:endParaRPr>
          </a:p>
          <a:p>
            <a:pPr defTabSz="933450">
              <a:lnSpc>
                <a:spcPct val="90000"/>
              </a:lnSpc>
              <a:buSzPct val="120000"/>
            </a:pPr>
            <a:endParaRPr lang="fr-FR" sz="1400" b="1" dirty="0">
              <a:solidFill>
                <a:schemeClr val="bg1"/>
              </a:solidFill>
            </a:endParaRPr>
          </a:p>
          <a:p>
            <a:pPr defTabSz="933450">
              <a:lnSpc>
                <a:spcPct val="90000"/>
              </a:lnSpc>
              <a:buSzPct val="120000"/>
            </a:pPr>
            <a:endParaRPr lang="fr-FR" sz="1400" b="1" dirty="0">
              <a:solidFill>
                <a:schemeClr val="bg1"/>
              </a:solidFill>
            </a:endParaRPr>
          </a:p>
        </p:txBody>
      </p:sp>
      <p:sp>
        <p:nvSpPr>
          <p:cNvPr id="7" name="Rectangle 6"/>
          <p:cNvSpPr>
            <a:spLocks noChangeArrowheads="1"/>
          </p:cNvSpPr>
          <p:nvPr>
            <p:custDataLst>
              <p:tags r:id="rId3"/>
            </p:custDataLst>
          </p:nvPr>
        </p:nvSpPr>
        <p:spPr bwMode="gray">
          <a:xfrm>
            <a:off x="551596" y="1307611"/>
            <a:ext cx="7619389" cy="1834174"/>
          </a:xfrm>
          <a:prstGeom prst="rect">
            <a:avLst/>
          </a:prstGeom>
          <a:solidFill>
            <a:srgbClr val="DDDDDD"/>
          </a:solidFill>
          <a:ln w="9525">
            <a:noFill/>
            <a:miter lim="800000"/>
            <a:headEnd/>
            <a:tailEnd/>
          </a:ln>
        </p:spPr>
        <p:txBody>
          <a:bodyPr lIns="0" tIns="0" rIns="0" bIns="0" anchor="ctr"/>
          <a:lstStyle/>
          <a:p>
            <a:pPr algn="ctr" eaLnBrk="0" hangingPunct="0"/>
            <a:endParaRPr lang="en-US"/>
          </a:p>
        </p:txBody>
      </p:sp>
      <p:sp>
        <p:nvSpPr>
          <p:cNvPr id="8" name="Rectangle 503"/>
          <p:cNvSpPr txBox="1">
            <a:spLocks noChangeArrowheads="1"/>
          </p:cNvSpPr>
          <p:nvPr>
            <p:custDataLst>
              <p:tags r:id="rId4"/>
            </p:custDataLst>
          </p:nvPr>
        </p:nvSpPr>
        <p:spPr bwMode="gray">
          <a:xfrm>
            <a:off x="825135" y="1612046"/>
            <a:ext cx="5505328" cy="1274195"/>
          </a:xfrm>
          <a:prstGeom prst="rect">
            <a:avLst/>
          </a:prstGeom>
          <a:noFill/>
          <a:ln w="9525">
            <a:noFill/>
            <a:miter lim="800000"/>
            <a:headEnd/>
            <a:tailEnd/>
          </a:ln>
        </p:spPr>
        <p:txBody>
          <a:bodyPr wrap="square" lIns="0" tIns="0" rIns="0" bIns="0">
            <a:spAutoFit/>
          </a:bodyPr>
          <a:lstStyle/>
          <a:p>
            <a:pPr defTabSz="933450">
              <a:lnSpc>
                <a:spcPct val="90000"/>
              </a:lnSpc>
              <a:buSzPct val="120000"/>
            </a:pPr>
            <a:endParaRPr lang="en-GB" u="sng" dirty="0" smtClean="0">
              <a:solidFill>
                <a:schemeClr val="tx2"/>
              </a:solidFill>
            </a:endParaRPr>
          </a:p>
          <a:p>
            <a:pPr defTabSz="933450">
              <a:lnSpc>
                <a:spcPct val="90000"/>
              </a:lnSpc>
              <a:buSzPct val="120000"/>
            </a:pPr>
            <a:r>
              <a:rPr lang="en-GB" b="1" dirty="0" smtClean="0"/>
              <a:t>Download the book at:</a:t>
            </a:r>
            <a:br>
              <a:rPr lang="en-GB" b="1" dirty="0" smtClean="0"/>
            </a:br>
            <a:r>
              <a:rPr lang="en-US" u="sng" dirty="0" smtClean="0">
                <a:hlinkClick r:id="rId10"/>
              </a:rPr>
              <a:t>www.southpolecarbon.com/news-download.htm</a:t>
            </a:r>
            <a:endParaRPr lang="en-GB" b="1" dirty="0" smtClean="0"/>
          </a:p>
          <a:p>
            <a:pPr defTabSz="933450">
              <a:lnSpc>
                <a:spcPct val="90000"/>
              </a:lnSpc>
              <a:buSzPct val="120000"/>
            </a:pPr>
            <a:endParaRPr lang="en-GB" sz="1600" u="sng" dirty="0">
              <a:solidFill>
                <a:schemeClr val="tx2"/>
              </a:solidFill>
            </a:endParaRPr>
          </a:p>
          <a:p>
            <a:pPr defTabSz="933450">
              <a:lnSpc>
                <a:spcPct val="90000"/>
              </a:lnSpc>
              <a:buSzPct val="120000"/>
            </a:pPr>
            <a:endParaRPr lang="en-GB" sz="1600" u="sng" dirty="0">
              <a:solidFill>
                <a:schemeClr val="tx2"/>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
          <p:cNvSpPr>
            <a:spLocks noGrp="1" noChangeArrowheads="1"/>
          </p:cNvSpPr>
          <p:nvPr>
            <p:ph type="title"/>
            <p:custDataLst>
              <p:tags r:id="rId2"/>
            </p:custDataLst>
          </p:nvPr>
        </p:nvSpPr>
        <p:spPr>
          <a:xfrm>
            <a:off x="198438" y="476250"/>
            <a:ext cx="7772400" cy="369888"/>
          </a:xfrm>
        </p:spPr>
        <p:txBody>
          <a:bodyPr/>
          <a:lstStyle/>
          <a:p>
            <a:r>
              <a:rPr lang="de-CH" dirty="0" smtClean="0">
                <a:ea typeface="ＭＳ Ｐゴシック" charset="-128"/>
                <a:cs typeface="Arial" charset="0"/>
              </a:rPr>
              <a:t> </a:t>
            </a:r>
            <a:r>
              <a:rPr lang="de-CH" dirty="0" smtClean="0">
                <a:ea typeface="ＭＳ Ｐゴシック" charset="-128"/>
                <a:cs typeface="Arial" charset="0"/>
              </a:rPr>
              <a:t>Content</a:t>
            </a:r>
            <a:endParaRPr lang="en-US" dirty="0" smtClean="0">
              <a:ea typeface="ＭＳ Ｐゴシック" charset="-128"/>
              <a:cs typeface="Arial" charset="0"/>
            </a:endParaRPr>
          </a:p>
        </p:txBody>
      </p:sp>
      <p:graphicFrame>
        <p:nvGraphicFramePr>
          <p:cNvPr id="10242" name="Rectangle 8" hidden="1"/>
          <p:cNvGraphicFramePr>
            <a:graphicFrameLocks/>
          </p:cNvGraphicFramePr>
          <p:nvPr/>
        </p:nvGraphicFramePr>
        <p:xfrm>
          <a:off x="0" y="0"/>
          <a:ext cx="161925" cy="161925"/>
        </p:xfrm>
        <a:graphic>
          <a:graphicData uri="http://schemas.openxmlformats.org/presentationml/2006/ole">
            <p:oleObj spid="_x0000_s418818" name="think-cell Slide" r:id="rId6" imgW="0" imgH="0" progId="TCLayout.ActiveDocument.1">
              <p:embed/>
            </p:oleObj>
          </a:graphicData>
        </a:graphic>
      </p:graphicFrame>
      <p:sp>
        <p:nvSpPr>
          <p:cNvPr id="10244" name="Line 5"/>
          <p:cNvSpPr>
            <a:spLocks noChangeShapeType="1"/>
          </p:cNvSpPr>
          <p:nvPr/>
        </p:nvSpPr>
        <p:spPr bwMode="gray">
          <a:xfrm>
            <a:off x="2446338" y="2605088"/>
            <a:ext cx="4251325" cy="0"/>
          </a:xfrm>
          <a:prstGeom prst="line">
            <a:avLst/>
          </a:prstGeom>
          <a:noFill/>
          <a:ln w="28575">
            <a:solidFill>
              <a:schemeClr val="hlink"/>
            </a:solidFill>
            <a:round/>
            <a:headEnd/>
            <a:tailEnd/>
          </a:ln>
        </p:spPr>
        <p:txBody>
          <a:bodyPr/>
          <a:lstStyle/>
          <a:p>
            <a:endParaRPr lang="en-GB"/>
          </a:p>
        </p:txBody>
      </p:sp>
      <p:sp>
        <p:nvSpPr>
          <p:cNvPr id="10245" name="Line 6"/>
          <p:cNvSpPr>
            <a:spLocks noChangeShapeType="1"/>
          </p:cNvSpPr>
          <p:nvPr/>
        </p:nvSpPr>
        <p:spPr bwMode="gray">
          <a:xfrm>
            <a:off x="2446338" y="4842972"/>
            <a:ext cx="4251325" cy="0"/>
          </a:xfrm>
          <a:prstGeom prst="line">
            <a:avLst/>
          </a:prstGeom>
          <a:noFill/>
          <a:ln w="28575">
            <a:solidFill>
              <a:schemeClr val="hlink"/>
            </a:solidFill>
            <a:round/>
            <a:headEnd/>
            <a:tailEnd/>
          </a:ln>
        </p:spPr>
        <p:txBody>
          <a:bodyPr/>
          <a:lstStyle/>
          <a:p>
            <a:endParaRPr lang="en-GB"/>
          </a:p>
        </p:txBody>
      </p:sp>
      <p:sp>
        <p:nvSpPr>
          <p:cNvPr id="10246" name="Rectangle 12"/>
          <p:cNvSpPr>
            <a:spLocks noChangeArrowheads="1"/>
          </p:cNvSpPr>
          <p:nvPr>
            <p:custDataLst>
              <p:tags r:id="rId3"/>
            </p:custDataLst>
          </p:nvPr>
        </p:nvSpPr>
        <p:spPr bwMode="gray">
          <a:xfrm>
            <a:off x="2735263" y="2805113"/>
            <a:ext cx="4445000" cy="1938992"/>
          </a:xfrm>
          <a:prstGeom prst="rect">
            <a:avLst/>
          </a:prstGeom>
          <a:noFill/>
          <a:ln w="9525">
            <a:noFill/>
            <a:miter lim="800000"/>
            <a:headEnd/>
            <a:tailEnd/>
          </a:ln>
        </p:spPr>
        <p:txBody>
          <a:bodyPr lIns="0" tIns="0" rIns="0" bIns="0">
            <a:spAutoFit/>
          </a:bodyPr>
          <a:lstStyle/>
          <a:p>
            <a:pPr marL="361950" lvl="1" indent="-360363" defTabSz="895350">
              <a:spcAft>
                <a:spcPct val="100000"/>
              </a:spcAft>
              <a:buClr>
                <a:schemeClr val="tx2"/>
              </a:buClr>
              <a:buFontTx/>
              <a:buChar char="•"/>
            </a:pPr>
            <a:r>
              <a:rPr lang="en-US" sz="1800" b="1" dirty="0" smtClean="0"/>
              <a:t>Overview of South Pole</a:t>
            </a:r>
            <a:endParaRPr lang="en-US" sz="1800" b="1" dirty="0"/>
          </a:p>
          <a:p>
            <a:pPr marL="361950" lvl="1" indent="-360363" defTabSz="895350">
              <a:spcAft>
                <a:spcPct val="100000"/>
              </a:spcAft>
              <a:buClr>
                <a:schemeClr val="tx2"/>
              </a:buClr>
              <a:buFontTx/>
              <a:buChar char="•"/>
            </a:pPr>
            <a:r>
              <a:rPr lang="en-US" sz="1800" dirty="0" smtClean="0"/>
              <a:t>Where are we with </a:t>
            </a:r>
            <a:r>
              <a:rPr lang="en-US" sz="1800" dirty="0" err="1" smtClean="0"/>
              <a:t>PoAs</a:t>
            </a:r>
            <a:r>
              <a:rPr lang="en-US" sz="1800" dirty="0" smtClean="0"/>
              <a:t>?</a:t>
            </a:r>
            <a:endParaRPr lang="en-US" sz="1800" dirty="0"/>
          </a:p>
          <a:p>
            <a:pPr marL="361950" lvl="1" indent="-360363" defTabSz="895350">
              <a:spcAft>
                <a:spcPct val="100000"/>
              </a:spcAft>
              <a:buClr>
                <a:schemeClr val="tx2"/>
              </a:buClr>
              <a:buFontTx/>
              <a:buChar char="•"/>
            </a:pPr>
            <a:r>
              <a:rPr lang="en-US" sz="1800" dirty="0" smtClean="0"/>
              <a:t>3 strategic opportunities of </a:t>
            </a:r>
            <a:r>
              <a:rPr lang="en-US" sz="1800" dirty="0" err="1" smtClean="0"/>
              <a:t>PoAs</a:t>
            </a:r>
            <a:endParaRPr lang="en-US" sz="1800" dirty="0" smtClean="0"/>
          </a:p>
          <a:p>
            <a:pPr marL="361950" lvl="1" indent="-360363" defTabSz="895350">
              <a:spcAft>
                <a:spcPct val="100000"/>
              </a:spcAft>
              <a:buClr>
                <a:schemeClr val="tx2"/>
              </a:buClr>
              <a:buFontTx/>
              <a:buChar char="•"/>
            </a:pPr>
            <a:r>
              <a:rPr lang="en-US" sz="1800" dirty="0" smtClean="0"/>
              <a:t>Launch of the new </a:t>
            </a:r>
            <a:r>
              <a:rPr lang="en-US" sz="1800" dirty="0" err="1" smtClean="0"/>
              <a:t>PoA</a:t>
            </a:r>
            <a:r>
              <a:rPr lang="en-US" sz="1800" dirty="0" smtClean="0"/>
              <a:t> </a:t>
            </a:r>
            <a:r>
              <a:rPr lang="en-US" sz="1800" dirty="0" err="1" smtClean="0"/>
              <a:t>Guidbook</a:t>
            </a:r>
            <a:endParaRPr lang="en-US" sz="1800" dirty="0"/>
          </a:p>
        </p:txBody>
      </p:sp>
      <p:pic>
        <p:nvPicPr>
          <p:cNvPr id="10247" name="Bild 4" descr="logo-pinguinkopf-CMYK 80-60-20-0.wmf"/>
          <p:cNvPicPr>
            <a:picLocks noChangeAspect="1"/>
          </p:cNvPicPr>
          <p:nvPr/>
        </p:nvPicPr>
        <p:blipFill>
          <a:blip r:embed="rId7" cstate="print"/>
          <a:srcRect/>
          <a:stretch>
            <a:fillRect/>
          </a:stretch>
        </p:blipFill>
        <p:spPr bwMode="auto">
          <a:xfrm>
            <a:off x="2566988" y="2747963"/>
            <a:ext cx="431800" cy="43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Rectangle 2" hidden="1"/>
          <p:cNvGraphicFramePr>
            <a:graphicFrameLocks/>
          </p:cNvGraphicFramePr>
          <p:nvPr/>
        </p:nvGraphicFramePr>
        <p:xfrm>
          <a:off x="0" y="0"/>
          <a:ext cx="158750" cy="158750"/>
        </p:xfrm>
        <a:graphic>
          <a:graphicData uri="http://schemas.openxmlformats.org/presentationml/2006/ole">
            <p:oleObj spid="_x0000_s421890" name="think-cell Slide" r:id="rId31" imgW="0" imgH="0" progId="TCLayout.ActiveDocument.1">
              <p:embed/>
            </p:oleObj>
          </a:graphicData>
        </a:graphic>
      </p:graphicFrame>
      <p:sp>
        <p:nvSpPr>
          <p:cNvPr id="3075" name="Title 396"/>
          <p:cNvSpPr>
            <a:spLocks noGrp="1"/>
          </p:cNvSpPr>
          <p:nvPr>
            <p:ph type="title"/>
          </p:nvPr>
        </p:nvSpPr>
        <p:spPr/>
        <p:txBody>
          <a:bodyPr/>
          <a:lstStyle/>
          <a:p>
            <a:r>
              <a:rPr lang="en-ZA" smtClean="0">
                <a:cs typeface="Arial" charset="0"/>
              </a:rPr>
              <a:t>South Pole is an international CDM/VER project developer with 10 offices - headquartered in Zurich</a:t>
            </a:r>
            <a:endParaRPr lang="en-US" smtClean="0"/>
          </a:p>
        </p:txBody>
      </p:sp>
      <p:grpSp>
        <p:nvGrpSpPr>
          <p:cNvPr id="2" name="Group 8"/>
          <p:cNvGrpSpPr>
            <a:grpSpLocks/>
          </p:cNvGrpSpPr>
          <p:nvPr/>
        </p:nvGrpSpPr>
        <p:grpSpPr bwMode="auto">
          <a:xfrm>
            <a:off x="201613" y="1552575"/>
            <a:ext cx="8682037" cy="4772025"/>
            <a:chOff x="125" y="978"/>
            <a:chExt cx="5469" cy="3006"/>
          </a:xfrm>
        </p:grpSpPr>
        <p:sp>
          <p:nvSpPr>
            <p:cNvPr id="398" name="Rectangle 9"/>
            <p:cNvSpPr>
              <a:spLocks noChangeArrowheads="1"/>
            </p:cNvSpPr>
            <p:nvPr>
              <p:custDataLst>
                <p:tags r:id="rId12"/>
              </p:custDataLst>
            </p:nvPr>
          </p:nvSpPr>
          <p:spPr bwMode="gray">
            <a:xfrm>
              <a:off x="125" y="978"/>
              <a:ext cx="4303" cy="3006"/>
            </a:xfrm>
            <a:prstGeom prst="rect">
              <a:avLst/>
            </a:prstGeom>
            <a:solidFill>
              <a:schemeClr val="accent1"/>
            </a:solidFill>
            <a:ln w="9525">
              <a:solidFill>
                <a:schemeClr val="tx2">
                  <a:lumMod val="40000"/>
                  <a:lumOff val="60000"/>
                </a:schemeClr>
              </a:solidFill>
              <a:miter lim="800000"/>
              <a:headEnd/>
              <a:tailEnd/>
            </a:ln>
            <a:effectLst/>
          </p:spPr>
          <p:txBody>
            <a:bodyPr wrap="none" anchor="ctr"/>
            <a:lstStyle/>
            <a:p>
              <a:pPr eaLnBrk="0" hangingPunct="0">
                <a:defRPr/>
              </a:pPr>
              <a:endParaRPr lang="en-US" sz="1200"/>
            </a:p>
          </p:txBody>
        </p:sp>
        <p:sp>
          <p:nvSpPr>
            <p:cNvPr id="3095" name="Rectangle 10"/>
            <p:cNvSpPr>
              <a:spLocks noChangeArrowheads="1"/>
            </p:cNvSpPr>
            <p:nvPr>
              <p:custDataLst>
                <p:tags r:id="rId13"/>
              </p:custDataLst>
            </p:nvPr>
          </p:nvSpPr>
          <p:spPr bwMode="gray">
            <a:xfrm>
              <a:off x="4151" y="978"/>
              <a:ext cx="1443" cy="3006"/>
            </a:xfrm>
            <a:prstGeom prst="rect">
              <a:avLst/>
            </a:prstGeom>
            <a:solidFill>
              <a:schemeClr val="hlink"/>
            </a:solidFill>
            <a:ln w="9525">
              <a:solidFill>
                <a:srgbClr val="AEC0DA"/>
              </a:solidFill>
              <a:miter lim="800000"/>
              <a:headEnd/>
              <a:tailEnd/>
            </a:ln>
          </p:spPr>
          <p:txBody>
            <a:bodyPr wrap="none" anchor="ctr"/>
            <a:lstStyle/>
            <a:p>
              <a:pPr eaLnBrk="0" hangingPunct="0"/>
              <a:endParaRPr lang="en-US" sz="1200"/>
            </a:p>
          </p:txBody>
        </p:sp>
        <p:grpSp>
          <p:nvGrpSpPr>
            <p:cNvPr id="3" name="Group 11"/>
            <p:cNvGrpSpPr>
              <a:grpSpLocks/>
            </p:cNvGrpSpPr>
            <p:nvPr/>
          </p:nvGrpSpPr>
          <p:grpSpPr bwMode="auto">
            <a:xfrm>
              <a:off x="2705" y="1019"/>
              <a:ext cx="1325" cy="390"/>
              <a:chOff x="2387" y="1019"/>
              <a:chExt cx="1325" cy="390"/>
            </a:xfrm>
          </p:grpSpPr>
          <p:sp>
            <p:nvSpPr>
              <p:cNvPr id="3467" name="Oval 366"/>
              <p:cNvSpPr>
                <a:spLocks noChangeArrowheads="1"/>
              </p:cNvSpPr>
              <p:nvPr>
                <p:custDataLst>
                  <p:tags r:id="rId25"/>
                </p:custDataLst>
              </p:nvPr>
            </p:nvSpPr>
            <p:spPr bwMode="gray">
              <a:xfrm>
                <a:off x="2387" y="1205"/>
                <a:ext cx="57" cy="58"/>
              </a:xfrm>
              <a:prstGeom prst="ellipse">
                <a:avLst/>
              </a:prstGeom>
              <a:solidFill>
                <a:schemeClr val="tx2"/>
              </a:solidFill>
              <a:ln w="9525">
                <a:noFill/>
                <a:round/>
                <a:headEnd/>
                <a:tailEnd/>
              </a:ln>
            </p:spPr>
            <p:txBody>
              <a:bodyPr wrap="none" lIns="0" tIns="0" rIns="0" bIns="0" anchor="ctr"/>
              <a:lstStyle/>
              <a:p>
                <a:pPr defTabSz="933450">
                  <a:lnSpc>
                    <a:spcPct val="90000"/>
                  </a:lnSpc>
                  <a:buSzPct val="120000"/>
                  <a:buFontTx/>
                  <a:buChar char="•"/>
                </a:pPr>
                <a:endParaRPr lang="en-ZA" sz="1200"/>
              </a:p>
            </p:txBody>
          </p:sp>
          <p:sp>
            <p:nvSpPr>
              <p:cNvPr id="3468" name="Rectangle 367"/>
              <p:cNvSpPr>
                <a:spLocks noChangeArrowheads="1"/>
              </p:cNvSpPr>
              <p:nvPr>
                <p:custDataLst>
                  <p:tags r:id="rId26"/>
                </p:custDataLst>
              </p:nvPr>
            </p:nvSpPr>
            <p:spPr bwMode="gray">
              <a:xfrm>
                <a:off x="2494" y="1176"/>
                <a:ext cx="1218" cy="233"/>
              </a:xfrm>
              <a:prstGeom prst="rect">
                <a:avLst/>
              </a:prstGeom>
              <a:noFill/>
              <a:ln w="9525">
                <a:noFill/>
                <a:miter lim="800000"/>
                <a:headEnd/>
                <a:tailEnd/>
              </a:ln>
            </p:spPr>
            <p:txBody>
              <a:bodyPr wrap="none" lIns="0" tIns="0" rIns="0" bIns="0">
                <a:spAutoFit/>
              </a:bodyPr>
              <a:lstStyle/>
              <a:p>
                <a:pPr defTabSz="933450"/>
                <a:r>
                  <a:rPr lang="en-ZA" sz="1200"/>
                  <a:t>Satellite office [staff number]</a:t>
                </a:r>
              </a:p>
              <a:p>
                <a:pPr defTabSz="933450"/>
                <a:endParaRPr lang="en-ZA" sz="1200"/>
              </a:p>
            </p:txBody>
          </p:sp>
          <p:sp>
            <p:nvSpPr>
              <p:cNvPr id="3469" name="Oval 376"/>
              <p:cNvSpPr>
                <a:spLocks noChangeArrowheads="1"/>
              </p:cNvSpPr>
              <p:nvPr>
                <p:custDataLst>
                  <p:tags r:id="rId27"/>
                </p:custDataLst>
              </p:nvPr>
            </p:nvSpPr>
            <p:spPr bwMode="gray">
              <a:xfrm>
                <a:off x="2392" y="1048"/>
                <a:ext cx="57" cy="57"/>
              </a:xfrm>
              <a:prstGeom prst="ellipse">
                <a:avLst/>
              </a:prstGeom>
              <a:solidFill>
                <a:schemeClr val="tx1"/>
              </a:solidFill>
              <a:ln w="9525">
                <a:noFill/>
                <a:round/>
                <a:headEnd/>
                <a:tailEnd/>
              </a:ln>
            </p:spPr>
            <p:txBody>
              <a:bodyPr wrap="none" lIns="0" tIns="0" rIns="0" bIns="0" anchor="ctr"/>
              <a:lstStyle/>
              <a:p>
                <a:pPr defTabSz="933450">
                  <a:lnSpc>
                    <a:spcPct val="90000"/>
                  </a:lnSpc>
                  <a:buSzPct val="120000"/>
                  <a:buFontTx/>
                  <a:buChar char="•"/>
                </a:pPr>
                <a:endParaRPr lang="en-ZA" sz="1200"/>
              </a:p>
            </p:txBody>
          </p:sp>
          <p:sp>
            <p:nvSpPr>
              <p:cNvPr id="3470" name="Rectangle 367"/>
              <p:cNvSpPr>
                <a:spLocks noChangeArrowheads="1"/>
              </p:cNvSpPr>
              <p:nvPr>
                <p:custDataLst>
                  <p:tags r:id="rId28"/>
                </p:custDataLst>
              </p:nvPr>
            </p:nvSpPr>
            <p:spPr bwMode="gray">
              <a:xfrm>
                <a:off x="2497" y="1019"/>
                <a:ext cx="1105" cy="233"/>
              </a:xfrm>
              <a:prstGeom prst="rect">
                <a:avLst/>
              </a:prstGeom>
              <a:noFill/>
              <a:ln w="9525">
                <a:noFill/>
                <a:miter lim="800000"/>
                <a:headEnd/>
                <a:tailEnd/>
              </a:ln>
            </p:spPr>
            <p:txBody>
              <a:bodyPr lIns="0" tIns="0" rIns="0" bIns="0">
                <a:spAutoFit/>
              </a:bodyPr>
              <a:lstStyle/>
              <a:p>
                <a:pPr defTabSz="933450"/>
                <a:r>
                  <a:rPr lang="en-ZA" sz="1200"/>
                  <a:t>Head office [staff number]</a:t>
                </a:r>
              </a:p>
              <a:p>
                <a:pPr defTabSz="933450"/>
                <a:endParaRPr lang="en-ZA" sz="1200"/>
              </a:p>
            </p:txBody>
          </p:sp>
        </p:grpSp>
        <p:grpSp>
          <p:nvGrpSpPr>
            <p:cNvPr id="4" name="Group 4"/>
            <p:cNvGrpSpPr>
              <a:grpSpLocks/>
            </p:cNvGrpSpPr>
            <p:nvPr>
              <p:custDataLst>
                <p:tags r:id="rId14"/>
              </p:custDataLst>
            </p:nvPr>
          </p:nvGrpSpPr>
          <p:grpSpPr bwMode="auto">
            <a:xfrm>
              <a:off x="173" y="1205"/>
              <a:ext cx="3923" cy="2637"/>
              <a:chOff x="221" y="608"/>
              <a:chExt cx="5101" cy="3400"/>
            </a:xfrm>
          </p:grpSpPr>
          <p:grpSp>
            <p:nvGrpSpPr>
              <p:cNvPr id="5" name="Group 5"/>
              <p:cNvGrpSpPr>
                <a:grpSpLocks/>
              </p:cNvGrpSpPr>
              <p:nvPr>
                <p:custDataLst>
                  <p:tags r:id="rId23"/>
                </p:custDataLst>
              </p:nvPr>
            </p:nvGrpSpPr>
            <p:grpSpPr bwMode="auto">
              <a:xfrm>
                <a:off x="221" y="608"/>
                <a:ext cx="5095" cy="3400"/>
                <a:chOff x="221" y="608"/>
                <a:chExt cx="5095" cy="3400"/>
              </a:xfrm>
            </p:grpSpPr>
            <p:sp>
              <p:nvSpPr>
                <p:cNvPr id="3224" name="Freeform 6"/>
                <p:cNvSpPr>
                  <a:spLocks/>
                </p:cNvSpPr>
                <p:nvPr/>
              </p:nvSpPr>
              <p:spPr bwMode="gray">
                <a:xfrm>
                  <a:off x="915" y="1405"/>
                  <a:ext cx="263" cy="232"/>
                </a:xfrm>
                <a:custGeom>
                  <a:avLst/>
                  <a:gdLst>
                    <a:gd name="T0" fmla="*/ 0 w 237"/>
                    <a:gd name="T1" fmla="*/ 18776 h 203"/>
                    <a:gd name="T2" fmla="*/ 1008 w 237"/>
                    <a:gd name="T3" fmla="*/ 20296 h 203"/>
                    <a:gd name="T4" fmla="*/ 539 w 237"/>
                    <a:gd name="T5" fmla="*/ 23742 h 203"/>
                    <a:gd name="T6" fmla="*/ 1621 w 237"/>
                    <a:gd name="T7" fmla="*/ 25416 h 203"/>
                    <a:gd name="T8" fmla="*/ 4190 w 237"/>
                    <a:gd name="T9" fmla="*/ 25416 h 203"/>
                    <a:gd name="T10" fmla="*/ 5203 w 237"/>
                    <a:gd name="T11" fmla="*/ 29135 h 203"/>
                    <a:gd name="T12" fmla="*/ 4190 w 237"/>
                    <a:gd name="T13" fmla="*/ 30617 h 203"/>
                    <a:gd name="T14" fmla="*/ 1621 w 237"/>
                    <a:gd name="T15" fmla="*/ 30617 h 203"/>
                    <a:gd name="T16" fmla="*/ 2215 w 237"/>
                    <a:gd name="T17" fmla="*/ 35440 h 203"/>
                    <a:gd name="T18" fmla="*/ 3143 w 237"/>
                    <a:gd name="T19" fmla="*/ 36875 h 203"/>
                    <a:gd name="T20" fmla="*/ 4190 w 237"/>
                    <a:gd name="T21" fmla="*/ 36875 h 203"/>
                    <a:gd name="T22" fmla="*/ 4767 w 237"/>
                    <a:gd name="T23" fmla="*/ 42143 h 203"/>
                    <a:gd name="T24" fmla="*/ 7323 w 237"/>
                    <a:gd name="T25" fmla="*/ 40726 h 203"/>
                    <a:gd name="T26" fmla="*/ 9961 w 237"/>
                    <a:gd name="T27" fmla="*/ 36875 h 203"/>
                    <a:gd name="T28" fmla="*/ 10421 w 237"/>
                    <a:gd name="T29" fmla="*/ 35440 h 203"/>
                    <a:gd name="T30" fmla="*/ 12671 w 237"/>
                    <a:gd name="T31" fmla="*/ 40726 h 203"/>
                    <a:gd name="T32" fmla="*/ 13605 w 237"/>
                    <a:gd name="T33" fmla="*/ 38822 h 203"/>
                    <a:gd name="T34" fmla="*/ 14186 w 237"/>
                    <a:gd name="T35" fmla="*/ 36875 h 203"/>
                    <a:gd name="T36" fmla="*/ 14186 w 237"/>
                    <a:gd name="T37" fmla="*/ 33671 h 203"/>
                    <a:gd name="T38" fmla="*/ 14665 w 237"/>
                    <a:gd name="T39" fmla="*/ 33671 h 203"/>
                    <a:gd name="T40" fmla="*/ 15174 w 237"/>
                    <a:gd name="T41" fmla="*/ 30617 h 203"/>
                    <a:gd name="T42" fmla="*/ 12671 w 237"/>
                    <a:gd name="T43" fmla="*/ 25416 h 203"/>
                    <a:gd name="T44" fmla="*/ 11564 w 237"/>
                    <a:gd name="T45" fmla="*/ 23742 h 203"/>
                    <a:gd name="T46" fmla="*/ 11564 w 237"/>
                    <a:gd name="T47" fmla="*/ 18776 h 203"/>
                    <a:gd name="T48" fmla="*/ 11048 w 237"/>
                    <a:gd name="T49" fmla="*/ 10213 h 203"/>
                    <a:gd name="T50" fmla="*/ 11966 w 237"/>
                    <a:gd name="T51" fmla="*/ 1575 h 203"/>
                    <a:gd name="T52" fmla="*/ 11564 w 237"/>
                    <a:gd name="T53" fmla="*/ 0 h 203"/>
                    <a:gd name="T54" fmla="*/ 9961 w 237"/>
                    <a:gd name="T55" fmla="*/ 0 h 203"/>
                    <a:gd name="T56" fmla="*/ 8972 w 237"/>
                    <a:gd name="T57" fmla="*/ 8488 h 203"/>
                    <a:gd name="T58" fmla="*/ 7725 w 237"/>
                    <a:gd name="T59" fmla="*/ 6842 h 203"/>
                    <a:gd name="T60" fmla="*/ 6861 w 237"/>
                    <a:gd name="T61" fmla="*/ 6842 h 203"/>
                    <a:gd name="T62" fmla="*/ 5726 w 237"/>
                    <a:gd name="T63" fmla="*/ 5239 h 203"/>
                    <a:gd name="T64" fmla="*/ 4767 w 237"/>
                    <a:gd name="T65" fmla="*/ 8488 h 203"/>
                    <a:gd name="T66" fmla="*/ 4190 w 237"/>
                    <a:gd name="T67" fmla="*/ 3071 h 203"/>
                    <a:gd name="T68" fmla="*/ 3143 w 237"/>
                    <a:gd name="T69" fmla="*/ 3071 h 203"/>
                    <a:gd name="T70" fmla="*/ 539 w 237"/>
                    <a:gd name="T71" fmla="*/ 10213 h 203"/>
                    <a:gd name="T72" fmla="*/ 539 w 237"/>
                    <a:gd name="T73" fmla="*/ 11672 h 203"/>
                    <a:gd name="T74" fmla="*/ 0 w 237"/>
                    <a:gd name="T75" fmla="*/ 15539 h 203"/>
                    <a:gd name="T76" fmla="*/ 0 w 237"/>
                    <a:gd name="T77" fmla="*/ 18776 h 2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7"/>
                    <a:gd name="T118" fmla="*/ 0 h 203"/>
                    <a:gd name="T119" fmla="*/ 237 w 237"/>
                    <a:gd name="T120" fmla="*/ 203 h 20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7" h="203">
                      <a:moveTo>
                        <a:pt x="0" y="89"/>
                      </a:moveTo>
                      <a:lnTo>
                        <a:pt x="16" y="97"/>
                      </a:lnTo>
                      <a:lnTo>
                        <a:pt x="9" y="114"/>
                      </a:lnTo>
                      <a:lnTo>
                        <a:pt x="25" y="121"/>
                      </a:lnTo>
                      <a:lnTo>
                        <a:pt x="65" y="121"/>
                      </a:lnTo>
                      <a:lnTo>
                        <a:pt x="81" y="139"/>
                      </a:lnTo>
                      <a:lnTo>
                        <a:pt x="65" y="146"/>
                      </a:lnTo>
                      <a:lnTo>
                        <a:pt x="25" y="146"/>
                      </a:lnTo>
                      <a:lnTo>
                        <a:pt x="34" y="170"/>
                      </a:lnTo>
                      <a:lnTo>
                        <a:pt x="49" y="177"/>
                      </a:lnTo>
                      <a:lnTo>
                        <a:pt x="65" y="177"/>
                      </a:lnTo>
                      <a:lnTo>
                        <a:pt x="74" y="202"/>
                      </a:lnTo>
                      <a:lnTo>
                        <a:pt x="114" y="195"/>
                      </a:lnTo>
                      <a:lnTo>
                        <a:pt x="155" y="177"/>
                      </a:lnTo>
                      <a:lnTo>
                        <a:pt x="162" y="170"/>
                      </a:lnTo>
                      <a:lnTo>
                        <a:pt x="196" y="195"/>
                      </a:lnTo>
                      <a:lnTo>
                        <a:pt x="211" y="186"/>
                      </a:lnTo>
                      <a:lnTo>
                        <a:pt x="220" y="177"/>
                      </a:lnTo>
                      <a:lnTo>
                        <a:pt x="220" y="162"/>
                      </a:lnTo>
                      <a:lnTo>
                        <a:pt x="227" y="162"/>
                      </a:lnTo>
                      <a:lnTo>
                        <a:pt x="236" y="146"/>
                      </a:lnTo>
                      <a:lnTo>
                        <a:pt x="196" y="121"/>
                      </a:lnTo>
                      <a:lnTo>
                        <a:pt x="180" y="114"/>
                      </a:lnTo>
                      <a:lnTo>
                        <a:pt x="180" y="89"/>
                      </a:lnTo>
                      <a:lnTo>
                        <a:pt x="171" y="49"/>
                      </a:lnTo>
                      <a:lnTo>
                        <a:pt x="186" y="8"/>
                      </a:lnTo>
                      <a:lnTo>
                        <a:pt x="180" y="0"/>
                      </a:lnTo>
                      <a:lnTo>
                        <a:pt x="155" y="0"/>
                      </a:lnTo>
                      <a:lnTo>
                        <a:pt x="139" y="40"/>
                      </a:lnTo>
                      <a:lnTo>
                        <a:pt x="121" y="33"/>
                      </a:lnTo>
                      <a:lnTo>
                        <a:pt x="106" y="33"/>
                      </a:lnTo>
                      <a:lnTo>
                        <a:pt x="89" y="25"/>
                      </a:lnTo>
                      <a:lnTo>
                        <a:pt x="74" y="40"/>
                      </a:lnTo>
                      <a:lnTo>
                        <a:pt x="65" y="15"/>
                      </a:lnTo>
                      <a:lnTo>
                        <a:pt x="49" y="15"/>
                      </a:lnTo>
                      <a:lnTo>
                        <a:pt x="9" y="49"/>
                      </a:lnTo>
                      <a:lnTo>
                        <a:pt x="9" y="56"/>
                      </a:lnTo>
                      <a:lnTo>
                        <a:pt x="0" y="74"/>
                      </a:lnTo>
                      <a:lnTo>
                        <a:pt x="0" y="89"/>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25" name="Freeform 7"/>
                <p:cNvSpPr>
                  <a:spLocks/>
                </p:cNvSpPr>
                <p:nvPr/>
              </p:nvSpPr>
              <p:spPr bwMode="gray">
                <a:xfrm>
                  <a:off x="1330" y="1394"/>
                  <a:ext cx="408" cy="474"/>
                </a:xfrm>
                <a:custGeom>
                  <a:avLst/>
                  <a:gdLst>
                    <a:gd name="T0" fmla="*/ 2370 w 367"/>
                    <a:gd name="T1" fmla="*/ 33059 h 414"/>
                    <a:gd name="T2" fmla="*/ 6872 w 367"/>
                    <a:gd name="T3" fmla="*/ 36729 h 414"/>
                    <a:gd name="T4" fmla="*/ 9078 w 367"/>
                    <a:gd name="T5" fmla="*/ 38370 h 414"/>
                    <a:gd name="T6" fmla="*/ 10092 w 367"/>
                    <a:gd name="T7" fmla="*/ 33059 h 414"/>
                    <a:gd name="T8" fmla="*/ 12386 w 367"/>
                    <a:gd name="T9" fmla="*/ 41619 h 414"/>
                    <a:gd name="T10" fmla="*/ 12975 w 367"/>
                    <a:gd name="T11" fmla="*/ 43485 h 414"/>
                    <a:gd name="T12" fmla="*/ 14557 w 367"/>
                    <a:gd name="T13" fmla="*/ 50734 h 414"/>
                    <a:gd name="T14" fmla="*/ 13532 w 367"/>
                    <a:gd name="T15" fmla="*/ 65264 h 414"/>
                    <a:gd name="T16" fmla="*/ 13532 w 367"/>
                    <a:gd name="T17" fmla="*/ 71103 h 414"/>
                    <a:gd name="T18" fmla="*/ 10656 w 367"/>
                    <a:gd name="T19" fmla="*/ 72989 h 414"/>
                    <a:gd name="T20" fmla="*/ 10092 w 367"/>
                    <a:gd name="T21" fmla="*/ 78676 h 414"/>
                    <a:gd name="T22" fmla="*/ 12386 w 367"/>
                    <a:gd name="T23" fmla="*/ 76519 h 414"/>
                    <a:gd name="T24" fmla="*/ 15655 w 367"/>
                    <a:gd name="T25" fmla="*/ 81882 h 414"/>
                    <a:gd name="T26" fmla="*/ 17991 w 367"/>
                    <a:gd name="T27" fmla="*/ 89338 h 414"/>
                    <a:gd name="T28" fmla="*/ 20778 w 367"/>
                    <a:gd name="T29" fmla="*/ 92906 h 414"/>
                    <a:gd name="T30" fmla="*/ 18543 w 367"/>
                    <a:gd name="T31" fmla="*/ 83747 h 414"/>
                    <a:gd name="T32" fmla="*/ 21497 w 367"/>
                    <a:gd name="T33" fmla="*/ 87609 h 414"/>
                    <a:gd name="T34" fmla="*/ 22522 w 367"/>
                    <a:gd name="T35" fmla="*/ 81882 h 414"/>
                    <a:gd name="T36" fmla="*/ 21914 w 367"/>
                    <a:gd name="T37" fmla="*/ 76519 h 414"/>
                    <a:gd name="T38" fmla="*/ 19712 w 367"/>
                    <a:gd name="T39" fmla="*/ 67334 h 414"/>
                    <a:gd name="T40" fmla="*/ 21497 w 367"/>
                    <a:gd name="T41" fmla="*/ 67334 h 414"/>
                    <a:gd name="T42" fmla="*/ 22994 w 367"/>
                    <a:gd name="T43" fmla="*/ 72989 h 414"/>
                    <a:gd name="T44" fmla="*/ 24165 w 367"/>
                    <a:gd name="T45" fmla="*/ 69236 h 414"/>
                    <a:gd name="T46" fmla="*/ 21914 w 367"/>
                    <a:gd name="T47" fmla="*/ 50734 h 414"/>
                    <a:gd name="T48" fmla="*/ 19083 w 367"/>
                    <a:gd name="T49" fmla="*/ 47376 h 414"/>
                    <a:gd name="T50" fmla="*/ 20259 w 367"/>
                    <a:gd name="T51" fmla="*/ 41619 h 414"/>
                    <a:gd name="T52" fmla="*/ 19712 w 367"/>
                    <a:gd name="T53" fmla="*/ 36729 h 414"/>
                    <a:gd name="T54" fmla="*/ 17394 w 367"/>
                    <a:gd name="T55" fmla="*/ 29271 h 414"/>
                    <a:gd name="T56" fmla="*/ 15247 w 367"/>
                    <a:gd name="T57" fmla="*/ 21978 h 414"/>
                    <a:gd name="T58" fmla="*/ 13532 w 367"/>
                    <a:gd name="T59" fmla="*/ 13108 h 414"/>
                    <a:gd name="T60" fmla="*/ 10656 w 367"/>
                    <a:gd name="T61" fmla="*/ 10957 h 414"/>
                    <a:gd name="T62" fmla="*/ 8494 w 367"/>
                    <a:gd name="T63" fmla="*/ 13108 h 414"/>
                    <a:gd name="T64" fmla="*/ 7948 w 367"/>
                    <a:gd name="T65" fmla="*/ 10957 h 414"/>
                    <a:gd name="T66" fmla="*/ 7345 w 367"/>
                    <a:gd name="T67" fmla="*/ 1897 h 414"/>
                    <a:gd name="T68" fmla="*/ 6202 w 367"/>
                    <a:gd name="T69" fmla="*/ 0 h 414"/>
                    <a:gd name="T70" fmla="*/ 3325 w 367"/>
                    <a:gd name="T71" fmla="*/ 16537 h 414"/>
                    <a:gd name="T72" fmla="*/ 2690 w 367"/>
                    <a:gd name="T73" fmla="*/ 18710 h 414"/>
                    <a:gd name="T74" fmla="*/ 4060 w 367"/>
                    <a:gd name="T75" fmla="*/ 3732 h 414"/>
                    <a:gd name="T76" fmla="*/ 2370 w 367"/>
                    <a:gd name="T77" fmla="*/ 0 h 414"/>
                    <a:gd name="T78" fmla="*/ 0 w 367"/>
                    <a:gd name="T79" fmla="*/ 14444 h 4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7"/>
                    <a:gd name="T121" fmla="*/ 0 h 414"/>
                    <a:gd name="T122" fmla="*/ 367 w 367"/>
                    <a:gd name="T123" fmla="*/ 414 h 41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7" h="414">
                      <a:moveTo>
                        <a:pt x="0" y="89"/>
                      </a:moveTo>
                      <a:lnTo>
                        <a:pt x="34" y="148"/>
                      </a:lnTo>
                      <a:lnTo>
                        <a:pt x="49" y="155"/>
                      </a:lnTo>
                      <a:lnTo>
                        <a:pt x="99" y="163"/>
                      </a:lnTo>
                      <a:lnTo>
                        <a:pt x="106" y="163"/>
                      </a:lnTo>
                      <a:lnTo>
                        <a:pt x="131" y="171"/>
                      </a:lnTo>
                      <a:lnTo>
                        <a:pt x="139" y="171"/>
                      </a:lnTo>
                      <a:lnTo>
                        <a:pt x="146" y="148"/>
                      </a:lnTo>
                      <a:lnTo>
                        <a:pt x="155" y="163"/>
                      </a:lnTo>
                      <a:lnTo>
                        <a:pt x="179" y="186"/>
                      </a:lnTo>
                      <a:lnTo>
                        <a:pt x="171" y="204"/>
                      </a:lnTo>
                      <a:lnTo>
                        <a:pt x="187" y="195"/>
                      </a:lnTo>
                      <a:lnTo>
                        <a:pt x="196" y="211"/>
                      </a:lnTo>
                      <a:lnTo>
                        <a:pt x="211" y="226"/>
                      </a:lnTo>
                      <a:lnTo>
                        <a:pt x="220" y="251"/>
                      </a:lnTo>
                      <a:lnTo>
                        <a:pt x="196" y="292"/>
                      </a:lnTo>
                      <a:lnTo>
                        <a:pt x="202" y="308"/>
                      </a:lnTo>
                      <a:lnTo>
                        <a:pt x="196" y="317"/>
                      </a:lnTo>
                      <a:lnTo>
                        <a:pt x="155" y="308"/>
                      </a:lnTo>
                      <a:lnTo>
                        <a:pt x="155" y="325"/>
                      </a:lnTo>
                      <a:lnTo>
                        <a:pt x="146" y="325"/>
                      </a:lnTo>
                      <a:lnTo>
                        <a:pt x="146" y="350"/>
                      </a:lnTo>
                      <a:lnTo>
                        <a:pt x="171" y="350"/>
                      </a:lnTo>
                      <a:lnTo>
                        <a:pt x="179" y="341"/>
                      </a:lnTo>
                      <a:lnTo>
                        <a:pt x="196" y="341"/>
                      </a:lnTo>
                      <a:lnTo>
                        <a:pt x="227" y="365"/>
                      </a:lnTo>
                      <a:lnTo>
                        <a:pt x="227" y="373"/>
                      </a:lnTo>
                      <a:lnTo>
                        <a:pt x="261" y="397"/>
                      </a:lnTo>
                      <a:lnTo>
                        <a:pt x="276" y="407"/>
                      </a:lnTo>
                      <a:lnTo>
                        <a:pt x="301" y="413"/>
                      </a:lnTo>
                      <a:lnTo>
                        <a:pt x="301" y="407"/>
                      </a:lnTo>
                      <a:lnTo>
                        <a:pt x="268" y="373"/>
                      </a:lnTo>
                      <a:lnTo>
                        <a:pt x="268" y="357"/>
                      </a:lnTo>
                      <a:lnTo>
                        <a:pt x="310" y="390"/>
                      </a:lnTo>
                      <a:lnTo>
                        <a:pt x="326" y="390"/>
                      </a:lnTo>
                      <a:lnTo>
                        <a:pt x="326" y="365"/>
                      </a:lnTo>
                      <a:lnTo>
                        <a:pt x="317" y="357"/>
                      </a:lnTo>
                      <a:lnTo>
                        <a:pt x="317" y="341"/>
                      </a:lnTo>
                      <a:lnTo>
                        <a:pt x="293" y="317"/>
                      </a:lnTo>
                      <a:lnTo>
                        <a:pt x="285" y="300"/>
                      </a:lnTo>
                      <a:lnTo>
                        <a:pt x="293" y="285"/>
                      </a:lnTo>
                      <a:lnTo>
                        <a:pt x="310" y="300"/>
                      </a:lnTo>
                      <a:lnTo>
                        <a:pt x="317" y="317"/>
                      </a:lnTo>
                      <a:lnTo>
                        <a:pt x="333" y="325"/>
                      </a:lnTo>
                      <a:lnTo>
                        <a:pt x="333" y="308"/>
                      </a:lnTo>
                      <a:lnTo>
                        <a:pt x="350" y="308"/>
                      </a:lnTo>
                      <a:lnTo>
                        <a:pt x="366" y="276"/>
                      </a:lnTo>
                      <a:lnTo>
                        <a:pt x="317" y="226"/>
                      </a:lnTo>
                      <a:lnTo>
                        <a:pt x="293" y="226"/>
                      </a:lnTo>
                      <a:lnTo>
                        <a:pt x="276" y="211"/>
                      </a:lnTo>
                      <a:lnTo>
                        <a:pt x="276" y="195"/>
                      </a:lnTo>
                      <a:lnTo>
                        <a:pt x="293" y="186"/>
                      </a:lnTo>
                      <a:lnTo>
                        <a:pt x="276" y="171"/>
                      </a:lnTo>
                      <a:lnTo>
                        <a:pt x="285" y="163"/>
                      </a:lnTo>
                      <a:lnTo>
                        <a:pt x="276" y="139"/>
                      </a:lnTo>
                      <a:lnTo>
                        <a:pt x="251" y="130"/>
                      </a:lnTo>
                      <a:lnTo>
                        <a:pt x="236" y="106"/>
                      </a:lnTo>
                      <a:lnTo>
                        <a:pt x="220" y="98"/>
                      </a:lnTo>
                      <a:lnTo>
                        <a:pt x="202" y="89"/>
                      </a:lnTo>
                      <a:lnTo>
                        <a:pt x="196" y="58"/>
                      </a:lnTo>
                      <a:lnTo>
                        <a:pt x="179" y="58"/>
                      </a:lnTo>
                      <a:lnTo>
                        <a:pt x="155" y="49"/>
                      </a:lnTo>
                      <a:lnTo>
                        <a:pt x="139" y="58"/>
                      </a:lnTo>
                      <a:lnTo>
                        <a:pt x="122" y="58"/>
                      </a:lnTo>
                      <a:lnTo>
                        <a:pt x="106" y="74"/>
                      </a:lnTo>
                      <a:lnTo>
                        <a:pt x="114" y="49"/>
                      </a:lnTo>
                      <a:lnTo>
                        <a:pt x="106" y="34"/>
                      </a:lnTo>
                      <a:lnTo>
                        <a:pt x="106" y="9"/>
                      </a:lnTo>
                      <a:lnTo>
                        <a:pt x="106" y="0"/>
                      </a:lnTo>
                      <a:lnTo>
                        <a:pt x="90" y="0"/>
                      </a:lnTo>
                      <a:lnTo>
                        <a:pt x="59" y="42"/>
                      </a:lnTo>
                      <a:lnTo>
                        <a:pt x="49" y="74"/>
                      </a:lnTo>
                      <a:lnTo>
                        <a:pt x="59" y="98"/>
                      </a:lnTo>
                      <a:lnTo>
                        <a:pt x="40" y="83"/>
                      </a:lnTo>
                      <a:lnTo>
                        <a:pt x="40" y="42"/>
                      </a:lnTo>
                      <a:lnTo>
                        <a:pt x="59" y="17"/>
                      </a:lnTo>
                      <a:lnTo>
                        <a:pt x="74" y="0"/>
                      </a:lnTo>
                      <a:lnTo>
                        <a:pt x="34" y="0"/>
                      </a:lnTo>
                      <a:lnTo>
                        <a:pt x="9" y="34"/>
                      </a:lnTo>
                      <a:lnTo>
                        <a:pt x="0" y="65"/>
                      </a:lnTo>
                      <a:lnTo>
                        <a:pt x="0" y="89"/>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26" name="Freeform 8"/>
                <p:cNvSpPr>
                  <a:spLocks/>
                </p:cNvSpPr>
                <p:nvPr/>
              </p:nvSpPr>
              <p:spPr bwMode="gray">
                <a:xfrm>
                  <a:off x="835" y="2193"/>
                  <a:ext cx="820" cy="453"/>
                </a:xfrm>
                <a:custGeom>
                  <a:avLst/>
                  <a:gdLst>
                    <a:gd name="T0" fmla="*/ 25663 w 738"/>
                    <a:gd name="T1" fmla="*/ 0 h 396"/>
                    <a:gd name="T2" fmla="*/ 28454 w 738"/>
                    <a:gd name="T3" fmla="*/ 7016 h 396"/>
                    <a:gd name="T4" fmla="*/ 29070 w 738"/>
                    <a:gd name="T5" fmla="*/ 10503 h 396"/>
                    <a:gd name="T6" fmla="*/ 31171 w 738"/>
                    <a:gd name="T7" fmla="*/ 12239 h 396"/>
                    <a:gd name="T8" fmla="*/ 34054 w 738"/>
                    <a:gd name="T9" fmla="*/ 12239 h 396"/>
                    <a:gd name="T10" fmla="*/ 35129 w 738"/>
                    <a:gd name="T11" fmla="*/ 15722 h 396"/>
                    <a:gd name="T12" fmla="*/ 32387 w 738"/>
                    <a:gd name="T13" fmla="*/ 19294 h 396"/>
                    <a:gd name="T14" fmla="*/ 31776 w 738"/>
                    <a:gd name="T15" fmla="*/ 31492 h 396"/>
                    <a:gd name="T16" fmla="*/ 32822 w 738"/>
                    <a:gd name="T17" fmla="*/ 22262 h 396"/>
                    <a:gd name="T18" fmla="*/ 34054 w 738"/>
                    <a:gd name="T19" fmla="*/ 15722 h 396"/>
                    <a:gd name="T20" fmla="*/ 35129 w 738"/>
                    <a:gd name="T21" fmla="*/ 24483 h 396"/>
                    <a:gd name="T22" fmla="*/ 36767 w 738"/>
                    <a:gd name="T23" fmla="*/ 26403 h 396"/>
                    <a:gd name="T24" fmla="*/ 37287 w 738"/>
                    <a:gd name="T25" fmla="*/ 31492 h 396"/>
                    <a:gd name="T26" fmla="*/ 41654 w 738"/>
                    <a:gd name="T27" fmla="*/ 24483 h 396"/>
                    <a:gd name="T28" fmla="*/ 45432 w 738"/>
                    <a:gd name="T29" fmla="*/ 19294 h 396"/>
                    <a:gd name="T30" fmla="*/ 48271 w 738"/>
                    <a:gd name="T31" fmla="*/ 10503 h 396"/>
                    <a:gd name="T32" fmla="*/ 49363 w 738"/>
                    <a:gd name="T33" fmla="*/ 15722 h 396"/>
                    <a:gd name="T34" fmla="*/ 49363 w 738"/>
                    <a:gd name="T35" fmla="*/ 21037 h 396"/>
                    <a:gd name="T36" fmla="*/ 46690 w 738"/>
                    <a:gd name="T37" fmla="*/ 31492 h 396"/>
                    <a:gd name="T38" fmla="*/ 45432 w 738"/>
                    <a:gd name="T39" fmla="*/ 31492 h 396"/>
                    <a:gd name="T40" fmla="*/ 43369 w 738"/>
                    <a:gd name="T41" fmla="*/ 42235 h 396"/>
                    <a:gd name="T42" fmla="*/ 42212 w 738"/>
                    <a:gd name="T43" fmla="*/ 47144 h 396"/>
                    <a:gd name="T44" fmla="*/ 41654 w 738"/>
                    <a:gd name="T45" fmla="*/ 38545 h 396"/>
                    <a:gd name="T46" fmla="*/ 42212 w 738"/>
                    <a:gd name="T47" fmla="*/ 52506 h 396"/>
                    <a:gd name="T48" fmla="*/ 37819 w 738"/>
                    <a:gd name="T49" fmla="*/ 64721 h 396"/>
                    <a:gd name="T50" fmla="*/ 38384 w 738"/>
                    <a:gd name="T51" fmla="*/ 85911 h 396"/>
                    <a:gd name="T52" fmla="*/ 36108 w 738"/>
                    <a:gd name="T53" fmla="*/ 80425 h 396"/>
                    <a:gd name="T54" fmla="*/ 34054 w 738"/>
                    <a:gd name="T55" fmla="*/ 71794 h 396"/>
                    <a:gd name="T56" fmla="*/ 30122 w 738"/>
                    <a:gd name="T57" fmla="*/ 71794 h 396"/>
                    <a:gd name="T58" fmla="*/ 28454 w 738"/>
                    <a:gd name="T59" fmla="*/ 71794 h 396"/>
                    <a:gd name="T60" fmla="*/ 23571 w 738"/>
                    <a:gd name="T61" fmla="*/ 78948 h 396"/>
                    <a:gd name="T62" fmla="*/ 19720 w 738"/>
                    <a:gd name="T63" fmla="*/ 71794 h 396"/>
                    <a:gd name="T64" fmla="*/ 18098 w 738"/>
                    <a:gd name="T65" fmla="*/ 73682 h 396"/>
                    <a:gd name="T66" fmla="*/ 15827 w 738"/>
                    <a:gd name="T67" fmla="*/ 64721 h 396"/>
                    <a:gd name="T68" fmla="*/ 6523 w 738"/>
                    <a:gd name="T69" fmla="*/ 63085 h 396"/>
                    <a:gd name="T70" fmla="*/ 5481 w 738"/>
                    <a:gd name="T71" fmla="*/ 57700 h 396"/>
                    <a:gd name="T72" fmla="*/ 2134 w 738"/>
                    <a:gd name="T73" fmla="*/ 50911 h 396"/>
                    <a:gd name="T74" fmla="*/ 1658 w 738"/>
                    <a:gd name="T75" fmla="*/ 45647 h 396"/>
                    <a:gd name="T76" fmla="*/ 1658 w 738"/>
                    <a:gd name="T77" fmla="*/ 43672 h 396"/>
                    <a:gd name="T78" fmla="*/ 0 w 738"/>
                    <a:gd name="T79" fmla="*/ 36650 h 396"/>
                    <a:gd name="T80" fmla="*/ 469 w 738"/>
                    <a:gd name="T81" fmla="*/ 13744 h 396"/>
                    <a:gd name="T82" fmla="*/ 1088 w 738"/>
                    <a:gd name="T83" fmla="*/ 8900 h 3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8"/>
                    <a:gd name="T127" fmla="*/ 0 h 396"/>
                    <a:gd name="T128" fmla="*/ 738 w 738"/>
                    <a:gd name="T129" fmla="*/ 396 h 3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8" h="396">
                      <a:moveTo>
                        <a:pt x="24" y="8"/>
                      </a:moveTo>
                      <a:lnTo>
                        <a:pt x="373" y="8"/>
                      </a:lnTo>
                      <a:lnTo>
                        <a:pt x="380" y="0"/>
                      </a:lnTo>
                      <a:lnTo>
                        <a:pt x="389" y="16"/>
                      </a:lnTo>
                      <a:lnTo>
                        <a:pt x="405" y="16"/>
                      </a:lnTo>
                      <a:lnTo>
                        <a:pt x="420" y="32"/>
                      </a:lnTo>
                      <a:lnTo>
                        <a:pt x="445" y="32"/>
                      </a:lnTo>
                      <a:lnTo>
                        <a:pt x="414" y="56"/>
                      </a:lnTo>
                      <a:lnTo>
                        <a:pt x="429" y="48"/>
                      </a:lnTo>
                      <a:lnTo>
                        <a:pt x="438" y="56"/>
                      </a:lnTo>
                      <a:lnTo>
                        <a:pt x="461" y="48"/>
                      </a:lnTo>
                      <a:lnTo>
                        <a:pt x="461" y="56"/>
                      </a:lnTo>
                      <a:lnTo>
                        <a:pt x="470" y="48"/>
                      </a:lnTo>
                      <a:lnTo>
                        <a:pt x="479" y="56"/>
                      </a:lnTo>
                      <a:lnTo>
                        <a:pt x="504" y="56"/>
                      </a:lnTo>
                      <a:lnTo>
                        <a:pt x="510" y="56"/>
                      </a:lnTo>
                      <a:lnTo>
                        <a:pt x="519" y="63"/>
                      </a:lnTo>
                      <a:lnTo>
                        <a:pt x="519" y="72"/>
                      </a:lnTo>
                      <a:lnTo>
                        <a:pt x="479" y="72"/>
                      </a:lnTo>
                      <a:lnTo>
                        <a:pt x="470" y="97"/>
                      </a:lnTo>
                      <a:lnTo>
                        <a:pt x="479" y="88"/>
                      </a:lnTo>
                      <a:lnTo>
                        <a:pt x="470" y="122"/>
                      </a:lnTo>
                      <a:lnTo>
                        <a:pt x="470" y="137"/>
                      </a:lnTo>
                      <a:lnTo>
                        <a:pt x="470" y="145"/>
                      </a:lnTo>
                      <a:lnTo>
                        <a:pt x="479" y="145"/>
                      </a:lnTo>
                      <a:lnTo>
                        <a:pt x="485" y="137"/>
                      </a:lnTo>
                      <a:lnTo>
                        <a:pt x="485" y="103"/>
                      </a:lnTo>
                      <a:lnTo>
                        <a:pt x="494" y="88"/>
                      </a:lnTo>
                      <a:lnTo>
                        <a:pt x="504" y="81"/>
                      </a:lnTo>
                      <a:lnTo>
                        <a:pt x="504" y="72"/>
                      </a:lnTo>
                      <a:lnTo>
                        <a:pt x="526" y="81"/>
                      </a:lnTo>
                      <a:lnTo>
                        <a:pt x="526" y="97"/>
                      </a:lnTo>
                      <a:lnTo>
                        <a:pt x="519" y="113"/>
                      </a:lnTo>
                      <a:lnTo>
                        <a:pt x="535" y="103"/>
                      </a:lnTo>
                      <a:lnTo>
                        <a:pt x="535" y="122"/>
                      </a:lnTo>
                      <a:lnTo>
                        <a:pt x="544" y="122"/>
                      </a:lnTo>
                      <a:lnTo>
                        <a:pt x="526" y="145"/>
                      </a:lnTo>
                      <a:lnTo>
                        <a:pt x="535" y="145"/>
                      </a:lnTo>
                      <a:lnTo>
                        <a:pt x="551" y="145"/>
                      </a:lnTo>
                      <a:lnTo>
                        <a:pt x="584" y="122"/>
                      </a:lnTo>
                      <a:lnTo>
                        <a:pt x="584" y="113"/>
                      </a:lnTo>
                      <a:lnTo>
                        <a:pt x="616" y="113"/>
                      </a:lnTo>
                      <a:lnTo>
                        <a:pt x="616" y="97"/>
                      </a:lnTo>
                      <a:lnTo>
                        <a:pt x="632" y="88"/>
                      </a:lnTo>
                      <a:lnTo>
                        <a:pt x="672" y="88"/>
                      </a:lnTo>
                      <a:lnTo>
                        <a:pt x="690" y="81"/>
                      </a:lnTo>
                      <a:lnTo>
                        <a:pt x="706" y="40"/>
                      </a:lnTo>
                      <a:lnTo>
                        <a:pt x="713" y="48"/>
                      </a:lnTo>
                      <a:lnTo>
                        <a:pt x="721" y="40"/>
                      </a:lnTo>
                      <a:lnTo>
                        <a:pt x="721" y="48"/>
                      </a:lnTo>
                      <a:lnTo>
                        <a:pt x="730" y="72"/>
                      </a:lnTo>
                      <a:lnTo>
                        <a:pt x="738" y="81"/>
                      </a:lnTo>
                      <a:lnTo>
                        <a:pt x="738" y="88"/>
                      </a:lnTo>
                      <a:lnTo>
                        <a:pt x="730" y="97"/>
                      </a:lnTo>
                      <a:lnTo>
                        <a:pt x="713" y="97"/>
                      </a:lnTo>
                      <a:lnTo>
                        <a:pt x="681" y="128"/>
                      </a:lnTo>
                      <a:lnTo>
                        <a:pt x="690" y="145"/>
                      </a:lnTo>
                      <a:lnTo>
                        <a:pt x="696" y="137"/>
                      </a:lnTo>
                      <a:lnTo>
                        <a:pt x="696" y="153"/>
                      </a:lnTo>
                      <a:lnTo>
                        <a:pt x="672" y="145"/>
                      </a:lnTo>
                      <a:lnTo>
                        <a:pt x="656" y="153"/>
                      </a:lnTo>
                      <a:lnTo>
                        <a:pt x="647" y="162"/>
                      </a:lnTo>
                      <a:lnTo>
                        <a:pt x="641" y="194"/>
                      </a:lnTo>
                      <a:lnTo>
                        <a:pt x="632" y="185"/>
                      </a:lnTo>
                      <a:lnTo>
                        <a:pt x="632" y="194"/>
                      </a:lnTo>
                      <a:lnTo>
                        <a:pt x="624" y="218"/>
                      </a:lnTo>
                      <a:lnTo>
                        <a:pt x="624" y="202"/>
                      </a:lnTo>
                      <a:lnTo>
                        <a:pt x="616" y="194"/>
                      </a:lnTo>
                      <a:lnTo>
                        <a:pt x="616" y="178"/>
                      </a:lnTo>
                      <a:lnTo>
                        <a:pt x="607" y="194"/>
                      </a:lnTo>
                      <a:lnTo>
                        <a:pt x="616" y="218"/>
                      </a:lnTo>
                      <a:lnTo>
                        <a:pt x="624" y="242"/>
                      </a:lnTo>
                      <a:lnTo>
                        <a:pt x="616" y="259"/>
                      </a:lnTo>
                      <a:lnTo>
                        <a:pt x="584" y="274"/>
                      </a:lnTo>
                      <a:lnTo>
                        <a:pt x="559" y="299"/>
                      </a:lnTo>
                      <a:lnTo>
                        <a:pt x="551" y="315"/>
                      </a:lnTo>
                      <a:lnTo>
                        <a:pt x="567" y="371"/>
                      </a:lnTo>
                      <a:lnTo>
                        <a:pt x="567" y="396"/>
                      </a:lnTo>
                      <a:lnTo>
                        <a:pt x="559" y="396"/>
                      </a:lnTo>
                      <a:lnTo>
                        <a:pt x="551" y="387"/>
                      </a:lnTo>
                      <a:lnTo>
                        <a:pt x="535" y="371"/>
                      </a:lnTo>
                      <a:lnTo>
                        <a:pt x="535" y="339"/>
                      </a:lnTo>
                      <a:lnTo>
                        <a:pt x="519" y="324"/>
                      </a:lnTo>
                      <a:lnTo>
                        <a:pt x="504" y="331"/>
                      </a:lnTo>
                      <a:lnTo>
                        <a:pt x="504" y="324"/>
                      </a:lnTo>
                      <a:lnTo>
                        <a:pt x="454" y="324"/>
                      </a:lnTo>
                      <a:lnTo>
                        <a:pt x="445" y="331"/>
                      </a:lnTo>
                      <a:lnTo>
                        <a:pt x="454" y="339"/>
                      </a:lnTo>
                      <a:lnTo>
                        <a:pt x="429" y="339"/>
                      </a:lnTo>
                      <a:lnTo>
                        <a:pt x="420" y="331"/>
                      </a:lnTo>
                      <a:lnTo>
                        <a:pt x="397" y="331"/>
                      </a:lnTo>
                      <a:lnTo>
                        <a:pt x="380" y="339"/>
                      </a:lnTo>
                      <a:lnTo>
                        <a:pt x="348" y="364"/>
                      </a:lnTo>
                      <a:lnTo>
                        <a:pt x="348" y="387"/>
                      </a:lnTo>
                      <a:lnTo>
                        <a:pt x="323" y="380"/>
                      </a:lnTo>
                      <a:lnTo>
                        <a:pt x="292" y="331"/>
                      </a:lnTo>
                      <a:lnTo>
                        <a:pt x="283" y="331"/>
                      </a:lnTo>
                      <a:lnTo>
                        <a:pt x="276" y="339"/>
                      </a:lnTo>
                      <a:lnTo>
                        <a:pt x="268" y="339"/>
                      </a:lnTo>
                      <a:lnTo>
                        <a:pt x="252" y="331"/>
                      </a:lnTo>
                      <a:lnTo>
                        <a:pt x="252" y="315"/>
                      </a:lnTo>
                      <a:lnTo>
                        <a:pt x="234" y="299"/>
                      </a:lnTo>
                      <a:lnTo>
                        <a:pt x="169" y="308"/>
                      </a:lnTo>
                      <a:lnTo>
                        <a:pt x="121" y="290"/>
                      </a:lnTo>
                      <a:lnTo>
                        <a:pt x="97" y="290"/>
                      </a:lnTo>
                      <a:lnTo>
                        <a:pt x="88" y="274"/>
                      </a:lnTo>
                      <a:lnTo>
                        <a:pt x="81" y="274"/>
                      </a:lnTo>
                      <a:lnTo>
                        <a:pt x="81" y="267"/>
                      </a:lnTo>
                      <a:lnTo>
                        <a:pt x="47" y="259"/>
                      </a:lnTo>
                      <a:lnTo>
                        <a:pt x="47" y="250"/>
                      </a:lnTo>
                      <a:lnTo>
                        <a:pt x="32" y="234"/>
                      </a:lnTo>
                      <a:lnTo>
                        <a:pt x="32" y="218"/>
                      </a:lnTo>
                      <a:lnTo>
                        <a:pt x="24" y="218"/>
                      </a:lnTo>
                      <a:lnTo>
                        <a:pt x="24" y="210"/>
                      </a:lnTo>
                      <a:lnTo>
                        <a:pt x="32" y="210"/>
                      </a:lnTo>
                      <a:lnTo>
                        <a:pt x="32" y="202"/>
                      </a:lnTo>
                      <a:lnTo>
                        <a:pt x="24" y="202"/>
                      </a:lnTo>
                      <a:lnTo>
                        <a:pt x="7" y="185"/>
                      </a:lnTo>
                      <a:lnTo>
                        <a:pt x="7" y="178"/>
                      </a:lnTo>
                      <a:lnTo>
                        <a:pt x="0" y="169"/>
                      </a:lnTo>
                      <a:lnTo>
                        <a:pt x="7" y="145"/>
                      </a:lnTo>
                      <a:lnTo>
                        <a:pt x="0" y="122"/>
                      </a:lnTo>
                      <a:lnTo>
                        <a:pt x="7" y="63"/>
                      </a:lnTo>
                      <a:lnTo>
                        <a:pt x="0" y="23"/>
                      </a:lnTo>
                      <a:lnTo>
                        <a:pt x="16" y="23"/>
                      </a:lnTo>
                      <a:lnTo>
                        <a:pt x="16" y="40"/>
                      </a:lnTo>
                      <a:lnTo>
                        <a:pt x="24" y="40"/>
                      </a:lnTo>
                      <a:lnTo>
                        <a:pt x="24" y="8"/>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27" name="Freeform 9"/>
                <p:cNvSpPr>
                  <a:spLocks/>
                </p:cNvSpPr>
                <p:nvPr/>
              </p:nvSpPr>
              <p:spPr bwMode="gray">
                <a:xfrm>
                  <a:off x="221" y="1516"/>
                  <a:ext cx="533" cy="565"/>
                </a:xfrm>
                <a:custGeom>
                  <a:avLst/>
                  <a:gdLst>
                    <a:gd name="T0" fmla="*/ 31560 w 480"/>
                    <a:gd name="T1" fmla="*/ 97214 h 494"/>
                    <a:gd name="T2" fmla="*/ 28541 w 480"/>
                    <a:gd name="T3" fmla="*/ 83689 h 494"/>
                    <a:gd name="T4" fmla="*/ 27340 w 480"/>
                    <a:gd name="T5" fmla="*/ 78479 h 494"/>
                    <a:gd name="T6" fmla="*/ 25703 w 480"/>
                    <a:gd name="T7" fmla="*/ 82090 h 494"/>
                    <a:gd name="T8" fmla="*/ 24132 w 480"/>
                    <a:gd name="T9" fmla="*/ 74795 h 494"/>
                    <a:gd name="T10" fmla="*/ 22567 w 480"/>
                    <a:gd name="T11" fmla="*/ 74795 h 494"/>
                    <a:gd name="T12" fmla="*/ 20948 w 480"/>
                    <a:gd name="T13" fmla="*/ 10527 h 494"/>
                    <a:gd name="T14" fmla="*/ 18200 w 480"/>
                    <a:gd name="T15" fmla="*/ 10527 h 494"/>
                    <a:gd name="T16" fmla="*/ 15585 w 480"/>
                    <a:gd name="T17" fmla="*/ 7036 h 494"/>
                    <a:gd name="T18" fmla="*/ 12994 w 480"/>
                    <a:gd name="T19" fmla="*/ 3595 h 494"/>
                    <a:gd name="T20" fmla="*/ 10713 w 480"/>
                    <a:gd name="T21" fmla="*/ 1606 h 494"/>
                    <a:gd name="T22" fmla="*/ 8597 w 480"/>
                    <a:gd name="T23" fmla="*/ 3595 h 494"/>
                    <a:gd name="T24" fmla="*/ 5962 w 480"/>
                    <a:gd name="T25" fmla="*/ 9120 h 494"/>
                    <a:gd name="T26" fmla="*/ 4264 w 480"/>
                    <a:gd name="T27" fmla="*/ 12189 h 494"/>
                    <a:gd name="T28" fmla="*/ 1652 w 480"/>
                    <a:gd name="T29" fmla="*/ 20964 h 494"/>
                    <a:gd name="T30" fmla="*/ 3346 w 480"/>
                    <a:gd name="T31" fmla="*/ 29827 h 494"/>
                    <a:gd name="T32" fmla="*/ 4877 w 480"/>
                    <a:gd name="T33" fmla="*/ 38590 h 494"/>
                    <a:gd name="T34" fmla="*/ 3346 w 480"/>
                    <a:gd name="T35" fmla="*/ 40100 h 494"/>
                    <a:gd name="T36" fmla="*/ 2602 w 480"/>
                    <a:gd name="T37" fmla="*/ 36674 h 494"/>
                    <a:gd name="T38" fmla="*/ 0 w 480"/>
                    <a:gd name="T39" fmla="*/ 43407 h 494"/>
                    <a:gd name="T40" fmla="*/ 1194 w 480"/>
                    <a:gd name="T41" fmla="*/ 47022 h 494"/>
                    <a:gd name="T42" fmla="*/ 2262 w 480"/>
                    <a:gd name="T43" fmla="*/ 50697 h 494"/>
                    <a:gd name="T44" fmla="*/ 4264 w 480"/>
                    <a:gd name="T45" fmla="*/ 50697 h 494"/>
                    <a:gd name="T46" fmla="*/ 5416 w 480"/>
                    <a:gd name="T47" fmla="*/ 50697 h 494"/>
                    <a:gd name="T48" fmla="*/ 5416 w 480"/>
                    <a:gd name="T49" fmla="*/ 57406 h 494"/>
                    <a:gd name="T50" fmla="*/ 3921 w 480"/>
                    <a:gd name="T51" fmla="*/ 59435 h 494"/>
                    <a:gd name="T52" fmla="*/ 2602 w 480"/>
                    <a:gd name="T53" fmla="*/ 59435 h 494"/>
                    <a:gd name="T54" fmla="*/ 3346 w 480"/>
                    <a:gd name="T55" fmla="*/ 78479 h 494"/>
                    <a:gd name="T56" fmla="*/ 4877 w 480"/>
                    <a:gd name="T57" fmla="*/ 76361 h 494"/>
                    <a:gd name="T58" fmla="*/ 4877 w 480"/>
                    <a:gd name="T59" fmla="*/ 82090 h 494"/>
                    <a:gd name="T60" fmla="*/ 6972 w 480"/>
                    <a:gd name="T61" fmla="*/ 83689 h 494"/>
                    <a:gd name="T62" fmla="*/ 7535 w 480"/>
                    <a:gd name="T63" fmla="*/ 83689 h 494"/>
                    <a:gd name="T64" fmla="*/ 8597 w 480"/>
                    <a:gd name="T65" fmla="*/ 87312 h 494"/>
                    <a:gd name="T66" fmla="*/ 5962 w 480"/>
                    <a:gd name="T67" fmla="*/ 97214 h 494"/>
                    <a:gd name="T68" fmla="*/ 3921 w 480"/>
                    <a:gd name="T69" fmla="*/ 101444 h 494"/>
                    <a:gd name="T70" fmla="*/ 2602 w 480"/>
                    <a:gd name="T71" fmla="*/ 106286 h 494"/>
                    <a:gd name="T72" fmla="*/ 7535 w 480"/>
                    <a:gd name="T73" fmla="*/ 97214 h 494"/>
                    <a:gd name="T74" fmla="*/ 9144 w 480"/>
                    <a:gd name="T75" fmla="*/ 92531 h 494"/>
                    <a:gd name="T76" fmla="*/ 12371 w 480"/>
                    <a:gd name="T77" fmla="*/ 83689 h 494"/>
                    <a:gd name="T78" fmla="*/ 11770 w 480"/>
                    <a:gd name="T79" fmla="*/ 79891 h 494"/>
                    <a:gd name="T80" fmla="*/ 12994 w 480"/>
                    <a:gd name="T81" fmla="*/ 73334 h 494"/>
                    <a:gd name="T82" fmla="*/ 14952 w 480"/>
                    <a:gd name="T83" fmla="*/ 69852 h 494"/>
                    <a:gd name="T84" fmla="*/ 13902 w 480"/>
                    <a:gd name="T85" fmla="*/ 73334 h 494"/>
                    <a:gd name="T86" fmla="*/ 13902 w 480"/>
                    <a:gd name="T87" fmla="*/ 79891 h 494"/>
                    <a:gd name="T88" fmla="*/ 13902 w 480"/>
                    <a:gd name="T89" fmla="*/ 82090 h 494"/>
                    <a:gd name="T90" fmla="*/ 16037 w 480"/>
                    <a:gd name="T91" fmla="*/ 78479 h 494"/>
                    <a:gd name="T92" fmla="*/ 16037 w 480"/>
                    <a:gd name="T93" fmla="*/ 71682 h 494"/>
                    <a:gd name="T94" fmla="*/ 19851 w 480"/>
                    <a:gd name="T95" fmla="*/ 76361 h 494"/>
                    <a:gd name="T96" fmla="*/ 23051 w 480"/>
                    <a:gd name="T97" fmla="*/ 78479 h 494"/>
                    <a:gd name="T98" fmla="*/ 23611 w 480"/>
                    <a:gd name="T99" fmla="*/ 79891 h 494"/>
                    <a:gd name="T100" fmla="*/ 27936 w 480"/>
                    <a:gd name="T101" fmla="*/ 97214 h 494"/>
                    <a:gd name="T102" fmla="*/ 26852 w 480"/>
                    <a:gd name="T103" fmla="*/ 87312 h 494"/>
                    <a:gd name="T104" fmla="*/ 27340 w 480"/>
                    <a:gd name="T105" fmla="*/ 83689 h 494"/>
                    <a:gd name="T106" fmla="*/ 28541 w 480"/>
                    <a:gd name="T107" fmla="*/ 90840 h 494"/>
                    <a:gd name="T108" fmla="*/ 28541 w 480"/>
                    <a:gd name="T109" fmla="*/ 92531 h 494"/>
                    <a:gd name="T110" fmla="*/ 28541 w 480"/>
                    <a:gd name="T111" fmla="*/ 97214 h 494"/>
                    <a:gd name="T112" fmla="*/ 28937 w 480"/>
                    <a:gd name="T113" fmla="*/ 99395 h 494"/>
                    <a:gd name="T114" fmla="*/ 30035 w 480"/>
                    <a:gd name="T115" fmla="*/ 101444 h 494"/>
                    <a:gd name="T116" fmla="*/ 30035 w 480"/>
                    <a:gd name="T117" fmla="*/ 97214 h 494"/>
                    <a:gd name="T118" fmla="*/ 30558 w 480"/>
                    <a:gd name="T119" fmla="*/ 103090 h 494"/>
                    <a:gd name="T120" fmla="*/ 31560 w 480"/>
                    <a:gd name="T121" fmla="*/ 103090 h 4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494"/>
                    <a:gd name="T185" fmla="*/ 480 w 480"/>
                    <a:gd name="T186" fmla="*/ 494 h 4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494">
                      <a:moveTo>
                        <a:pt x="479" y="478"/>
                      </a:moveTo>
                      <a:lnTo>
                        <a:pt x="479" y="453"/>
                      </a:lnTo>
                      <a:lnTo>
                        <a:pt x="455" y="438"/>
                      </a:lnTo>
                      <a:lnTo>
                        <a:pt x="432" y="388"/>
                      </a:lnTo>
                      <a:lnTo>
                        <a:pt x="423" y="388"/>
                      </a:lnTo>
                      <a:lnTo>
                        <a:pt x="414" y="365"/>
                      </a:lnTo>
                      <a:lnTo>
                        <a:pt x="398" y="372"/>
                      </a:lnTo>
                      <a:lnTo>
                        <a:pt x="389" y="381"/>
                      </a:lnTo>
                      <a:lnTo>
                        <a:pt x="366" y="356"/>
                      </a:lnTo>
                      <a:lnTo>
                        <a:pt x="366" y="348"/>
                      </a:lnTo>
                      <a:lnTo>
                        <a:pt x="341" y="356"/>
                      </a:lnTo>
                      <a:lnTo>
                        <a:pt x="341" y="348"/>
                      </a:lnTo>
                      <a:lnTo>
                        <a:pt x="341" y="65"/>
                      </a:lnTo>
                      <a:lnTo>
                        <a:pt x="317" y="49"/>
                      </a:lnTo>
                      <a:lnTo>
                        <a:pt x="293" y="57"/>
                      </a:lnTo>
                      <a:lnTo>
                        <a:pt x="276" y="49"/>
                      </a:lnTo>
                      <a:lnTo>
                        <a:pt x="261" y="49"/>
                      </a:lnTo>
                      <a:lnTo>
                        <a:pt x="236" y="33"/>
                      </a:lnTo>
                      <a:lnTo>
                        <a:pt x="202" y="33"/>
                      </a:lnTo>
                      <a:lnTo>
                        <a:pt x="196" y="17"/>
                      </a:lnTo>
                      <a:lnTo>
                        <a:pt x="171" y="17"/>
                      </a:lnTo>
                      <a:lnTo>
                        <a:pt x="162" y="8"/>
                      </a:lnTo>
                      <a:lnTo>
                        <a:pt x="147" y="0"/>
                      </a:lnTo>
                      <a:lnTo>
                        <a:pt x="131" y="17"/>
                      </a:lnTo>
                      <a:lnTo>
                        <a:pt x="114" y="24"/>
                      </a:lnTo>
                      <a:lnTo>
                        <a:pt x="90" y="42"/>
                      </a:lnTo>
                      <a:lnTo>
                        <a:pt x="82" y="42"/>
                      </a:lnTo>
                      <a:lnTo>
                        <a:pt x="65" y="57"/>
                      </a:lnTo>
                      <a:lnTo>
                        <a:pt x="59" y="89"/>
                      </a:lnTo>
                      <a:lnTo>
                        <a:pt x="25" y="98"/>
                      </a:lnTo>
                      <a:lnTo>
                        <a:pt x="18" y="114"/>
                      </a:lnTo>
                      <a:lnTo>
                        <a:pt x="50" y="139"/>
                      </a:lnTo>
                      <a:lnTo>
                        <a:pt x="59" y="154"/>
                      </a:lnTo>
                      <a:lnTo>
                        <a:pt x="74" y="179"/>
                      </a:lnTo>
                      <a:lnTo>
                        <a:pt x="74" y="186"/>
                      </a:lnTo>
                      <a:lnTo>
                        <a:pt x="50" y="186"/>
                      </a:lnTo>
                      <a:lnTo>
                        <a:pt x="50" y="170"/>
                      </a:lnTo>
                      <a:lnTo>
                        <a:pt x="40" y="170"/>
                      </a:lnTo>
                      <a:lnTo>
                        <a:pt x="9" y="186"/>
                      </a:lnTo>
                      <a:lnTo>
                        <a:pt x="0" y="202"/>
                      </a:lnTo>
                      <a:lnTo>
                        <a:pt x="18" y="211"/>
                      </a:lnTo>
                      <a:lnTo>
                        <a:pt x="18" y="219"/>
                      </a:lnTo>
                      <a:lnTo>
                        <a:pt x="18" y="226"/>
                      </a:lnTo>
                      <a:lnTo>
                        <a:pt x="34" y="235"/>
                      </a:lnTo>
                      <a:lnTo>
                        <a:pt x="50" y="235"/>
                      </a:lnTo>
                      <a:lnTo>
                        <a:pt x="65" y="235"/>
                      </a:lnTo>
                      <a:lnTo>
                        <a:pt x="82" y="226"/>
                      </a:lnTo>
                      <a:lnTo>
                        <a:pt x="82" y="235"/>
                      </a:lnTo>
                      <a:lnTo>
                        <a:pt x="90" y="251"/>
                      </a:lnTo>
                      <a:lnTo>
                        <a:pt x="82" y="267"/>
                      </a:lnTo>
                      <a:lnTo>
                        <a:pt x="65" y="267"/>
                      </a:lnTo>
                      <a:lnTo>
                        <a:pt x="59" y="276"/>
                      </a:lnTo>
                      <a:lnTo>
                        <a:pt x="50" y="276"/>
                      </a:lnTo>
                      <a:lnTo>
                        <a:pt x="40" y="276"/>
                      </a:lnTo>
                      <a:lnTo>
                        <a:pt x="25" y="316"/>
                      </a:lnTo>
                      <a:lnTo>
                        <a:pt x="50" y="365"/>
                      </a:lnTo>
                      <a:lnTo>
                        <a:pt x="59" y="365"/>
                      </a:lnTo>
                      <a:lnTo>
                        <a:pt x="74" y="356"/>
                      </a:lnTo>
                      <a:lnTo>
                        <a:pt x="74" y="372"/>
                      </a:lnTo>
                      <a:lnTo>
                        <a:pt x="74" y="381"/>
                      </a:lnTo>
                      <a:lnTo>
                        <a:pt x="82" y="388"/>
                      </a:lnTo>
                      <a:lnTo>
                        <a:pt x="106" y="388"/>
                      </a:lnTo>
                      <a:lnTo>
                        <a:pt x="114" y="396"/>
                      </a:lnTo>
                      <a:lnTo>
                        <a:pt x="114" y="388"/>
                      </a:lnTo>
                      <a:lnTo>
                        <a:pt x="131" y="388"/>
                      </a:lnTo>
                      <a:lnTo>
                        <a:pt x="131" y="406"/>
                      </a:lnTo>
                      <a:lnTo>
                        <a:pt x="131" y="421"/>
                      </a:lnTo>
                      <a:lnTo>
                        <a:pt x="90" y="453"/>
                      </a:lnTo>
                      <a:lnTo>
                        <a:pt x="65" y="462"/>
                      </a:lnTo>
                      <a:lnTo>
                        <a:pt x="59" y="471"/>
                      </a:lnTo>
                      <a:lnTo>
                        <a:pt x="34" y="487"/>
                      </a:lnTo>
                      <a:lnTo>
                        <a:pt x="40" y="493"/>
                      </a:lnTo>
                      <a:lnTo>
                        <a:pt x="82" y="471"/>
                      </a:lnTo>
                      <a:lnTo>
                        <a:pt x="114" y="453"/>
                      </a:lnTo>
                      <a:lnTo>
                        <a:pt x="122" y="446"/>
                      </a:lnTo>
                      <a:lnTo>
                        <a:pt x="139" y="429"/>
                      </a:lnTo>
                      <a:lnTo>
                        <a:pt x="179" y="396"/>
                      </a:lnTo>
                      <a:lnTo>
                        <a:pt x="187" y="388"/>
                      </a:lnTo>
                      <a:lnTo>
                        <a:pt x="171" y="381"/>
                      </a:lnTo>
                      <a:lnTo>
                        <a:pt x="179" y="372"/>
                      </a:lnTo>
                      <a:lnTo>
                        <a:pt x="196" y="356"/>
                      </a:lnTo>
                      <a:lnTo>
                        <a:pt x="196" y="341"/>
                      </a:lnTo>
                      <a:lnTo>
                        <a:pt x="221" y="325"/>
                      </a:lnTo>
                      <a:lnTo>
                        <a:pt x="227" y="325"/>
                      </a:lnTo>
                      <a:lnTo>
                        <a:pt x="221" y="332"/>
                      </a:lnTo>
                      <a:lnTo>
                        <a:pt x="211" y="341"/>
                      </a:lnTo>
                      <a:lnTo>
                        <a:pt x="202" y="365"/>
                      </a:lnTo>
                      <a:lnTo>
                        <a:pt x="211" y="372"/>
                      </a:lnTo>
                      <a:lnTo>
                        <a:pt x="202" y="381"/>
                      </a:lnTo>
                      <a:lnTo>
                        <a:pt x="211" y="381"/>
                      </a:lnTo>
                      <a:lnTo>
                        <a:pt x="236" y="365"/>
                      </a:lnTo>
                      <a:lnTo>
                        <a:pt x="243" y="365"/>
                      </a:lnTo>
                      <a:lnTo>
                        <a:pt x="252" y="348"/>
                      </a:lnTo>
                      <a:lnTo>
                        <a:pt x="243" y="332"/>
                      </a:lnTo>
                      <a:lnTo>
                        <a:pt x="268" y="341"/>
                      </a:lnTo>
                      <a:lnTo>
                        <a:pt x="301" y="356"/>
                      </a:lnTo>
                      <a:lnTo>
                        <a:pt x="324" y="356"/>
                      </a:lnTo>
                      <a:lnTo>
                        <a:pt x="349" y="365"/>
                      </a:lnTo>
                      <a:lnTo>
                        <a:pt x="358" y="365"/>
                      </a:lnTo>
                      <a:lnTo>
                        <a:pt x="358" y="372"/>
                      </a:lnTo>
                      <a:lnTo>
                        <a:pt x="398" y="406"/>
                      </a:lnTo>
                      <a:lnTo>
                        <a:pt x="423" y="453"/>
                      </a:lnTo>
                      <a:lnTo>
                        <a:pt x="414" y="413"/>
                      </a:lnTo>
                      <a:lnTo>
                        <a:pt x="407" y="406"/>
                      </a:lnTo>
                      <a:lnTo>
                        <a:pt x="414" y="406"/>
                      </a:lnTo>
                      <a:lnTo>
                        <a:pt x="414" y="388"/>
                      </a:lnTo>
                      <a:lnTo>
                        <a:pt x="423" y="429"/>
                      </a:lnTo>
                      <a:lnTo>
                        <a:pt x="432" y="421"/>
                      </a:lnTo>
                      <a:lnTo>
                        <a:pt x="447" y="438"/>
                      </a:lnTo>
                      <a:lnTo>
                        <a:pt x="432" y="429"/>
                      </a:lnTo>
                      <a:lnTo>
                        <a:pt x="432" y="438"/>
                      </a:lnTo>
                      <a:lnTo>
                        <a:pt x="432" y="453"/>
                      </a:lnTo>
                      <a:lnTo>
                        <a:pt x="438" y="446"/>
                      </a:lnTo>
                      <a:lnTo>
                        <a:pt x="438" y="462"/>
                      </a:lnTo>
                      <a:lnTo>
                        <a:pt x="455" y="487"/>
                      </a:lnTo>
                      <a:lnTo>
                        <a:pt x="455" y="471"/>
                      </a:lnTo>
                      <a:lnTo>
                        <a:pt x="447" y="453"/>
                      </a:lnTo>
                      <a:lnTo>
                        <a:pt x="455" y="453"/>
                      </a:lnTo>
                      <a:lnTo>
                        <a:pt x="455" y="462"/>
                      </a:lnTo>
                      <a:lnTo>
                        <a:pt x="463" y="478"/>
                      </a:lnTo>
                      <a:lnTo>
                        <a:pt x="472" y="487"/>
                      </a:lnTo>
                      <a:lnTo>
                        <a:pt x="479" y="478"/>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28" name="Freeform 10"/>
                <p:cNvSpPr>
                  <a:spLocks/>
                </p:cNvSpPr>
                <p:nvPr/>
              </p:nvSpPr>
              <p:spPr bwMode="gray">
                <a:xfrm>
                  <a:off x="3656" y="2100"/>
                  <a:ext cx="867" cy="621"/>
                </a:xfrm>
                <a:custGeom>
                  <a:avLst/>
                  <a:gdLst>
                    <a:gd name="T0" fmla="*/ 13396 w 780"/>
                    <a:gd name="T1" fmla="*/ 24258 h 543"/>
                    <a:gd name="T2" fmla="*/ 14985 w 780"/>
                    <a:gd name="T3" fmla="*/ 34838 h 543"/>
                    <a:gd name="T4" fmla="*/ 23330 w 780"/>
                    <a:gd name="T5" fmla="*/ 43590 h 543"/>
                    <a:gd name="T6" fmla="*/ 29486 w 780"/>
                    <a:gd name="T7" fmla="*/ 44814 h 543"/>
                    <a:gd name="T8" fmla="*/ 33043 w 780"/>
                    <a:gd name="T9" fmla="*/ 38157 h 543"/>
                    <a:gd name="T10" fmla="*/ 36761 w 780"/>
                    <a:gd name="T11" fmla="*/ 32846 h 543"/>
                    <a:gd name="T12" fmla="*/ 39469 w 780"/>
                    <a:gd name="T13" fmla="*/ 26029 h 543"/>
                    <a:gd name="T14" fmla="*/ 36761 w 780"/>
                    <a:gd name="T15" fmla="*/ 26029 h 543"/>
                    <a:gd name="T16" fmla="*/ 38457 w 780"/>
                    <a:gd name="T17" fmla="*/ 17401 h 543"/>
                    <a:gd name="T18" fmla="*/ 41223 w 780"/>
                    <a:gd name="T19" fmla="*/ 6959 h 543"/>
                    <a:gd name="T20" fmla="*/ 41223 w 780"/>
                    <a:gd name="T21" fmla="*/ 1404 h 543"/>
                    <a:gd name="T22" fmla="*/ 46156 w 780"/>
                    <a:gd name="T23" fmla="*/ 4779 h 543"/>
                    <a:gd name="T24" fmla="*/ 50289 w 780"/>
                    <a:gd name="T25" fmla="*/ 20805 h 543"/>
                    <a:gd name="T26" fmla="*/ 53506 w 780"/>
                    <a:gd name="T27" fmla="*/ 22305 h 543"/>
                    <a:gd name="T28" fmla="*/ 51304 w 780"/>
                    <a:gd name="T29" fmla="*/ 34838 h 543"/>
                    <a:gd name="T30" fmla="*/ 50289 w 780"/>
                    <a:gd name="T31" fmla="*/ 44814 h 543"/>
                    <a:gd name="T32" fmla="*/ 47917 w 780"/>
                    <a:gd name="T33" fmla="*/ 46803 h 543"/>
                    <a:gd name="T34" fmla="*/ 44708 w 780"/>
                    <a:gd name="T35" fmla="*/ 53603 h 543"/>
                    <a:gd name="T36" fmla="*/ 41863 w 780"/>
                    <a:gd name="T37" fmla="*/ 59036 h 543"/>
                    <a:gd name="T38" fmla="*/ 42426 w 780"/>
                    <a:gd name="T39" fmla="*/ 52175 h 543"/>
                    <a:gd name="T40" fmla="*/ 39469 w 780"/>
                    <a:gd name="T41" fmla="*/ 57075 h 543"/>
                    <a:gd name="T42" fmla="*/ 40222 w 780"/>
                    <a:gd name="T43" fmla="*/ 64137 h 543"/>
                    <a:gd name="T44" fmla="*/ 42982 w 780"/>
                    <a:gd name="T45" fmla="*/ 66215 h 543"/>
                    <a:gd name="T46" fmla="*/ 40222 w 780"/>
                    <a:gd name="T47" fmla="*/ 70990 h 543"/>
                    <a:gd name="T48" fmla="*/ 42426 w 780"/>
                    <a:gd name="T49" fmla="*/ 81619 h 543"/>
                    <a:gd name="T50" fmla="*/ 40703 w 780"/>
                    <a:gd name="T51" fmla="*/ 86963 h 543"/>
                    <a:gd name="T52" fmla="*/ 40703 w 780"/>
                    <a:gd name="T53" fmla="*/ 96943 h 543"/>
                    <a:gd name="T54" fmla="*/ 39469 w 780"/>
                    <a:gd name="T55" fmla="*/ 104098 h 543"/>
                    <a:gd name="T56" fmla="*/ 37357 w 780"/>
                    <a:gd name="T57" fmla="*/ 109357 h 543"/>
                    <a:gd name="T58" fmla="*/ 35051 w 780"/>
                    <a:gd name="T59" fmla="*/ 109357 h 543"/>
                    <a:gd name="T60" fmla="*/ 32282 w 780"/>
                    <a:gd name="T61" fmla="*/ 114556 h 543"/>
                    <a:gd name="T62" fmla="*/ 30624 w 780"/>
                    <a:gd name="T63" fmla="*/ 112905 h 543"/>
                    <a:gd name="T64" fmla="*/ 29043 w 780"/>
                    <a:gd name="T65" fmla="*/ 109357 h 543"/>
                    <a:gd name="T66" fmla="*/ 25055 w 780"/>
                    <a:gd name="T67" fmla="*/ 109357 h 543"/>
                    <a:gd name="T68" fmla="*/ 24597 w 780"/>
                    <a:gd name="T69" fmla="*/ 114556 h 543"/>
                    <a:gd name="T70" fmla="*/ 23330 w 780"/>
                    <a:gd name="T71" fmla="*/ 112905 h 543"/>
                    <a:gd name="T72" fmla="*/ 22286 w 780"/>
                    <a:gd name="T73" fmla="*/ 107611 h 543"/>
                    <a:gd name="T74" fmla="*/ 21782 w 780"/>
                    <a:gd name="T75" fmla="*/ 96943 h 543"/>
                    <a:gd name="T76" fmla="*/ 19499 w 780"/>
                    <a:gd name="T77" fmla="*/ 90066 h 543"/>
                    <a:gd name="T78" fmla="*/ 13854 w 780"/>
                    <a:gd name="T79" fmla="*/ 93634 h 543"/>
                    <a:gd name="T80" fmla="*/ 12216 w 780"/>
                    <a:gd name="T81" fmla="*/ 93634 h 543"/>
                    <a:gd name="T82" fmla="*/ 8831 w 780"/>
                    <a:gd name="T83" fmla="*/ 90066 h 543"/>
                    <a:gd name="T84" fmla="*/ 6085 w 780"/>
                    <a:gd name="T85" fmla="*/ 86963 h 543"/>
                    <a:gd name="T86" fmla="*/ 4995 w 780"/>
                    <a:gd name="T87" fmla="*/ 79590 h 543"/>
                    <a:gd name="T88" fmla="*/ 5569 w 780"/>
                    <a:gd name="T89" fmla="*/ 69323 h 543"/>
                    <a:gd name="T90" fmla="*/ 2150 w 780"/>
                    <a:gd name="T91" fmla="*/ 67516 h 543"/>
                    <a:gd name="T92" fmla="*/ 1106 w 780"/>
                    <a:gd name="T93" fmla="*/ 64137 h 543"/>
                    <a:gd name="T94" fmla="*/ 0 w 780"/>
                    <a:gd name="T95" fmla="*/ 53603 h 543"/>
                    <a:gd name="T96" fmla="*/ 2657 w 780"/>
                    <a:gd name="T97" fmla="*/ 50139 h 543"/>
                    <a:gd name="T98" fmla="*/ 6085 w 780"/>
                    <a:gd name="T99" fmla="*/ 43590 h 543"/>
                    <a:gd name="T100" fmla="*/ 7289 w 780"/>
                    <a:gd name="T101" fmla="*/ 34838 h 543"/>
                    <a:gd name="T102" fmla="*/ 10043 w 780"/>
                    <a:gd name="T103" fmla="*/ 27743 h 5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0"/>
                    <a:gd name="T157" fmla="*/ 0 h 543"/>
                    <a:gd name="T158" fmla="*/ 780 w 780"/>
                    <a:gd name="T159" fmla="*/ 543 h 54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0" h="543">
                      <a:moveTo>
                        <a:pt x="162" y="97"/>
                      </a:moveTo>
                      <a:lnTo>
                        <a:pt x="178" y="89"/>
                      </a:lnTo>
                      <a:lnTo>
                        <a:pt x="194" y="113"/>
                      </a:lnTo>
                      <a:lnTo>
                        <a:pt x="212" y="113"/>
                      </a:lnTo>
                      <a:lnTo>
                        <a:pt x="219" y="129"/>
                      </a:lnTo>
                      <a:lnTo>
                        <a:pt x="219" y="162"/>
                      </a:lnTo>
                      <a:lnTo>
                        <a:pt x="268" y="178"/>
                      </a:lnTo>
                      <a:lnTo>
                        <a:pt x="293" y="203"/>
                      </a:lnTo>
                      <a:lnTo>
                        <a:pt x="340" y="203"/>
                      </a:lnTo>
                      <a:lnTo>
                        <a:pt x="364" y="218"/>
                      </a:lnTo>
                      <a:lnTo>
                        <a:pt x="398" y="226"/>
                      </a:lnTo>
                      <a:lnTo>
                        <a:pt x="430" y="209"/>
                      </a:lnTo>
                      <a:lnTo>
                        <a:pt x="463" y="209"/>
                      </a:lnTo>
                      <a:lnTo>
                        <a:pt x="486" y="184"/>
                      </a:lnTo>
                      <a:lnTo>
                        <a:pt x="480" y="178"/>
                      </a:lnTo>
                      <a:lnTo>
                        <a:pt x="495" y="162"/>
                      </a:lnTo>
                      <a:lnTo>
                        <a:pt x="511" y="169"/>
                      </a:lnTo>
                      <a:lnTo>
                        <a:pt x="535" y="153"/>
                      </a:lnTo>
                      <a:lnTo>
                        <a:pt x="551" y="137"/>
                      </a:lnTo>
                      <a:lnTo>
                        <a:pt x="585" y="137"/>
                      </a:lnTo>
                      <a:lnTo>
                        <a:pt x="575" y="121"/>
                      </a:lnTo>
                      <a:lnTo>
                        <a:pt x="567" y="113"/>
                      </a:lnTo>
                      <a:lnTo>
                        <a:pt x="551" y="121"/>
                      </a:lnTo>
                      <a:lnTo>
                        <a:pt x="535" y="121"/>
                      </a:lnTo>
                      <a:lnTo>
                        <a:pt x="535" y="89"/>
                      </a:lnTo>
                      <a:lnTo>
                        <a:pt x="544" y="72"/>
                      </a:lnTo>
                      <a:lnTo>
                        <a:pt x="560" y="81"/>
                      </a:lnTo>
                      <a:lnTo>
                        <a:pt x="585" y="72"/>
                      </a:lnTo>
                      <a:lnTo>
                        <a:pt x="592" y="41"/>
                      </a:lnTo>
                      <a:lnTo>
                        <a:pt x="600" y="32"/>
                      </a:lnTo>
                      <a:lnTo>
                        <a:pt x="600" y="23"/>
                      </a:lnTo>
                      <a:lnTo>
                        <a:pt x="592" y="23"/>
                      </a:lnTo>
                      <a:lnTo>
                        <a:pt x="600" y="7"/>
                      </a:lnTo>
                      <a:lnTo>
                        <a:pt x="632" y="0"/>
                      </a:lnTo>
                      <a:lnTo>
                        <a:pt x="657" y="7"/>
                      </a:lnTo>
                      <a:lnTo>
                        <a:pt x="672" y="23"/>
                      </a:lnTo>
                      <a:lnTo>
                        <a:pt x="690" y="81"/>
                      </a:lnTo>
                      <a:lnTo>
                        <a:pt x="706" y="81"/>
                      </a:lnTo>
                      <a:lnTo>
                        <a:pt x="731" y="97"/>
                      </a:lnTo>
                      <a:lnTo>
                        <a:pt x="731" y="113"/>
                      </a:lnTo>
                      <a:lnTo>
                        <a:pt x="747" y="113"/>
                      </a:lnTo>
                      <a:lnTo>
                        <a:pt x="779" y="104"/>
                      </a:lnTo>
                      <a:lnTo>
                        <a:pt x="779" y="121"/>
                      </a:lnTo>
                      <a:lnTo>
                        <a:pt x="756" y="169"/>
                      </a:lnTo>
                      <a:lnTo>
                        <a:pt x="747" y="162"/>
                      </a:lnTo>
                      <a:lnTo>
                        <a:pt x="731" y="169"/>
                      </a:lnTo>
                      <a:lnTo>
                        <a:pt x="737" y="194"/>
                      </a:lnTo>
                      <a:lnTo>
                        <a:pt x="731" y="209"/>
                      </a:lnTo>
                      <a:lnTo>
                        <a:pt x="722" y="209"/>
                      </a:lnTo>
                      <a:lnTo>
                        <a:pt x="706" y="218"/>
                      </a:lnTo>
                      <a:lnTo>
                        <a:pt x="697" y="218"/>
                      </a:lnTo>
                      <a:lnTo>
                        <a:pt x="690" y="226"/>
                      </a:lnTo>
                      <a:lnTo>
                        <a:pt x="682" y="226"/>
                      </a:lnTo>
                      <a:lnTo>
                        <a:pt x="650" y="250"/>
                      </a:lnTo>
                      <a:lnTo>
                        <a:pt x="650" y="259"/>
                      </a:lnTo>
                      <a:lnTo>
                        <a:pt x="632" y="259"/>
                      </a:lnTo>
                      <a:lnTo>
                        <a:pt x="609" y="275"/>
                      </a:lnTo>
                      <a:lnTo>
                        <a:pt x="609" y="266"/>
                      </a:lnTo>
                      <a:lnTo>
                        <a:pt x="609" y="259"/>
                      </a:lnTo>
                      <a:lnTo>
                        <a:pt x="617" y="243"/>
                      </a:lnTo>
                      <a:lnTo>
                        <a:pt x="609" y="234"/>
                      </a:lnTo>
                      <a:lnTo>
                        <a:pt x="585" y="259"/>
                      </a:lnTo>
                      <a:lnTo>
                        <a:pt x="575" y="266"/>
                      </a:lnTo>
                      <a:lnTo>
                        <a:pt x="567" y="266"/>
                      </a:lnTo>
                      <a:lnTo>
                        <a:pt x="560" y="275"/>
                      </a:lnTo>
                      <a:lnTo>
                        <a:pt x="585" y="299"/>
                      </a:lnTo>
                      <a:lnTo>
                        <a:pt x="600" y="291"/>
                      </a:lnTo>
                      <a:lnTo>
                        <a:pt x="625" y="299"/>
                      </a:lnTo>
                      <a:lnTo>
                        <a:pt x="625" y="308"/>
                      </a:lnTo>
                      <a:lnTo>
                        <a:pt x="617" y="299"/>
                      </a:lnTo>
                      <a:lnTo>
                        <a:pt x="600" y="308"/>
                      </a:lnTo>
                      <a:lnTo>
                        <a:pt x="585" y="331"/>
                      </a:lnTo>
                      <a:lnTo>
                        <a:pt x="592" y="340"/>
                      </a:lnTo>
                      <a:lnTo>
                        <a:pt x="600" y="371"/>
                      </a:lnTo>
                      <a:lnTo>
                        <a:pt x="617" y="380"/>
                      </a:lnTo>
                      <a:lnTo>
                        <a:pt x="609" y="380"/>
                      </a:lnTo>
                      <a:lnTo>
                        <a:pt x="617" y="396"/>
                      </a:lnTo>
                      <a:lnTo>
                        <a:pt x="592" y="405"/>
                      </a:lnTo>
                      <a:lnTo>
                        <a:pt x="617" y="405"/>
                      </a:lnTo>
                      <a:lnTo>
                        <a:pt x="609" y="436"/>
                      </a:lnTo>
                      <a:lnTo>
                        <a:pt x="592" y="452"/>
                      </a:lnTo>
                      <a:lnTo>
                        <a:pt x="585" y="452"/>
                      </a:lnTo>
                      <a:lnTo>
                        <a:pt x="585" y="468"/>
                      </a:lnTo>
                      <a:lnTo>
                        <a:pt x="575" y="485"/>
                      </a:lnTo>
                      <a:lnTo>
                        <a:pt x="567" y="485"/>
                      </a:lnTo>
                      <a:lnTo>
                        <a:pt x="567" y="493"/>
                      </a:lnTo>
                      <a:lnTo>
                        <a:pt x="544" y="510"/>
                      </a:lnTo>
                      <a:lnTo>
                        <a:pt x="520" y="510"/>
                      </a:lnTo>
                      <a:lnTo>
                        <a:pt x="520" y="517"/>
                      </a:lnTo>
                      <a:lnTo>
                        <a:pt x="511" y="510"/>
                      </a:lnTo>
                      <a:lnTo>
                        <a:pt x="511" y="517"/>
                      </a:lnTo>
                      <a:lnTo>
                        <a:pt x="503" y="517"/>
                      </a:lnTo>
                      <a:lnTo>
                        <a:pt x="470" y="533"/>
                      </a:lnTo>
                      <a:lnTo>
                        <a:pt x="463" y="542"/>
                      </a:lnTo>
                      <a:lnTo>
                        <a:pt x="463" y="526"/>
                      </a:lnTo>
                      <a:lnTo>
                        <a:pt x="446" y="526"/>
                      </a:lnTo>
                      <a:lnTo>
                        <a:pt x="438" y="526"/>
                      </a:lnTo>
                      <a:lnTo>
                        <a:pt x="423" y="526"/>
                      </a:lnTo>
                      <a:lnTo>
                        <a:pt x="423" y="510"/>
                      </a:lnTo>
                      <a:lnTo>
                        <a:pt x="405" y="510"/>
                      </a:lnTo>
                      <a:lnTo>
                        <a:pt x="373" y="517"/>
                      </a:lnTo>
                      <a:lnTo>
                        <a:pt x="364" y="510"/>
                      </a:lnTo>
                      <a:lnTo>
                        <a:pt x="364" y="517"/>
                      </a:lnTo>
                      <a:lnTo>
                        <a:pt x="358" y="517"/>
                      </a:lnTo>
                      <a:lnTo>
                        <a:pt x="358" y="533"/>
                      </a:lnTo>
                      <a:lnTo>
                        <a:pt x="349" y="533"/>
                      </a:lnTo>
                      <a:lnTo>
                        <a:pt x="349" y="526"/>
                      </a:lnTo>
                      <a:lnTo>
                        <a:pt x="340" y="526"/>
                      </a:lnTo>
                      <a:lnTo>
                        <a:pt x="324" y="517"/>
                      </a:lnTo>
                      <a:lnTo>
                        <a:pt x="324" y="510"/>
                      </a:lnTo>
                      <a:lnTo>
                        <a:pt x="324" y="502"/>
                      </a:lnTo>
                      <a:lnTo>
                        <a:pt x="317" y="493"/>
                      </a:lnTo>
                      <a:lnTo>
                        <a:pt x="308" y="493"/>
                      </a:lnTo>
                      <a:lnTo>
                        <a:pt x="317" y="452"/>
                      </a:lnTo>
                      <a:lnTo>
                        <a:pt x="308" y="436"/>
                      </a:lnTo>
                      <a:lnTo>
                        <a:pt x="299" y="436"/>
                      </a:lnTo>
                      <a:lnTo>
                        <a:pt x="284" y="420"/>
                      </a:lnTo>
                      <a:lnTo>
                        <a:pt x="268" y="420"/>
                      </a:lnTo>
                      <a:lnTo>
                        <a:pt x="227" y="436"/>
                      </a:lnTo>
                      <a:lnTo>
                        <a:pt x="202" y="436"/>
                      </a:lnTo>
                      <a:lnTo>
                        <a:pt x="194" y="445"/>
                      </a:lnTo>
                      <a:lnTo>
                        <a:pt x="187" y="436"/>
                      </a:lnTo>
                      <a:lnTo>
                        <a:pt x="178" y="436"/>
                      </a:lnTo>
                      <a:lnTo>
                        <a:pt x="154" y="436"/>
                      </a:lnTo>
                      <a:lnTo>
                        <a:pt x="137" y="428"/>
                      </a:lnTo>
                      <a:lnTo>
                        <a:pt x="129" y="420"/>
                      </a:lnTo>
                      <a:lnTo>
                        <a:pt x="122" y="420"/>
                      </a:lnTo>
                      <a:lnTo>
                        <a:pt x="106" y="405"/>
                      </a:lnTo>
                      <a:lnTo>
                        <a:pt x="88" y="405"/>
                      </a:lnTo>
                      <a:lnTo>
                        <a:pt x="65" y="396"/>
                      </a:lnTo>
                      <a:lnTo>
                        <a:pt x="57" y="371"/>
                      </a:lnTo>
                      <a:lnTo>
                        <a:pt x="73" y="371"/>
                      </a:lnTo>
                      <a:lnTo>
                        <a:pt x="65" y="355"/>
                      </a:lnTo>
                      <a:lnTo>
                        <a:pt x="82" y="340"/>
                      </a:lnTo>
                      <a:lnTo>
                        <a:pt x="82" y="323"/>
                      </a:lnTo>
                      <a:lnTo>
                        <a:pt x="73" y="315"/>
                      </a:lnTo>
                      <a:lnTo>
                        <a:pt x="48" y="323"/>
                      </a:lnTo>
                      <a:lnTo>
                        <a:pt x="32" y="315"/>
                      </a:lnTo>
                      <a:lnTo>
                        <a:pt x="25" y="308"/>
                      </a:lnTo>
                      <a:lnTo>
                        <a:pt x="8" y="299"/>
                      </a:lnTo>
                      <a:lnTo>
                        <a:pt x="16" y="299"/>
                      </a:lnTo>
                      <a:lnTo>
                        <a:pt x="16" y="275"/>
                      </a:lnTo>
                      <a:lnTo>
                        <a:pt x="0" y="275"/>
                      </a:lnTo>
                      <a:lnTo>
                        <a:pt x="0" y="250"/>
                      </a:lnTo>
                      <a:lnTo>
                        <a:pt x="16" y="243"/>
                      </a:lnTo>
                      <a:lnTo>
                        <a:pt x="32" y="243"/>
                      </a:lnTo>
                      <a:lnTo>
                        <a:pt x="40" y="234"/>
                      </a:lnTo>
                      <a:lnTo>
                        <a:pt x="57" y="234"/>
                      </a:lnTo>
                      <a:lnTo>
                        <a:pt x="82" y="218"/>
                      </a:lnTo>
                      <a:lnTo>
                        <a:pt x="88" y="203"/>
                      </a:lnTo>
                      <a:lnTo>
                        <a:pt x="82" y="169"/>
                      </a:lnTo>
                      <a:lnTo>
                        <a:pt x="82" y="162"/>
                      </a:lnTo>
                      <a:lnTo>
                        <a:pt x="106" y="162"/>
                      </a:lnTo>
                      <a:lnTo>
                        <a:pt x="113" y="129"/>
                      </a:lnTo>
                      <a:lnTo>
                        <a:pt x="137" y="129"/>
                      </a:lnTo>
                      <a:lnTo>
                        <a:pt x="147" y="129"/>
                      </a:lnTo>
                      <a:lnTo>
                        <a:pt x="154" y="104"/>
                      </a:lnTo>
                      <a:lnTo>
                        <a:pt x="162" y="97"/>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29" name="Freeform 11"/>
                <p:cNvSpPr>
                  <a:spLocks/>
                </p:cNvSpPr>
                <p:nvPr/>
              </p:nvSpPr>
              <p:spPr bwMode="gray">
                <a:xfrm>
                  <a:off x="3476" y="2442"/>
                  <a:ext cx="235" cy="233"/>
                </a:xfrm>
                <a:custGeom>
                  <a:avLst/>
                  <a:gdLst>
                    <a:gd name="T0" fmla="*/ 567 w 211"/>
                    <a:gd name="T1" fmla="*/ 36245 h 204"/>
                    <a:gd name="T2" fmla="*/ 567 w 211"/>
                    <a:gd name="T3" fmla="*/ 32934 h 204"/>
                    <a:gd name="T4" fmla="*/ 1762 w 211"/>
                    <a:gd name="T5" fmla="*/ 31147 h 204"/>
                    <a:gd name="T6" fmla="*/ 1204 w 211"/>
                    <a:gd name="T7" fmla="*/ 27784 h 204"/>
                    <a:gd name="T8" fmla="*/ 567 w 211"/>
                    <a:gd name="T9" fmla="*/ 26233 h 204"/>
                    <a:gd name="T10" fmla="*/ 0 w 211"/>
                    <a:gd name="T11" fmla="*/ 22968 h 204"/>
                    <a:gd name="T12" fmla="*/ 1204 w 211"/>
                    <a:gd name="T13" fmla="*/ 24651 h 204"/>
                    <a:gd name="T14" fmla="*/ 4780 w 211"/>
                    <a:gd name="T15" fmla="*/ 22968 h 204"/>
                    <a:gd name="T16" fmla="*/ 4780 w 211"/>
                    <a:gd name="T17" fmla="*/ 19870 h 204"/>
                    <a:gd name="T18" fmla="*/ 5419 w 211"/>
                    <a:gd name="T19" fmla="*/ 18521 h 204"/>
                    <a:gd name="T20" fmla="*/ 7958 w 211"/>
                    <a:gd name="T21" fmla="*/ 16545 h 204"/>
                    <a:gd name="T22" fmla="*/ 7958 w 211"/>
                    <a:gd name="T23" fmla="*/ 13387 h 204"/>
                    <a:gd name="T24" fmla="*/ 8414 w 211"/>
                    <a:gd name="T25" fmla="*/ 11372 h 204"/>
                    <a:gd name="T26" fmla="*/ 8414 w 211"/>
                    <a:gd name="T27" fmla="*/ 9957 h 204"/>
                    <a:gd name="T28" fmla="*/ 8999 w 211"/>
                    <a:gd name="T29" fmla="*/ 9957 h 204"/>
                    <a:gd name="T30" fmla="*/ 9570 w 211"/>
                    <a:gd name="T31" fmla="*/ 6613 h 204"/>
                    <a:gd name="T32" fmla="*/ 9570 w 211"/>
                    <a:gd name="T33" fmla="*/ 3301 h 204"/>
                    <a:gd name="T34" fmla="*/ 10988 w 211"/>
                    <a:gd name="T35" fmla="*/ 1769 h 204"/>
                    <a:gd name="T36" fmla="*/ 11975 w 211"/>
                    <a:gd name="T37" fmla="*/ 0 h 204"/>
                    <a:gd name="T38" fmla="*/ 12606 w 211"/>
                    <a:gd name="T39" fmla="*/ 0 h 204"/>
                    <a:gd name="T40" fmla="*/ 13847 w 211"/>
                    <a:gd name="T41" fmla="*/ 1769 h 204"/>
                    <a:gd name="T42" fmla="*/ 14419 w 211"/>
                    <a:gd name="T43" fmla="*/ 3301 h 204"/>
                    <a:gd name="T44" fmla="*/ 15637 w 211"/>
                    <a:gd name="T45" fmla="*/ 4918 h 204"/>
                    <a:gd name="T46" fmla="*/ 15047 w 211"/>
                    <a:gd name="T47" fmla="*/ 6613 h 204"/>
                    <a:gd name="T48" fmla="*/ 13847 w 211"/>
                    <a:gd name="T49" fmla="*/ 8512 h 204"/>
                    <a:gd name="T50" fmla="*/ 12606 w 211"/>
                    <a:gd name="T51" fmla="*/ 6613 h 204"/>
                    <a:gd name="T52" fmla="*/ 11975 w 211"/>
                    <a:gd name="T53" fmla="*/ 8512 h 204"/>
                    <a:gd name="T54" fmla="*/ 12606 w 211"/>
                    <a:gd name="T55" fmla="*/ 9957 h 204"/>
                    <a:gd name="T56" fmla="*/ 11975 w 211"/>
                    <a:gd name="T57" fmla="*/ 13387 h 204"/>
                    <a:gd name="T58" fmla="*/ 13221 w 211"/>
                    <a:gd name="T59" fmla="*/ 14681 h 204"/>
                    <a:gd name="T60" fmla="*/ 13221 w 211"/>
                    <a:gd name="T61" fmla="*/ 16545 h 204"/>
                    <a:gd name="T62" fmla="*/ 12606 w 211"/>
                    <a:gd name="T63" fmla="*/ 16545 h 204"/>
                    <a:gd name="T64" fmla="*/ 13221 w 211"/>
                    <a:gd name="T65" fmla="*/ 18521 h 204"/>
                    <a:gd name="T66" fmla="*/ 10340 w 211"/>
                    <a:gd name="T67" fmla="*/ 27784 h 204"/>
                    <a:gd name="T68" fmla="*/ 8999 w 211"/>
                    <a:gd name="T69" fmla="*/ 29721 h 204"/>
                    <a:gd name="T70" fmla="*/ 8414 w 211"/>
                    <a:gd name="T71" fmla="*/ 27784 h 204"/>
                    <a:gd name="T72" fmla="*/ 7958 w 211"/>
                    <a:gd name="T73" fmla="*/ 29721 h 204"/>
                    <a:gd name="T74" fmla="*/ 7958 w 211"/>
                    <a:gd name="T75" fmla="*/ 32934 h 204"/>
                    <a:gd name="T76" fmla="*/ 8414 w 211"/>
                    <a:gd name="T77" fmla="*/ 32934 h 204"/>
                    <a:gd name="T78" fmla="*/ 8414 w 211"/>
                    <a:gd name="T79" fmla="*/ 34393 h 204"/>
                    <a:gd name="T80" fmla="*/ 8999 w 211"/>
                    <a:gd name="T81" fmla="*/ 34393 h 204"/>
                    <a:gd name="T82" fmla="*/ 8999 w 211"/>
                    <a:gd name="T83" fmla="*/ 37688 h 204"/>
                    <a:gd name="T84" fmla="*/ 8999 w 211"/>
                    <a:gd name="T85" fmla="*/ 39545 h 204"/>
                    <a:gd name="T86" fmla="*/ 7200 w 211"/>
                    <a:gd name="T87" fmla="*/ 39545 h 204"/>
                    <a:gd name="T88" fmla="*/ 6508 w 211"/>
                    <a:gd name="T89" fmla="*/ 41397 h 204"/>
                    <a:gd name="T90" fmla="*/ 6060 w 211"/>
                    <a:gd name="T91" fmla="*/ 39545 h 204"/>
                    <a:gd name="T92" fmla="*/ 5419 w 211"/>
                    <a:gd name="T93" fmla="*/ 36245 h 204"/>
                    <a:gd name="T94" fmla="*/ 3536 w 211"/>
                    <a:gd name="T95" fmla="*/ 36245 h 204"/>
                    <a:gd name="T96" fmla="*/ 2434 w 211"/>
                    <a:gd name="T97" fmla="*/ 36245 h 204"/>
                    <a:gd name="T98" fmla="*/ 567 w 211"/>
                    <a:gd name="T99" fmla="*/ 36245 h 2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1"/>
                    <a:gd name="T151" fmla="*/ 0 h 204"/>
                    <a:gd name="T152" fmla="*/ 211 w 211"/>
                    <a:gd name="T153" fmla="*/ 204 h 2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1" h="204">
                      <a:moveTo>
                        <a:pt x="8" y="178"/>
                      </a:moveTo>
                      <a:lnTo>
                        <a:pt x="8" y="162"/>
                      </a:lnTo>
                      <a:lnTo>
                        <a:pt x="23" y="153"/>
                      </a:lnTo>
                      <a:lnTo>
                        <a:pt x="16" y="137"/>
                      </a:lnTo>
                      <a:lnTo>
                        <a:pt x="8" y="129"/>
                      </a:lnTo>
                      <a:lnTo>
                        <a:pt x="0" y="113"/>
                      </a:lnTo>
                      <a:lnTo>
                        <a:pt x="16" y="121"/>
                      </a:lnTo>
                      <a:lnTo>
                        <a:pt x="65" y="113"/>
                      </a:lnTo>
                      <a:lnTo>
                        <a:pt x="65" y="97"/>
                      </a:lnTo>
                      <a:lnTo>
                        <a:pt x="73" y="90"/>
                      </a:lnTo>
                      <a:lnTo>
                        <a:pt x="107" y="81"/>
                      </a:lnTo>
                      <a:lnTo>
                        <a:pt x="107" y="66"/>
                      </a:lnTo>
                      <a:lnTo>
                        <a:pt x="113" y="56"/>
                      </a:lnTo>
                      <a:lnTo>
                        <a:pt x="113" y="49"/>
                      </a:lnTo>
                      <a:lnTo>
                        <a:pt x="122" y="49"/>
                      </a:lnTo>
                      <a:lnTo>
                        <a:pt x="129" y="32"/>
                      </a:lnTo>
                      <a:lnTo>
                        <a:pt x="129" y="16"/>
                      </a:lnTo>
                      <a:lnTo>
                        <a:pt x="147" y="9"/>
                      </a:lnTo>
                      <a:lnTo>
                        <a:pt x="162" y="0"/>
                      </a:lnTo>
                      <a:lnTo>
                        <a:pt x="170" y="0"/>
                      </a:lnTo>
                      <a:lnTo>
                        <a:pt x="187" y="9"/>
                      </a:lnTo>
                      <a:lnTo>
                        <a:pt x="194" y="16"/>
                      </a:lnTo>
                      <a:lnTo>
                        <a:pt x="210" y="24"/>
                      </a:lnTo>
                      <a:lnTo>
                        <a:pt x="202" y="32"/>
                      </a:lnTo>
                      <a:lnTo>
                        <a:pt x="187" y="41"/>
                      </a:lnTo>
                      <a:lnTo>
                        <a:pt x="170" y="32"/>
                      </a:lnTo>
                      <a:lnTo>
                        <a:pt x="162" y="41"/>
                      </a:lnTo>
                      <a:lnTo>
                        <a:pt x="170" y="49"/>
                      </a:lnTo>
                      <a:lnTo>
                        <a:pt x="162" y="66"/>
                      </a:lnTo>
                      <a:lnTo>
                        <a:pt x="178" y="72"/>
                      </a:lnTo>
                      <a:lnTo>
                        <a:pt x="178" y="81"/>
                      </a:lnTo>
                      <a:lnTo>
                        <a:pt x="170" y="81"/>
                      </a:lnTo>
                      <a:lnTo>
                        <a:pt x="178" y="90"/>
                      </a:lnTo>
                      <a:lnTo>
                        <a:pt x="138" y="137"/>
                      </a:lnTo>
                      <a:lnTo>
                        <a:pt x="122" y="146"/>
                      </a:lnTo>
                      <a:lnTo>
                        <a:pt x="113" y="137"/>
                      </a:lnTo>
                      <a:lnTo>
                        <a:pt x="107" y="146"/>
                      </a:lnTo>
                      <a:lnTo>
                        <a:pt x="107" y="162"/>
                      </a:lnTo>
                      <a:lnTo>
                        <a:pt x="113" y="162"/>
                      </a:lnTo>
                      <a:lnTo>
                        <a:pt x="113" y="169"/>
                      </a:lnTo>
                      <a:lnTo>
                        <a:pt x="122" y="169"/>
                      </a:lnTo>
                      <a:lnTo>
                        <a:pt x="122" y="186"/>
                      </a:lnTo>
                      <a:lnTo>
                        <a:pt x="122" y="194"/>
                      </a:lnTo>
                      <a:lnTo>
                        <a:pt x="97" y="194"/>
                      </a:lnTo>
                      <a:lnTo>
                        <a:pt x="88" y="203"/>
                      </a:lnTo>
                      <a:lnTo>
                        <a:pt x="82" y="194"/>
                      </a:lnTo>
                      <a:lnTo>
                        <a:pt x="73" y="178"/>
                      </a:lnTo>
                      <a:lnTo>
                        <a:pt x="48" y="178"/>
                      </a:lnTo>
                      <a:lnTo>
                        <a:pt x="32" y="178"/>
                      </a:lnTo>
                      <a:lnTo>
                        <a:pt x="8" y="178"/>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30" name="Freeform 13"/>
                <p:cNvSpPr>
                  <a:spLocks/>
                </p:cNvSpPr>
                <p:nvPr/>
              </p:nvSpPr>
              <p:spPr bwMode="gray">
                <a:xfrm>
                  <a:off x="3233" y="2386"/>
                  <a:ext cx="270" cy="261"/>
                </a:xfrm>
                <a:custGeom>
                  <a:avLst/>
                  <a:gdLst>
                    <a:gd name="T0" fmla="*/ 15333 w 243"/>
                    <a:gd name="T1" fmla="*/ 50628 h 228"/>
                    <a:gd name="T2" fmla="*/ 11513 w 243"/>
                    <a:gd name="T3" fmla="*/ 48554 h 228"/>
                    <a:gd name="T4" fmla="*/ 10962 w 243"/>
                    <a:gd name="T5" fmla="*/ 44960 h 228"/>
                    <a:gd name="T6" fmla="*/ 9282 w 243"/>
                    <a:gd name="T7" fmla="*/ 47104 h 228"/>
                    <a:gd name="T8" fmla="*/ 8149 w 243"/>
                    <a:gd name="T9" fmla="*/ 47104 h 228"/>
                    <a:gd name="T10" fmla="*/ 6521 w 243"/>
                    <a:gd name="T11" fmla="*/ 41423 h 228"/>
                    <a:gd name="T12" fmla="*/ 5457 w 243"/>
                    <a:gd name="T13" fmla="*/ 35968 h 228"/>
                    <a:gd name="T14" fmla="*/ 4420 w 243"/>
                    <a:gd name="T15" fmla="*/ 34616 h 228"/>
                    <a:gd name="T16" fmla="*/ 3851 w 243"/>
                    <a:gd name="T17" fmla="*/ 34616 h 228"/>
                    <a:gd name="T18" fmla="*/ 3236 w 243"/>
                    <a:gd name="T19" fmla="*/ 32727 h 228"/>
                    <a:gd name="T20" fmla="*/ 2634 w 243"/>
                    <a:gd name="T21" fmla="*/ 26930 h 228"/>
                    <a:gd name="T22" fmla="*/ 1658 w 243"/>
                    <a:gd name="T23" fmla="*/ 25755 h 228"/>
                    <a:gd name="T24" fmla="*/ 1021 w 243"/>
                    <a:gd name="T25" fmla="*/ 21839 h 228"/>
                    <a:gd name="T26" fmla="*/ 1658 w 243"/>
                    <a:gd name="T27" fmla="*/ 17953 h 228"/>
                    <a:gd name="T28" fmla="*/ 1658 w 243"/>
                    <a:gd name="T29" fmla="*/ 14384 h 228"/>
                    <a:gd name="T30" fmla="*/ 1021 w 243"/>
                    <a:gd name="T31" fmla="*/ 14384 h 228"/>
                    <a:gd name="T32" fmla="*/ 521 w 243"/>
                    <a:gd name="T33" fmla="*/ 10916 h 228"/>
                    <a:gd name="T34" fmla="*/ 0 w 243"/>
                    <a:gd name="T35" fmla="*/ 1892 h 228"/>
                    <a:gd name="T36" fmla="*/ 521 w 243"/>
                    <a:gd name="T37" fmla="*/ 0 h 228"/>
                    <a:gd name="T38" fmla="*/ 1021 w 243"/>
                    <a:gd name="T39" fmla="*/ 3525 h 228"/>
                    <a:gd name="T40" fmla="*/ 1658 w 243"/>
                    <a:gd name="T41" fmla="*/ 3525 h 228"/>
                    <a:gd name="T42" fmla="*/ 2071 w 243"/>
                    <a:gd name="T43" fmla="*/ 3525 h 228"/>
                    <a:gd name="T44" fmla="*/ 3236 w 243"/>
                    <a:gd name="T45" fmla="*/ 1892 h 228"/>
                    <a:gd name="T46" fmla="*/ 3851 w 243"/>
                    <a:gd name="T47" fmla="*/ 1892 h 228"/>
                    <a:gd name="T48" fmla="*/ 3236 w 243"/>
                    <a:gd name="T49" fmla="*/ 3525 h 228"/>
                    <a:gd name="T50" fmla="*/ 4420 w 243"/>
                    <a:gd name="T51" fmla="*/ 5584 h 228"/>
                    <a:gd name="T52" fmla="*/ 4420 w 243"/>
                    <a:gd name="T53" fmla="*/ 9133 h 228"/>
                    <a:gd name="T54" fmla="*/ 6521 w 243"/>
                    <a:gd name="T55" fmla="*/ 13013 h 228"/>
                    <a:gd name="T56" fmla="*/ 8757 w 243"/>
                    <a:gd name="T57" fmla="*/ 13013 h 228"/>
                    <a:gd name="T58" fmla="*/ 8757 w 243"/>
                    <a:gd name="T59" fmla="*/ 9133 h 228"/>
                    <a:gd name="T60" fmla="*/ 9782 w 243"/>
                    <a:gd name="T61" fmla="*/ 7317 h 228"/>
                    <a:gd name="T62" fmla="*/ 11513 w 243"/>
                    <a:gd name="T63" fmla="*/ 7317 h 228"/>
                    <a:gd name="T64" fmla="*/ 14799 w 243"/>
                    <a:gd name="T65" fmla="*/ 13013 h 228"/>
                    <a:gd name="T66" fmla="*/ 14799 w 243"/>
                    <a:gd name="T67" fmla="*/ 14384 h 228"/>
                    <a:gd name="T68" fmla="*/ 14799 w 243"/>
                    <a:gd name="T69" fmla="*/ 16375 h 228"/>
                    <a:gd name="T70" fmla="*/ 14799 w 243"/>
                    <a:gd name="T71" fmla="*/ 17953 h 228"/>
                    <a:gd name="T72" fmla="*/ 14213 w 243"/>
                    <a:gd name="T73" fmla="*/ 21839 h 228"/>
                    <a:gd name="T74" fmla="*/ 14213 w 243"/>
                    <a:gd name="T75" fmla="*/ 28934 h 228"/>
                    <a:gd name="T76" fmla="*/ 15333 w 243"/>
                    <a:gd name="T77" fmla="*/ 30828 h 228"/>
                    <a:gd name="T78" fmla="*/ 15333 w 243"/>
                    <a:gd name="T79" fmla="*/ 32727 h 228"/>
                    <a:gd name="T80" fmla="*/ 14799 w 243"/>
                    <a:gd name="T81" fmla="*/ 35968 h 228"/>
                    <a:gd name="T82" fmla="*/ 15333 w 243"/>
                    <a:gd name="T83" fmla="*/ 39829 h 228"/>
                    <a:gd name="T84" fmla="*/ 15899 w 243"/>
                    <a:gd name="T85" fmla="*/ 41423 h 228"/>
                    <a:gd name="T86" fmla="*/ 16416 w 243"/>
                    <a:gd name="T87" fmla="*/ 44960 h 228"/>
                    <a:gd name="T88" fmla="*/ 15333 w 243"/>
                    <a:gd name="T89" fmla="*/ 47104 h 228"/>
                    <a:gd name="T90" fmla="*/ 15333 w 243"/>
                    <a:gd name="T91" fmla="*/ 50628 h 2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3"/>
                    <a:gd name="T139" fmla="*/ 0 h 228"/>
                    <a:gd name="T140" fmla="*/ 243 w 243"/>
                    <a:gd name="T141" fmla="*/ 228 h 2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3" h="228">
                      <a:moveTo>
                        <a:pt x="227" y="227"/>
                      </a:moveTo>
                      <a:lnTo>
                        <a:pt x="170" y="218"/>
                      </a:lnTo>
                      <a:lnTo>
                        <a:pt x="162" y="202"/>
                      </a:lnTo>
                      <a:lnTo>
                        <a:pt x="137" y="211"/>
                      </a:lnTo>
                      <a:lnTo>
                        <a:pt x="121" y="211"/>
                      </a:lnTo>
                      <a:lnTo>
                        <a:pt x="96" y="186"/>
                      </a:lnTo>
                      <a:lnTo>
                        <a:pt x="80" y="162"/>
                      </a:lnTo>
                      <a:lnTo>
                        <a:pt x="65" y="155"/>
                      </a:lnTo>
                      <a:lnTo>
                        <a:pt x="56" y="155"/>
                      </a:lnTo>
                      <a:lnTo>
                        <a:pt x="48" y="146"/>
                      </a:lnTo>
                      <a:lnTo>
                        <a:pt x="40" y="121"/>
                      </a:lnTo>
                      <a:lnTo>
                        <a:pt x="24" y="115"/>
                      </a:lnTo>
                      <a:lnTo>
                        <a:pt x="15" y="98"/>
                      </a:lnTo>
                      <a:lnTo>
                        <a:pt x="24" y="81"/>
                      </a:lnTo>
                      <a:lnTo>
                        <a:pt x="24" y="65"/>
                      </a:lnTo>
                      <a:lnTo>
                        <a:pt x="15" y="65"/>
                      </a:lnTo>
                      <a:lnTo>
                        <a:pt x="8" y="49"/>
                      </a:lnTo>
                      <a:lnTo>
                        <a:pt x="0" y="9"/>
                      </a:lnTo>
                      <a:lnTo>
                        <a:pt x="8" y="0"/>
                      </a:lnTo>
                      <a:lnTo>
                        <a:pt x="15" y="16"/>
                      </a:lnTo>
                      <a:lnTo>
                        <a:pt x="24" y="16"/>
                      </a:lnTo>
                      <a:lnTo>
                        <a:pt x="31" y="16"/>
                      </a:lnTo>
                      <a:lnTo>
                        <a:pt x="48" y="9"/>
                      </a:lnTo>
                      <a:lnTo>
                        <a:pt x="56" y="9"/>
                      </a:lnTo>
                      <a:lnTo>
                        <a:pt x="48" y="16"/>
                      </a:lnTo>
                      <a:lnTo>
                        <a:pt x="65" y="25"/>
                      </a:lnTo>
                      <a:lnTo>
                        <a:pt x="65" y="41"/>
                      </a:lnTo>
                      <a:lnTo>
                        <a:pt x="96" y="58"/>
                      </a:lnTo>
                      <a:lnTo>
                        <a:pt x="130" y="58"/>
                      </a:lnTo>
                      <a:lnTo>
                        <a:pt x="130" y="41"/>
                      </a:lnTo>
                      <a:lnTo>
                        <a:pt x="145" y="33"/>
                      </a:lnTo>
                      <a:lnTo>
                        <a:pt x="170" y="33"/>
                      </a:lnTo>
                      <a:lnTo>
                        <a:pt x="219" y="58"/>
                      </a:lnTo>
                      <a:lnTo>
                        <a:pt x="219" y="65"/>
                      </a:lnTo>
                      <a:lnTo>
                        <a:pt x="219" y="73"/>
                      </a:lnTo>
                      <a:lnTo>
                        <a:pt x="219" y="81"/>
                      </a:lnTo>
                      <a:lnTo>
                        <a:pt x="210" y="98"/>
                      </a:lnTo>
                      <a:lnTo>
                        <a:pt x="210" y="130"/>
                      </a:lnTo>
                      <a:lnTo>
                        <a:pt x="227" y="139"/>
                      </a:lnTo>
                      <a:lnTo>
                        <a:pt x="227" y="146"/>
                      </a:lnTo>
                      <a:lnTo>
                        <a:pt x="219" y="162"/>
                      </a:lnTo>
                      <a:lnTo>
                        <a:pt x="227" y="178"/>
                      </a:lnTo>
                      <a:lnTo>
                        <a:pt x="235" y="186"/>
                      </a:lnTo>
                      <a:lnTo>
                        <a:pt x="242" y="202"/>
                      </a:lnTo>
                      <a:lnTo>
                        <a:pt x="227" y="211"/>
                      </a:lnTo>
                      <a:lnTo>
                        <a:pt x="227" y="227"/>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31" name="Freeform 14"/>
                <p:cNvSpPr>
                  <a:spLocks/>
                </p:cNvSpPr>
                <p:nvPr/>
              </p:nvSpPr>
              <p:spPr bwMode="gray">
                <a:xfrm>
                  <a:off x="3595" y="2322"/>
                  <a:ext cx="153" cy="76"/>
                </a:xfrm>
                <a:custGeom>
                  <a:avLst/>
                  <a:gdLst>
                    <a:gd name="T0" fmla="*/ 8493 w 138"/>
                    <a:gd name="T1" fmla="*/ 4220 h 66"/>
                    <a:gd name="T2" fmla="*/ 8493 w 138"/>
                    <a:gd name="T3" fmla="*/ 6957 h 66"/>
                    <a:gd name="T4" fmla="*/ 6909 w 138"/>
                    <a:gd name="T5" fmla="*/ 11327 h 66"/>
                    <a:gd name="T6" fmla="*/ 5842 w 138"/>
                    <a:gd name="T7" fmla="*/ 11327 h 66"/>
                    <a:gd name="T8" fmla="*/ 5353 w 138"/>
                    <a:gd name="T9" fmla="*/ 13693 h 66"/>
                    <a:gd name="T10" fmla="*/ 4471 w 138"/>
                    <a:gd name="T11" fmla="*/ 13693 h 66"/>
                    <a:gd name="T12" fmla="*/ 3406 w 138"/>
                    <a:gd name="T13" fmla="*/ 15768 h 66"/>
                    <a:gd name="T14" fmla="*/ 3406 w 138"/>
                    <a:gd name="T15" fmla="*/ 18177 h 66"/>
                    <a:gd name="T16" fmla="*/ 1958 w 138"/>
                    <a:gd name="T17" fmla="*/ 18177 h 66"/>
                    <a:gd name="T18" fmla="*/ 1346 w 138"/>
                    <a:gd name="T19" fmla="*/ 18177 h 66"/>
                    <a:gd name="T20" fmla="*/ 0 w 138"/>
                    <a:gd name="T21" fmla="*/ 18177 h 66"/>
                    <a:gd name="T22" fmla="*/ 0 w 138"/>
                    <a:gd name="T23" fmla="*/ 15768 h 66"/>
                    <a:gd name="T24" fmla="*/ 951 w 138"/>
                    <a:gd name="T25" fmla="*/ 15768 h 66"/>
                    <a:gd name="T26" fmla="*/ 951 w 138"/>
                    <a:gd name="T27" fmla="*/ 13693 h 66"/>
                    <a:gd name="T28" fmla="*/ 1958 w 138"/>
                    <a:gd name="T29" fmla="*/ 13693 h 66"/>
                    <a:gd name="T30" fmla="*/ 2837 w 138"/>
                    <a:gd name="T31" fmla="*/ 11327 h 66"/>
                    <a:gd name="T32" fmla="*/ 1958 w 138"/>
                    <a:gd name="T33" fmla="*/ 9225 h 66"/>
                    <a:gd name="T34" fmla="*/ 1346 w 138"/>
                    <a:gd name="T35" fmla="*/ 9225 h 66"/>
                    <a:gd name="T36" fmla="*/ 391 w 138"/>
                    <a:gd name="T37" fmla="*/ 9225 h 66"/>
                    <a:gd name="T38" fmla="*/ 1346 w 138"/>
                    <a:gd name="T39" fmla="*/ 4220 h 66"/>
                    <a:gd name="T40" fmla="*/ 951 w 138"/>
                    <a:gd name="T41" fmla="*/ 4220 h 66"/>
                    <a:gd name="T42" fmla="*/ 1346 w 138"/>
                    <a:gd name="T43" fmla="*/ 2591 h 66"/>
                    <a:gd name="T44" fmla="*/ 2837 w 138"/>
                    <a:gd name="T45" fmla="*/ 4220 h 66"/>
                    <a:gd name="T46" fmla="*/ 2837 w 138"/>
                    <a:gd name="T47" fmla="*/ 2591 h 66"/>
                    <a:gd name="T48" fmla="*/ 3406 w 138"/>
                    <a:gd name="T49" fmla="*/ 0 h 66"/>
                    <a:gd name="T50" fmla="*/ 4471 w 138"/>
                    <a:gd name="T51" fmla="*/ 2591 h 66"/>
                    <a:gd name="T52" fmla="*/ 7448 w 138"/>
                    <a:gd name="T53" fmla="*/ 2591 h 66"/>
                    <a:gd name="T54" fmla="*/ 8493 w 138"/>
                    <a:gd name="T55" fmla="*/ 4220 h 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8"/>
                    <a:gd name="T85" fmla="*/ 0 h 66"/>
                    <a:gd name="T86" fmla="*/ 138 w 138"/>
                    <a:gd name="T87" fmla="*/ 66 h 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8" h="66">
                      <a:moveTo>
                        <a:pt x="137" y="15"/>
                      </a:moveTo>
                      <a:lnTo>
                        <a:pt x="137" y="24"/>
                      </a:lnTo>
                      <a:lnTo>
                        <a:pt x="112" y="40"/>
                      </a:lnTo>
                      <a:lnTo>
                        <a:pt x="95" y="40"/>
                      </a:lnTo>
                      <a:lnTo>
                        <a:pt x="87" y="49"/>
                      </a:lnTo>
                      <a:lnTo>
                        <a:pt x="71" y="49"/>
                      </a:lnTo>
                      <a:lnTo>
                        <a:pt x="55" y="56"/>
                      </a:lnTo>
                      <a:lnTo>
                        <a:pt x="55" y="65"/>
                      </a:lnTo>
                      <a:lnTo>
                        <a:pt x="31" y="65"/>
                      </a:lnTo>
                      <a:lnTo>
                        <a:pt x="22" y="65"/>
                      </a:lnTo>
                      <a:lnTo>
                        <a:pt x="0" y="65"/>
                      </a:lnTo>
                      <a:lnTo>
                        <a:pt x="0" y="56"/>
                      </a:lnTo>
                      <a:lnTo>
                        <a:pt x="15" y="56"/>
                      </a:lnTo>
                      <a:lnTo>
                        <a:pt x="15" y="49"/>
                      </a:lnTo>
                      <a:lnTo>
                        <a:pt x="31" y="49"/>
                      </a:lnTo>
                      <a:lnTo>
                        <a:pt x="46" y="40"/>
                      </a:lnTo>
                      <a:lnTo>
                        <a:pt x="31" y="32"/>
                      </a:lnTo>
                      <a:lnTo>
                        <a:pt x="22" y="32"/>
                      </a:lnTo>
                      <a:lnTo>
                        <a:pt x="6" y="32"/>
                      </a:lnTo>
                      <a:lnTo>
                        <a:pt x="22" y="15"/>
                      </a:lnTo>
                      <a:lnTo>
                        <a:pt x="15" y="15"/>
                      </a:lnTo>
                      <a:lnTo>
                        <a:pt x="22" y="9"/>
                      </a:lnTo>
                      <a:lnTo>
                        <a:pt x="46" y="15"/>
                      </a:lnTo>
                      <a:lnTo>
                        <a:pt x="46" y="9"/>
                      </a:lnTo>
                      <a:lnTo>
                        <a:pt x="55" y="0"/>
                      </a:lnTo>
                      <a:lnTo>
                        <a:pt x="71" y="9"/>
                      </a:lnTo>
                      <a:lnTo>
                        <a:pt x="120" y="9"/>
                      </a:lnTo>
                      <a:lnTo>
                        <a:pt x="137" y="15"/>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32" name="Freeform 15"/>
                <p:cNvSpPr>
                  <a:spLocks/>
                </p:cNvSpPr>
                <p:nvPr/>
              </p:nvSpPr>
              <p:spPr bwMode="gray">
                <a:xfrm>
                  <a:off x="3349" y="2333"/>
                  <a:ext cx="209" cy="138"/>
                </a:xfrm>
                <a:custGeom>
                  <a:avLst/>
                  <a:gdLst>
                    <a:gd name="T0" fmla="*/ 12367 w 188"/>
                    <a:gd name="T1" fmla="*/ 18373 h 121"/>
                    <a:gd name="T2" fmla="*/ 11774 w 188"/>
                    <a:gd name="T3" fmla="*/ 16861 h 121"/>
                    <a:gd name="T4" fmla="*/ 11774 w 188"/>
                    <a:gd name="T5" fmla="*/ 18373 h 121"/>
                    <a:gd name="T6" fmla="*/ 11208 w 188"/>
                    <a:gd name="T7" fmla="*/ 18373 h 121"/>
                    <a:gd name="T8" fmla="*/ 10653 w 188"/>
                    <a:gd name="T9" fmla="*/ 21639 h 121"/>
                    <a:gd name="T10" fmla="*/ 9467 w 188"/>
                    <a:gd name="T11" fmla="*/ 21639 h 121"/>
                    <a:gd name="T12" fmla="*/ 9467 w 188"/>
                    <a:gd name="T13" fmla="*/ 23084 h 121"/>
                    <a:gd name="T14" fmla="*/ 7948 w 188"/>
                    <a:gd name="T15" fmla="*/ 23084 h 121"/>
                    <a:gd name="T16" fmla="*/ 7948 w 188"/>
                    <a:gd name="T17" fmla="*/ 21639 h 121"/>
                    <a:gd name="T18" fmla="*/ 7948 w 188"/>
                    <a:gd name="T19" fmla="*/ 20240 h 121"/>
                    <a:gd name="T20" fmla="*/ 4497 w 188"/>
                    <a:gd name="T21" fmla="*/ 15413 h 121"/>
                    <a:gd name="T22" fmla="*/ 2690 w 188"/>
                    <a:gd name="T23" fmla="*/ 15413 h 121"/>
                    <a:gd name="T24" fmla="*/ 1724 w 188"/>
                    <a:gd name="T25" fmla="*/ 16861 h 121"/>
                    <a:gd name="T26" fmla="*/ 1724 w 188"/>
                    <a:gd name="T27" fmla="*/ 12154 h 121"/>
                    <a:gd name="T28" fmla="*/ 1108 w 188"/>
                    <a:gd name="T29" fmla="*/ 12154 h 121"/>
                    <a:gd name="T30" fmla="*/ 1108 w 188"/>
                    <a:gd name="T31" fmla="*/ 9197 h 121"/>
                    <a:gd name="T32" fmla="*/ 587 w 188"/>
                    <a:gd name="T33" fmla="*/ 9197 h 121"/>
                    <a:gd name="T34" fmla="*/ 587 w 188"/>
                    <a:gd name="T35" fmla="*/ 7623 h 121"/>
                    <a:gd name="T36" fmla="*/ 1724 w 188"/>
                    <a:gd name="T37" fmla="*/ 7623 h 121"/>
                    <a:gd name="T38" fmla="*/ 2177 w 188"/>
                    <a:gd name="T39" fmla="*/ 5861 h 121"/>
                    <a:gd name="T40" fmla="*/ 1108 w 188"/>
                    <a:gd name="T41" fmla="*/ 2869 h 121"/>
                    <a:gd name="T42" fmla="*/ 587 w 188"/>
                    <a:gd name="T43" fmla="*/ 2869 h 121"/>
                    <a:gd name="T44" fmla="*/ 587 w 188"/>
                    <a:gd name="T45" fmla="*/ 5861 h 121"/>
                    <a:gd name="T46" fmla="*/ 0 w 188"/>
                    <a:gd name="T47" fmla="*/ 2869 h 121"/>
                    <a:gd name="T48" fmla="*/ 1724 w 188"/>
                    <a:gd name="T49" fmla="*/ 1143 h 121"/>
                    <a:gd name="T50" fmla="*/ 2690 w 188"/>
                    <a:gd name="T51" fmla="*/ 4326 h 121"/>
                    <a:gd name="T52" fmla="*/ 3324 w 188"/>
                    <a:gd name="T53" fmla="*/ 4326 h 121"/>
                    <a:gd name="T54" fmla="*/ 3950 w 188"/>
                    <a:gd name="T55" fmla="*/ 4326 h 121"/>
                    <a:gd name="T56" fmla="*/ 3950 w 188"/>
                    <a:gd name="T57" fmla="*/ 2869 h 121"/>
                    <a:gd name="T58" fmla="*/ 5077 w 188"/>
                    <a:gd name="T59" fmla="*/ 1143 h 121"/>
                    <a:gd name="T60" fmla="*/ 5575 w 188"/>
                    <a:gd name="T61" fmla="*/ 1143 h 121"/>
                    <a:gd name="T62" fmla="*/ 5077 w 188"/>
                    <a:gd name="T63" fmla="*/ 0 h 121"/>
                    <a:gd name="T64" fmla="*/ 5575 w 188"/>
                    <a:gd name="T65" fmla="*/ 0 h 121"/>
                    <a:gd name="T66" fmla="*/ 6706 w 188"/>
                    <a:gd name="T67" fmla="*/ 1143 h 121"/>
                    <a:gd name="T68" fmla="*/ 6706 w 188"/>
                    <a:gd name="T69" fmla="*/ 4326 h 121"/>
                    <a:gd name="T70" fmla="*/ 8488 w 188"/>
                    <a:gd name="T71" fmla="*/ 4326 h 121"/>
                    <a:gd name="T72" fmla="*/ 9001 w 188"/>
                    <a:gd name="T73" fmla="*/ 9197 h 121"/>
                    <a:gd name="T74" fmla="*/ 11774 w 188"/>
                    <a:gd name="T75" fmla="*/ 13862 h 121"/>
                    <a:gd name="T76" fmla="*/ 12965 w 188"/>
                    <a:gd name="T77" fmla="*/ 15413 h 121"/>
                    <a:gd name="T78" fmla="*/ 12367 w 188"/>
                    <a:gd name="T79" fmla="*/ 18373 h 1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8"/>
                    <a:gd name="T121" fmla="*/ 0 h 121"/>
                    <a:gd name="T122" fmla="*/ 188 w 188"/>
                    <a:gd name="T123" fmla="*/ 121 h 12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8" h="121">
                      <a:moveTo>
                        <a:pt x="179" y="96"/>
                      </a:moveTo>
                      <a:lnTo>
                        <a:pt x="171" y="88"/>
                      </a:lnTo>
                      <a:lnTo>
                        <a:pt x="171" y="96"/>
                      </a:lnTo>
                      <a:lnTo>
                        <a:pt x="162" y="96"/>
                      </a:lnTo>
                      <a:lnTo>
                        <a:pt x="155" y="112"/>
                      </a:lnTo>
                      <a:lnTo>
                        <a:pt x="137" y="112"/>
                      </a:lnTo>
                      <a:lnTo>
                        <a:pt x="137" y="120"/>
                      </a:lnTo>
                      <a:lnTo>
                        <a:pt x="114" y="120"/>
                      </a:lnTo>
                      <a:lnTo>
                        <a:pt x="114" y="112"/>
                      </a:lnTo>
                      <a:lnTo>
                        <a:pt x="114" y="105"/>
                      </a:lnTo>
                      <a:lnTo>
                        <a:pt x="65" y="80"/>
                      </a:lnTo>
                      <a:lnTo>
                        <a:pt x="40" y="80"/>
                      </a:lnTo>
                      <a:lnTo>
                        <a:pt x="25" y="88"/>
                      </a:lnTo>
                      <a:lnTo>
                        <a:pt x="25" y="63"/>
                      </a:lnTo>
                      <a:lnTo>
                        <a:pt x="16" y="63"/>
                      </a:lnTo>
                      <a:lnTo>
                        <a:pt x="16" y="47"/>
                      </a:lnTo>
                      <a:lnTo>
                        <a:pt x="9" y="47"/>
                      </a:lnTo>
                      <a:lnTo>
                        <a:pt x="9" y="40"/>
                      </a:lnTo>
                      <a:lnTo>
                        <a:pt x="25" y="40"/>
                      </a:lnTo>
                      <a:lnTo>
                        <a:pt x="32" y="31"/>
                      </a:lnTo>
                      <a:lnTo>
                        <a:pt x="16" y="15"/>
                      </a:lnTo>
                      <a:lnTo>
                        <a:pt x="9" y="15"/>
                      </a:lnTo>
                      <a:lnTo>
                        <a:pt x="9" y="31"/>
                      </a:lnTo>
                      <a:lnTo>
                        <a:pt x="0" y="15"/>
                      </a:lnTo>
                      <a:lnTo>
                        <a:pt x="25" y="6"/>
                      </a:lnTo>
                      <a:lnTo>
                        <a:pt x="40" y="23"/>
                      </a:lnTo>
                      <a:lnTo>
                        <a:pt x="49" y="23"/>
                      </a:lnTo>
                      <a:lnTo>
                        <a:pt x="57" y="23"/>
                      </a:lnTo>
                      <a:lnTo>
                        <a:pt x="57" y="15"/>
                      </a:lnTo>
                      <a:lnTo>
                        <a:pt x="74" y="6"/>
                      </a:lnTo>
                      <a:lnTo>
                        <a:pt x="81" y="6"/>
                      </a:lnTo>
                      <a:lnTo>
                        <a:pt x="74" y="0"/>
                      </a:lnTo>
                      <a:lnTo>
                        <a:pt x="81" y="0"/>
                      </a:lnTo>
                      <a:lnTo>
                        <a:pt x="97" y="6"/>
                      </a:lnTo>
                      <a:lnTo>
                        <a:pt x="97" y="23"/>
                      </a:lnTo>
                      <a:lnTo>
                        <a:pt x="122" y="23"/>
                      </a:lnTo>
                      <a:lnTo>
                        <a:pt x="130" y="47"/>
                      </a:lnTo>
                      <a:lnTo>
                        <a:pt x="171" y="72"/>
                      </a:lnTo>
                      <a:lnTo>
                        <a:pt x="187" y="80"/>
                      </a:lnTo>
                      <a:lnTo>
                        <a:pt x="179" y="96"/>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33" name="Freeform 16"/>
                <p:cNvSpPr>
                  <a:spLocks/>
                </p:cNvSpPr>
                <p:nvPr/>
              </p:nvSpPr>
              <p:spPr bwMode="gray">
                <a:xfrm>
                  <a:off x="3404" y="2275"/>
                  <a:ext cx="244" cy="169"/>
                </a:xfrm>
                <a:custGeom>
                  <a:avLst/>
                  <a:gdLst>
                    <a:gd name="T0" fmla="*/ 9914 w 219"/>
                    <a:gd name="T1" fmla="*/ 38611 h 147"/>
                    <a:gd name="T2" fmla="*/ 11155 w 219"/>
                    <a:gd name="T3" fmla="*/ 38611 h 147"/>
                    <a:gd name="T4" fmla="*/ 11500 w 219"/>
                    <a:gd name="T5" fmla="*/ 34232 h 147"/>
                    <a:gd name="T6" fmla="*/ 11500 w 219"/>
                    <a:gd name="T7" fmla="*/ 29776 h 147"/>
                    <a:gd name="T8" fmla="*/ 11155 w 219"/>
                    <a:gd name="T9" fmla="*/ 28111 h 147"/>
                    <a:gd name="T10" fmla="*/ 12307 w 219"/>
                    <a:gd name="T11" fmla="*/ 28111 h 147"/>
                    <a:gd name="T12" fmla="*/ 13024 w 219"/>
                    <a:gd name="T13" fmla="*/ 23606 h 147"/>
                    <a:gd name="T14" fmla="*/ 13024 w 219"/>
                    <a:gd name="T15" fmla="*/ 21331 h 147"/>
                    <a:gd name="T16" fmla="*/ 14093 w 219"/>
                    <a:gd name="T17" fmla="*/ 21331 h 147"/>
                    <a:gd name="T18" fmla="*/ 14093 w 219"/>
                    <a:gd name="T19" fmla="*/ 23606 h 147"/>
                    <a:gd name="T20" fmla="*/ 15292 w 219"/>
                    <a:gd name="T21" fmla="*/ 23606 h 147"/>
                    <a:gd name="T22" fmla="*/ 16451 w 219"/>
                    <a:gd name="T23" fmla="*/ 21331 h 147"/>
                    <a:gd name="T24" fmla="*/ 15292 w 219"/>
                    <a:gd name="T25" fmla="*/ 19486 h 147"/>
                    <a:gd name="T26" fmla="*/ 14661 w 219"/>
                    <a:gd name="T27" fmla="*/ 19486 h 147"/>
                    <a:gd name="T28" fmla="*/ 13421 w 219"/>
                    <a:gd name="T29" fmla="*/ 19486 h 147"/>
                    <a:gd name="T30" fmla="*/ 14661 w 219"/>
                    <a:gd name="T31" fmla="*/ 14825 h 147"/>
                    <a:gd name="T32" fmla="*/ 14093 w 219"/>
                    <a:gd name="T33" fmla="*/ 14825 h 147"/>
                    <a:gd name="T34" fmla="*/ 12307 w 219"/>
                    <a:gd name="T35" fmla="*/ 21331 h 147"/>
                    <a:gd name="T36" fmla="*/ 11500 w 219"/>
                    <a:gd name="T37" fmla="*/ 19486 h 147"/>
                    <a:gd name="T38" fmla="*/ 10492 w 219"/>
                    <a:gd name="T39" fmla="*/ 19486 h 147"/>
                    <a:gd name="T40" fmla="*/ 10492 w 219"/>
                    <a:gd name="T41" fmla="*/ 17294 h 147"/>
                    <a:gd name="T42" fmla="*/ 9914 w 219"/>
                    <a:gd name="T43" fmla="*/ 17294 h 147"/>
                    <a:gd name="T44" fmla="*/ 9914 w 219"/>
                    <a:gd name="T45" fmla="*/ 13241 h 147"/>
                    <a:gd name="T46" fmla="*/ 8540 w 219"/>
                    <a:gd name="T47" fmla="*/ 8143 h 147"/>
                    <a:gd name="T48" fmla="*/ 5485 w 219"/>
                    <a:gd name="T49" fmla="*/ 8143 h 147"/>
                    <a:gd name="T50" fmla="*/ 3596 w 219"/>
                    <a:gd name="T51" fmla="*/ 2272 h 147"/>
                    <a:gd name="T52" fmla="*/ 2460 w 219"/>
                    <a:gd name="T53" fmla="*/ 0 h 147"/>
                    <a:gd name="T54" fmla="*/ 0 w 219"/>
                    <a:gd name="T55" fmla="*/ 2272 h 147"/>
                    <a:gd name="T56" fmla="*/ 0 w 219"/>
                    <a:gd name="T57" fmla="*/ 19486 h 147"/>
                    <a:gd name="T58" fmla="*/ 573 w 219"/>
                    <a:gd name="T59" fmla="*/ 19486 h 147"/>
                    <a:gd name="T60" fmla="*/ 573 w 219"/>
                    <a:gd name="T61" fmla="*/ 17294 h 147"/>
                    <a:gd name="T62" fmla="*/ 1880 w 219"/>
                    <a:gd name="T63" fmla="*/ 14825 h 147"/>
                    <a:gd name="T64" fmla="*/ 2460 w 219"/>
                    <a:gd name="T65" fmla="*/ 14825 h 147"/>
                    <a:gd name="T66" fmla="*/ 1880 w 219"/>
                    <a:gd name="T67" fmla="*/ 13241 h 147"/>
                    <a:gd name="T68" fmla="*/ 2460 w 219"/>
                    <a:gd name="T69" fmla="*/ 13241 h 147"/>
                    <a:gd name="T70" fmla="*/ 3596 w 219"/>
                    <a:gd name="T71" fmla="*/ 14825 h 147"/>
                    <a:gd name="T72" fmla="*/ 3596 w 219"/>
                    <a:gd name="T73" fmla="*/ 19486 h 147"/>
                    <a:gd name="T74" fmla="*/ 5485 w 219"/>
                    <a:gd name="T75" fmla="*/ 19486 h 147"/>
                    <a:gd name="T76" fmla="*/ 6111 w 219"/>
                    <a:gd name="T77" fmla="*/ 25755 h 147"/>
                    <a:gd name="T78" fmla="*/ 9235 w 219"/>
                    <a:gd name="T79" fmla="*/ 32318 h 147"/>
                    <a:gd name="T80" fmla="*/ 10492 w 219"/>
                    <a:gd name="T81" fmla="*/ 34232 h 147"/>
                    <a:gd name="T82" fmla="*/ 9914 w 219"/>
                    <a:gd name="T83" fmla="*/ 38611 h 1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9"/>
                    <a:gd name="T127" fmla="*/ 0 h 147"/>
                    <a:gd name="T128" fmla="*/ 219 w 219"/>
                    <a:gd name="T129" fmla="*/ 147 h 1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9" h="147">
                      <a:moveTo>
                        <a:pt x="130" y="146"/>
                      </a:moveTo>
                      <a:lnTo>
                        <a:pt x="147" y="146"/>
                      </a:lnTo>
                      <a:lnTo>
                        <a:pt x="153" y="130"/>
                      </a:lnTo>
                      <a:lnTo>
                        <a:pt x="153" y="113"/>
                      </a:lnTo>
                      <a:lnTo>
                        <a:pt x="147" y="106"/>
                      </a:lnTo>
                      <a:lnTo>
                        <a:pt x="162" y="106"/>
                      </a:lnTo>
                      <a:lnTo>
                        <a:pt x="172" y="90"/>
                      </a:lnTo>
                      <a:lnTo>
                        <a:pt x="172" y="81"/>
                      </a:lnTo>
                      <a:lnTo>
                        <a:pt x="187" y="81"/>
                      </a:lnTo>
                      <a:lnTo>
                        <a:pt x="187" y="90"/>
                      </a:lnTo>
                      <a:lnTo>
                        <a:pt x="203" y="90"/>
                      </a:lnTo>
                      <a:lnTo>
                        <a:pt x="218" y="81"/>
                      </a:lnTo>
                      <a:lnTo>
                        <a:pt x="203" y="73"/>
                      </a:lnTo>
                      <a:lnTo>
                        <a:pt x="194" y="73"/>
                      </a:lnTo>
                      <a:lnTo>
                        <a:pt x="178" y="73"/>
                      </a:lnTo>
                      <a:lnTo>
                        <a:pt x="194" y="56"/>
                      </a:lnTo>
                      <a:lnTo>
                        <a:pt x="187" y="56"/>
                      </a:lnTo>
                      <a:lnTo>
                        <a:pt x="162" y="81"/>
                      </a:lnTo>
                      <a:lnTo>
                        <a:pt x="153" y="73"/>
                      </a:lnTo>
                      <a:lnTo>
                        <a:pt x="138" y="73"/>
                      </a:lnTo>
                      <a:lnTo>
                        <a:pt x="138" y="65"/>
                      </a:lnTo>
                      <a:lnTo>
                        <a:pt x="130" y="65"/>
                      </a:lnTo>
                      <a:lnTo>
                        <a:pt x="130" y="50"/>
                      </a:lnTo>
                      <a:lnTo>
                        <a:pt x="113" y="31"/>
                      </a:lnTo>
                      <a:lnTo>
                        <a:pt x="73" y="31"/>
                      </a:lnTo>
                      <a:lnTo>
                        <a:pt x="48" y="9"/>
                      </a:lnTo>
                      <a:lnTo>
                        <a:pt x="32" y="0"/>
                      </a:lnTo>
                      <a:lnTo>
                        <a:pt x="0" y="9"/>
                      </a:lnTo>
                      <a:lnTo>
                        <a:pt x="0" y="73"/>
                      </a:lnTo>
                      <a:lnTo>
                        <a:pt x="8" y="73"/>
                      </a:lnTo>
                      <a:lnTo>
                        <a:pt x="8" y="65"/>
                      </a:lnTo>
                      <a:lnTo>
                        <a:pt x="25" y="56"/>
                      </a:lnTo>
                      <a:lnTo>
                        <a:pt x="32" y="56"/>
                      </a:lnTo>
                      <a:lnTo>
                        <a:pt x="25" y="50"/>
                      </a:lnTo>
                      <a:lnTo>
                        <a:pt x="32" y="50"/>
                      </a:lnTo>
                      <a:lnTo>
                        <a:pt x="48" y="56"/>
                      </a:lnTo>
                      <a:lnTo>
                        <a:pt x="48" y="73"/>
                      </a:lnTo>
                      <a:lnTo>
                        <a:pt x="73" y="73"/>
                      </a:lnTo>
                      <a:lnTo>
                        <a:pt x="81" y="97"/>
                      </a:lnTo>
                      <a:lnTo>
                        <a:pt x="122" y="122"/>
                      </a:lnTo>
                      <a:lnTo>
                        <a:pt x="138" y="130"/>
                      </a:lnTo>
                      <a:lnTo>
                        <a:pt x="130" y="146"/>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34" name="Freeform 17"/>
                <p:cNvSpPr>
                  <a:spLocks/>
                </p:cNvSpPr>
                <p:nvPr/>
              </p:nvSpPr>
              <p:spPr bwMode="gray">
                <a:xfrm>
                  <a:off x="3268" y="2054"/>
                  <a:ext cx="587" cy="315"/>
                </a:xfrm>
                <a:custGeom>
                  <a:avLst/>
                  <a:gdLst>
                    <a:gd name="T0" fmla="*/ 32299 w 529"/>
                    <a:gd name="T1" fmla="*/ 32783 h 275"/>
                    <a:gd name="T2" fmla="*/ 31255 w 529"/>
                    <a:gd name="T3" fmla="*/ 38479 h 275"/>
                    <a:gd name="T4" fmla="*/ 29265 w 529"/>
                    <a:gd name="T5" fmla="*/ 46206 h 275"/>
                    <a:gd name="T6" fmla="*/ 27715 w 529"/>
                    <a:gd name="T7" fmla="*/ 47764 h 275"/>
                    <a:gd name="T8" fmla="*/ 27715 w 529"/>
                    <a:gd name="T9" fmla="*/ 56569 h 275"/>
                    <a:gd name="T10" fmla="*/ 23486 w 529"/>
                    <a:gd name="T11" fmla="*/ 55477 h 275"/>
                    <a:gd name="T12" fmla="*/ 21844 w 529"/>
                    <a:gd name="T13" fmla="*/ 55477 h 275"/>
                    <a:gd name="T14" fmla="*/ 20425 w 529"/>
                    <a:gd name="T15" fmla="*/ 55477 h 275"/>
                    <a:gd name="T16" fmla="*/ 18281 w 529"/>
                    <a:gd name="T17" fmla="*/ 62669 h 275"/>
                    <a:gd name="T18" fmla="*/ 16743 w 529"/>
                    <a:gd name="T19" fmla="*/ 60743 h 275"/>
                    <a:gd name="T20" fmla="*/ 16274 w 529"/>
                    <a:gd name="T21" fmla="*/ 58937 h 275"/>
                    <a:gd name="T22" fmla="*/ 15141 w 529"/>
                    <a:gd name="T23" fmla="*/ 51249 h 275"/>
                    <a:gd name="T24" fmla="*/ 11032 w 529"/>
                    <a:gd name="T25" fmla="*/ 46206 h 275"/>
                    <a:gd name="T26" fmla="*/ 7871 w 529"/>
                    <a:gd name="T27" fmla="*/ 46206 h 275"/>
                    <a:gd name="T28" fmla="*/ 7284 w 529"/>
                    <a:gd name="T29" fmla="*/ 60743 h 275"/>
                    <a:gd name="T30" fmla="*/ 4765 w 529"/>
                    <a:gd name="T31" fmla="*/ 58937 h 275"/>
                    <a:gd name="T32" fmla="*/ 4174 w 529"/>
                    <a:gd name="T33" fmla="*/ 55477 h 275"/>
                    <a:gd name="T34" fmla="*/ 3143 w 529"/>
                    <a:gd name="T35" fmla="*/ 50013 h 275"/>
                    <a:gd name="T36" fmla="*/ 3762 w 529"/>
                    <a:gd name="T37" fmla="*/ 47764 h 275"/>
                    <a:gd name="T38" fmla="*/ 6329 w 529"/>
                    <a:gd name="T39" fmla="*/ 46206 h 275"/>
                    <a:gd name="T40" fmla="*/ 4765 w 529"/>
                    <a:gd name="T41" fmla="*/ 38479 h 275"/>
                    <a:gd name="T42" fmla="*/ 2215 w 529"/>
                    <a:gd name="T43" fmla="*/ 40645 h 275"/>
                    <a:gd name="T44" fmla="*/ 2215 w 529"/>
                    <a:gd name="T45" fmla="*/ 38479 h 275"/>
                    <a:gd name="T46" fmla="*/ 539 w 529"/>
                    <a:gd name="T47" fmla="*/ 34789 h 275"/>
                    <a:gd name="T48" fmla="*/ 539 w 529"/>
                    <a:gd name="T49" fmla="*/ 21813 h 275"/>
                    <a:gd name="T50" fmla="*/ 2215 w 529"/>
                    <a:gd name="T51" fmla="*/ 25529 h 275"/>
                    <a:gd name="T52" fmla="*/ 3143 w 529"/>
                    <a:gd name="T53" fmla="*/ 16596 h 275"/>
                    <a:gd name="T54" fmla="*/ 4765 w 529"/>
                    <a:gd name="T55" fmla="*/ 16596 h 275"/>
                    <a:gd name="T56" fmla="*/ 7284 w 529"/>
                    <a:gd name="T57" fmla="*/ 21813 h 275"/>
                    <a:gd name="T58" fmla="*/ 9482 w 529"/>
                    <a:gd name="T59" fmla="*/ 20095 h 275"/>
                    <a:gd name="T60" fmla="*/ 12058 w 529"/>
                    <a:gd name="T61" fmla="*/ 21813 h 275"/>
                    <a:gd name="T62" fmla="*/ 11032 w 529"/>
                    <a:gd name="T63" fmla="*/ 16596 h 275"/>
                    <a:gd name="T64" fmla="*/ 11537 w 529"/>
                    <a:gd name="T65" fmla="*/ 12671 h 275"/>
                    <a:gd name="T66" fmla="*/ 12058 w 529"/>
                    <a:gd name="T67" fmla="*/ 4970 h 275"/>
                    <a:gd name="T68" fmla="*/ 17702 w 529"/>
                    <a:gd name="T69" fmla="*/ 1464 h 275"/>
                    <a:gd name="T70" fmla="*/ 18281 w 529"/>
                    <a:gd name="T71" fmla="*/ 0 h 275"/>
                    <a:gd name="T72" fmla="*/ 20425 w 529"/>
                    <a:gd name="T73" fmla="*/ 3686 h 275"/>
                    <a:gd name="T74" fmla="*/ 20920 w 529"/>
                    <a:gd name="T75" fmla="*/ 4970 h 275"/>
                    <a:gd name="T76" fmla="*/ 21844 w 529"/>
                    <a:gd name="T77" fmla="*/ 9192 h 275"/>
                    <a:gd name="T78" fmla="*/ 24055 w 529"/>
                    <a:gd name="T79" fmla="*/ 4970 h 275"/>
                    <a:gd name="T80" fmla="*/ 25523 w 529"/>
                    <a:gd name="T81" fmla="*/ 9192 h 275"/>
                    <a:gd name="T82" fmla="*/ 28139 w 529"/>
                    <a:gd name="T83" fmla="*/ 18805 h 275"/>
                    <a:gd name="T84" fmla="*/ 30326 w 529"/>
                    <a:gd name="T85" fmla="*/ 20095 h 275"/>
                    <a:gd name="T86" fmla="*/ 32829 w 529"/>
                    <a:gd name="T87" fmla="*/ 27719 h 275"/>
                    <a:gd name="T88" fmla="*/ 33886 w 529"/>
                    <a:gd name="T89" fmla="*/ 29557 h 2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9"/>
                    <a:gd name="T136" fmla="*/ 0 h 275"/>
                    <a:gd name="T137" fmla="*/ 529 w 529"/>
                    <a:gd name="T138" fmla="*/ 275 h 2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9" h="275">
                      <a:moveTo>
                        <a:pt x="512" y="137"/>
                      </a:moveTo>
                      <a:lnTo>
                        <a:pt x="504" y="144"/>
                      </a:lnTo>
                      <a:lnTo>
                        <a:pt x="497" y="169"/>
                      </a:lnTo>
                      <a:lnTo>
                        <a:pt x="487" y="169"/>
                      </a:lnTo>
                      <a:lnTo>
                        <a:pt x="463" y="169"/>
                      </a:lnTo>
                      <a:lnTo>
                        <a:pt x="456" y="202"/>
                      </a:lnTo>
                      <a:lnTo>
                        <a:pt x="432" y="202"/>
                      </a:lnTo>
                      <a:lnTo>
                        <a:pt x="432" y="209"/>
                      </a:lnTo>
                      <a:lnTo>
                        <a:pt x="438" y="243"/>
                      </a:lnTo>
                      <a:lnTo>
                        <a:pt x="432" y="249"/>
                      </a:lnTo>
                      <a:lnTo>
                        <a:pt x="415" y="243"/>
                      </a:lnTo>
                      <a:lnTo>
                        <a:pt x="366" y="243"/>
                      </a:lnTo>
                      <a:lnTo>
                        <a:pt x="350" y="234"/>
                      </a:lnTo>
                      <a:lnTo>
                        <a:pt x="341" y="243"/>
                      </a:lnTo>
                      <a:lnTo>
                        <a:pt x="341" y="249"/>
                      </a:lnTo>
                      <a:lnTo>
                        <a:pt x="317" y="243"/>
                      </a:lnTo>
                      <a:lnTo>
                        <a:pt x="310" y="249"/>
                      </a:lnTo>
                      <a:lnTo>
                        <a:pt x="285" y="274"/>
                      </a:lnTo>
                      <a:lnTo>
                        <a:pt x="276" y="266"/>
                      </a:lnTo>
                      <a:lnTo>
                        <a:pt x="261" y="266"/>
                      </a:lnTo>
                      <a:lnTo>
                        <a:pt x="261" y="258"/>
                      </a:lnTo>
                      <a:lnTo>
                        <a:pt x="253" y="258"/>
                      </a:lnTo>
                      <a:lnTo>
                        <a:pt x="253" y="243"/>
                      </a:lnTo>
                      <a:lnTo>
                        <a:pt x="236" y="224"/>
                      </a:lnTo>
                      <a:lnTo>
                        <a:pt x="196" y="224"/>
                      </a:lnTo>
                      <a:lnTo>
                        <a:pt x="171" y="202"/>
                      </a:lnTo>
                      <a:lnTo>
                        <a:pt x="155" y="193"/>
                      </a:lnTo>
                      <a:lnTo>
                        <a:pt x="123" y="202"/>
                      </a:lnTo>
                      <a:lnTo>
                        <a:pt x="123" y="266"/>
                      </a:lnTo>
                      <a:lnTo>
                        <a:pt x="114" y="266"/>
                      </a:lnTo>
                      <a:lnTo>
                        <a:pt x="99" y="249"/>
                      </a:lnTo>
                      <a:lnTo>
                        <a:pt x="74" y="258"/>
                      </a:lnTo>
                      <a:lnTo>
                        <a:pt x="74" y="243"/>
                      </a:lnTo>
                      <a:lnTo>
                        <a:pt x="65" y="243"/>
                      </a:lnTo>
                      <a:lnTo>
                        <a:pt x="59" y="218"/>
                      </a:lnTo>
                      <a:lnTo>
                        <a:pt x="49" y="218"/>
                      </a:lnTo>
                      <a:lnTo>
                        <a:pt x="65" y="218"/>
                      </a:lnTo>
                      <a:lnTo>
                        <a:pt x="59" y="209"/>
                      </a:lnTo>
                      <a:lnTo>
                        <a:pt x="65" y="202"/>
                      </a:lnTo>
                      <a:lnTo>
                        <a:pt x="99" y="202"/>
                      </a:lnTo>
                      <a:lnTo>
                        <a:pt x="90" y="177"/>
                      </a:lnTo>
                      <a:lnTo>
                        <a:pt x="74" y="169"/>
                      </a:lnTo>
                      <a:lnTo>
                        <a:pt x="59" y="161"/>
                      </a:lnTo>
                      <a:lnTo>
                        <a:pt x="34" y="177"/>
                      </a:lnTo>
                      <a:lnTo>
                        <a:pt x="25" y="177"/>
                      </a:lnTo>
                      <a:lnTo>
                        <a:pt x="34" y="169"/>
                      </a:lnTo>
                      <a:lnTo>
                        <a:pt x="25" y="153"/>
                      </a:lnTo>
                      <a:lnTo>
                        <a:pt x="9" y="153"/>
                      </a:lnTo>
                      <a:lnTo>
                        <a:pt x="0" y="137"/>
                      </a:lnTo>
                      <a:lnTo>
                        <a:pt x="9" y="96"/>
                      </a:lnTo>
                      <a:lnTo>
                        <a:pt x="25" y="112"/>
                      </a:lnTo>
                      <a:lnTo>
                        <a:pt x="34" y="112"/>
                      </a:lnTo>
                      <a:lnTo>
                        <a:pt x="25" y="96"/>
                      </a:lnTo>
                      <a:lnTo>
                        <a:pt x="49" y="72"/>
                      </a:lnTo>
                      <a:lnTo>
                        <a:pt x="65" y="81"/>
                      </a:lnTo>
                      <a:lnTo>
                        <a:pt x="74" y="72"/>
                      </a:lnTo>
                      <a:lnTo>
                        <a:pt x="90" y="81"/>
                      </a:lnTo>
                      <a:lnTo>
                        <a:pt x="114" y="96"/>
                      </a:lnTo>
                      <a:lnTo>
                        <a:pt x="131" y="87"/>
                      </a:lnTo>
                      <a:lnTo>
                        <a:pt x="148" y="87"/>
                      </a:lnTo>
                      <a:lnTo>
                        <a:pt x="155" y="96"/>
                      </a:lnTo>
                      <a:lnTo>
                        <a:pt x="188" y="96"/>
                      </a:lnTo>
                      <a:lnTo>
                        <a:pt x="196" y="81"/>
                      </a:lnTo>
                      <a:lnTo>
                        <a:pt x="171" y="72"/>
                      </a:lnTo>
                      <a:lnTo>
                        <a:pt x="188" y="63"/>
                      </a:lnTo>
                      <a:lnTo>
                        <a:pt x="179" y="56"/>
                      </a:lnTo>
                      <a:lnTo>
                        <a:pt x="188" y="47"/>
                      </a:lnTo>
                      <a:lnTo>
                        <a:pt x="188" y="22"/>
                      </a:lnTo>
                      <a:lnTo>
                        <a:pt x="204" y="32"/>
                      </a:lnTo>
                      <a:lnTo>
                        <a:pt x="276" y="7"/>
                      </a:lnTo>
                      <a:lnTo>
                        <a:pt x="276" y="0"/>
                      </a:lnTo>
                      <a:lnTo>
                        <a:pt x="285" y="0"/>
                      </a:lnTo>
                      <a:lnTo>
                        <a:pt x="310" y="0"/>
                      </a:lnTo>
                      <a:lnTo>
                        <a:pt x="317" y="16"/>
                      </a:lnTo>
                      <a:lnTo>
                        <a:pt x="317" y="22"/>
                      </a:lnTo>
                      <a:lnTo>
                        <a:pt x="326" y="22"/>
                      </a:lnTo>
                      <a:lnTo>
                        <a:pt x="341" y="32"/>
                      </a:lnTo>
                      <a:lnTo>
                        <a:pt x="341" y="40"/>
                      </a:lnTo>
                      <a:lnTo>
                        <a:pt x="358" y="40"/>
                      </a:lnTo>
                      <a:lnTo>
                        <a:pt x="375" y="22"/>
                      </a:lnTo>
                      <a:lnTo>
                        <a:pt x="390" y="16"/>
                      </a:lnTo>
                      <a:lnTo>
                        <a:pt x="398" y="40"/>
                      </a:lnTo>
                      <a:lnTo>
                        <a:pt x="432" y="96"/>
                      </a:lnTo>
                      <a:lnTo>
                        <a:pt x="438" y="81"/>
                      </a:lnTo>
                      <a:lnTo>
                        <a:pt x="447" y="96"/>
                      </a:lnTo>
                      <a:lnTo>
                        <a:pt x="472" y="87"/>
                      </a:lnTo>
                      <a:lnTo>
                        <a:pt x="497" y="112"/>
                      </a:lnTo>
                      <a:lnTo>
                        <a:pt x="512" y="121"/>
                      </a:lnTo>
                      <a:lnTo>
                        <a:pt x="512" y="112"/>
                      </a:lnTo>
                      <a:lnTo>
                        <a:pt x="528" y="129"/>
                      </a:lnTo>
                      <a:lnTo>
                        <a:pt x="512" y="137"/>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35" name="Freeform 18"/>
                <p:cNvSpPr>
                  <a:spLocks/>
                </p:cNvSpPr>
                <p:nvPr/>
              </p:nvSpPr>
              <p:spPr bwMode="gray">
                <a:xfrm>
                  <a:off x="2952" y="2535"/>
                  <a:ext cx="164" cy="168"/>
                </a:xfrm>
                <a:custGeom>
                  <a:avLst/>
                  <a:gdLst>
                    <a:gd name="T0" fmla="*/ 9000 w 148"/>
                    <a:gd name="T1" fmla="*/ 27134 h 147"/>
                    <a:gd name="T2" fmla="*/ 7378 w 148"/>
                    <a:gd name="T3" fmla="*/ 30617 h 147"/>
                    <a:gd name="T4" fmla="*/ 6976 w 148"/>
                    <a:gd name="T5" fmla="*/ 28589 h 147"/>
                    <a:gd name="T6" fmla="*/ 584 w 148"/>
                    <a:gd name="T7" fmla="*/ 28589 h 147"/>
                    <a:gd name="T8" fmla="*/ 584 w 148"/>
                    <a:gd name="T9" fmla="*/ 10011 h 147"/>
                    <a:gd name="T10" fmla="*/ 0 w 148"/>
                    <a:gd name="T11" fmla="*/ 6707 h 147"/>
                    <a:gd name="T12" fmla="*/ 584 w 148"/>
                    <a:gd name="T13" fmla="*/ 0 h 147"/>
                    <a:gd name="T14" fmla="*/ 584 w 148"/>
                    <a:gd name="T15" fmla="*/ 1800 h 147"/>
                    <a:gd name="T16" fmla="*/ 2148 w 148"/>
                    <a:gd name="T17" fmla="*/ 1800 h 147"/>
                    <a:gd name="T18" fmla="*/ 3451 w 148"/>
                    <a:gd name="T19" fmla="*/ 3334 h 147"/>
                    <a:gd name="T20" fmla="*/ 5504 w 148"/>
                    <a:gd name="T21" fmla="*/ 1800 h 147"/>
                    <a:gd name="T22" fmla="*/ 5875 w 148"/>
                    <a:gd name="T23" fmla="*/ 1800 h 147"/>
                    <a:gd name="T24" fmla="*/ 5875 w 148"/>
                    <a:gd name="T25" fmla="*/ 3334 h 147"/>
                    <a:gd name="T26" fmla="*/ 6510 w 148"/>
                    <a:gd name="T27" fmla="*/ 1800 h 147"/>
                    <a:gd name="T28" fmla="*/ 6510 w 148"/>
                    <a:gd name="T29" fmla="*/ 3334 h 147"/>
                    <a:gd name="T30" fmla="*/ 7378 w 148"/>
                    <a:gd name="T31" fmla="*/ 1800 h 147"/>
                    <a:gd name="T32" fmla="*/ 7931 w 148"/>
                    <a:gd name="T33" fmla="*/ 8488 h 147"/>
                    <a:gd name="T34" fmla="*/ 7378 w 148"/>
                    <a:gd name="T35" fmla="*/ 13597 h 147"/>
                    <a:gd name="T36" fmla="*/ 6976 w 148"/>
                    <a:gd name="T37" fmla="*/ 10011 h 147"/>
                    <a:gd name="T38" fmla="*/ 6510 w 148"/>
                    <a:gd name="T39" fmla="*/ 5239 h 147"/>
                    <a:gd name="T40" fmla="*/ 6510 w 148"/>
                    <a:gd name="T41" fmla="*/ 6707 h 147"/>
                    <a:gd name="T42" fmla="*/ 6510 w 148"/>
                    <a:gd name="T43" fmla="*/ 8488 h 147"/>
                    <a:gd name="T44" fmla="*/ 9000 w 148"/>
                    <a:gd name="T45" fmla="*/ 27134 h 1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47"/>
                    <a:gd name="T71" fmla="*/ 148 w 148"/>
                    <a:gd name="T72" fmla="*/ 147 h 1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47">
                      <a:moveTo>
                        <a:pt x="147" y="130"/>
                      </a:moveTo>
                      <a:lnTo>
                        <a:pt x="122" y="146"/>
                      </a:lnTo>
                      <a:lnTo>
                        <a:pt x="115" y="137"/>
                      </a:lnTo>
                      <a:lnTo>
                        <a:pt x="10" y="137"/>
                      </a:lnTo>
                      <a:lnTo>
                        <a:pt x="10" y="48"/>
                      </a:lnTo>
                      <a:lnTo>
                        <a:pt x="0" y="32"/>
                      </a:lnTo>
                      <a:lnTo>
                        <a:pt x="10" y="0"/>
                      </a:lnTo>
                      <a:lnTo>
                        <a:pt x="10" y="9"/>
                      </a:lnTo>
                      <a:lnTo>
                        <a:pt x="34" y="9"/>
                      </a:lnTo>
                      <a:lnTo>
                        <a:pt x="57" y="16"/>
                      </a:lnTo>
                      <a:lnTo>
                        <a:pt x="91" y="9"/>
                      </a:lnTo>
                      <a:lnTo>
                        <a:pt x="97" y="9"/>
                      </a:lnTo>
                      <a:lnTo>
                        <a:pt x="97" y="16"/>
                      </a:lnTo>
                      <a:lnTo>
                        <a:pt x="107" y="9"/>
                      </a:lnTo>
                      <a:lnTo>
                        <a:pt x="107" y="16"/>
                      </a:lnTo>
                      <a:lnTo>
                        <a:pt x="122" y="9"/>
                      </a:lnTo>
                      <a:lnTo>
                        <a:pt x="131" y="40"/>
                      </a:lnTo>
                      <a:lnTo>
                        <a:pt x="122" y="65"/>
                      </a:lnTo>
                      <a:lnTo>
                        <a:pt x="115" y="48"/>
                      </a:lnTo>
                      <a:lnTo>
                        <a:pt x="107" y="25"/>
                      </a:lnTo>
                      <a:lnTo>
                        <a:pt x="107" y="32"/>
                      </a:lnTo>
                      <a:lnTo>
                        <a:pt x="107" y="40"/>
                      </a:lnTo>
                      <a:lnTo>
                        <a:pt x="147" y="13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36" name="Freeform 19"/>
                <p:cNvSpPr>
                  <a:spLocks/>
                </p:cNvSpPr>
                <p:nvPr/>
              </p:nvSpPr>
              <p:spPr bwMode="gray">
                <a:xfrm>
                  <a:off x="2739" y="2518"/>
                  <a:ext cx="225" cy="221"/>
                </a:xfrm>
                <a:custGeom>
                  <a:avLst/>
                  <a:gdLst>
                    <a:gd name="T0" fmla="*/ 1949 w 203"/>
                    <a:gd name="T1" fmla="*/ 30937 h 193"/>
                    <a:gd name="T2" fmla="*/ 1341 w 203"/>
                    <a:gd name="T3" fmla="*/ 27017 h 193"/>
                    <a:gd name="T4" fmla="*/ 948 w 203"/>
                    <a:gd name="T5" fmla="*/ 27017 h 193"/>
                    <a:gd name="T6" fmla="*/ 0 w 203"/>
                    <a:gd name="T7" fmla="*/ 21634 h 193"/>
                    <a:gd name="T8" fmla="*/ 390 w 203"/>
                    <a:gd name="T9" fmla="*/ 19827 h 193"/>
                    <a:gd name="T10" fmla="*/ 390 w 203"/>
                    <a:gd name="T11" fmla="*/ 15878 h 193"/>
                    <a:gd name="T12" fmla="*/ 390 w 203"/>
                    <a:gd name="T13" fmla="*/ 12480 h 193"/>
                    <a:gd name="T14" fmla="*/ 0 w 203"/>
                    <a:gd name="T15" fmla="*/ 10575 h 193"/>
                    <a:gd name="T16" fmla="*/ 0 w 203"/>
                    <a:gd name="T17" fmla="*/ 9140 h 193"/>
                    <a:gd name="T18" fmla="*/ 390 w 203"/>
                    <a:gd name="T19" fmla="*/ 6971 h 193"/>
                    <a:gd name="T20" fmla="*/ 390 w 203"/>
                    <a:gd name="T21" fmla="*/ 5317 h 193"/>
                    <a:gd name="T22" fmla="*/ 1341 w 203"/>
                    <a:gd name="T23" fmla="*/ 1264 h 193"/>
                    <a:gd name="T24" fmla="*/ 1341 w 203"/>
                    <a:gd name="T25" fmla="*/ 0 h 193"/>
                    <a:gd name="T26" fmla="*/ 2427 w 203"/>
                    <a:gd name="T27" fmla="*/ 0 h 193"/>
                    <a:gd name="T28" fmla="*/ 3832 w 203"/>
                    <a:gd name="T29" fmla="*/ 1264 h 193"/>
                    <a:gd name="T30" fmla="*/ 4939 w 203"/>
                    <a:gd name="T31" fmla="*/ 1264 h 193"/>
                    <a:gd name="T32" fmla="*/ 4939 w 203"/>
                    <a:gd name="T33" fmla="*/ 5317 h 193"/>
                    <a:gd name="T34" fmla="*/ 7868 w 203"/>
                    <a:gd name="T35" fmla="*/ 9140 h 193"/>
                    <a:gd name="T36" fmla="*/ 8344 w 203"/>
                    <a:gd name="T37" fmla="*/ 6971 h 193"/>
                    <a:gd name="T38" fmla="*/ 8344 w 203"/>
                    <a:gd name="T39" fmla="*/ 3261 h 193"/>
                    <a:gd name="T40" fmla="*/ 9835 w 203"/>
                    <a:gd name="T41" fmla="*/ 0 h 193"/>
                    <a:gd name="T42" fmla="*/ 10829 w 203"/>
                    <a:gd name="T43" fmla="*/ 1264 h 193"/>
                    <a:gd name="T44" fmla="*/ 10829 w 203"/>
                    <a:gd name="T45" fmla="*/ 3261 h 193"/>
                    <a:gd name="T46" fmla="*/ 12364 w 203"/>
                    <a:gd name="T47" fmla="*/ 3261 h 193"/>
                    <a:gd name="T48" fmla="*/ 11786 w 203"/>
                    <a:gd name="T49" fmla="*/ 10575 h 193"/>
                    <a:gd name="T50" fmla="*/ 12364 w 203"/>
                    <a:gd name="T51" fmla="*/ 14291 h 193"/>
                    <a:gd name="T52" fmla="*/ 12364 w 203"/>
                    <a:gd name="T53" fmla="*/ 34282 h 193"/>
                    <a:gd name="T54" fmla="*/ 12364 w 203"/>
                    <a:gd name="T55" fmla="*/ 39992 h 193"/>
                    <a:gd name="T56" fmla="*/ 11786 w 203"/>
                    <a:gd name="T57" fmla="*/ 41846 h 193"/>
                    <a:gd name="T58" fmla="*/ 11249 w 203"/>
                    <a:gd name="T59" fmla="*/ 43481 h 193"/>
                    <a:gd name="T60" fmla="*/ 5269 w 203"/>
                    <a:gd name="T61" fmla="*/ 30937 h 193"/>
                    <a:gd name="T62" fmla="*/ 4456 w 203"/>
                    <a:gd name="T63" fmla="*/ 32618 h 193"/>
                    <a:gd name="T64" fmla="*/ 3832 w 203"/>
                    <a:gd name="T65" fmla="*/ 30937 h 193"/>
                    <a:gd name="T66" fmla="*/ 1949 w 203"/>
                    <a:gd name="T67" fmla="*/ 30937 h 1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3"/>
                    <a:gd name="T103" fmla="*/ 0 h 193"/>
                    <a:gd name="T104" fmla="*/ 203 w 203"/>
                    <a:gd name="T105" fmla="*/ 193 h 1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3" h="193">
                      <a:moveTo>
                        <a:pt x="31" y="137"/>
                      </a:moveTo>
                      <a:lnTo>
                        <a:pt x="22" y="120"/>
                      </a:lnTo>
                      <a:lnTo>
                        <a:pt x="15" y="120"/>
                      </a:lnTo>
                      <a:lnTo>
                        <a:pt x="0" y="96"/>
                      </a:lnTo>
                      <a:lnTo>
                        <a:pt x="6" y="87"/>
                      </a:lnTo>
                      <a:lnTo>
                        <a:pt x="6" y="71"/>
                      </a:lnTo>
                      <a:lnTo>
                        <a:pt x="6" y="55"/>
                      </a:lnTo>
                      <a:lnTo>
                        <a:pt x="0" y="47"/>
                      </a:lnTo>
                      <a:lnTo>
                        <a:pt x="0" y="40"/>
                      </a:lnTo>
                      <a:lnTo>
                        <a:pt x="6" y="31"/>
                      </a:lnTo>
                      <a:lnTo>
                        <a:pt x="6" y="24"/>
                      </a:lnTo>
                      <a:lnTo>
                        <a:pt x="22" y="6"/>
                      </a:lnTo>
                      <a:lnTo>
                        <a:pt x="22" y="0"/>
                      </a:lnTo>
                      <a:lnTo>
                        <a:pt x="40" y="0"/>
                      </a:lnTo>
                      <a:lnTo>
                        <a:pt x="63" y="6"/>
                      </a:lnTo>
                      <a:lnTo>
                        <a:pt x="80" y="6"/>
                      </a:lnTo>
                      <a:lnTo>
                        <a:pt x="80" y="24"/>
                      </a:lnTo>
                      <a:lnTo>
                        <a:pt x="128" y="40"/>
                      </a:lnTo>
                      <a:lnTo>
                        <a:pt x="137" y="31"/>
                      </a:lnTo>
                      <a:lnTo>
                        <a:pt x="137" y="15"/>
                      </a:lnTo>
                      <a:lnTo>
                        <a:pt x="161" y="0"/>
                      </a:lnTo>
                      <a:lnTo>
                        <a:pt x="177" y="6"/>
                      </a:lnTo>
                      <a:lnTo>
                        <a:pt x="177" y="15"/>
                      </a:lnTo>
                      <a:lnTo>
                        <a:pt x="202" y="15"/>
                      </a:lnTo>
                      <a:lnTo>
                        <a:pt x="192" y="47"/>
                      </a:lnTo>
                      <a:lnTo>
                        <a:pt x="202" y="63"/>
                      </a:lnTo>
                      <a:lnTo>
                        <a:pt x="202" y="152"/>
                      </a:lnTo>
                      <a:lnTo>
                        <a:pt x="202" y="177"/>
                      </a:lnTo>
                      <a:lnTo>
                        <a:pt x="192" y="186"/>
                      </a:lnTo>
                      <a:lnTo>
                        <a:pt x="184" y="192"/>
                      </a:lnTo>
                      <a:lnTo>
                        <a:pt x="87" y="137"/>
                      </a:lnTo>
                      <a:lnTo>
                        <a:pt x="72" y="145"/>
                      </a:lnTo>
                      <a:lnTo>
                        <a:pt x="63" y="137"/>
                      </a:lnTo>
                      <a:lnTo>
                        <a:pt x="31" y="137"/>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37" name="Freeform 20"/>
                <p:cNvSpPr>
                  <a:spLocks/>
                </p:cNvSpPr>
                <p:nvPr/>
              </p:nvSpPr>
              <p:spPr bwMode="gray">
                <a:xfrm>
                  <a:off x="2484" y="2442"/>
                  <a:ext cx="290" cy="297"/>
                </a:xfrm>
                <a:custGeom>
                  <a:avLst/>
                  <a:gdLst>
                    <a:gd name="T0" fmla="*/ 5507 w 261"/>
                    <a:gd name="T1" fmla="*/ 7608 h 259"/>
                    <a:gd name="T2" fmla="*/ 6090 w 261"/>
                    <a:gd name="T3" fmla="*/ 7608 h 259"/>
                    <a:gd name="T4" fmla="*/ 6601 w 261"/>
                    <a:gd name="T5" fmla="*/ 17298 h 259"/>
                    <a:gd name="T6" fmla="*/ 4420 w 261"/>
                    <a:gd name="T7" fmla="*/ 19490 h 259"/>
                    <a:gd name="T8" fmla="*/ 4420 w 261"/>
                    <a:gd name="T9" fmla="*/ 21379 h 259"/>
                    <a:gd name="T10" fmla="*/ 2841 w 261"/>
                    <a:gd name="T11" fmla="*/ 25620 h 259"/>
                    <a:gd name="T12" fmla="*/ 521 w 261"/>
                    <a:gd name="T13" fmla="*/ 28906 h 259"/>
                    <a:gd name="T14" fmla="*/ 0 w 261"/>
                    <a:gd name="T15" fmla="*/ 30971 h 259"/>
                    <a:gd name="T16" fmla="*/ 0 w 261"/>
                    <a:gd name="T17" fmla="*/ 34790 h 259"/>
                    <a:gd name="T18" fmla="*/ 3236 w 261"/>
                    <a:gd name="T19" fmla="*/ 42392 h 259"/>
                    <a:gd name="T20" fmla="*/ 8318 w 261"/>
                    <a:gd name="T21" fmla="*/ 55744 h 259"/>
                    <a:gd name="T22" fmla="*/ 8757 w 261"/>
                    <a:gd name="T23" fmla="*/ 58253 h 259"/>
                    <a:gd name="T24" fmla="*/ 9782 w 261"/>
                    <a:gd name="T25" fmla="*/ 60156 h 259"/>
                    <a:gd name="T26" fmla="*/ 10384 w 261"/>
                    <a:gd name="T27" fmla="*/ 61626 h 259"/>
                    <a:gd name="T28" fmla="*/ 11044 w 261"/>
                    <a:gd name="T29" fmla="*/ 61626 h 259"/>
                    <a:gd name="T30" fmla="*/ 12077 w 261"/>
                    <a:gd name="T31" fmla="*/ 61626 h 259"/>
                    <a:gd name="T32" fmla="*/ 17586 w 261"/>
                    <a:gd name="T33" fmla="*/ 48480 h 259"/>
                    <a:gd name="T34" fmla="*/ 16958 w 261"/>
                    <a:gd name="T35" fmla="*/ 44316 h 259"/>
                    <a:gd name="T36" fmla="*/ 16478 w 261"/>
                    <a:gd name="T37" fmla="*/ 44316 h 259"/>
                    <a:gd name="T38" fmla="*/ 15466 w 261"/>
                    <a:gd name="T39" fmla="*/ 38646 h 259"/>
                    <a:gd name="T40" fmla="*/ 15899 w 261"/>
                    <a:gd name="T41" fmla="*/ 36475 h 259"/>
                    <a:gd name="T42" fmla="*/ 15899 w 261"/>
                    <a:gd name="T43" fmla="*/ 32741 h 259"/>
                    <a:gd name="T44" fmla="*/ 15899 w 261"/>
                    <a:gd name="T45" fmla="*/ 28906 h 259"/>
                    <a:gd name="T46" fmla="*/ 15466 w 261"/>
                    <a:gd name="T47" fmla="*/ 27103 h 259"/>
                    <a:gd name="T48" fmla="*/ 15466 w 261"/>
                    <a:gd name="T49" fmla="*/ 25620 h 259"/>
                    <a:gd name="T50" fmla="*/ 15466 w 261"/>
                    <a:gd name="T51" fmla="*/ 19490 h 259"/>
                    <a:gd name="T52" fmla="*/ 14213 w 261"/>
                    <a:gd name="T53" fmla="*/ 17298 h 259"/>
                    <a:gd name="T54" fmla="*/ 13800 w 261"/>
                    <a:gd name="T55" fmla="*/ 13177 h 259"/>
                    <a:gd name="T56" fmla="*/ 14799 w 261"/>
                    <a:gd name="T57" fmla="*/ 9829 h 259"/>
                    <a:gd name="T58" fmla="*/ 14213 w 261"/>
                    <a:gd name="T59" fmla="*/ 2017 h 259"/>
                    <a:gd name="T60" fmla="*/ 14799 w 261"/>
                    <a:gd name="T61" fmla="*/ 0 h 259"/>
                    <a:gd name="T62" fmla="*/ 14213 w 261"/>
                    <a:gd name="T63" fmla="*/ 2017 h 259"/>
                    <a:gd name="T64" fmla="*/ 12678 w 261"/>
                    <a:gd name="T65" fmla="*/ 0 h 259"/>
                    <a:gd name="T66" fmla="*/ 12077 w 261"/>
                    <a:gd name="T67" fmla="*/ 2017 h 259"/>
                    <a:gd name="T68" fmla="*/ 11044 w 261"/>
                    <a:gd name="T69" fmla="*/ 0 h 259"/>
                    <a:gd name="T70" fmla="*/ 9782 w 261"/>
                    <a:gd name="T71" fmla="*/ 2017 h 259"/>
                    <a:gd name="T72" fmla="*/ 8318 w 261"/>
                    <a:gd name="T73" fmla="*/ 2017 h 259"/>
                    <a:gd name="T74" fmla="*/ 5507 w 261"/>
                    <a:gd name="T75" fmla="*/ 7608 h 2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1"/>
                    <a:gd name="T115" fmla="*/ 0 h 259"/>
                    <a:gd name="T116" fmla="*/ 261 w 261"/>
                    <a:gd name="T117" fmla="*/ 259 h 2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1" h="259">
                      <a:moveTo>
                        <a:pt x="82" y="32"/>
                      </a:moveTo>
                      <a:lnTo>
                        <a:pt x="90" y="32"/>
                      </a:lnTo>
                      <a:lnTo>
                        <a:pt x="98" y="72"/>
                      </a:lnTo>
                      <a:lnTo>
                        <a:pt x="65" y="81"/>
                      </a:lnTo>
                      <a:lnTo>
                        <a:pt x="65" y="90"/>
                      </a:lnTo>
                      <a:lnTo>
                        <a:pt x="42" y="106"/>
                      </a:lnTo>
                      <a:lnTo>
                        <a:pt x="8" y="121"/>
                      </a:lnTo>
                      <a:lnTo>
                        <a:pt x="0" y="129"/>
                      </a:lnTo>
                      <a:lnTo>
                        <a:pt x="0" y="146"/>
                      </a:lnTo>
                      <a:lnTo>
                        <a:pt x="48" y="178"/>
                      </a:lnTo>
                      <a:lnTo>
                        <a:pt x="122" y="234"/>
                      </a:lnTo>
                      <a:lnTo>
                        <a:pt x="130" y="243"/>
                      </a:lnTo>
                      <a:lnTo>
                        <a:pt x="145" y="252"/>
                      </a:lnTo>
                      <a:lnTo>
                        <a:pt x="154" y="258"/>
                      </a:lnTo>
                      <a:lnTo>
                        <a:pt x="163" y="258"/>
                      </a:lnTo>
                      <a:lnTo>
                        <a:pt x="179" y="258"/>
                      </a:lnTo>
                      <a:lnTo>
                        <a:pt x="260" y="203"/>
                      </a:lnTo>
                      <a:lnTo>
                        <a:pt x="251" y="186"/>
                      </a:lnTo>
                      <a:lnTo>
                        <a:pt x="244" y="186"/>
                      </a:lnTo>
                      <a:lnTo>
                        <a:pt x="229" y="162"/>
                      </a:lnTo>
                      <a:lnTo>
                        <a:pt x="235" y="153"/>
                      </a:lnTo>
                      <a:lnTo>
                        <a:pt x="235" y="137"/>
                      </a:lnTo>
                      <a:lnTo>
                        <a:pt x="235" y="121"/>
                      </a:lnTo>
                      <a:lnTo>
                        <a:pt x="229" y="113"/>
                      </a:lnTo>
                      <a:lnTo>
                        <a:pt x="229" y="106"/>
                      </a:lnTo>
                      <a:lnTo>
                        <a:pt x="229" y="81"/>
                      </a:lnTo>
                      <a:lnTo>
                        <a:pt x="210" y="72"/>
                      </a:lnTo>
                      <a:lnTo>
                        <a:pt x="204" y="56"/>
                      </a:lnTo>
                      <a:lnTo>
                        <a:pt x="219" y="41"/>
                      </a:lnTo>
                      <a:lnTo>
                        <a:pt x="210" y="9"/>
                      </a:lnTo>
                      <a:lnTo>
                        <a:pt x="219" y="0"/>
                      </a:lnTo>
                      <a:lnTo>
                        <a:pt x="210" y="9"/>
                      </a:lnTo>
                      <a:lnTo>
                        <a:pt x="187" y="0"/>
                      </a:lnTo>
                      <a:lnTo>
                        <a:pt x="179" y="9"/>
                      </a:lnTo>
                      <a:lnTo>
                        <a:pt x="163" y="0"/>
                      </a:lnTo>
                      <a:lnTo>
                        <a:pt x="145" y="9"/>
                      </a:lnTo>
                      <a:lnTo>
                        <a:pt x="122" y="9"/>
                      </a:lnTo>
                      <a:lnTo>
                        <a:pt x="82" y="32"/>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38" name="Freeform 21"/>
                <p:cNvSpPr>
                  <a:spLocks/>
                </p:cNvSpPr>
                <p:nvPr/>
              </p:nvSpPr>
              <p:spPr bwMode="gray">
                <a:xfrm>
                  <a:off x="2431" y="2646"/>
                  <a:ext cx="235" cy="232"/>
                </a:xfrm>
                <a:custGeom>
                  <a:avLst/>
                  <a:gdLst>
                    <a:gd name="T0" fmla="*/ 5897 w 212"/>
                    <a:gd name="T1" fmla="*/ 0 h 203"/>
                    <a:gd name="T2" fmla="*/ 10450 w 212"/>
                    <a:gd name="T3" fmla="*/ 11672 h 203"/>
                    <a:gd name="T4" fmla="*/ 10940 w 212"/>
                    <a:gd name="T5" fmla="*/ 13597 h 203"/>
                    <a:gd name="T6" fmla="*/ 11917 w 212"/>
                    <a:gd name="T7" fmla="*/ 15539 h 203"/>
                    <a:gd name="T8" fmla="*/ 12438 w 212"/>
                    <a:gd name="T9" fmla="*/ 16550 h 203"/>
                    <a:gd name="T10" fmla="*/ 12969 w 212"/>
                    <a:gd name="T11" fmla="*/ 16550 h 203"/>
                    <a:gd name="T12" fmla="*/ 12969 w 212"/>
                    <a:gd name="T13" fmla="*/ 25416 h 203"/>
                    <a:gd name="T14" fmla="*/ 12438 w 212"/>
                    <a:gd name="T15" fmla="*/ 27134 h 203"/>
                    <a:gd name="T16" fmla="*/ 10053 w 212"/>
                    <a:gd name="T17" fmla="*/ 28589 h 203"/>
                    <a:gd name="T18" fmla="*/ 9069 w 212"/>
                    <a:gd name="T19" fmla="*/ 28589 h 203"/>
                    <a:gd name="T20" fmla="*/ 8003 w 212"/>
                    <a:gd name="T21" fmla="*/ 32266 h 203"/>
                    <a:gd name="T22" fmla="*/ 6991 w 212"/>
                    <a:gd name="T23" fmla="*/ 33671 h 203"/>
                    <a:gd name="T24" fmla="*/ 5897 w 212"/>
                    <a:gd name="T25" fmla="*/ 39160 h 203"/>
                    <a:gd name="T26" fmla="*/ 5526 w 212"/>
                    <a:gd name="T27" fmla="*/ 40726 h 203"/>
                    <a:gd name="T28" fmla="*/ 4985 w 212"/>
                    <a:gd name="T29" fmla="*/ 42143 h 203"/>
                    <a:gd name="T30" fmla="*/ 4471 w 212"/>
                    <a:gd name="T31" fmla="*/ 40726 h 203"/>
                    <a:gd name="T32" fmla="*/ 4033 w 212"/>
                    <a:gd name="T33" fmla="*/ 42143 h 203"/>
                    <a:gd name="T34" fmla="*/ 3406 w 212"/>
                    <a:gd name="T35" fmla="*/ 42143 h 203"/>
                    <a:gd name="T36" fmla="*/ 2496 w 212"/>
                    <a:gd name="T37" fmla="*/ 35440 h 203"/>
                    <a:gd name="T38" fmla="*/ 1435 w 212"/>
                    <a:gd name="T39" fmla="*/ 36875 h 203"/>
                    <a:gd name="T40" fmla="*/ 433 w 212"/>
                    <a:gd name="T41" fmla="*/ 36875 h 203"/>
                    <a:gd name="T42" fmla="*/ 988 w 212"/>
                    <a:gd name="T43" fmla="*/ 35440 h 203"/>
                    <a:gd name="T44" fmla="*/ 0 w 212"/>
                    <a:gd name="T45" fmla="*/ 28589 h 203"/>
                    <a:gd name="T46" fmla="*/ 988 w 212"/>
                    <a:gd name="T47" fmla="*/ 27134 h 203"/>
                    <a:gd name="T48" fmla="*/ 1435 w 212"/>
                    <a:gd name="T49" fmla="*/ 28589 h 203"/>
                    <a:gd name="T50" fmla="*/ 1955 w 212"/>
                    <a:gd name="T51" fmla="*/ 27134 h 203"/>
                    <a:gd name="T52" fmla="*/ 5526 w 212"/>
                    <a:gd name="T53" fmla="*/ 27134 h 203"/>
                    <a:gd name="T54" fmla="*/ 4471 w 212"/>
                    <a:gd name="T55" fmla="*/ 0 h 203"/>
                    <a:gd name="T56" fmla="*/ 5897 w 212"/>
                    <a:gd name="T57" fmla="*/ 0 h 2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2"/>
                    <a:gd name="T88" fmla="*/ 0 h 203"/>
                    <a:gd name="T89" fmla="*/ 212 w 212"/>
                    <a:gd name="T90" fmla="*/ 203 h 2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2" h="203">
                      <a:moveTo>
                        <a:pt x="96" y="0"/>
                      </a:moveTo>
                      <a:lnTo>
                        <a:pt x="170" y="56"/>
                      </a:lnTo>
                      <a:lnTo>
                        <a:pt x="178" y="65"/>
                      </a:lnTo>
                      <a:lnTo>
                        <a:pt x="193" y="74"/>
                      </a:lnTo>
                      <a:lnTo>
                        <a:pt x="202" y="80"/>
                      </a:lnTo>
                      <a:lnTo>
                        <a:pt x="211" y="80"/>
                      </a:lnTo>
                      <a:lnTo>
                        <a:pt x="211" y="121"/>
                      </a:lnTo>
                      <a:lnTo>
                        <a:pt x="202" y="130"/>
                      </a:lnTo>
                      <a:lnTo>
                        <a:pt x="162" y="137"/>
                      </a:lnTo>
                      <a:lnTo>
                        <a:pt x="146" y="137"/>
                      </a:lnTo>
                      <a:lnTo>
                        <a:pt x="130" y="155"/>
                      </a:lnTo>
                      <a:lnTo>
                        <a:pt x="113" y="162"/>
                      </a:lnTo>
                      <a:lnTo>
                        <a:pt x="96" y="187"/>
                      </a:lnTo>
                      <a:lnTo>
                        <a:pt x="90" y="195"/>
                      </a:lnTo>
                      <a:lnTo>
                        <a:pt x="81" y="202"/>
                      </a:lnTo>
                      <a:lnTo>
                        <a:pt x="72" y="195"/>
                      </a:lnTo>
                      <a:lnTo>
                        <a:pt x="65" y="202"/>
                      </a:lnTo>
                      <a:lnTo>
                        <a:pt x="56" y="202"/>
                      </a:lnTo>
                      <a:lnTo>
                        <a:pt x="41" y="170"/>
                      </a:lnTo>
                      <a:lnTo>
                        <a:pt x="23" y="177"/>
                      </a:lnTo>
                      <a:lnTo>
                        <a:pt x="7" y="177"/>
                      </a:lnTo>
                      <a:lnTo>
                        <a:pt x="16" y="170"/>
                      </a:lnTo>
                      <a:lnTo>
                        <a:pt x="0" y="137"/>
                      </a:lnTo>
                      <a:lnTo>
                        <a:pt x="16" y="130"/>
                      </a:lnTo>
                      <a:lnTo>
                        <a:pt x="23" y="137"/>
                      </a:lnTo>
                      <a:lnTo>
                        <a:pt x="31" y="130"/>
                      </a:lnTo>
                      <a:lnTo>
                        <a:pt x="90" y="130"/>
                      </a:lnTo>
                      <a:lnTo>
                        <a:pt x="72" y="0"/>
                      </a:lnTo>
                      <a:lnTo>
                        <a:pt x="96" y="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39" name="Freeform 22"/>
                <p:cNvSpPr>
                  <a:spLocks/>
                </p:cNvSpPr>
                <p:nvPr/>
              </p:nvSpPr>
              <p:spPr bwMode="gray">
                <a:xfrm>
                  <a:off x="2484" y="2869"/>
                  <a:ext cx="92" cy="93"/>
                </a:xfrm>
                <a:custGeom>
                  <a:avLst/>
                  <a:gdLst>
                    <a:gd name="T0" fmla="*/ 4496 w 83"/>
                    <a:gd name="T1" fmla="*/ 11074 h 82"/>
                    <a:gd name="T2" fmla="*/ 4496 w 83"/>
                    <a:gd name="T3" fmla="*/ 7114 h 82"/>
                    <a:gd name="T4" fmla="*/ 4988 w 83"/>
                    <a:gd name="T5" fmla="*/ 4877 h 82"/>
                    <a:gd name="T6" fmla="*/ 4496 w 83"/>
                    <a:gd name="T7" fmla="*/ 2299 h 82"/>
                    <a:gd name="T8" fmla="*/ 4032 w 83"/>
                    <a:gd name="T9" fmla="*/ 953 h 82"/>
                    <a:gd name="T10" fmla="*/ 2961 w 83"/>
                    <a:gd name="T11" fmla="*/ 953 h 82"/>
                    <a:gd name="T12" fmla="*/ 2662 w 83"/>
                    <a:gd name="T13" fmla="*/ 0 h 82"/>
                    <a:gd name="T14" fmla="*/ 2031 w 83"/>
                    <a:gd name="T15" fmla="*/ 953 h 82"/>
                    <a:gd name="T16" fmla="*/ 1491 w 83"/>
                    <a:gd name="T17" fmla="*/ 0 h 82"/>
                    <a:gd name="T18" fmla="*/ 1054 w 83"/>
                    <a:gd name="T19" fmla="*/ 953 h 82"/>
                    <a:gd name="T20" fmla="*/ 479 w 83"/>
                    <a:gd name="T21" fmla="*/ 953 h 82"/>
                    <a:gd name="T22" fmla="*/ 479 w 83"/>
                    <a:gd name="T23" fmla="*/ 2299 h 82"/>
                    <a:gd name="T24" fmla="*/ 479 w 83"/>
                    <a:gd name="T25" fmla="*/ 3354 h 82"/>
                    <a:gd name="T26" fmla="*/ 479 w 83"/>
                    <a:gd name="T27" fmla="*/ 4877 h 82"/>
                    <a:gd name="T28" fmla="*/ 479 w 83"/>
                    <a:gd name="T29" fmla="*/ 6273 h 82"/>
                    <a:gd name="T30" fmla="*/ 0 w 83"/>
                    <a:gd name="T31" fmla="*/ 6273 h 82"/>
                    <a:gd name="T32" fmla="*/ 0 w 83"/>
                    <a:gd name="T33" fmla="*/ 8698 h 82"/>
                    <a:gd name="T34" fmla="*/ 1054 w 83"/>
                    <a:gd name="T35" fmla="*/ 10038 h 82"/>
                    <a:gd name="T36" fmla="*/ 1054 w 83"/>
                    <a:gd name="T37" fmla="*/ 12410 h 82"/>
                    <a:gd name="T38" fmla="*/ 2031 w 83"/>
                    <a:gd name="T39" fmla="*/ 11074 h 82"/>
                    <a:gd name="T40" fmla="*/ 3467 w 83"/>
                    <a:gd name="T41" fmla="*/ 11074 h 82"/>
                    <a:gd name="T42" fmla="*/ 4496 w 83"/>
                    <a:gd name="T43" fmla="*/ 11074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82"/>
                    <a:gd name="T68" fmla="*/ 83 w 83"/>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82">
                      <a:moveTo>
                        <a:pt x="73" y="72"/>
                      </a:moveTo>
                      <a:lnTo>
                        <a:pt x="73" y="47"/>
                      </a:lnTo>
                      <a:lnTo>
                        <a:pt x="82" y="32"/>
                      </a:lnTo>
                      <a:lnTo>
                        <a:pt x="73" y="16"/>
                      </a:lnTo>
                      <a:lnTo>
                        <a:pt x="65" y="7"/>
                      </a:lnTo>
                      <a:lnTo>
                        <a:pt x="48" y="7"/>
                      </a:lnTo>
                      <a:lnTo>
                        <a:pt x="42" y="0"/>
                      </a:lnTo>
                      <a:lnTo>
                        <a:pt x="33" y="7"/>
                      </a:lnTo>
                      <a:lnTo>
                        <a:pt x="24" y="0"/>
                      </a:lnTo>
                      <a:lnTo>
                        <a:pt x="17" y="7"/>
                      </a:lnTo>
                      <a:lnTo>
                        <a:pt x="8" y="7"/>
                      </a:lnTo>
                      <a:lnTo>
                        <a:pt x="8" y="16"/>
                      </a:lnTo>
                      <a:lnTo>
                        <a:pt x="8" y="23"/>
                      </a:lnTo>
                      <a:lnTo>
                        <a:pt x="8" y="32"/>
                      </a:lnTo>
                      <a:lnTo>
                        <a:pt x="8" y="41"/>
                      </a:lnTo>
                      <a:lnTo>
                        <a:pt x="0" y="41"/>
                      </a:lnTo>
                      <a:lnTo>
                        <a:pt x="0" y="56"/>
                      </a:lnTo>
                      <a:lnTo>
                        <a:pt x="17" y="65"/>
                      </a:lnTo>
                      <a:lnTo>
                        <a:pt x="17" y="81"/>
                      </a:lnTo>
                      <a:lnTo>
                        <a:pt x="33" y="72"/>
                      </a:lnTo>
                      <a:lnTo>
                        <a:pt x="57" y="72"/>
                      </a:lnTo>
                      <a:lnTo>
                        <a:pt x="73" y="72"/>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40" name="Freeform 23"/>
                <p:cNvSpPr>
                  <a:spLocks/>
                </p:cNvSpPr>
                <p:nvPr/>
              </p:nvSpPr>
              <p:spPr bwMode="gray">
                <a:xfrm>
                  <a:off x="2565" y="2860"/>
                  <a:ext cx="56" cy="93"/>
                </a:xfrm>
                <a:custGeom>
                  <a:avLst/>
                  <a:gdLst>
                    <a:gd name="T0" fmla="*/ 0 w 50"/>
                    <a:gd name="T1" fmla="*/ 5985 h 81"/>
                    <a:gd name="T2" fmla="*/ 0 w 50"/>
                    <a:gd name="T3" fmla="*/ 1881 h 81"/>
                    <a:gd name="T4" fmla="*/ 0 w 50"/>
                    <a:gd name="T5" fmla="*/ 0 h 81"/>
                    <a:gd name="T6" fmla="*/ 3024 w 50"/>
                    <a:gd name="T7" fmla="*/ 0 h 81"/>
                    <a:gd name="T8" fmla="*/ 3837 w 50"/>
                    <a:gd name="T9" fmla="*/ 7813 h 81"/>
                    <a:gd name="T10" fmla="*/ 4554 w 50"/>
                    <a:gd name="T11" fmla="*/ 13711 h 81"/>
                    <a:gd name="T12" fmla="*/ 4554 w 50"/>
                    <a:gd name="T13" fmla="*/ 15824 h 81"/>
                    <a:gd name="T14" fmla="*/ 809 w 50"/>
                    <a:gd name="T15" fmla="*/ 20120 h 81"/>
                    <a:gd name="T16" fmla="*/ 0 w 50"/>
                    <a:gd name="T17" fmla="*/ 20120 h 81"/>
                    <a:gd name="T18" fmla="*/ 0 w 50"/>
                    <a:gd name="T19" fmla="*/ 13711 h 81"/>
                    <a:gd name="T20" fmla="*/ 809 w 50"/>
                    <a:gd name="T21" fmla="*/ 10085 h 81"/>
                    <a:gd name="T22" fmla="*/ 0 w 50"/>
                    <a:gd name="T23" fmla="*/ 5985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81"/>
                    <a:gd name="T38" fmla="*/ 50 w 50"/>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81">
                      <a:moveTo>
                        <a:pt x="0" y="24"/>
                      </a:moveTo>
                      <a:lnTo>
                        <a:pt x="0" y="8"/>
                      </a:lnTo>
                      <a:lnTo>
                        <a:pt x="0" y="0"/>
                      </a:lnTo>
                      <a:lnTo>
                        <a:pt x="32" y="0"/>
                      </a:lnTo>
                      <a:lnTo>
                        <a:pt x="41" y="31"/>
                      </a:lnTo>
                      <a:lnTo>
                        <a:pt x="49" y="55"/>
                      </a:lnTo>
                      <a:lnTo>
                        <a:pt x="49" y="64"/>
                      </a:lnTo>
                      <a:lnTo>
                        <a:pt x="9" y="80"/>
                      </a:lnTo>
                      <a:lnTo>
                        <a:pt x="0" y="80"/>
                      </a:lnTo>
                      <a:lnTo>
                        <a:pt x="0" y="55"/>
                      </a:lnTo>
                      <a:lnTo>
                        <a:pt x="9" y="40"/>
                      </a:lnTo>
                      <a:lnTo>
                        <a:pt x="0" y="24"/>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41" name="Freeform 24"/>
                <p:cNvSpPr>
                  <a:spLocks/>
                </p:cNvSpPr>
                <p:nvPr/>
              </p:nvSpPr>
              <p:spPr bwMode="gray">
                <a:xfrm>
                  <a:off x="2728" y="2990"/>
                  <a:ext cx="81" cy="93"/>
                </a:xfrm>
                <a:custGeom>
                  <a:avLst/>
                  <a:gdLst>
                    <a:gd name="T0" fmla="*/ 628 w 74"/>
                    <a:gd name="T1" fmla="*/ 3753 h 81"/>
                    <a:gd name="T2" fmla="*/ 1187 w 74"/>
                    <a:gd name="T3" fmla="*/ 3753 h 81"/>
                    <a:gd name="T4" fmla="*/ 1187 w 74"/>
                    <a:gd name="T5" fmla="*/ 0 h 81"/>
                    <a:gd name="T6" fmla="*/ 2095 w 74"/>
                    <a:gd name="T7" fmla="*/ 0 h 81"/>
                    <a:gd name="T8" fmla="*/ 2095 w 74"/>
                    <a:gd name="T9" fmla="*/ 3753 h 81"/>
                    <a:gd name="T10" fmla="*/ 2427 w 74"/>
                    <a:gd name="T11" fmla="*/ 1427 h 81"/>
                    <a:gd name="T12" fmla="*/ 2739 w 74"/>
                    <a:gd name="T13" fmla="*/ 3753 h 81"/>
                    <a:gd name="T14" fmla="*/ 2739 w 74"/>
                    <a:gd name="T15" fmla="*/ 5680 h 81"/>
                    <a:gd name="T16" fmla="*/ 2739 w 74"/>
                    <a:gd name="T17" fmla="*/ 13782 h 81"/>
                    <a:gd name="T18" fmla="*/ 1865 w 74"/>
                    <a:gd name="T19" fmla="*/ 13782 h 81"/>
                    <a:gd name="T20" fmla="*/ 1544 w 74"/>
                    <a:gd name="T21" fmla="*/ 15742 h 81"/>
                    <a:gd name="T22" fmla="*/ 1544 w 74"/>
                    <a:gd name="T23" fmla="*/ 18074 h 81"/>
                    <a:gd name="T24" fmla="*/ 1187 w 74"/>
                    <a:gd name="T25" fmla="*/ 18074 h 81"/>
                    <a:gd name="T26" fmla="*/ 1187 w 74"/>
                    <a:gd name="T27" fmla="*/ 20120 h 81"/>
                    <a:gd name="T28" fmla="*/ 628 w 74"/>
                    <a:gd name="T29" fmla="*/ 15742 h 81"/>
                    <a:gd name="T30" fmla="*/ 0 w 74"/>
                    <a:gd name="T31" fmla="*/ 10085 h 81"/>
                    <a:gd name="T32" fmla="*/ 364 w 74"/>
                    <a:gd name="T33" fmla="*/ 7813 h 81"/>
                    <a:gd name="T34" fmla="*/ 364 w 74"/>
                    <a:gd name="T35" fmla="*/ 5680 h 81"/>
                    <a:gd name="T36" fmla="*/ 628 w 74"/>
                    <a:gd name="T37" fmla="*/ 3753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
                    <a:gd name="T58" fmla="*/ 0 h 81"/>
                    <a:gd name="T59" fmla="*/ 74 w 74"/>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 h="81">
                      <a:moveTo>
                        <a:pt x="16" y="15"/>
                      </a:moveTo>
                      <a:lnTo>
                        <a:pt x="32" y="15"/>
                      </a:lnTo>
                      <a:lnTo>
                        <a:pt x="32" y="0"/>
                      </a:lnTo>
                      <a:lnTo>
                        <a:pt x="57" y="0"/>
                      </a:lnTo>
                      <a:lnTo>
                        <a:pt x="57" y="15"/>
                      </a:lnTo>
                      <a:lnTo>
                        <a:pt x="65" y="6"/>
                      </a:lnTo>
                      <a:lnTo>
                        <a:pt x="73" y="15"/>
                      </a:lnTo>
                      <a:lnTo>
                        <a:pt x="73" y="23"/>
                      </a:lnTo>
                      <a:lnTo>
                        <a:pt x="73" y="56"/>
                      </a:lnTo>
                      <a:lnTo>
                        <a:pt x="50" y="56"/>
                      </a:lnTo>
                      <a:lnTo>
                        <a:pt x="41" y="63"/>
                      </a:lnTo>
                      <a:lnTo>
                        <a:pt x="41" y="72"/>
                      </a:lnTo>
                      <a:lnTo>
                        <a:pt x="32" y="72"/>
                      </a:lnTo>
                      <a:lnTo>
                        <a:pt x="32" y="80"/>
                      </a:lnTo>
                      <a:lnTo>
                        <a:pt x="16" y="63"/>
                      </a:lnTo>
                      <a:lnTo>
                        <a:pt x="0" y="40"/>
                      </a:lnTo>
                      <a:lnTo>
                        <a:pt x="10" y="31"/>
                      </a:lnTo>
                      <a:lnTo>
                        <a:pt x="10" y="23"/>
                      </a:lnTo>
                      <a:lnTo>
                        <a:pt x="16" y="15"/>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42" name="Freeform 25"/>
                <p:cNvSpPr>
                  <a:spLocks/>
                </p:cNvSpPr>
                <p:nvPr/>
              </p:nvSpPr>
              <p:spPr bwMode="gray">
                <a:xfrm>
                  <a:off x="2728" y="2831"/>
                  <a:ext cx="108" cy="167"/>
                </a:xfrm>
                <a:custGeom>
                  <a:avLst/>
                  <a:gdLst>
                    <a:gd name="T0" fmla="*/ 0 w 98"/>
                    <a:gd name="T1" fmla="*/ 22751 h 146"/>
                    <a:gd name="T2" fmla="*/ 786 w 98"/>
                    <a:gd name="T3" fmla="*/ 17389 h 146"/>
                    <a:gd name="T4" fmla="*/ 1231 w 98"/>
                    <a:gd name="T5" fmla="*/ 17389 h 146"/>
                    <a:gd name="T6" fmla="*/ 1549 w 98"/>
                    <a:gd name="T7" fmla="*/ 19272 h 146"/>
                    <a:gd name="T8" fmla="*/ 2001 w 98"/>
                    <a:gd name="T9" fmla="*/ 17389 h 146"/>
                    <a:gd name="T10" fmla="*/ 2775 w 98"/>
                    <a:gd name="T11" fmla="*/ 12180 h 146"/>
                    <a:gd name="T12" fmla="*/ 3156 w 98"/>
                    <a:gd name="T13" fmla="*/ 7115 h 146"/>
                    <a:gd name="T14" fmla="*/ 3546 w 98"/>
                    <a:gd name="T15" fmla="*/ 3181 h 146"/>
                    <a:gd name="T16" fmla="*/ 3546 w 98"/>
                    <a:gd name="T17" fmla="*/ 1625 h 146"/>
                    <a:gd name="T18" fmla="*/ 3546 w 98"/>
                    <a:gd name="T19" fmla="*/ 0 h 146"/>
                    <a:gd name="T20" fmla="*/ 3546 w 98"/>
                    <a:gd name="T21" fmla="*/ 1625 h 146"/>
                    <a:gd name="T22" fmla="*/ 4353 w 98"/>
                    <a:gd name="T23" fmla="*/ 8881 h 146"/>
                    <a:gd name="T24" fmla="*/ 3546 w 98"/>
                    <a:gd name="T25" fmla="*/ 8881 h 146"/>
                    <a:gd name="T26" fmla="*/ 3546 w 98"/>
                    <a:gd name="T27" fmla="*/ 10648 h 146"/>
                    <a:gd name="T28" fmla="*/ 3950 w 98"/>
                    <a:gd name="T29" fmla="*/ 12180 h 146"/>
                    <a:gd name="T30" fmla="*/ 4353 w 98"/>
                    <a:gd name="T31" fmla="*/ 16040 h 146"/>
                    <a:gd name="T32" fmla="*/ 3546 w 98"/>
                    <a:gd name="T33" fmla="*/ 21019 h 146"/>
                    <a:gd name="T34" fmla="*/ 3950 w 98"/>
                    <a:gd name="T35" fmla="*/ 22751 h 146"/>
                    <a:gd name="T36" fmla="*/ 4746 w 98"/>
                    <a:gd name="T37" fmla="*/ 28122 h 146"/>
                    <a:gd name="T38" fmla="*/ 4746 w 98"/>
                    <a:gd name="T39" fmla="*/ 31407 h 146"/>
                    <a:gd name="T40" fmla="*/ 2775 w 98"/>
                    <a:gd name="T41" fmla="*/ 30036 h 146"/>
                    <a:gd name="T42" fmla="*/ 1549 w 98"/>
                    <a:gd name="T43" fmla="*/ 30036 h 146"/>
                    <a:gd name="T44" fmla="*/ 786 w 98"/>
                    <a:gd name="T45" fmla="*/ 30036 h 146"/>
                    <a:gd name="T46" fmla="*/ 786 w 98"/>
                    <a:gd name="T47" fmla="*/ 28122 h 146"/>
                    <a:gd name="T48" fmla="*/ 466 w 98"/>
                    <a:gd name="T49" fmla="*/ 26146 h 146"/>
                    <a:gd name="T50" fmla="*/ 0 w 98"/>
                    <a:gd name="T51" fmla="*/ 24586 h 146"/>
                    <a:gd name="T52" fmla="*/ 0 w 98"/>
                    <a:gd name="T53" fmla="*/ 22751 h 1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8"/>
                    <a:gd name="T82" fmla="*/ 0 h 146"/>
                    <a:gd name="T83" fmla="*/ 98 w 98"/>
                    <a:gd name="T84" fmla="*/ 146 h 14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8" h="146">
                      <a:moveTo>
                        <a:pt x="0" y="105"/>
                      </a:moveTo>
                      <a:lnTo>
                        <a:pt x="16" y="80"/>
                      </a:lnTo>
                      <a:lnTo>
                        <a:pt x="25" y="80"/>
                      </a:lnTo>
                      <a:lnTo>
                        <a:pt x="32" y="89"/>
                      </a:lnTo>
                      <a:lnTo>
                        <a:pt x="41" y="80"/>
                      </a:lnTo>
                      <a:lnTo>
                        <a:pt x="57" y="56"/>
                      </a:lnTo>
                      <a:lnTo>
                        <a:pt x="65" y="33"/>
                      </a:lnTo>
                      <a:lnTo>
                        <a:pt x="73" y="15"/>
                      </a:lnTo>
                      <a:lnTo>
                        <a:pt x="73" y="8"/>
                      </a:lnTo>
                      <a:lnTo>
                        <a:pt x="73" y="0"/>
                      </a:lnTo>
                      <a:lnTo>
                        <a:pt x="73" y="8"/>
                      </a:lnTo>
                      <a:lnTo>
                        <a:pt x="90" y="40"/>
                      </a:lnTo>
                      <a:lnTo>
                        <a:pt x="73" y="40"/>
                      </a:lnTo>
                      <a:lnTo>
                        <a:pt x="73" y="49"/>
                      </a:lnTo>
                      <a:lnTo>
                        <a:pt x="82" y="56"/>
                      </a:lnTo>
                      <a:lnTo>
                        <a:pt x="90" y="74"/>
                      </a:lnTo>
                      <a:lnTo>
                        <a:pt x="73" y="98"/>
                      </a:lnTo>
                      <a:lnTo>
                        <a:pt x="82" y="105"/>
                      </a:lnTo>
                      <a:lnTo>
                        <a:pt x="97" y="130"/>
                      </a:lnTo>
                      <a:lnTo>
                        <a:pt x="97" y="145"/>
                      </a:lnTo>
                      <a:lnTo>
                        <a:pt x="57" y="139"/>
                      </a:lnTo>
                      <a:lnTo>
                        <a:pt x="32" y="139"/>
                      </a:lnTo>
                      <a:lnTo>
                        <a:pt x="16" y="139"/>
                      </a:lnTo>
                      <a:lnTo>
                        <a:pt x="16" y="130"/>
                      </a:lnTo>
                      <a:lnTo>
                        <a:pt x="10" y="121"/>
                      </a:lnTo>
                      <a:lnTo>
                        <a:pt x="0" y="114"/>
                      </a:lnTo>
                      <a:lnTo>
                        <a:pt x="0" y="105"/>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43" name="Freeform 26"/>
                <p:cNvSpPr>
                  <a:spLocks/>
                </p:cNvSpPr>
                <p:nvPr/>
              </p:nvSpPr>
              <p:spPr bwMode="gray">
                <a:xfrm>
                  <a:off x="2645" y="2824"/>
                  <a:ext cx="164" cy="138"/>
                </a:xfrm>
                <a:custGeom>
                  <a:avLst/>
                  <a:gdLst>
                    <a:gd name="T0" fmla="*/ 4482 w 148"/>
                    <a:gd name="T1" fmla="*/ 15542 h 122"/>
                    <a:gd name="T2" fmla="*/ 5460 w 148"/>
                    <a:gd name="T3" fmla="*/ 12070 h 122"/>
                    <a:gd name="T4" fmla="*/ 6008 w 148"/>
                    <a:gd name="T5" fmla="*/ 12070 h 122"/>
                    <a:gd name="T6" fmla="*/ 6398 w 148"/>
                    <a:gd name="T7" fmla="*/ 13258 h 122"/>
                    <a:gd name="T8" fmla="*/ 6976 w 148"/>
                    <a:gd name="T9" fmla="*/ 12070 h 122"/>
                    <a:gd name="T10" fmla="*/ 7931 w 148"/>
                    <a:gd name="T11" fmla="*/ 8618 h 122"/>
                    <a:gd name="T12" fmla="*/ 8433 w 148"/>
                    <a:gd name="T13" fmla="*/ 5596 h 122"/>
                    <a:gd name="T14" fmla="*/ 9000 w 148"/>
                    <a:gd name="T15" fmla="*/ 3034 h 122"/>
                    <a:gd name="T16" fmla="*/ 9000 w 148"/>
                    <a:gd name="T17" fmla="*/ 2088 h 122"/>
                    <a:gd name="T18" fmla="*/ 9000 w 148"/>
                    <a:gd name="T19" fmla="*/ 923 h 122"/>
                    <a:gd name="T20" fmla="*/ 8433 w 148"/>
                    <a:gd name="T21" fmla="*/ 0 h 122"/>
                    <a:gd name="T22" fmla="*/ 7931 w 148"/>
                    <a:gd name="T23" fmla="*/ 0 h 122"/>
                    <a:gd name="T24" fmla="*/ 7489 w 148"/>
                    <a:gd name="T25" fmla="*/ 923 h 122"/>
                    <a:gd name="T26" fmla="*/ 6008 w 148"/>
                    <a:gd name="T27" fmla="*/ 923 h 122"/>
                    <a:gd name="T28" fmla="*/ 5098 w 148"/>
                    <a:gd name="T29" fmla="*/ 2088 h 122"/>
                    <a:gd name="T30" fmla="*/ 3985 w 148"/>
                    <a:gd name="T31" fmla="*/ 923 h 122"/>
                    <a:gd name="T32" fmla="*/ 3596 w 148"/>
                    <a:gd name="T33" fmla="*/ 923 h 122"/>
                    <a:gd name="T34" fmla="*/ 2148 w 148"/>
                    <a:gd name="T35" fmla="*/ 0 h 122"/>
                    <a:gd name="T36" fmla="*/ 1578 w 148"/>
                    <a:gd name="T37" fmla="*/ 0 h 122"/>
                    <a:gd name="T38" fmla="*/ 527 w 148"/>
                    <a:gd name="T39" fmla="*/ 2088 h 122"/>
                    <a:gd name="T40" fmla="*/ 527 w 148"/>
                    <a:gd name="T41" fmla="*/ 3034 h 122"/>
                    <a:gd name="T42" fmla="*/ 527 w 148"/>
                    <a:gd name="T43" fmla="*/ 5596 h 122"/>
                    <a:gd name="T44" fmla="*/ 0 w 148"/>
                    <a:gd name="T45" fmla="*/ 9842 h 122"/>
                    <a:gd name="T46" fmla="*/ 0 w 148"/>
                    <a:gd name="T47" fmla="*/ 13258 h 122"/>
                    <a:gd name="T48" fmla="*/ 1578 w 148"/>
                    <a:gd name="T49" fmla="*/ 13258 h 122"/>
                    <a:gd name="T50" fmla="*/ 1578 w 148"/>
                    <a:gd name="T51" fmla="*/ 14673 h 122"/>
                    <a:gd name="T52" fmla="*/ 2148 w 148"/>
                    <a:gd name="T53" fmla="*/ 16653 h 122"/>
                    <a:gd name="T54" fmla="*/ 2637 w 148"/>
                    <a:gd name="T55" fmla="*/ 16653 h 122"/>
                    <a:gd name="T56" fmla="*/ 4482 w 148"/>
                    <a:gd name="T57" fmla="*/ 16653 h 122"/>
                    <a:gd name="T58" fmla="*/ 4482 w 148"/>
                    <a:gd name="T59" fmla="*/ 15542 h 1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8"/>
                    <a:gd name="T91" fmla="*/ 0 h 122"/>
                    <a:gd name="T92" fmla="*/ 148 w 148"/>
                    <a:gd name="T93" fmla="*/ 122 h 1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8" h="122">
                      <a:moveTo>
                        <a:pt x="74" y="112"/>
                      </a:moveTo>
                      <a:lnTo>
                        <a:pt x="90" y="87"/>
                      </a:lnTo>
                      <a:lnTo>
                        <a:pt x="99" y="87"/>
                      </a:lnTo>
                      <a:lnTo>
                        <a:pt x="106" y="96"/>
                      </a:lnTo>
                      <a:lnTo>
                        <a:pt x="115" y="87"/>
                      </a:lnTo>
                      <a:lnTo>
                        <a:pt x="131" y="63"/>
                      </a:lnTo>
                      <a:lnTo>
                        <a:pt x="139" y="40"/>
                      </a:lnTo>
                      <a:lnTo>
                        <a:pt x="147" y="22"/>
                      </a:lnTo>
                      <a:lnTo>
                        <a:pt x="147" y="15"/>
                      </a:lnTo>
                      <a:lnTo>
                        <a:pt x="147" y="7"/>
                      </a:lnTo>
                      <a:lnTo>
                        <a:pt x="139" y="0"/>
                      </a:lnTo>
                      <a:lnTo>
                        <a:pt x="131" y="0"/>
                      </a:lnTo>
                      <a:lnTo>
                        <a:pt x="124" y="7"/>
                      </a:lnTo>
                      <a:lnTo>
                        <a:pt x="99" y="7"/>
                      </a:lnTo>
                      <a:lnTo>
                        <a:pt x="84" y="15"/>
                      </a:lnTo>
                      <a:lnTo>
                        <a:pt x="65" y="7"/>
                      </a:lnTo>
                      <a:lnTo>
                        <a:pt x="59" y="7"/>
                      </a:lnTo>
                      <a:lnTo>
                        <a:pt x="34" y="0"/>
                      </a:lnTo>
                      <a:lnTo>
                        <a:pt x="25" y="0"/>
                      </a:lnTo>
                      <a:lnTo>
                        <a:pt x="9" y="15"/>
                      </a:lnTo>
                      <a:lnTo>
                        <a:pt x="9" y="22"/>
                      </a:lnTo>
                      <a:lnTo>
                        <a:pt x="9" y="40"/>
                      </a:lnTo>
                      <a:lnTo>
                        <a:pt x="0" y="72"/>
                      </a:lnTo>
                      <a:lnTo>
                        <a:pt x="0" y="96"/>
                      </a:lnTo>
                      <a:lnTo>
                        <a:pt x="25" y="96"/>
                      </a:lnTo>
                      <a:lnTo>
                        <a:pt x="25" y="105"/>
                      </a:lnTo>
                      <a:lnTo>
                        <a:pt x="34" y="121"/>
                      </a:lnTo>
                      <a:lnTo>
                        <a:pt x="42" y="121"/>
                      </a:lnTo>
                      <a:lnTo>
                        <a:pt x="74" y="121"/>
                      </a:lnTo>
                      <a:lnTo>
                        <a:pt x="74" y="112"/>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44" name="Freeform 27"/>
                <p:cNvSpPr>
                  <a:spLocks/>
                </p:cNvSpPr>
                <p:nvPr/>
              </p:nvSpPr>
              <p:spPr bwMode="gray">
                <a:xfrm>
                  <a:off x="2611" y="2674"/>
                  <a:ext cx="225" cy="175"/>
                </a:xfrm>
                <a:custGeom>
                  <a:avLst/>
                  <a:gdLst>
                    <a:gd name="T0" fmla="*/ 10403 w 203"/>
                    <a:gd name="T1" fmla="*/ 28072 h 153"/>
                    <a:gd name="T2" fmla="*/ 10403 w 203"/>
                    <a:gd name="T3" fmla="*/ 26009 h 153"/>
                    <a:gd name="T4" fmla="*/ 11921 w 203"/>
                    <a:gd name="T5" fmla="*/ 19265 h 153"/>
                    <a:gd name="T6" fmla="*/ 12364 w 203"/>
                    <a:gd name="T7" fmla="*/ 8879 h 153"/>
                    <a:gd name="T8" fmla="*/ 11481 w 203"/>
                    <a:gd name="T9" fmla="*/ 5188 h 153"/>
                    <a:gd name="T10" fmla="*/ 11481 w 203"/>
                    <a:gd name="T11" fmla="*/ 1607 h 153"/>
                    <a:gd name="T12" fmla="*/ 10901 w 203"/>
                    <a:gd name="T13" fmla="*/ 0 h 153"/>
                    <a:gd name="T14" fmla="*/ 9047 w 203"/>
                    <a:gd name="T15" fmla="*/ 0 h 153"/>
                    <a:gd name="T16" fmla="*/ 4020 w 203"/>
                    <a:gd name="T17" fmla="*/ 11938 h 153"/>
                    <a:gd name="T18" fmla="*/ 2982 w 203"/>
                    <a:gd name="T19" fmla="*/ 11938 h 153"/>
                    <a:gd name="T20" fmla="*/ 2982 w 203"/>
                    <a:gd name="T21" fmla="*/ 20830 h 153"/>
                    <a:gd name="T22" fmla="*/ 2427 w 203"/>
                    <a:gd name="T23" fmla="*/ 22739 h 153"/>
                    <a:gd name="T24" fmla="*/ 0 w 203"/>
                    <a:gd name="T25" fmla="*/ 23998 h 153"/>
                    <a:gd name="T26" fmla="*/ 0 w 203"/>
                    <a:gd name="T27" fmla="*/ 28072 h 153"/>
                    <a:gd name="T28" fmla="*/ 985 w 203"/>
                    <a:gd name="T29" fmla="*/ 31316 h 153"/>
                    <a:gd name="T30" fmla="*/ 1586 w 203"/>
                    <a:gd name="T31" fmla="*/ 31316 h 153"/>
                    <a:gd name="T32" fmla="*/ 1586 w 203"/>
                    <a:gd name="T33" fmla="*/ 32875 h 153"/>
                    <a:gd name="T34" fmla="*/ 1586 w 203"/>
                    <a:gd name="T35" fmla="*/ 31316 h 153"/>
                    <a:gd name="T36" fmla="*/ 1949 w 203"/>
                    <a:gd name="T37" fmla="*/ 31316 h 153"/>
                    <a:gd name="T38" fmla="*/ 2427 w 203"/>
                    <a:gd name="T39" fmla="*/ 32875 h 153"/>
                    <a:gd name="T40" fmla="*/ 2427 w 203"/>
                    <a:gd name="T41" fmla="*/ 31316 h 153"/>
                    <a:gd name="T42" fmla="*/ 3400 w 203"/>
                    <a:gd name="T43" fmla="*/ 28072 h 153"/>
                    <a:gd name="T44" fmla="*/ 4020 w 203"/>
                    <a:gd name="T45" fmla="*/ 28072 h 153"/>
                    <a:gd name="T46" fmla="*/ 5520 w 203"/>
                    <a:gd name="T47" fmla="*/ 29749 h 153"/>
                    <a:gd name="T48" fmla="*/ 5840 w 203"/>
                    <a:gd name="T49" fmla="*/ 29749 h 153"/>
                    <a:gd name="T50" fmla="*/ 7046 w 203"/>
                    <a:gd name="T51" fmla="*/ 31316 h 153"/>
                    <a:gd name="T52" fmla="*/ 7953 w 203"/>
                    <a:gd name="T53" fmla="*/ 29749 h 153"/>
                    <a:gd name="T54" fmla="*/ 9512 w 203"/>
                    <a:gd name="T55" fmla="*/ 29749 h 153"/>
                    <a:gd name="T56" fmla="*/ 10027 w 203"/>
                    <a:gd name="T57" fmla="*/ 28072 h 153"/>
                    <a:gd name="T58" fmla="*/ 10403 w 203"/>
                    <a:gd name="T59" fmla="*/ 28072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3"/>
                    <a:gd name="T91" fmla="*/ 0 h 153"/>
                    <a:gd name="T92" fmla="*/ 203 w 203"/>
                    <a:gd name="T93" fmla="*/ 153 h 1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3" h="153">
                      <a:moveTo>
                        <a:pt x="170" y="130"/>
                      </a:moveTo>
                      <a:lnTo>
                        <a:pt x="170" y="120"/>
                      </a:lnTo>
                      <a:lnTo>
                        <a:pt x="195" y="89"/>
                      </a:lnTo>
                      <a:lnTo>
                        <a:pt x="202" y="40"/>
                      </a:lnTo>
                      <a:lnTo>
                        <a:pt x="187" y="24"/>
                      </a:lnTo>
                      <a:lnTo>
                        <a:pt x="187" y="8"/>
                      </a:lnTo>
                      <a:lnTo>
                        <a:pt x="178" y="0"/>
                      </a:lnTo>
                      <a:lnTo>
                        <a:pt x="146" y="0"/>
                      </a:lnTo>
                      <a:lnTo>
                        <a:pt x="65" y="55"/>
                      </a:lnTo>
                      <a:lnTo>
                        <a:pt x="49" y="55"/>
                      </a:lnTo>
                      <a:lnTo>
                        <a:pt x="49" y="96"/>
                      </a:lnTo>
                      <a:lnTo>
                        <a:pt x="40" y="105"/>
                      </a:lnTo>
                      <a:lnTo>
                        <a:pt x="0" y="112"/>
                      </a:lnTo>
                      <a:lnTo>
                        <a:pt x="0" y="130"/>
                      </a:lnTo>
                      <a:lnTo>
                        <a:pt x="16" y="145"/>
                      </a:lnTo>
                      <a:lnTo>
                        <a:pt x="25" y="145"/>
                      </a:lnTo>
                      <a:lnTo>
                        <a:pt x="25" y="152"/>
                      </a:lnTo>
                      <a:lnTo>
                        <a:pt x="25" y="145"/>
                      </a:lnTo>
                      <a:lnTo>
                        <a:pt x="31" y="145"/>
                      </a:lnTo>
                      <a:lnTo>
                        <a:pt x="40" y="152"/>
                      </a:lnTo>
                      <a:lnTo>
                        <a:pt x="40" y="145"/>
                      </a:lnTo>
                      <a:lnTo>
                        <a:pt x="56" y="130"/>
                      </a:lnTo>
                      <a:lnTo>
                        <a:pt x="65" y="130"/>
                      </a:lnTo>
                      <a:lnTo>
                        <a:pt x="90" y="137"/>
                      </a:lnTo>
                      <a:lnTo>
                        <a:pt x="96" y="137"/>
                      </a:lnTo>
                      <a:lnTo>
                        <a:pt x="115" y="145"/>
                      </a:lnTo>
                      <a:lnTo>
                        <a:pt x="130" y="137"/>
                      </a:lnTo>
                      <a:lnTo>
                        <a:pt x="155" y="137"/>
                      </a:lnTo>
                      <a:lnTo>
                        <a:pt x="162" y="130"/>
                      </a:lnTo>
                      <a:lnTo>
                        <a:pt x="170" y="13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45" name="Freeform 28"/>
                <p:cNvSpPr>
                  <a:spLocks/>
                </p:cNvSpPr>
                <p:nvPr/>
              </p:nvSpPr>
              <p:spPr bwMode="gray">
                <a:xfrm>
                  <a:off x="2917" y="2684"/>
                  <a:ext cx="237" cy="287"/>
                </a:xfrm>
                <a:custGeom>
                  <a:avLst/>
                  <a:gdLst>
                    <a:gd name="T0" fmla="*/ 485 w 213"/>
                    <a:gd name="T1" fmla="*/ 32735 h 251"/>
                    <a:gd name="T2" fmla="*/ 1712 w 213"/>
                    <a:gd name="T3" fmla="*/ 35985 h 251"/>
                    <a:gd name="T4" fmla="*/ 1712 w 213"/>
                    <a:gd name="T5" fmla="*/ 39523 h 251"/>
                    <a:gd name="T6" fmla="*/ 2980 w 213"/>
                    <a:gd name="T7" fmla="*/ 41382 h 251"/>
                    <a:gd name="T8" fmla="*/ 5178 w 213"/>
                    <a:gd name="T9" fmla="*/ 49889 h 251"/>
                    <a:gd name="T10" fmla="*/ 5761 w 213"/>
                    <a:gd name="T11" fmla="*/ 51780 h 251"/>
                    <a:gd name="T12" fmla="*/ 7572 w 213"/>
                    <a:gd name="T13" fmla="*/ 51780 h 251"/>
                    <a:gd name="T14" fmla="*/ 8103 w 213"/>
                    <a:gd name="T15" fmla="*/ 53273 h 251"/>
                    <a:gd name="T16" fmla="*/ 9168 w 213"/>
                    <a:gd name="T17" fmla="*/ 53273 h 251"/>
                    <a:gd name="T18" fmla="*/ 10929 w 213"/>
                    <a:gd name="T19" fmla="*/ 51780 h 251"/>
                    <a:gd name="T20" fmla="*/ 11605 w 213"/>
                    <a:gd name="T21" fmla="*/ 51780 h 251"/>
                    <a:gd name="T22" fmla="*/ 12698 w 213"/>
                    <a:gd name="T23" fmla="*/ 51780 h 251"/>
                    <a:gd name="T24" fmla="*/ 12698 w 213"/>
                    <a:gd name="T25" fmla="*/ 48474 h 251"/>
                    <a:gd name="T26" fmla="*/ 12160 w 213"/>
                    <a:gd name="T27" fmla="*/ 48474 h 251"/>
                    <a:gd name="T28" fmla="*/ 10929 w 213"/>
                    <a:gd name="T29" fmla="*/ 43151 h 251"/>
                    <a:gd name="T30" fmla="*/ 10430 w 213"/>
                    <a:gd name="T31" fmla="*/ 41382 h 251"/>
                    <a:gd name="T32" fmla="*/ 10929 w 213"/>
                    <a:gd name="T33" fmla="*/ 39523 h 251"/>
                    <a:gd name="T34" fmla="*/ 11605 w 213"/>
                    <a:gd name="T35" fmla="*/ 34565 h 251"/>
                    <a:gd name="T36" fmla="*/ 13349 w 213"/>
                    <a:gd name="T37" fmla="*/ 27523 h 251"/>
                    <a:gd name="T38" fmla="*/ 13783 w 213"/>
                    <a:gd name="T39" fmla="*/ 17267 h 251"/>
                    <a:gd name="T40" fmla="*/ 15271 w 213"/>
                    <a:gd name="T41" fmla="*/ 15162 h 251"/>
                    <a:gd name="T42" fmla="*/ 15271 w 213"/>
                    <a:gd name="T43" fmla="*/ 13697 h 251"/>
                    <a:gd name="T44" fmla="*/ 14485 w 213"/>
                    <a:gd name="T45" fmla="*/ 12120 h 251"/>
                    <a:gd name="T46" fmla="*/ 13783 w 213"/>
                    <a:gd name="T47" fmla="*/ 1404 h 251"/>
                    <a:gd name="T48" fmla="*/ 12698 w 213"/>
                    <a:gd name="T49" fmla="*/ 0 h 251"/>
                    <a:gd name="T50" fmla="*/ 10929 w 213"/>
                    <a:gd name="T51" fmla="*/ 3401 h 251"/>
                    <a:gd name="T52" fmla="*/ 10430 w 213"/>
                    <a:gd name="T53" fmla="*/ 1404 h 251"/>
                    <a:gd name="T54" fmla="*/ 2980 w 213"/>
                    <a:gd name="T55" fmla="*/ 1404 h 251"/>
                    <a:gd name="T56" fmla="*/ 2980 w 213"/>
                    <a:gd name="T57" fmla="*/ 6784 h 251"/>
                    <a:gd name="T58" fmla="*/ 2174 w 213"/>
                    <a:gd name="T59" fmla="*/ 8834 h 251"/>
                    <a:gd name="T60" fmla="*/ 1712 w 213"/>
                    <a:gd name="T61" fmla="*/ 10101 h 251"/>
                    <a:gd name="T62" fmla="*/ 1712 w 213"/>
                    <a:gd name="T63" fmla="*/ 18726 h 251"/>
                    <a:gd name="T64" fmla="*/ 1712 w 213"/>
                    <a:gd name="T65" fmla="*/ 20718 h 251"/>
                    <a:gd name="T66" fmla="*/ 1140 w 213"/>
                    <a:gd name="T67" fmla="*/ 20718 h 251"/>
                    <a:gd name="T68" fmla="*/ 0 w 213"/>
                    <a:gd name="T69" fmla="*/ 27523 h 251"/>
                    <a:gd name="T70" fmla="*/ 1140 w 213"/>
                    <a:gd name="T71" fmla="*/ 32735 h 251"/>
                    <a:gd name="T72" fmla="*/ 485 w 213"/>
                    <a:gd name="T73" fmla="*/ 32735 h 2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3"/>
                    <a:gd name="T112" fmla="*/ 0 h 251"/>
                    <a:gd name="T113" fmla="*/ 213 w 213"/>
                    <a:gd name="T114" fmla="*/ 251 h 2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3" h="251">
                      <a:moveTo>
                        <a:pt x="7" y="154"/>
                      </a:moveTo>
                      <a:lnTo>
                        <a:pt x="23" y="169"/>
                      </a:lnTo>
                      <a:lnTo>
                        <a:pt x="23" y="185"/>
                      </a:lnTo>
                      <a:lnTo>
                        <a:pt x="41" y="194"/>
                      </a:lnTo>
                      <a:lnTo>
                        <a:pt x="73" y="234"/>
                      </a:lnTo>
                      <a:lnTo>
                        <a:pt x="81" y="243"/>
                      </a:lnTo>
                      <a:lnTo>
                        <a:pt x="106" y="243"/>
                      </a:lnTo>
                      <a:lnTo>
                        <a:pt x="113" y="250"/>
                      </a:lnTo>
                      <a:lnTo>
                        <a:pt x="128" y="250"/>
                      </a:lnTo>
                      <a:lnTo>
                        <a:pt x="153" y="243"/>
                      </a:lnTo>
                      <a:lnTo>
                        <a:pt x="162" y="243"/>
                      </a:lnTo>
                      <a:lnTo>
                        <a:pt x="178" y="243"/>
                      </a:lnTo>
                      <a:lnTo>
                        <a:pt x="178" y="227"/>
                      </a:lnTo>
                      <a:lnTo>
                        <a:pt x="170" y="227"/>
                      </a:lnTo>
                      <a:lnTo>
                        <a:pt x="153" y="203"/>
                      </a:lnTo>
                      <a:lnTo>
                        <a:pt x="146" y="194"/>
                      </a:lnTo>
                      <a:lnTo>
                        <a:pt x="153" y="185"/>
                      </a:lnTo>
                      <a:lnTo>
                        <a:pt x="162" y="162"/>
                      </a:lnTo>
                      <a:lnTo>
                        <a:pt x="187" y="129"/>
                      </a:lnTo>
                      <a:lnTo>
                        <a:pt x="193" y="81"/>
                      </a:lnTo>
                      <a:lnTo>
                        <a:pt x="212" y="72"/>
                      </a:lnTo>
                      <a:lnTo>
                        <a:pt x="212" y="64"/>
                      </a:lnTo>
                      <a:lnTo>
                        <a:pt x="203" y="57"/>
                      </a:lnTo>
                      <a:lnTo>
                        <a:pt x="193" y="7"/>
                      </a:lnTo>
                      <a:lnTo>
                        <a:pt x="178" y="0"/>
                      </a:lnTo>
                      <a:lnTo>
                        <a:pt x="153" y="16"/>
                      </a:lnTo>
                      <a:lnTo>
                        <a:pt x="146" y="7"/>
                      </a:lnTo>
                      <a:lnTo>
                        <a:pt x="41" y="7"/>
                      </a:lnTo>
                      <a:lnTo>
                        <a:pt x="41" y="32"/>
                      </a:lnTo>
                      <a:lnTo>
                        <a:pt x="31" y="41"/>
                      </a:lnTo>
                      <a:lnTo>
                        <a:pt x="23" y="47"/>
                      </a:lnTo>
                      <a:lnTo>
                        <a:pt x="23" y="88"/>
                      </a:lnTo>
                      <a:lnTo>
                        <a:pt x="23" y="97"/>
                      </a:lnTo>
                      <a:lnTo>
                        <a:pt x="16" y="97"/>
                      </a:lnTo>
                      <a:lnTo>
                        <a:pt x="0" y="129"/>
                      </a:lnTo>
                      <a:lnTo>
                        <a:pt x="16" y="154"/>
                      </a:lnTo>
                      <a:lnTo>
                        <a:pt x="7" y="154"/>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46" name="Freeform 29"/>
                <p:cNvSpPr>
                  <a:spLocks/>
                </p:cNvSpPr>
                <p:nvPr/>
              </p:nvSpPr>
              <p:spPr bwMode="gray">
                <a:xfrm>
                  <a:off x="2808" y="2860"/>
                  <a:ext cx="192" cy="121"/>
                </a:xfrm>
                <a:custGeom>
                  <a:avLst/>
                  <a:gdLst>
                    <a:gd name="T0" fmla="*/ 8555 w 172"/>
                    <a:gd name="T1" fmla="*/ 0 h 106"/>
                    <a:gd name="T2" fmla="*/ 9945 w 172"/>
                    <a:gd name="T3" fmla="*/ 2955 h 106"/>
                    <a:gd name="T4" fmla="*/ 9945 w 172"/>
                    <a:gd name="T5" fmla="*/ 6351 h 106"/>
                    <a:gd name="T6" fmla="*/ 11257 w 172"/>
                    <a:gd name="T7" fmla="*/ 8276 h 106"/>
                    <a:gd name="T8" fmla="*/ 13998 w 172"/>
                    <a:gd name="T9" fmla="*/ 16040 h 106"/>
                    <a:gd name="T10" fmla="*/ 9322 w 172"/>
                    <a:gd name="T11" fmla="*/ 16040 h 106"/>
                    <a:gd name="T12" fmla="*/ 8555 w 172"/>
                    <a:gd name="T13" fmla="*/ 17645 h 106"/>
                    <a:gd name="T14" fmla="*/ 6488 w 172"/>
                    <a:gd name="T15" fmla="*/ 17645 h 106"/>
                    <a:gd name="T16" fmla="*/ 6051 w 172"/>
                    <a:gd name="T17" fmla="*/ 16040 h 106"/>
                    <a:gd name="T18" fmla="*/ 5272 w 172"/>
                    <a:gd name="T19" fmla="*/ 16040 h 106"/>
                    <a:gd name="T20" fmla="*/ 4626 w 172"/>
                    <a:gd name="T21" fmla="*/ 19137 h 106"/>
                    <a:gd name="T22" fmla="*/ 2724 w 172"/>
                    <a:gd name="T23" fmla="*/ 20950 h 106"/>
                    <a:gd name="T24" fmla="*/ 1919 w 172"/>
                    <a:gd name="T25" fmla="*/ 20950 h 106"/>
                    <a:gd name="T26" fmla="*/ 709 w 172"/>
                    <a:gd name="T27" fmla="*/ 16040 h 106"/>
                    <a:gd name="T28" fmla="*/ 0 w 172"/>
                    <a:gd name="T29" fmla="*/ 14463 h 106"/>
                    <a:gd name="T30" fmla="*/ 1372 w 172"/>
                    <a:gd name="T31" fmla="*/ 9723 h 106"/>
                    <a:gd name="T32" fmla="*/ 4626 w 172"/>
                    <a:gd name="T33" fmla="*/ 8276 h 106"/>
                    <a:gd name="T34" fmla="*/ 5272 w 172"/>
                    <a:gd name="T35" fmla="*/ 6351 h 106"/>
                    <a:gd name="T36" fmla="*/ 4626 w 172"/>
                    <a:gd name="T37" fmla="*/ 6351 h 106"/>
                    <a:gd name="T38" fmla="*/ 6488 w 172"/>
                    <a:gd name="T39" fmla="*/ 4874 h 106"/>
                    <a:gd name="T40" fmla="*/ 8017 w 172"/>
                    <a:gd name="T41" fmla="*/ 1525 h 106"/>
                    <a:gd name="T42" fmla="*/ 8555 w 172"/>
                    <a:gd name="T43" fmla="*/ 0 h 1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2"/>
                    <a:gd name="T67" fmla="*/ 0 h 106"/>
                    <a:gd name="T68" fmla="*/ 172 w 172"/>
                    <a:gd name="T69" fmla="*/ 106 h 1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2" h="106">
                      <a:moveTo>
                        <a:pt x="105" y="0"/>
                      </a:moveTo>
                      <a:lnTo>
                        <a:pt x="121" y="15"/>
                      </a:lnTo>
                      <a:lnTo>
                        <a:pt x="121" y="31"/>
                      </a:lnTo>
                      <a:lnTo>
                        <a:pt x="139" y="40"/>
                      </a:lnTo>
                      <a:lnTo>
                        <a:pt x="171" y="80"/>
                      </a:lnTo>
                      <a:lnTo>
                        <a:pt x="114" y="80"/>
                      </a:lnTo>
                      <a:lnTo>
                        <a:pt x="105" y="89"/>
                      </a:lnTo>
                      <a:lnTo>
                        <a:pt x="80" y="89"/>
                      </a:lnTo>
                      <a:lnTo>
                        <a:pt x="74" y="80"/>
                      </a:lnTo>
                      <a:lnTo>
                        <a:pt x="65" y="80"/>
                      </a:lnTo>
                      <a:lnTo>
                        <a:pt x="57" y="96"/>
                      </a:lnTo>
                      <a:lnTo>
                        <a:pt x="34" y="105"/>
                      </a:lnTo>
                      <a:lnTo>
                        <a:pt x="24" y="105"/>
                      </a:lnTo>
                      <a:lnTo>
                        <a:pt x="9" y="80"/>
                      </a:lnTo>
                      <a:lnTo>
                        <a:pt x="0" y="73"/>
                      </a:lnTo>
                      <a:lnTo>
                        <a:pt x="17" y="49"/>
                      </a:lnTo>
                      <a:lnTo>
                        <a:pt x="57" y="40"/>
                      </a:lnTo>
                      <a:lnTo>
                        <a:pt x="65" y="31"/>
                      </a:lnTo>
                      <a:lnTo>
                        <a:pt x="57" y="31"/>
                      </a:lnTo>
                      <a:lnTo>
                        <a:pt x="80" y="24"/>
                      </a:lnTo>
                      <a:lnTo>
                        <a:pt x="98" y="8"/>
                      </a:lnTo>
                      <a:lnTo>
                        <a:pt x="105" y="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47" name="Freeform 30"/>
                <p:cNvSpPr>
                  <a:spLocks/>
                </p:cNvSpPr>
                <p:nvPr/>
              </p:nvSpPr>
              <p:spPr bwMode="gray">
                <a:xfrm>
                  <a:off x="3087" y="2961"/>
                  <a:ext cx="119" cy="131"/>
                </a:xfrm>
                <a:custGeom>
                  <a:avLst/>
                  <a:gdLst>
                    <a:gd name="T0" fmla="*/ 7388 w 107"/>
                    <a:gd name="T1" fmla="*/ 1693 h 114"/>
                    <a:gd name="T2" fmla="*/ 6264 w 107"/>
                    <a:gd name="T3" fmla="*/ 0 h 114"/>
                    <a:gd name="T4" fmla="*/ 4545 w 107"/>
                    <a:gd name="T5" fmla="*/ 1693 h 114"/>
                    <a:gd name="T6" fmla="*/ 1746 w 107"/>
                    <a:gd name="T7" fmla="*/ 0 h 114"/>
                    <a:gd name="T8" fmla="*/ 594 w 107"/>
                    <a:gd name="T9" fmla="*/ 0 h 114"/>
                    <a:gd name="T10" fmla="*/ 0 w 107"/>
                    <a:gd name="T11" fmla="*/ 0 h 114"/>
                    <a:gd name="T12" fmla="*/ 594 w 107"/>
                    <a:gd name="T13" fmla="*/ 1693 h 114"/>
                    <a:gd name="T14" fmla="*/ 1178 w 107"/>
                    <a:gd name="T15" fmla="*/ 7989 h 114"/>
                    <a:gd name="T16" fmla="*/ 0 w 107"/>
                    <a:gd name="T17" fmla="*/ 14673 h 114"/>
                    <a:gd name="T18" fmla="*/ 0 w 107"/>
                    <a:gd name="T19" fmla="*/ 17105 h 114"/>
                    <a:gd name="T20" fmla="*/ 594 w 107"/>
                    <a:gd name="T21" fmla="*/ 17105 h 114"/>
                    <a:gd name="T22" fmla="*/ 3554 w 107"/>
                    <a:gd name="T23" fmla="*/ 22934 h 114"/>
                    <a:gd name="T24" fmla="*/ 3554 w 107"/>
                    <a:gd name="T25" fmla="*/ 27279 h 114"/>
                    <a:gd name="T26" fmla="*/ 5138 w 107"/>
                    <a:gd name="T27" fmla="*/ 29399 h 114"/>
                    <a:gd name="T28" fmla="*/ 5714 w 107"/>
                    <a:gd name="T29" fmla="*/ 22934 h 114"/>
                    <a:gd name="T30" fmla="*/ 6264 w 107"/>
                    <a:gd name="T31" fmla="*/ 22934 h 114"/>
                    <a:gd name="T32" fmla="*/ 6954 w 107"/>
                    <a:gd name="T33" fmla="*/ 18654 h 114"/>
                    <a:gd name="T34" fmla="*/ 6264 w 107"/>
                    <a:gd name="T35" fmla="*/ 17105 h 114"/>
                    <a:gd name="T36" fmla="*/ 6264 w 107"/>
                    <a:gd name="T37" fmla="*/ 6684 h 114"/>
                    <a:gd name="T38" fmla="*/ 7388 w 107"/>
                    <a:gd name="T39" fmla="*/ 1693 h 1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7"/>
                    <a:gd name="T61" fmla="*/ 0 h 114"/>
                    <a:gd name="T62" fmla="*/ 107 w 107"/>
                    <a:gd name="T63" fmla="*/ 114 h 1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7" h="114">
                      <a:moveTo>
                        <a:pt x="106" y="7"/>
                      </a:moveTo>
                      <a:lnTo>
                        <a:pt x="90" y="0"/>
                      </a:lnTo>
                      <a:lnTo>
                        <a:pt x="65" y="7"/>
                      </a:lnTo>
                      <a:lnTo>
                        <a:pt x="25" y="0"/>
                      </a:lnTo>
                      <a:lnTo>
                        <a:pt x="9" y="0"/>
                      </a:lnTo>
                      <a:lnTo>
                        <a:pt x="0" y="0"/>
                      </a:lnTo>
                      <a:lnTo>
                        <a:pt x="9" y="7"/>
                      </a:lnTo>
                      <a:lnTo>
                        <a:pt x="17" y="31"/>
                      </a:lnTo>
                      <a:lnTo>
                        <a:pt x="0" y="56"/>
                      </a:lnTo>
                      <a:lnTo>
                        <a:pt x="0" y="65"/>
                      </a:lnTo>
                      <a:lnTo>
                        <a:pt x="9" y="65"/>
                      </a:lnTo>
                      <a:lnTo>
                        <a:pt x="50" y="88"/>
                      </a:lnTo>
                      <a:lnTo>
                        <a:pt x="50" y="105"/>
                      </a:lnTo>
                      <a:lnTo>
                        <a:pt x="74" y="113"/>
                      </a:lnTo>
                      <a:lnTo>
                        <a:pt x="82" y="88"/>
                      </a:lnTo>
                      <a:lnTo>
                        <a:pt x="90" y="88"/>
                      </a:lnTo>
                      <a:lnTo>
                        <a:pt x="99" y="72"/>
                      </a:lnTo>
                      <a:lnTo>
                        <a:pt x="90" y="65"/>
                      </a:lnTo>
                      <a:lnTo>
                        <a:pt x="90" y="25"/>
                      </a:lnTo>
                      <a:lnTo>
                        <a:pt x="106" y="7"/>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48" name="Freeform 31"/>
                <p:cNvSpPr>
                  <a:spLocks/>
                </p:cNvSpPr>
                <p:nvPr/>
              </p:nvSpPr>
              <p:spPr bwMode="gray">
                <a:xfrm>
                  <a:off x="3025" y="2961"/>
                  <a:ext cx="83" cy="84"/>
                </a:xfrm>
                <a:custGeom>
                  <a:avLst/>
                  <a:gdLst>
                    <a:gd name="T0" fmla="*/ 5564 w 74"/>
                    <a:gd name="T1" fmla="*/ 0 h 73"/>
                    <a:gd name="T2" fmla="*/ 6468 w 74"/>
                    <a:gd name="T3" fmla="*/ 1889 h 73"/>
                    <a:gd name="T4" fmla="*/ 7255 w 74"/>
                    <a:gd name="T5" fmla="*/ 8444 h 73"/>
                    <a:gd name="T6" fmla="*/ 5564 w 74"/>
                    <a:gd name="T7" fmla="*/ 15512 h 73"/>
                    <a:gd name="T8" fmla="*/ 5564 w 74"/>
                    <a:gd name="T9" fmla="*/ 17884 h 73"/>
                    <a:gd name="T10" fmla="*/ 3114 w 74"/>
                    <a:gd name="T11" fmla="*/ 17884 h 73"/>
                    <a:gd name="T12" fmla="*/ 1565 w 74"/>
                    <a:gd name="T13" fmla="*/ 17884 h 73"/>
                    <a:gd name="T14" fmla="*/ 0 w 74"/>
                    <a:gd name="T15" fmla="*/ 19697 h 73"/>
                    <a:gd name="T16" fmla="*/ 847 w 74"/>
                    <a:gd name="T17" fmla="*/ 12928 h 73"/>
                    <a:gd name="T18" fmla="*/ 1565 w 74"/>
                    <a:gd name="T19" fmla="*/ 11028 h 73"/>
                    <a:gd name="T20" fmla="*/ 2475 w 74"/>
                    <a:gd name="T21" fmla="*/ 7072 h 73"/>
                    <a:gd name="T22" fmla="*/ 1565 w 74"/>
                    <a:gd name="T23" fmla="*/ 7072 h 73"/>
                    <a:gd name="T24" fmla="*/ 1565 w 74"/>
                    <a:gd name="T25" fmla="*/ 1889 h 73"/>
                    <a:gd name="T26" fmla="*/ 3114 w 74"/>
                    <a:gd name="T27" fmla="*/ 1889 h 73"/>
                    <a:gd name="T28" fmla="*/ 5564 w 74"/>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
                    <a:gd name="T46" fmla="*/ 0 h 73"/>
                    <a:gd name="T47" fmla="*/ 74 w 74"/>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 h="73">
                      <a:moveTo>
                        <a:pt x="56" y="0"/>
                      </a:moveTo>
                      <a:lnTo>
                        <a:pt x="65" y="7"/>
                      </a:lnTo>
                      <a:lnTo>
                        <a:pt x="73" y="31"/>
                      </a:lnTo>
                      <a:lnTo>
                        <a:pt x="56" y="56"/>
                      </a:lnTo>
                      <a:lnTo>
                        <a:pt x="56" y="65"/>
                      </a:lnTo>
                      <a:lnTo>
                        <a:pt x="31" y="65"/>
                      </a:lnTo>
                      <a:lnTo>
                        <a:pt x="16" y="65"/>
                      </a:lnTo>
                      <a:lnTo>
                        <a:pt x="0" y="72"/>
                      </a:lnTo>
                      <a:lnTo>
                        <a:pt x="9" y="48"/>
                      </a:lnTo>
                      <a:lnTo>
                        <a:pt x="16" y="40"/>
                      </a:lnTo>
                      <a:lnTo>
                        <a:pt x="25" y="25"/>
                      </a:lnTo>
                      <a:lnTo>
                        <a:pt x="16" y="25"/>
                      </a:lnTo>
                      <a:lnTo>
                        <a:pt x="16" y="7"/>
                      </a:lnTo>
                      <a:lnTo>
                        <a:pt x="31" y="7"/>
                      </a:lnTo>
                      <a:lnTo>
                        <a:pt x="56" y="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49" name="Freeform 32"/>
                <p:cNvSpPr>
                  <a:spLocks/>
                </p:cNvSpPr>
                <p:nvPr/>
              </p:nvSpPr>
              <p:spPr bwMode="gray">
                <a:xfrm>
                  <a:off x="3025" y="3036"/>
                  <a:ext cx="154" cy="158"/>
                </a:xfrm>
                <a:custGeom>
                  <a:avLst/>
                  <a:gdLst>
                    <a:gd name="T0" fmla="*/ 2926 w 139"/>
                    <a:gd name="T1" fmla="*/ 25219 h 138"/>
                    <a:gd name="T2" fmla="*/ 1536 w 139"/>
                    <a:gd name="T3" fmla="*/ 21678 h 138"/>
                    <a:gd name="T4" fmla="*/ 972 w 139"/>
                    <a:gd name="T5" fmla="*/ 21678 h 138"/>
                    <a:gd name="T6" fmla="*/ 0 w 139"/>
                    <a:gd name="T7" fmla="*/ 16305 h 138"/>
                    <a:gd name="T8" fmla="*/ 0 w 139"/>
                    <a:gd name="T9" fmla="*/ 10864 h 138"/>
                    <a:gd name="T10" fmla="*/ 972 w 139"/>
                    <a:gd name="T11" fmla="*/ 7239 h 138"/>
                    <a:gd name="T12" fmla="*/ 972 w 139"/>
                    <a:gd name="T13" fmla="*/ 5237 h 138"/>
                    <a:gd name="T14" fmla="*/ 972 w 139"/>
                    <a:gd name="T15" fmla="*/ 3530 h 138"/>
                    <a:gd name="T16" fmla="*/ 972 w 139"/>
                    <a:gd name="T17" fmla="*/ 0 h 138"/>
                    <a:gd name="T18" fmla="*/ 1886 w 139"/>
                    <a:gd name="T19" fmla="*/ 0 h 138"/>
                    <a:gd name="T20" fmla="*/ 3363 w 139"/>
                    <a:gd name="T21" fmla="*/ 0 h 138"/>
                    <a:gd name="T22" fmla="*/ 3974 w 139"/>
                    <a:gd name="T23" fmla="*/ 0 h 138"/>
                    <a:gd name="T24" fmla="*/ 6379 w 139"/>
                    <a:gd name="T25" fmla="*/ 5237 h 138"/>
                    <a:gd name="T26" fmla="*/ 6379 w 139"/>
                    <a:gd name="T27" fmla="*/ 9106 h 138"/>
                    <a:gd name="T28" fmla="*/ 7830 w 139"/>
                    <a:gd name="T29" fmla="*/ 10864 h 138"/>
                    <a:gd name="T30" fmla="*/ 7317 w 139"/>
                    <a:gd name="T31" fmla="*/ 14241 h 138"/>
                    <a:gd name="T32" fmla="*/ 7830 w 139"/>
                    <a:gd name="T33" fmla="*/ 17916 h 138"/>
                    <a:gd name="T34" fmla="*/ 7830 w 139"/>
                    <a:gd name="T35" fmla="*/ 23208 h 138"/>
                    <a:gd name="T36" fmla="*/ 7830 w 139"/>
                    <a:gd name="T37" fmla="*/ 25219 h 138"/>
                    <a:gd name="T38" fmla="*/ 8365 w 139"/>
                    <a:gd name="T39" fmla="*/ 27481 h 138"/>
                    <a:gd name="T40" fmla="*/ 7317 w 139"/>
                    <a:gd name="T41" fmla="*/ 30787 h 138"/>
                    <a:gd name="T42" fmla="*/ 5412 w 139"/>
                    <a:gd name="T43" fmla="*/ 30787 h 138"/>
                    <a:gd name="T44" fmla="*/ 4409 w 139"/>
                    <a:gd name="T45" fmla="*/ 30787 h 138"/>
                    <a:gd name="T46" fmla="*/ 3974 w 139"/>
                    <a:gd name="T47" fmla="*/ 25219 h 138"/>
                    <a:gd name="T48" fmla="*/ 3363 w 139"/>
                    <a:gd name="T49" fmla="*/ 25219 h 138"/>
                    <a:gd name="T50" fmla="*/ 2926 w 139"/>
                    <a:gd name="T51" fmla="*/ 25219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9"/>
                    <a:gd name="T79" fmla="*/ 0 h 138"/>
                    <a:gd name="T80" fmla="*/ 139 w 139"/>
                    <a:gd name="T81" fmla="*/ 138 h 1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9" h="138">
                      <a:moveTo>
                        <a:pt x="49" y="113"/>
                      </a:moveTo>
                      <a:lnTo>
                        <a:pt x="25" y="97"/>
                      </a:lnTo>
                      <a:lnTo>
                        <a:pt x="16" y="97"/>
                      </a:lnTo>
                      <a:lnTo>
                        <a:pt x="0" y="72"/>
                      </a:lnTo>
                      <a:lnTo>
                        <a:pt x="0" y="48"/>
                      </a:lnTo>
                      <a:lnTo>
                        <a:pt x="16" y="32"/>
                      </a:lnTo>
                      <a:lnTo>
                        <a:pt x="16" y="23"/>
                      </a:lnTo>
                      <a:lnTo>
                        <a:pt x="16" y="16"/>
                      </a:lnTo>
                      <a:lnTo>
                        <a:pt x="16" y="0"/>
                      </a:lnTo>
                      <a:lnTo>
                        <a:pt x="31" y="0"/>
                      </a:lnTo>
                      <a:lnTo>
                        <a:pt x="56" y="0"/>
                      </a:lnTo>
                      <a:lnTo>
                        <a:pt x="65" y="0"/>
                      </a:lnTo>
                      <a:lnTo>
                        <a:pt x="106" y="23"/>
                      </a:lnTo>
                      <a:lnTo>
                        <a:pt x="106" y="40"/>
                      </a:lnTo>
                      <a:lnTo>
                        <a:pt x="130" y="48"/>
                      </a:lnTo>
                      <a:lnTo>
                        <a:pt x="121" y="63"/>
                      </a:lnTo>
                      <a:lnTo>
                        <a:pt x="130" y="80"/>
                      </a:lnTo>
                      <a:lnTo>
                        <a:pt x="130" y="103"/>
                      </a:lnTo>
                      <a:lnTo>
                        <a:pt x="130" y="113"/>
                      </a:lnTo>
                      <a:lnTo>
                        <a:pt x="138" y="122"/>
                      </a:lnTo>
                      <a:lnTo>
                        <a:pt x="121" y="137"/>
                      </a:lnTo>
                      <a:lnTo>
                        <a:pt x="90" y="137"/>
                      </a:lnTo>
                      <a:lnTo>
                        <a:pt x="73" y="137"/>
                      </a:lnTo>
                      <a:lnTo>
                        <a:pt x="65" y="113"/>
                      </a:lnTo>
                      <a:lnTo>
                        <a:pt x="56" y="113"/>
                      </a:lnTo>
                      <a:lnTo>
                        <a:pt x="49" y="113"/>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50" name="Freeform 33"/>
                <p:cNvSpPr>
                  <a:spLocks/>
                </p:cNvSpPr>
                <p:nvPr/>
              </p:nvSpPr>
              <p:spPr bwMode="gray">
                <a:xfrm>
                  <a:off x="2783" y="2951"/>
                  <a:ext cx="271" cy="272"/>
                </a:xfrm>
                <a:custGeom>
                  <a:avLst/>
                  <a:gdLst>
                    <a:gd name="T0" fmla="*/ 12874 w 244"/>
                    <a:gd name="T1" fmla="*/ 0 h 237"/>
                    <a:gd name="T2" fmla="*/ 9160 w 244"/>
                    <a:gd name="T3" fmla="*/ 0 h 237"/>
                    <a:gd name="T4" fmla="*/ 8460 w 244"/>
                    <a:gd name="T5" fmla="*/ 2152 h 237"/>
                    <a:gd name="T6" fmla="*/ 6823 w 244"/>
                    <a:gd name="T7" fmla="*/ 2152 h 237"/>
                    <a:gd name="T8" fmla="*/ 6465 w 244"/>
                    <a:gd name="T9" fmla="*/ 0 h 237"/>
                    <a:gd name="T10" fmla="*/ 5833 w 244"/>
                    <a:gd name="T11" fmla="*/ 0 h 237"/>
                    <a:gd name="T12" fmla="*/ 5377 w 244"/>
                    <a:gd name="T13" fmla="*/ 3900 h 237"/>
                    <a:gd name="T14" fmla="*/ 4249 w 244"/>
                    <a:gd name="T15" fmla="*/ 18394 h 237"/>
                    <a:gd name="T16" fmla="*/ 3108 w 244"/>
                    <a:gd name="T17" fmla="*/ 22111 h 237"/>
                    <a:gd name="T18" fmla="*/ 2609 w 244"/>
                    <a:gd name="T19" fmla="*/ 27952 h 237"/>
                    <a:gd name="T20" fmla="*/ 1543 w 244"/>
                    <a:gd name="T21" fmla="*/ 30117 h 237"/>
                    <a:gd name="T22" fmla="*/ 469 w 244"/>
                    <a:gd name="T23" fmla="*/ 30117 h 237"/>
                    <a:gd name="T24" fmla="*/ 0 w 244"/>
                    <a:gd name="T25" fmla="*/ 33845 h 237"/>
                    <a:gd name="T26" fmla="*/ 0 w 244"/>
                    <a:gd name="T27" fmla="*/ 36300 h 237"/>
                    <a:gd name="T28" fmla="*/ 1014 w 244"/>
                    <a:gd name="T29" fmla="*/ 33845 h 237"/>
                    <a:gd name="T30" fmla="*/ 3108 w 244"/>
                    <a:gd name="T31" fmla="*/ 33845 h 237"/>
                    <a:gd name="T32" fmla="*/ 3826 w 244"/>
                    <a:gd name="T33" fmla="*/ 33845 h 237"/>
                    <a:gd name="T34" fmla="*/ 3826 w 244"/>
                    <a:gd name="T35" fmla="*/ 37933 h 237"/>
                    <a:gd name="T36" fmla="*/ 4841 w 244"/>
                    <a:gd name="T37" fmla="*/ 42214 h 237"/>
                    <a:gd name="T38" fmla="*/ 5833 w 244"/>
                    <a:gd name="T39" fmla="*/ 39696 h 237"/>
                    <a:gd name="T40" fmla="*/ 5833 w 244"/>
                    <a:gd name="T41" fmla="*/ 37933 h 237"/>
                    <a:gd name="T42" fmla="*/ 6823 w 244"/>
                    <a:gd name="T43" fmla="*/ 37933 h 237"/>
                    <a:gd name="T44" fmla="*/ 7991 w 244"/>
                    <a:gd name="T45" fmla="*/ 39696 h 237"/>
                    <a:gd name="T46" fmla="*/ 7991 w 244"/>
                    <a:gd name="T47" fmla="*/ 46385 h 237"/>
                    <a:gd name="T48" fmla="*/ 8460 w 244"/>
                    <a:gd name="T49" fmla="*/ 48448 h 237"/>
                    <a:gd name="T50" fmla="*/ 7991 w 244"/>
                    <a:gd name="T51" fmla="*/ 49874 h 237"/>
                    <a:gd name="T52" fmla="*/ 7991 w 244"/>
                    <a:gd name="T53" fmla="*/ 52187 h 237"/>
                    <a:gd name="T54" fmla="*/ 9611 w 244"/>
                    <a:gd name="T55" fmla="*/ 49874 h 237"/>
                    <a:gd name="T56" fmla="*/ 11787 w 244"/>
                    <a:gd name="T57" fmla="*/ 54078 h 237"/>
                    <a:gd name="T58" fmla="*/ 12428 w 244"/>
                    <a:gd name="T59" fmla="*/ 52187 h 237"/>
                    <a:gd name="T60" fmla="*/ 13939 w 244"/>
                    <a:gd name="T61" fmla="*/ 56180 h 237"/>
                    <a:gd name="T62" fmla="*/ 14538 w 244"/>
                    <a:gd name="T63" fmla="*/ 58552 h 237"/>
                    <a:gd name="T64" fmla="*/ 14538 w 244"/>
                    <a:gd name="T65" fmla="*/ 54078 h 237"/>
                    <a:gd name="T66" fmla="*/ 13939 w 244"/>
                    <a:gd name="T67" fmla="*/ 54078 h 237"/>
                    <a:gd name="T68" fmla="*/ 13939 w 244"/>
                    <a:gd name="T69" fmla="*/ 52187 h 237"/>
                    <a:gd name="T70" fmla="*/ 13939 w 244"/>
                    <a:gd name="T71" fmla="*/ 43535 h 237"/>
                    <a:gd name="T72" fmla="*/ 13939 w 244"/>
                    <a:gd name="T73" fmla="*/ 42214 h 237"/>
                    <a:gd name="T74" fmla="*/ 15622 w 244"/>
                    <a:gd name="T75" fmla="*/ 42214 h 237"/>
                    <a:gd name="T76" fmla="*/ 14538 w 244"/>
                    <a:gd name="T77" fmla="*/ 36300 h 237"/>
                    <a:gd name="T78" fmla="*/ 14538 w 244"/>
                    <a:gd name="T79" fmla="*/ 30117 h 237"/>
                    <a:gd name="T80" fmla="*/ 14538 w 244"/>
                    <a:gd name="T81" fmla="*/ 26242 h 237"/>
                    <a:gd name="T82" fmla="*/ 14538 w 244"/>
                    <a:gd name="T83" fmla="*/ 24013 h 237"/>
                    <a:gd name="T84" fmla="*/ 13939 w 244"/>
                    <a:gd name="T85" fmla="*/ 24013 h 237"/>
                    <a:gd name="T86" fmla="*/ 14538 w 244"/>
                    <a:gd name="T87" fmla="*/ 19936 h 237"/>
                    <a:gd name="T88" fmla="*/ 15053 w 244"/>
                    <a:gd name="T89" fmla="*/ 14038 h 237"/>
                    <a:gd name="T90" fmla="*/ 15622 w 244"/>
                    <a:gd name="T91" fmla="*/ 11885 h 237"/>
                    <a:gd name="T92" fmla="*/ 16149 w 244"/>
                    <a:gd name="T93" fmla="*/ 8536 h 237"/>
                    <a:gd name="T94" fmla="*/ 15622 w 244"/>
                    <a:gd name="T95" fmla="*/ 8536 h 237"/>
                    <a:gd name="T96" fmla="*/ 15622 w 244"/>
                    <a:gd name="T97" fmla="*/ 3900 h 237"/>
                    <a:gd name="T98" fmla="*/ 15053 w 244"/>
                    <a:gd name="T99" fmla="*/ 2152 h 237"/>
                    <a:gd name="T100" fmla="*/ 13478 w 244"/>
                    <a:gd name="T101" fmla="*/ 2152 h 237"/>
                    <a:gd name="T102" fmla="*/ 12874 w 244"/>
                    <a:gd name="T103" fmla="*/ 0 h 2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4"/>
                    <a:gd name="T157" fmla="*/ 0 h 237"/>
                    <a:gd name="T158" fmla="*/ 244 w 244"/>
                    <a:gd name="T159" fmla="*/ 237 h 2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4" h="237">
                      <a:moveTo>
                        <a:pt x="194" y="0"/>
                      </a:moveTo>
                      <a:lnTo>
                        <a:pt x="137" y="0"/>
                      </a:lnTo>
                      <a:lnTo>
                        <a:pt x="128" y="9"/>
                      </a:lnTo>
                      <a:lnTo>
                        <a:pt x="103" y="9"/>
                      </a:lnTo>
                      <a:lnTo>
                        <a:pt x="97" y="0"/>
                      </a:lnTo>
                      <a:lnTo>
                        <a:pt x="88" y="0"/>
                      </a:lnTo>
                      <a:lnTo>
                        <a:pt x="80" y="16"/>
                      </a:lnTo>
                      <a:lnTo>
                        <a:pt x="63" y="74"/>
                      </a:lnTo>
                      <a:lnTo>
                        <a:pt x="47" y="90"/>
                      </a:lnTo>
                      <a:lnTo>
                        <a:pt x="40" y="114"/>
                      </a:lnTo>
                      <a:lnTo>
                        <a:pt x="23" y="122"/>
                      </a:lnTo>
                      <a:lnTo>
                        <a:pt x="7" y="122"/>
                      </a:lnTo>
                      <a:lnTo>
                        <a:pt x="0" y="137"/>
                      </a:lnTo>
                      <a:lnTo>
                        <a:pt x="0" y="146"/>
                      </a:lnTo>
                      <a:lnTo>
                        <a:pt x="15" y="137"/>
                      </a:lnTo>
                      <a:lnTo>
                        <a:pt x="47" y="137"/>
                      </a:lnTo>
                      <a:lnTo>
                        <a:pt x="57" y="137"/>
                      </a:lnTo>
                      <a:lnTo>
                        <a:pt x="57" y="154"/>
                      </a:lnTo>
                      <a:lnTo>
                        <a:pt x="72" y="171"/>
                      </a:lnTo>
                      <a:lnTo>
                        <a:pt x="88" y="162"/>
                      </a:lnTo>
                      <a:lnTo>
                        <a:pt x="88" y="154"/>
                      </a:lnTo>
                      <a:lnTo>
                        <a:pt x="103" y="154"/>
                      </a:lnTo>
                      <a:lnTo>
                        <a:pt x="121" y="162"/>
                      </a:lnTo>
                      <a:lnTo>
                        <a:pt x="121" y="187"/>
                      </a:lnTo>
                      <a:lnTo>
                        <a:pt x="128" y="196"/>
                      </a:lnTo>
                      <a:lnTo>
                        <a:pt x="121" y="202"/>
                      </a:lnTo>
                      <a:lnTo>
                        <a:pt x="121" y="211"/>
                      </a:lnTo>
                      <a:lnTo>
                        <a:pt x="144" y="202"/>
                      </a:lnTo>
                      <a:lnTo>
                        <a:pt x="177" y="219"/>
                      </a:lnTo>
                      <a:lnTo>
                        <a:pt x="186" y="211"/>
                      </a:lnTo>
                      <a:lnTo>
                        <a:pt x="209" y="227"/>
                      </a:lnTo>
                      <a:lnTo>
                        <a:pt x="218" y="236"/>
                      </a:lnTo>
                      <a:lnTo>
                        <a:pt x="218" y="219"/>
                      </a:lnTo>
                      <a:lnTo>
                        <a:pt x="209" y="219"/>
                      </a:lnTo>
                      <a:lnTo>
                        <a:pt x="209" y="211"/>
                      </a:lnTo>
                      <a:lnTo>
                        <a:pt x="209" y="177"/>
                      </a:lnTo>
                      <a:lnTo>
                        <a:pt x="209" y="171"/>
                      </a:lnTo>
                      <a:lnTo>
                        <a:pt x="234" y="171"/>
                      </a:lnTo>
                      <a:lnTo>
                        <a:pt x="218" y="146"/>
                      </a:lnTo>
                      <a:lnTo>
                        <a:pt x="218" y="122"/>
                      </a:lnTo>
                      <a:lnTo>
                        <a:pt x="218" y="106"/>
                      </a:lnTo>
                      <a:lnTo>
                        <a:pt x="218" y="97"/>
                      </a:lnTo>
                      <a:lnTo>
                        <a:pt x="209" y="97"/>
                      </a:lnTo>
                      <a:lnTo>
                        <a:pt x="218" y="81"/>
                      </a:lnTo>
                      <a:lnTo>
                        <a:pt x="227" y="57"/>
                      </a:lnTo>
                      <a:lnTo>
                        <a:pt x="234" y="49"/>
                      </a:lnTo>
                      <a:lnTo>
                        <a:pt x="243" y="34"/>
                      </a:lnTo>
                      <a:lnTo>
                        <a:pt x="234" y="34"/>
                      </a:lnTo>
                      <a:lnTo>
                        <a:pt x="234" y="16"/>
                      </a:lnTo>
                      <a:lnTo>
                        <a:pt x="227" y="9"/>
                      </a:lnTo>
                      <a:lnTo>
                        <a:pt x="202" y="9"/>
                      </a:lnTo>
                      <a:lnTo>
                        <a:pt x="194" y="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51" name="Freeform 34"/>
                <p:cNvSpPr>
                  <a:spLocks/>
                </p:cNvSpPr>
                <p:nvPr/>
              </p:nvSpPr>
              <p:spPr bwMode="gray">
                <a:xfrm>
                  <a:off x="2917" y="3147"/>
                  <a:ext cx="171" cy="140"/>
                </a:xfrm>
                <a:custGeom>
                  <a:avLst/>
                  <a:gdLst>
                    <a:gd name="T0" fmla="*/ 1533 w 154"/>
                    <a:gd name="T1" fmla="*/ 7585 h 122"/>
                    <a:gd name="T2" fmla="*/ 3704 w 154"/>
                    <a:gd name="T3" fmla="*/ 11695 h 122"/>
                    <a:gd name="T4" fmla="*/ 4264 w 154"/>
                    <a:gd name="T5" fmla="*/ 9986 h 122"/>
                    <a:gd name="T6" fmla="*/ 5804 w 154"/>
                    <a:gd name="T7" fmla="*/ 13531 h 122"/>
                    <a:gd name="T8" fmla="*/ 6371 w 154"/>
                    <a:gd name="T9" fmla="*/ 16076 h 122"/>
                    <a:gd name="T10" fmla="*/ 6371 w 154"/>
                    <a:gd name="T11" fmla="*/ 11695 h 122"/>
                    <a:gd name="T12" fmla="*/ 5804 w 154"/>
                    <a:gd name="T13" fmla="*/ 11695 h 122"/>
                    <a:gd name="T14" fmla="*/ 5804 w 154"/>
                    <a:gd name="T15" fmla="*/ 9986 h 122"/>
                    <a:gd name="T16" fmla="*/ 5804 w 154"/>
                    <a:gd name="T17" fmla="*/ 1422 h 122"/>
                    <a:gd name="T18" fmla="*/ 5804 w 154"/>
                    <a:gd name="T19" fmla="*/ 0 h 122"/>
                    <a:gd name="T20" fmla="*/ 7415 w 154"/>
                    <a:gd name="T21" fmla="*/ 0 h 122"/>
                    <a:gd name="T22" fmla="*/ 7993 w 154"/>
                    <a:gd name="T23" fmla="*/ 0 h 122"/>
                    <a:gd name="T24" fmla="*/ 9627 w 154"/>
                    <a:gd name="T25" fmla="*/ 3889 h 122"/>
                    <a:gd name="T26" fmla="*/ 10093 w 154"/>
                    <a:gd name="T27" fmla="*/ 7585 h 122"/>
                    <a:gd name="T28" fmla="*/ 9627 w 154"/>
                    <a:gd name="T29" fmla="*/ 9986 h 122"/>
                    <a:gd name="T30" fmla="*/ 9627 w 154"/>
                    <a:gd name="T31" fmla="*/ 11695 h 122"/>
                    <a:gd name="T32" fmla="*/ 9090 w 154"/>
                    <a:gd name="T33" fmla="*/ 16076 h 122"/>
                    <a:gd name="T34" fmla="*/ 9627 w 154"/>
                    <a:gd name="T35" fmla="*/ 17672 h 122"/>
                    <a:gd name="T36" fmla="*/ 6972 w 154"/>
                    <a:gd name="T37" fmla="*/ 21733 h 122"/>
                    <a:gd name="T38" fmla="*/ 6972 w 154"/>
                    <a:gd name="T39" fmla="*/ 23816 h 122"/>
                    <a:gd name="T40" fmla="*/ 5804 w 154"/>
                    <a:gd name="T41" fmla="*/ 23816 h 122"/>
                    <a:gd name="T42" fmla="*/ 5804 w 154"/>
                    <a:gd name="T43" fmla="*/ 25635 h 122"/>
                    <a:gd name="T44" fmla="*/ 4264 w 154"/>
                    <a:gd name="T45" fmla="*/ 29980 h 122"/>
                    <a:gd name="T46" fmla="*/ 2757 w 154"/>
                    <a:gd name="T47" fmla="*/ 29980 h 122"/>
                    <a:gd name="T48" fmla="*/ 1533 w 154"/>
                    <a:gd name="T49" fmla="*/ 27712 h 122"/>
                    <a:gd name="T50" fmla="*/ 1075 w 154"/>
                    <a:gd name="T51" fmla="*/ 29980 h 122"/>
                    <a:gd name="T52" fmla="*/ 0 w 154"/>
                    <a:gd name="T53" fmla="*/ 25635 h 122"/>
                    <a:gd name="T54" fmla="*/ 0 w 154"/>
                    <a:gd name="T55" fmla="*/ 16076 h 122"/>
                    <a:gd name="T56" fmla="*/ 2036 w 154"/>
                    <a:gd name="T57" fmla="*/ 13531 h 122"/>
                    <a:gd name="T58" fmla="*/ 1533 w 154"/>
                    <a:gd name="T59" fmla="*/ 7585 h 1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4"/>
                    <a:gd name="T91" fmla="*/ 0 h 122"/>
                    <a:gd name="T92" fmla="*/ 154 w 154"/>
                    <a:gd name="T93" fmla="*/ 122 h 1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4" h="122">
                      <a:moveTo>
                        <a:pt x="23" y="31"/>
                      </a:moveTo>
                      <a:lnTo>
                        <a:pt x="56" y="48"/>
                      </a:lnTo>
                      <a:lnTo>
                        <a:pt x="65" y="40"/>
                      </a:lnTo>
                      <a:lnTo>
                        <a:pt x="88" y="56"/>
                      </a:lnTo>
                      <a:lnTo>
                        <a:pt x="97" y="65"/>
                      </a:lnTo>
                      <a:lnTo>
                        <a:pt x="97" y="48"/>
                      </a:lnTo>
                      <a:lnTo>
                        <a:pt x="88" y="48"/>
                      </a:lnTo>
                      <a:lnTo>
                        <a:pt x="88" y="40"/>
                      </a:lnTo>
                      <a:lnTo>
                        <a:pt x="88" y="6"/>
                      </a:lnTo>
                      <a:lnTo>
                        <a:pt x="88" y="0"/>
                      </a:lnTo>
                      <a:lnTo>
                        <a:pt x="113" y="0"/>
                      </a:lnTo>
                      <a:lnTo>
                        <a:pt x="122" y="0"/>
                      </a:lnTo>
                      <a:lnTo>
                        <a:pt x="146" y="16"/>
                      </a:lnTo>
                      <a:lnTo>
                        <a:pt x="153" y="31"/>
                      </a:lnTo>
                      <a:lnTo>
                        <a:pt x="146" y="40"/>
                      </a:lnTo>
                      <a:lnTo>
                        <a:pt x="146" y="48"/>
                      </a:lnTo>
                      <a:lnTo>
                        <a:pt x="138" y="65"/>
                      </a:lnTo>
                      <a:lnTo>
                        <a:pt x="146" y="72"/>
                      </a:lnTo>
                      <a:lnTo>
                        <a:pt x="106" y="88"/>
                      </a:lnTo>
                      <a:lnTo>
                        <a:pt x="106" y="97"/>
                      </a:lnTo>
                      <a:lnTo>
                        <a:pt x="88" y="97"/>
                      </a:lnTo>
                      <a:lnTo>
                        <a:pt x="88" y="105"/>
                      </a:lnTo>
                      <a:lnTo>
                        <a:pt x="65" y="121"/>
                      </a:lnTo>
                      <a:lnTo>
                        <a:pt x="41" y="121"/>
                      </a:lnTo>
                      <a:lnTo>
                        <a:pt x="23" y="112"/>
                      </a:lnTo>
                      <a:lnTo>
                        <a:pt x="16" y="121"/>
                      </a:lnTo>
                      <a:lnTo>
                        <a:pt x="0" y="105"/>
                      </a:lnTo>
                      <a:lnTo>
                        <a:pt x="0" y="65"/>
                      </a:lnTo>
                      <a:lnTo>
                        <a:pt x="31" y="56"/>
                      </a:lnTo>
                      <a:lnTo>
                        <a:pt x="23" y="31"/>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52" name="Freeform 35"/>
                <p:cNvSpPr>
                  <a:spLocks/>
                </p:cNvSpPr>
                <p:nvPr/>
              </p:nvSpPr>
              <p:spPr bwMode="gray">
                <a:xfrm>
                  <a:off x="3071" y="3165"/>
                  <a:ext cx="45" cy="111"/>
                </a:xfrm>
                <a:custGeom>
                  <a:avLst/>
                  <a:gdLst>
                    <a:gd name="T0" fmla="*/ 316 w 41"/>
                    <a:gd name="T1" fmla="*/ 12347 h 97"/>
                    <a:gd name="T2" fmla="*/ 0 w 41"/>
                    <a:gd name="T3" fmla="*/ 10790 h 97"/>
                    <a:gd name="T4" fmla="*/ 316 w 41"/>
                    <a:gd name="T5" fmla="*/ 7070 h 97"/>
                    <a:gd name="T6" fmla="*/ 316 w 41"/>
                    <a:gd name="T7" fmla="*/ 5232 h 97"/>
                    <a:gd name="T8" fmla="*/ 607 w 41"/>
                    <a:gd name="T9" fmla="*/ 3206 h 97"/>
                    <a:gd name="T10" fmla="*/ 316 w 41"/>
                    <a:gd name="T11" fmla="*/ 0 h 97"/>
                    <a:gd name="T12" fmla="*/ 607 w 41"/>
                    <a:gd name="T13" fmla="*/ 0 h 97"/>
                    <a:gd name="T14" fmla="*/ 966 w 41"/>
                    <a:gd name="T15" fmla="*/ 0 h 97"/>
                    <a:gd name="T16" fmla="*/ 1276 w 41"/>
                    <a:gd name="T17" fmla="*/ 5232 h 97"/>
                    <a:gd name="T18" fmla="*/ 966 w 41"/>
                    <a:gd name="T19" fmla="*/ 7070 h 97"/>
                    <a:gd name="T20" fmla="*/ 1276 w 41"/>
                    <a:gd name="T21" fmla="*/ 10790 h 97"/>
                    <a:gd name="T22" fmla="*/ 1655 w 41"/>
                    <a:gd name="T23" fmla="*/ 14129 h 97"/>
                    <a:gd name="T24" fmla="*/ 1655 w 41"/>
                    <a:gd name="T25" fmla="*/ 17743 h 97"/>
                    <a:gd name="T26" fmla="*/ 1276 w 41"/>
                    <a:gd name="T27" fmla="*/ 21172 h 97"/>
                    <a:gd name="T28" fmla="*/ 966 w 41"/>
                    <a:gd name="T29" fmla="*/ 17743 h 97"/>
                    <a:gd name="T30" fmla="*/ 966 w 41"/>
                    <a:gd name="T31" fmla="*/ 14129 h 97"/>
                    <a:gd name="T32" fmla="*/ 607 w 41"/>
                    <a:gd name="T33" fmla="*/ 14129 h 97"/>
                    <a:gd name="T34" fmla="*/ 316 w 41"/>
                    <a:gd name="T35" fmla="*/ 12347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97"/>
                    <a:gd name="T56" fmla="*/ 41 w 41"/>
                    <a:gd name="T57" fmla="*/ 97 h 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97">
                      <a:moveTo>
                        <a:pt x="8" y="56"/>
                      </a:moveTo>
                      <a:lnTo>
                        <a:pt x="0" y="49"/>
                      </a:lnTo>
                      <a:lnTo>
                        <a:pt x="8" y="32"/>
                      </a:lnTo>
                      <a:lnTo>
                        <a:pt x="8" y="24"/>
                      </a:lnTo>
                      <a:lnTo>
                        <a:pt x="15" y="15"/>
                      </a:lnTo>
                      <a:lnTo>
                        <a:pt x="8" y="0"/>
                      </a:lnTo>
                      <a:lnTo>
                        <a:pt x="15" y="0"/>
                      </a:lnTo>
                      <a:lnTo>
                        <a:pt x="24" y="0"/>
                      </a:lnTo>
                      <a:lnTo>
                        <a:pt x="32" y="24"/>
                      </a:lnTo>
                      <a:lnTo>
                        <a:pt x="24" y="32"/>
                      </a:lnTo>
                      <a:lnTo>
                        <a:pt x="32" y="49"/>
                      </a:lnTo>
                      <a:lnTo>
                        <a:pt x="40" y="64"/>
                      </a:lnTo>
                      <a:lnTo>
                        <a:pt x="40" y="81"/>
                      </a:lnTo>
                      <a:lnTo>
                        <a:pt x="32" y="96"/>
                      </a:lnTo>
                      <a:lnTo>
                        <a:pt x="24" y="81"/>
                      </a:lnTo>
                      <a:lnTo>
                        <a:pt x="24" y="64"/>
                      </a:lnTo>
                      <a:lnTo>
                        <a:pt x="15" y="64"/>
                      </a:lnTo>
                      <a:lnTo>
                        <a:pt x="8" y="56"/>
                      </a:lnTo>
                    </a:path>
                  </a:pathLst>
                </a:custGeom>
                <a:solidFill>
                  <a:srgbClr val="DDDDDD"/>
                </a:solidFill>
                <a:ln w="9525">
                  <a:noFill/>
                  <a:round/>
                  <a:headEnd/>
                  <a:tailEnd/>
                </a:ln>
              </p:spPr>
              <p:txBody>
                <a:bodyPr lIns="0" tIns="0" rIns="0" bIns="0" anchor="ctr"/>
                <a:lstStyle/>
                <a:p>
                  <a:endParaRPr lang="en-GB"/>
                </a:p>
              </p:txBody>
            </p:sp>
            <p:sp>
              <p:nvSpPr>
                <p:cNvPr id="3253" name="Freeform 36"/>
                <p:cNvSpPr>
                  <a:spLocks/>
                </p:cNvSpPr>
                <p:nvPr/>
              </p:nvSpPr>
              <p:spPr bwMode="gray">
                <a:xfrm>
                  <a:off x="2791" y="2812"/>
                  <a:ext cx="38" cy="30"/>
                </a:xfrm>
                <a:custGeom>
                  <a:avLst/>
                  <a:gdLst>
                    <a:gd name="T0" fmla="*/ 0 w 34"/>
                    <a:gd name="T1" fmla="*/ 3179 h 26"/>
                    <a:gd name="T2" fmla="*/ 1364 w 34"/>
                    <a:gd name="T3" fmla="*/ 7521 h 26"/>
                    <a:gd name="T4" fmla="*/ 2127 w 34"/>
                    <a:gd name="T5" fmla="*/ 5310 h 26"/>
                    <a:gd name="T6" fmla="*/ 2781 w 34"/>
                    <a:gd name="T7" fmla="*/ 5310 h 26"/>
                    <a:gd name="T8" fmla="*/ 1364 w 34"/>
                    <a:gd name="T9" fmla="*/ 3179 h 26"/>
                    <a:gd name="T10" fmla="*/ 642 w 34"/>
                    <a:gd name="T11" fmla="*/ 0 h 26"/>
                    <a:gd name="T12" fmla="*/ 0 w 34"/>
                    <a:gd name="T13" fmla="*/ 3179 h 26"/>
                    <a:gd name="T14" fmla="*/ 0 60000 65536"/>
                    <a:gd name="T15" fmla="*/ 0 60000 65536"/>
                    <a:gd name="T16" fmla="*/ 0 60000 65536"/>
                    <a:gd name="T17" fmla="*/ 0 60000 65536"/>
                    <a:gd name="T18" fmla="*/ 0 60000 65536"/>
                    <a:gd name="T19" fmla="*/ 0 60000 65536"/>
                    <a:gd name="T20" fmla="*/ 0 60000 65536"/>
                    <a:gd name="T21" fmla="*/ 0 w 34"/>
                    <a:gd name="T22" fmla="*/ 0 h 26"/>
                    <a:gd name="T23" fmla="*/ 34 w 34"/>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6">
                      <a:moveTo>
                        <a:pt x="0" y="10"/>
                      </a:moveTo>
                      <a:lnTo>
                        <a:pt x="16" y="25"/>
                      </a:lnTo>
                      <a:lnTo>
                        <a:pt x="25" y="17"/>
                      </a:lnTo>
                      <a:lnTo>
                        <a:pt x="33" y="17"/>
                      </a:lnTo>
                      <a:lnTo>
                        <a:pt x="16" y="10"/>
                      </a:lnTo>
                      <a:lnTo>
                        <a:pt x="8" y="0"/>
                      </a:lnTo>
                      <a:lnTo>
                        <a:pt x="0" y="10"/>
                      </a:lnTo>
                    </a:path>
                  </a:pathLst>
                </a:custGeom>
                <a:solidFill>
                  <a:srgbClr val="DDDDDD"/>
                </a:solidFill>
                <a:ln w="9525">
                  <a:noFill/>
                  <a:round/>
                  <a:headEnd/>
                  <a:tailEnd/>
                </a:ln>
              </p:spPr>
              <p:txBody>
                <a:bodyPr lIns="0" tIns="0" rIns="0" bIns="0" anchor="ctr"/>
                <a:lstStyle/>
                <a:p>
                  <a:endParaRPr lang="en-GB"/>
                </a:p>
              </p:txBody>
            </p:sp>
            <p:sp>
              <p:nvSpPr>
                <p:cNvPr id="3254" name="Freeform 37"/>
                <p:cNvSpPr>
                  <a:spLocks/>
                </p:cNvSpPr>
                <p:nvPr/>
              </p:nvSpPr>
              <p:spPr bwMode="gray">
                <a:xfrm>
                  <a:off x="2791" y="2812"/>
                  <a:ext cx="38" cy="30"/>
                </a:xfrm>
                <a:custGeom>
                  <a:avLst/>
                  <a:gdLst>
                    <a:gd name="T0" fmla="*/ 0 w 34"/>
                    <a:gd name="T1" fmla="*/ 3179 h 26"/>
                    <a:gd name="T2" fmla="*/ 1364 w 34"/>
                    <a:gd name="T3" fmla="*/ 7521 h 26"/>
                    <a:gd name="T4" fmla="*/ 2127 w 34"/>
                    <a:gd name="T5" fmla="*/ 5310 h 26"/>
                    <a:gd name="T6" fmla="*/ 2781 w 34"/>
                    <a:gd name="T7" fmla="*/ 5310 h 26"/>
                    <a:gd name="T8" fmla="*/ 1364 w 34"/>
                    <a:gd name="T9" fmla="*/ 3179 h 26"/>
                    <a:gd name="T10" fmla="*/ 642 w 34"/>
                    <a:gd name="T11" fmla="*/ 0 h 26"/>
                    <a:gd name="T12" fmla="*/ 0 w 34"/>
                    <a:gd name="T13" fmla="*/ 3179 h 26"/>
                    <a:gd name="T14" fmla="*/ 0 60000 65536"/>
                    <a:gd name="T15" fmla="*/ 0 60000 65536"/>
                    <a:gd name="T16" fmla="*/ 0 60000 65536"/>
                    <a:gd name="T17" fmla="*/ 0 60000 65536"/>
                    <a:gd name="T18" fmla="*/ 0 60000 65536"/>
                    <a:gd name="T19" fmla="*/ 0 60000 65536"/>
                    <a:gd name="T20" fmla="*/ 0 60000 65536"/>
                    <a:gd name="T21" fmla="*/ 0 w 34"/>
                    <a:gd name="T22" fmla="*/ 0 h 26"/>
                    <a:gd name="T23" fmla="*/ 34 w 34"/>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6">
                      <a:moveTo>
                        <a:pt x="0" y="10"/>
                      </a:moveTo>
                      <a:lnTo>
                        <a:pt x="16" y="25"/>
                      </a:lnTo>
                      <a:lnTo>
                        <a:pt x="25" y="17"/>
                      </a:lnTo>
                      <a:lnTo>
                        <a:pt x="33" y="17"/>
                      </a:lnTo>
                      <a:lnTo>
                        <a:pt x="16" y="10"/>
                      </a:lnTo>
                      <a:lnTo>
                        <a:pt x="8" y="0"/>
                      </a:lnTo>
                      <a:lnTo>
                        <a:pt x="0" y="1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55" name="Line 38"/>
                <p:cNvSpPr>
                  <a:spLocks noChangeShapeType="1"/>
                </p:cNvSpPr>
                <p:nvPr/>
              </p:nvSpPr>
              <p:spPr bwMode="gray">
                <a:xfrm>
                  <a:off x="367" y="2710"/>
                  <a:ext cx="8" cy="0"/>
                </a:xfrm>
                <a:prstGeom prst="line">
                  <a:avLst/>
                </a:prstGeom>
                <a:noFill/>
                <a:ln w="9525">
                  <a:noFill/>
                  <a:round/>
                  <a:headEnd type="none" w="sm" len="sm"/>
                  <a:tailEnd type="none" w="sm" len="sm"/>
                </a:ln>
              </p:spPr>
              <p:txBody>
                <a:bodyPr lIns="0" tIns="0" rIns="0" bIns="0" anchor="ctr"/>
                <a:lstStyle/>
                <a:p>
                  <a:endParaRPr lang="en-GB"/>
                </a:p>
              </p:txBody>
            </p:sp>
            <p:sp>
              <p:nvSpPr>
                <p:cNvPr id="3256" name="Line 39"/>
                <p:cNvSpPr>
                  <a:spLocks noChangeShapeType="1"/>
                </p:cNvSpPr>
                <p:nvPr/>
              </p:nvSpPr>
              <p:spPr bwMode="gray">
                <a:xfrm flipV="1">
                  <a:off x="1529" y="2470"/>
                  <a:ext cx="9" cy="9"/>
                </a:xfrm>
                <a:prstGeom prst="line">
                  <a:avLst/>
                </a:prstGeom>
                <a:noFill/>
                <a:ln w="9525">
                  <a:noFill/>
                  <a:round/>
                  <a:headEnd type="none" w="sm" len="sm"/>
                  <a:tailEnd type="none" w="sm" len="sm"/>
                </a:ln>
              </p:spPr>
              <p:txBody>
                <a:bodyPr lIns="0" tIns="0" rIns="0" bIns="0" anchor="ctr"/>
                <a:lstStyle/>
                <a:p>
                  <a:endParaRPr lang="en-GB"/>
                </a:p>
              </p:txBody>
            </p:sp>
            <p:sp>
              <p:nvSpPr>
                <p:cNvPr id="3257" name="Freeform 40"/>
                <p:cNvSpPr>
                  <a:spLocks/>
                </p:cNvSpPr>
                <p:nvPr/>
              </p:nvSpPr>
              <p:spPr bwMode="gray">
                <a:xfrm>
                  <a:off x="4082" y="2044"/>
                  <a:ext cx="90" cy="111"/>
                </a:xfrm>
                <a:custGeom>
                  <a:avLst/>
                  <a:gdLst>
                    <a:gd name="T0" fmla="*/ 0 w 81"/>
                    <a:gd name="T1" fmla="*/ 19623 h 97"/>
                    <a:gd name="T2" fmla="*/ 422 w 81"/>
                    <a:gd name="T3" fmla="*/ 21172 h 97"/>
                    <a:gd name="T4" fmla="*/ 2071 w 81"/>
                    <a:gd name="T5" fmla="*/ 19623 h 97"/>
                    <a:gd name="T6" fmla="*/ 2071 w 81"/>
                    <a:gd name="T7" fmla="*/ 17743 h 97"/>
                    <a:gd name="T8" fmla="*/ 3674 w 81"/>
                    <a:gd name="T9" fmla="*/ 14142 h 97"/>
                    <a:gd name="T10" fmla="*/ 4911 w 81"/>
                    <a:gd name="T11" fmla="*/ 9042 h 97"/>
                    <a:gd name="T12" fmla="*/ 5457 w 81"/>
                    <a:gd name="T13" fmla="*/ 0 h 97"/>
                    <a:gd name="T14" fmla="*/ 4911 w 81"/>
                    <a:gd name="T15" fmla="*/ 0 h 97"/>
                    <a:gd name="T16" fmla="*/ 3674 w 81"/>
                    <a:gd name="T17" fmla="*/ 9042 h 97"/>
                    <a:gd name="T18" fmla="*/ 1492 w 81"/>
                    <a:gd name="T19" fmla="*/ 17743 h 97"/>
                    <a:gd name="T20" fmla="*/ 0 w 81"/>
                    <a:gd name="T21" fmla="*/ 19623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97"/>
                    <a:gd name="T35" fmla="*/ 81 w 81"/>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97">
                      <a:moveTo>
                        <a:pt x="0" y="90"/>
                      </a:moveTo>
                      <a:lnTo>
                        <a:pt x="6" y="96"/>
                      </a:lnTo>
                      <a:lnTo>
                        <a:pt x="31" y="90"/>
                      </a:lnTo>
                      <a:lnTo>
                        <a:pt x="31" y="81"/>
                      </a:lnTo>
                      <a:lnTo>
                        <a:pt x="55" y="65"/>
                      </a:lnTo>
                      <a:lnTo>
                        <a:pt x="72" y="41"/>
                      </a:lnTo>
                      <a:lnTo>
                        <a:pt x="80" y="0"/>
                      </a:lnTo>
                      <a:lnTo>
                        <a:pt x="72" y="0"/>
                      </a:lnTo>
                      <a:lnTo>
                        <a:pt x="55" y="41"/>
                      </a:lnTo>
                      <a:lnTo>
                        <a:pt x="22" y="81"/>
                      </a:lnTo>
                      <a:lnTo>
                        <a:pt x="0" y="90"/>
                      </a:lnTo>
                    </a:path>
                  </a:pathLst>
                </a:custGeom>
                <a:solidFill>
                  <a:srgbClr val="DDDDDD"/>
                </a:solidFill>
                <a:ln w="9525">
                  <a:noFill/>
                  <a:round/>
                  <a:headEnd/>
                  <a:tailEnd/>
                </a:ln>
              </p:spPr>
              <p:txBody>
                <a:bodyPr lIns="0" tIns="0" rIns="0" bIns="0" anchor="ctr"/>
                <a:lstStyle/>
                <a:p>
                  <a:endParaRPr lang="en-GB"/>
                </a:p>
              </p:txBody>
            </p:sp>
            <p:sp>
              <p:nvSpPr>
                <p:cNvPr id="3258" name="Freeform 41"/>
                <p:cNvSpPr>
                  <a:spLocks/>
                </p:cNvSpPr>
                <p:nvPr/>
              </p:nvSpPr>
              <p:spPr bwMode="gray">
                <a:xfrm>
                  <a:off x="4082" y="2044"/>
                  <a:ext cx="90" cy="111"/>
                </a:xfrm>
                <a:custGeom>
                  <a:avLst/>
                  <a:gdLst>
                    <a:gd name="T0" fmla="*/ 0 w 81"/>
                    <a:gd name="T1" fmla="*/ 19623 h 97"/>
                    <a:gd name="T2" fmla="*/ 422 w 81"/>
                    <a:gd name="T3" fmla="*/ 21172 h 97"/>
                    <a:gd name="T4" fmla="*/ 2071 w 81"/>
                    <a:gd name="T5" fmla="*/ 19623 h 97"/>
                    <a:gd name="T6" fmla="*/ 2071 w 81"/>
                    <a:gd name="T7" fmla="*/ 17743 h 97"/>
                    <a:gd name="T8" fmla="*/ 3674 w 81"/>
                    <a:gd name="T9" fmla="*/ 14142 h 97"/>
                    <a:gd name="T10" fmla="*/ 4911 w 81"/>
                    <a:gd name="T11" fmla="*/ 9042 h 97"/>
                    <a:gd name="T12" fmla="*/ 5457 w 81"/>
                    <a:gd name="T13" fmla="*/ 0 h 97"/>
                    <a:gd name="T14" fmla="*/ 4911 w 81"/>
                    <a:gd name="T15" fmla="*/ 0 h 97"/>
                    <a:gd name="T16" fmla="*/ 3674 w 81"/>
                    <a:gd name="T17" fmla="*/ 9042 h 97"/>
                    <a:gd name="T18" fmla="*/ 1492 w 81"/>
                    <a:gd name="T19" fmla="*/ 17743 h 97"/>
                    <a:gd name="T20" fmla="*/ 0 w 81"/>
                    <a:gd name="T21" fmla="*/ 19623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97"/>
                    <a:gd name="T35" fmla="*/ 81 w 81"/>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97">
                      <a:moveTo>
                        <a:pt x="0" y="90"/>
                      </a:moveTo>
                      <a:lnTo>
                        <a:pt x="6" y="96"/>
                      </a:lnTo>
                      <a:lnTo>
                        <a:pt x="31" y="90"/>
                      </a:lnTo>
                      <a:lnTo>
                        <a:pt x="31" y="81"/>
                      </a:lnTo>
                      <a:lnTo>
                        <a:pt x="55" y="65"/>
                      </a:lnTo>
                      <a:lnTo>
                        <a:pt x="72" y="41"/>
                      </a:lnTo>
                      <a:lnTo>
                        <a:pt x="80" y="0"/>
                      </a:lnTo>
                      <a:lnTo>
                        <a:pt x="72" y="0"/>
                      </a:lnTo>
                      <a:lnTo>
                        <a:pt x="55" y="41"/>
                      </a:lnTo>
                      <a:lnTo>
                        <a:pt x="22" y="81"/>
                      </a:lnTo>
                      <a:lnTo>
                        <a:pt x="0" y="9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59" name="Freeform 42"/>
                <p:cNvSpPr>
                  <a:spLocks/>
                </p:cNvSpPr>
                <p:nvPr/>
              </p:nvSpPr>
              <p:spPr bwMode="gray">
                <a:xfrm>
                  <a:off x="1358" y="2265"/>
                  <a:ext cx="119" cy="95"/>
                </a:xfrm>
                <a:custGeom>
                  <a:avLst/>
                  <a:gdLst>
                    <a:gd name="T0" fmla="*/ 3410 w 107"/>
                    <a:gd name="T1" fmla="*/ 0 h 83"/>
                    <a:gd name="T2" fmla="*/ 3410 w 107"/>
                    <a:gd name="T3" fmla="*/ 1874 h 83"/>
                    <a:gd name="T4" fmla="*/ 594 w 107"/>
                    <a:gd name="T5" fmla="*/ 1874 h 83"/>
                    <a:gd name="T6" fmla="*/ 0 w 107"/>
                    <a:gd name="T7" fmla="*/ 7760 h 83"/>
                    <a:gd name="T8" fmla="*/ 594 w 107"/>
                    <a:gd name="T9" fmla="*/ 5519 h 83"/>
                    <a:gd name="T10" fmla="*/ 0 w 107"/>
                    <a:gd name="T11" fmla="*/ 13139 h 83"/>
                    <a:gd name="T12" fmla="*/ 0 w 107"/>
                    <a:gd name="T13" fmla="*/ 16363 h 83"/>
                    <a:gd name="T14" fmla="*/ 0 w 107"/>
                    <a:gd name="T15" fmla="*/ 18366 h 83"/>
                    <a:gd name="T16" fmla="*/ 594 w 107"/>
                    <a:gd name="T17" fmla="*/ 18366 h 83"/>
                    <a:gd name="T18" fmla="*/ 1059 w 107"/>
                    <a:gd name="T19" fmla="*/ 16363 h 83"/>
                    <a:gd name="T20" fmla="*/ 1059 w 107"/>
                    <a:gd name="T21" fmla="*/ 9060 h 83"/>
                    <a:gd name="T22" fmla="*/ 1719 w 107"/>
                    <a:gd name="T23" fmla="*/ 5519 h 83"/>
                    <a:gd name="T24" fmla="*/ 2402 w 107"/>
                    <a:gd name="T25" fmla="*/ 4029 h 83"/>
                    <a:gd name="T26" fmla="*/ 2402 w 107"/>
                    <a:gd name="T27" fmla="*/ 1874 h 83"/>
                    <a:gd name="T28" fmla="*/ 3953 w 107"/>
                    <a:gd name="T29" fmla="*/ 4029 h 83"/>
                    <a:gd name="T30" fmla="*/ 3953 w 107"/>
                    <a:gd name="T31" fmla="*/ 7760 h 83"/>
                    <a:gd name="T32" fmla="*/ 3410 w 107"/>
                    <a:gd name="T33" fmla="*/ 10912 h 83"/>
                    <a:gd name="T34" fmla="*/ 4545 w 107"/>
                    <a:gd name="T35" fmla="*/ 9060 h 83"/>
                    <a:gd name="T36" fmla="*/ 4545 w 107"/>
                    <a:gd name="T37" fmla="*/ 13139 h 83"/>
                    <a:gd name="T38" fmla="*/ 5632 w 107"/>
                    <a:gd name="T39" fmla="*/ 10912 h 83"/>
                    <a:gd name="T40" fmla="*/ 5632 w 107"/>
                    <a:gd name="T41" fmla="*/ 4029 h 83"/>
                    <a:gd name="T42" fmla="*/ 6845 w 107"/>
                    <a:gd name="T43" fmla="*/ 7760 h 83"/>
                    <a:gd name="T44" fmla="*/ 7388 w 107"/>
                    <a:gd name="T45" fmla="*/ 5519 h 83"/>
                    <a:gd name="T46" fmla="*/ 6253 w 107"/>
                    <a:gd name="T47" fmla="*/ 1874 h 83"/>
                    <a:gd name="T48" fmla="*/ 3410 w 107"/>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83"/>
                    <a:gd name="T77" fmla="*/ 107 w 107"/>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83">
                      <a:moveTo>
                        <a:pt x="49" y="0"/>
                      </a:moveTo>
                      <a:lnTo>
                        <a:pt x="49" y="9"/>
                      </a:lnTo>
                      <a:lnTo>
                        <a:pt x="9" y="9"/>
                      </a:lnTo>
                      <a:lnTo>
                        <a:pt x="0" y="34"/>
                      </a:lnTo>
                      <a:lnTo>
                        <a:pt x="9" y="25"/>
                      </a:lnTo>
                      <a:lnTo>
                        <a:pt x="0" y="59"/>
                      </a:lnTo>
                      <a:lnTo>
                        <a:pt x="0" y="74"/>
                      </a:lnTo>
                      <a:lnTo>
                        <a:pt x="0" y="82"/>
                      </a:lnTo>
                      <a:lnTo>
                        <a:pt x="9" y="82"/>
                      </a:lnTo>
                      <a:lnTo>
                        <a:pt x="15" y="74"/>
                      </a:lnTo>
                      <a:lnTo>
                        <a:pt x="15" y="40"/>
                      </a:lnTo>
                      <a:lnTo>
                        <a:pt x="24" y="25"/>
                      </a:lnTo>
                      <a:lnTo>
                        <a:pt x="34" y="18"/>
                      </a:lnTo>
                      <a:lnTo>
                        <a:pt x="34" y="9"/>
                      </a:lnTo>
                      <a:lnTo>
                        <a:pt x="56" y="18"/>
                      </a:lnTo>
                      <a:lnTo>
                        <a:pt x="56" y="34"/>
                      </a:lnTo>
                      <a:lnTo>
                        <a:pt x="49" y="50"/>
                      </a:lnTo>
                      <a:lnTo>
                        <a:pt x="65" y="40"/>
                      </a:lnTo>
                      <a:lnTo>
                        <a:pt x="65" y="59"/>
                      </a:lnTo>
                      <a:lnTo>
                        <a:pt x="81" y="50"/>
                      </a:lnTo>
                      <a:lnTo>
                        <a:pt x="81" y="18"/>
                      </a:lnTo>
                      <a:lnTo>
                        <a:pt x="97" y="34"/>
                      </a:lnTo>
                      <a:lnTo>
                        <a:pt x="106" y="25"/>
                      </a:lnTo>
                      <a:lnTo>
                        <a:pt x="89" y="9"/>
                      </a:lnTo>
                      <a:lnTo>
                        <a:pt x="49" y="0"/>
                      </a:lnTo>
                    </a:path>
                  </a:pathLst>
                </a:custGeom>
                <a:solidFill>
                  <a:srgbClr val="DDDDDD"/>
                </a:solidFill>
                <a:ln w="9525">
                  <a:noFill/>
                  <a:round/>
                  <a:headEnd/>
                  <a:tailEnd/>
                </a:ln>
              </p:spPr>
              <p:txBody>
                <a:bodyPr lIns="0" tIns="0" rIns="0" bIns="0" anchor="ctr"/>
                <a:lstStyle/>
                <a:p>
                  <a:endParaRPr lang="en-GB"/>
                </a:p>
              </p:txBody>
            </p:sp>
            <p:sp>
              <p:nvSpPr>
                <p:cNvPr id="3260" name="Freeform 43"/>
                <p:cNvSpPr>
                  <a:spLocks/>
                </p:cNvSpPr>
                <p:nvPr/>
              </p:nvSpPr>
              <p:spPr bwMode="gray">
                <a:xfrm>
                  <a:off x="1358" y="2265"/>
                  <a:ext cx="119" cy="95"/>
                </a:xfrm>
                <a:custGeom>
                  <a:avLst/>
                  <a:gdLst>
                    <a:gd name="T0" fmla="*/ 3410 w 107"/>
                    <a:gd name="T1" fmla="*/ 0 h 83"/>
                    <a:gd name="T2" fmla="*/ 3410 w 107"/>
                    <a:gd name="T3" fmla="*/ 1874 h 83"/>
                    <a:gd name="T4" fmla="*/ 594 w 107"/>
                    <a:gd name="T5" fmla="*/ 1874 h 83"/>
                    <a:gd name="T6" fmla="*/ 0 w 107"/>
                    <a:gd name="T7" fmla="*/ 7760 h 83"/>
                    <a:gd name="T8" fmla="*/ 594 w 107"/>
                    <a:gd name="T9" fmla="*/ 5519 h 83"/>
                    <a:gd name="T10" fmla="*/ 0 w 107"/>
                    <a:gd name="T11" fmla="*/ 13139 h 83"/>
                    <a:gd name="T12" fmla="*/ 0 w 107"/>
                    <a:gd name="T13" fmla="*/ 16363 h 83"/>
                    <a:gd name="T14" fmla="*/ 0 w 107"/>
                    <a:gd name="T15" fmla="*/ 18366 h 83"/>
                    <a:gd name="T16" fmla="*/ 594 w 107"/>
                    <a:gd name="T17" fmla="*/ 18366 h 83"/>
                    <a:gd name="T18" fmla="*/ 1059 w 107"/>
                    <a:gd name="T19" fmla="*/ 16363 h 83"/>
                    <a:gd name="T20" fmla="*/ 1059 w 107"/>
                    <a:gd name="T21" fmla="*/ 9060 h 83"/>
                    <a:gd name="T22" fmla="*/ 1719 w 107"/>
                    <a:gd name="T23" fmla="*/ 5519 h 83"/>
                    <a:gd name="T24" fmla="*/ 2402 w 107"/>
                    <a:gd name="T25" fmla="*/ 4029 h 83"/>
                    <a:gd name="T26" fmla="*/ 2402 w 107"/>
                    <a:gd name="T27" fmla="*/ 1874 h 83"/>
                    <a:gd name="T28" fmla="*/ 3953 w 107"/>
                    <a:gd name="T29" fmla="*/ 4029 h 83"/>
                    <a:gd name="T30" fmla="*/ 3953 w 107"/>
                    <a:gd name="T31" fmla="*/ 7760 h 83"/>
                    <a:gd name="T32" fmla="*/ 3410 w 107"/>
                    <a:gd name="T33" fmla="*/ 10912 h 83"/>
                    <a:gd name="T34" fmla="*/ 4545 w 107"/>
                    <a:gd name="T35" fmla="*/ 9060 h 83"/>
                    <a:gd name="T36" fmla="*/ 4545 w 107"/>
                    <a:gd name="T37" fmla="*/ 13139 h 83"/>
                    <a:gd name="T38" fmla="*/ 5632 w 107"/>
                    <a:gd name="T39" fmla="*/ 10912 h 83"/>
                    <a:gd name="T40" fmla="*/ 5632 w 107"/>
                    <a:gd name="T41" fmla="*/ 4029 h 83"/>
                    <a:gd name="T42" fmla="*/ 6845 w 107"/>
                    <a:gd name="T43" fmla="*/ 7760 h 83"/>
                    <a:gd name="T44" fmla="*/ 7388 w 107"/>
                    <a:gd name="T45" fmla="*/ 5519 h 83"/>
                    <a:gd name="T46" fmla="*/ 6253 w 107"/>
                    <a:gd name="T47" fmla="*/ 1874 h 83"/>
                    <a:gd name="T48" fmla="*/ 3410 w 107"/>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83"/>
                    <a:gd name="T77" fmla="*/ 107 w 107"/>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83">
                      <a:moveTo>
                        <a:pt x="49" y="0"/>
                      </a:moveTo>
                      <a:lnTo>
                        <a:pt x="49" y="9"/>
                      </a:lnTo>
                      <a:lnTo>
                        <a:pt x="9" y="9"/>
                      </a:lnTo>
                      <a:lnTo>
                        <a:pt x="0" y="34"/>
                      </a:lnTo>
                      <a:lnTo>
                        <a:pt x="9" y="25"/>
                      </a:lnTo>
                      <a:lnTo>
                        <a:pt x="0" y="59"/>
                      </a:lnTo>
                      <a:lnTo>
                        <a:pt x="0" y="74"/>
                      </a:lnTo>
                      <a:lnTo>
                        <a:pt x="0" y="82"/>
                      </a:lnTo>
                      <a:lnTo>
                        <a:pt x="9" y="82"/>
                      </a:lnTo>
                      <a:lnTo>
                        <a:pt x="15" y="74"/>
                      </a:lnTo>
                      <a:lnTo>
                        <a:pt x="15" y="40"/>
                      </a:lnTo>
                      <a:lnTo>
                        <a:pt x="24" y="25"/>
                      </a:lnTo>
                      <a:lnTo>
                        <a:pt x="34" y="18"/>
                      </a:lnTo>
                      <a:lnTo>
                        <a:pt x="34" y="9"/>
                      </a:lnTo>
                      <a:lnTo>
                        <a:pt x="56" y="18"/>
                      </a:lnTo>
                      <a:lnTo>
                        <a:pt x="56" y="34"/>
                      </a:lnTo>
                      <a:lnTo>
                        <a:pt x="49" y="50"/>
                      </a:lnTo>
                      <a:lnTo>
                        <a:pt x="65" y="40"/>
                      </a:lnTo>
                      <a:lnTo>
                        <a:pt x="65" y="59"/>
                      </a:lnTo>
                      <a:lnTo>
                        <a:pt x="81" y="50"/>
                      </a:lnTo>
                      <a:lnTo>
                        <a:pt x="81" y="18"/>
                      </a:lnTo>
                      <a:lnTo>
                        <a:pt x="97" y="34"/>
                      </a:lnTo>
                      <a:lnTo>
                        <a:pt x="106" y="25"/>
                      </a:lnTo>
                      <a:lnTo>
                        <a:pt x="89" y="9"/>
                      </a:lnTo>
                      <a:lnTo>
                        <a:pt x="49" y="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61" name="Freeform 44"/>
                <p:cNvSpPr>
                  <a:spLocks/>
                </p:cNvSpPr>
                <p:nvPr/>
              </p:nvSpPr>
              <p:spPr bwMode="gray">
                <a:xfrm>
                  <a:off x="1295" y="2202"/>
                  <a:ext cx="108" cy="56"/>
                </a:xfrm>
                <a:custGeom>
                  <a:avLst/>
                  <a:gdLst>
                    <a:gd name="T0" fmla="*/ 7076 w 97"/>
                    <a:gd name="T1" fmla="*/ 10011 h 49"/>
                    <a:gd name="T2" fmla="*/ 6585 w 97"/>
                    <a:gd name="T3" fmla="*/ 10011 h 49"/>
                    <a:gd name="T4" fmla="*/ 4690 w 97"/>
                    <a:gd name="T5" fmla="*/ 10011 h 49"/>
                    <a:gd name="T6" fmla="*/ 4136 w 97"/>
                    <a:gd name="T7" fmla="*/ 8488 h 49"/>
                    <a:gd name="T8" fmla="*/ 3398 w 97"/>
                    <a:gd name="T9" fmla="*/ 10011 h 49"/>
                    <a:gd name="T10" fmla="*/ 3398 w 97"/>
                    <a:gd name="T11" fmla="*/ 8488 h 49"/>
                    <a:gd name="T12" fmla="*/ 1760 w 97"/>
                    <a:gd name="T13" fmla="*/ 10011 h 49"/>
                    <a:gd name="T14" fmla="*/ 1141 w 97"/>
                    <a:gd name="T15" fmla="*/ 8488 h 49"/>
                    <a:gd name="T16" fmla="*/ 0 w 97"/>
                    <a:gd name="T17" fmla="*/ 10011 h 49"/>
                    <a:gd name="T18" fmla="*/ 2250 w 97"/>
                    <a:gd name="T19" fmla="*/ 4976 h 49"/>
                    <a:gd name="T20" fmla="*/ 4136 w 97"/>
                    <a:gd name="T21" fmla="*/ 0 h 49"/>
                    <a:gd name="T22" fmla="*/ 5185 w 97"/>
                    <a:gd name="T23" fmla="*/ 1575 h 49"/>
                    <a:gd name="T24" fmla="*/ 5814 w 97"/>
                    <a:gd name="T25" fmla="*/ 4976 h 49"/>
                    <a:gd name="T26" fmla="*/ 6585 w 97"/>
                    <a:gd name="T27" fmla="*/ 4976 h 49"/>
                    <a:gd name="T28" fmla="*/ 7076 w 97"/>
                    <a:gd name="T29" fmla="*/ 10011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49"/>
                    <a:gd name="T47" fmla="*/ 97 w 97"/>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49">
                      <a:moveTo>
                        <a:pt x="96" y="48"/>
                      </a:moveTo>
                      <a:lnTo>
                        <a:pt x="90" y="48"/>
                      </a:lnTo>
                      <a:lnTo>
                        <a:pt x="65" y="48"/>
                      </a:lnTo>
                      <a:lnTo>
                        <a:pt x="56" y="40"/>
                      </a:lnTo>
                      <a:lnTo>
                        <a:pt x="47" y="48"/>
                      </a:lnTo>
                      <a:lnTo>
                        <a:pt x="47" y="40"/>
                      </a:lnTo>
                      <a:lnTo>
                        <a:pt x="24" y="48"/>
                      </a:lnTo>
                      <a:lnTo>
                        <a:pt x="15" y="40"/>
                      </a:lnTo>
                      <a:lnTo>
                        <a:pt x="0" y="48"/>
                      </a:lnTo>
                      <a:lnTo>
                        <a:pt x="31" y="24"/>
                      </a:lnTo>
                      <a:lnTo>
                        <a:pt x="56" y="0"/>
                      </a:lnTo>
                      <a:lnTo>
                        <a:pt x="71" y="8"/>
                      </a:lnTo>
                      <a:lnTo>
                        <a:pt x="80" y="24"/>
                      </a:lnTo>
                      <a:lnTo>
                        <a:pt x="90" y="24"/>
                      </a:lnTo>
                      <a:lnTo>
                        <a:pt x="96" y="48"/>
                      </a:lnTo>
                    </a:path>
                  </a:pathLst>
                </a:custGeom>
                <a:solidFill>
                  <a:srgbClr val="DDDDDD"/>
                </a:solidFill>
                <a:ln w="9525">
                  <a:noFill/>
                  <a:round/>
                  <a:headEnd/>
                  <a:tailEnd/>
                </a:ln>
              </p:spPr>
              <p:txBody>
                <a:bodyPr lIns="0" tIns="0" rIns="0" bIns="0" anchor="ctr"/>
                <a:lstStyle/>
                <a:p>
                  <a:endParaRPr lang="en-GB"/>
                </a:p>
              </p:txBody>
            </p:sp>
            <p:sp>
              <p:nvSpPr>
                <p:cNvPr id="3262" name="Freeform 45"/>
                <p:cNvSpPr>
                  <a:spLocks/>
                </p:cNvSpPr>
                <p:nvPr/>
              </p:nvSpPr>
              <p:spPr bwMode="gray">
                <a:xfrm>
                  <a:off x="1295" y="2202"/>
                  <a:ext cx="108" cy="56"/>
                </a:xfrm>
                <a:custGeom>
                  <a:avLst/>
                  <a:gdLst>
                    <a:gd name="T0" fmla="*/ 7076 w 97"/>
                    <a:gd name="T1" fmla="*/ 10011 h 49"/>
                    <a:gd name="T2" fmla="*/ 6585 w 97"/>
                    <a:gd name="T3" fmla="*/ 10011 h 49"/>
                    <a:gd name="T4" fmla="*/ 4690 w 97"/>
                    <a:gd name="T5" fmla="*/ 10011 h 49"/>
                    <a:gd name="T6" fmla="*/ 4136 w 97"/>
                    <a:gd name="T7" fmla="*/ 8488 h 49"/>
                    <a:gd name="T8" fmla="*/ 3398 w 97"/>
                    <a:gd name="T9" fmla="*/ 10011 h 49"/>
                    <a:gd name="T10" fmla="*/ 3398 w 97"/>
                    <a:gd name="T11" fmla="*/ 8488 h 49"/>
                    <a:gd name="T12" fmla="*/ 1760 w 97"/>
                    <a:gd name="T13" fmla="*/ 10011 h 49"/>
                    <a:gd name="T14" fmla="*/ 1141 w 97"/>
                    <a:gd name="T15" fmla="*/ 8488 h 49"/>
                    <a:gd name="T16" fmla="*/ 0 w 97"/>
                    <a:gd name="T17" fmla="*/ 10011 h 49"/>
                    <a:gd name="T18" fmla="*/ 2250 w 97"/>
                    <a:gd name="T19" fmla="*/ 4976 h 49"/>
                    <a:gd name="T20" fmla="*/ 4136 w 97"/>
                    <a:gd name="T21" fmla="*/ 0 h 49"/>
                    <a:gd name="T22" fmla="*/ 5185 w 97"/>
                    <a:gd name="T23" fmla="*/ 1575 h 49"/>
                    <a:gd name="T24" fmla="*/ 5814 w 97"/>
                    <a:gd name="T25" fmla="*/ 4976 h 49"/>
                    <a:gd name="T26" fmla="*/ 6585 w 97"/>
                    <a:gd name="T27" fmla="*/ 4976 h 49"/>
                    <a:gd name="T28" fmla="*/ 7076 w 97"/>
                    <a:gd name="T29" fmla="*/ 10011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49"/>
                    <a:gd name="T47" fmla="*/ 97 w 97"/>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49">
                      <a:moveTo>
                        <a:pt x="96" y="48"/>
                      </a:moveTo>
                      <a:lnTo>
                        <a:pt x="90" y="48"/>
                      </a:lnTo>
                      <a:lnTo>
                        <a:pt x="65" y="48"/>
                      </a:lnTo>
                      <a:lnTo>
                        <a:pt x="56" y="40"/>
                      </a:lnTo>
                      <a:lnTo>
                        <a:pt x="47" y="48"/>
                      </a:lnTo>
                      <a:lnTo>
                        <a:pt x="47" y="40"/>
                      </a:lnTo>
                      <a:lnTo>
                        <a:pt x="24" y="48"/>
                      </a:lnTo>
                      <a:lnTo>
                        <a:pt x="15" y="40"/>
                      </a:lnTo>
                      <a:lnTo>
                        <a:pt x="0" y="48"/>
                      </a:lnTo>
                      <a:lnTo>
                        <a:pt x="31" y="24"/>
                      </a:lnTo>
                      <a:lnTo>
                        <a:pt x="56" y="0"/>
                      </a:lnTo>
                      <a:lnTo>
                        <a:pt x="71" y="8"/>
                      </a:lnTo>
                      <a:lnTo>
                        <a:pt x="80" y="24"/>
                      </a:lnTo>
                      <a:lnTo>
                        <a:pt x="90" y="24"/>
                      </a:lnTo>
                      <a:lnTo>
                        <a:pt x="96" y="48"/>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63" name="Freeform 46"/>
                <p:cNvSpPr>
                  <a:spLocks/>
                </p:cNvSpPr>
                <p:nvPr/>
              </p:nvSpPr>
              <p:spPr bwMode="gray">
                <a:xfrm>
                  <a:off x="1420" y="2333"/>
                  <a:ext cx="65" cy="27"/>
                </a:xfrm>
                <a:custGeom>
                  <a:avLst/>
                  <a:gdLst>
                    <a:gd name="T0" fmla="*/ 0 w 59"/>
                    <a:gd name="T1" fmla="*/ 2549 h 24"/>
                    <a:gd name="T2" fmla="*/ 856 w 59"/>
                    <a:gd name="T3" fmla="*/ 1671 h 24"/>
                    <a:gd name="T4" fmla="*/ 1220 w 59"/>
                    <a:gd name="T5" fmla="*/ 701 h 24"/>
                    <a:gd name="T6" fmla="*/ 2826 w 59"/>
                    <a:gd name="T7" fmla="*/ 0 h 24"/>
                    <a:gd name="T8" fmla="*/ 1220 w 59"/>
                    <a:gd name="T9" fmla="*/ 2549 h 24"/>
                    <a:gd name="T10" fmla="*/ 421 w 59"/>
                    <a:gd name="T11" fmla="*/ 2549 h 24"/>
                    <a:gd name="T12" fmla="*/ 0 w 59"/>
                    <a:gd name="T13" fmla="*/ 2549 h 24"/>
                    <a:gd name="T14" fmla="*/ 0 60000 65536"/>
                    <a:gd name="T15" fmla="*/ 0 60000 65536"/>
                    <a:gd name="T16" fmla="*/ 0 60000 65536"/>
                    <a:gd name="T17" fmla="*/ 0 60000 65536"/>
                    <a:gd name="T18" fmla="*/ 0 60000 65536"/>
                    <a:gd name="T19" fmla="*/ 0 60000 65536"/>
                    <a:gd name="T20" fmla="*/ 0 60000 65536"/>
                    <a:gd name="T21" fmla="*/ 0 w 59"/>
                    <a:gd name="T22" fmla="*/ 0 h 24"/>
                    <a:gd name="T23" fmla="*/ 59 w 5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24">
                      <a:moveTo>
                        <a:pt x="0" y="23"/>
                      </a:moveTo>
                      <a:lnTo>
                        <a:pt x="18" y="15"/>
                      </a:lnTo>
                      <a:lnTo>
                        <a:pt x="25" y="6"/>
                      </a:lnTo>
                      <a:lnTo>
                        <a:pt x="58" y="0"/>
                      </a:lnTo>
                      <a:lnTo>
                        <a:pt x="25" y="23"/>
                      </a:lnTo>
                      <a:lnTo>
                        <a:pt x="9" y="23"/>
                      </a:lnTo>
                      <a:lnTo>
                        <a:pt x="0" y="23"/>
                      </a:lnTo>
                    </a:path>
                  </a:pathLst>
                </a:custGeom>
                <a:solidFill>
                  <a:srgbClr val="DDDDDD"/>
                </a:solidFill>
                <a:ln w="9525">
                  <a:noFill/>
                  <a:round/>
                  <a:headEnd/>
                  <a:tailEnd/>
                </a:ln>
              </p:spPr>
              <p:txBody>
                <a:bodyPr lIns="0" tIns="0" rIns="0" bIns="0" anchor="ctr"/>
                <a:lstStyle/>
                <a:p>
                  <a:endParaRPr lang="en-GB"/>
                </a:p>
              </p:txBody>
            </p:sp>
            <p:sp>
              <p:nvSpPr>
                <p:cNvPr id="3264" name="Freeform 47"/>
                <p:cNvSpPr>
                  <a:spLocks/>
                </p:cNvSpPr>
                <p:nvPr/>
              </p:nvSpPr>
              <p:spPr bwMode="gray">
                <a:xfrm>
                  <a:off x="1420" y="2333"/>
                  <a:ext cx="65" cy="27"/>
                </a:xfrm>
                <a:custGeom>
                  <a:avLst/>
                  <a:gdLst>
                    <a:gd name="T0" fmla="*/ 0 w 59"/>
                    <a:gd name="T1" fmla="*/ 2549 h 24"/>
                    <a:gd name="T2" fmla="*/ 856 w 59"/>
                    <a:gd name="T3" fmla="*/ 1671 h 24"/>
                    <a:gd name="T4" fmla="*/ 1220 w 59"/>
                    <a:gd name="T5" fmla="*/ 701 h 24"/>
                    <a:gd name="T6" fmla="*/ 2826 w 59"/>
                    <a:gd name="T7" fmla="*/ 0 h 24"/>
                    <a:gd name="T8" fmla="*/ 1220 w 59"/>
                    <a:gd name="T9" fmla="*/ 2549 h 24"/>
                    <a:gd name="T10" fmla="*/ 421 w 59"/>
                    <a:gd name="T11" fmla="*/ 2549 h 24"/>
                    <a:gd name="T12" fmla="*/ 0 w 59"/>
                    <a:gd name="T13" fmla="*/ 2549 h 24"/>
                    <a:gd name="T14" fmla="*/ 0 60000 65536"/>
                    <a:gd name="T15" fmla="*/ 0 60000 65536"/>
                    <a:gd name="T16" fmla="*/ 0 60000 65536"/>
                    <a:gd name="T17" fmla="*/ 0 60000 65536"/>
                    <a:gd name="T18" fmla="*/ 0 60000 65536"/>
                    <a:gd name="T19" fmla="*/ 0 60000 65536"/>
                    <a:gd name="T20" fmla="*/ 0 60000 65536"/>
                    <a:gd name="T21" fmla="*/ 0 w 59"/>
                    <a:gd name="T22" fmla="*/ 0 h 24"/>
                    <a:gd name="T23" fmla="*/ 59 w 5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24">
                      <a:moveTo>
                        <a:pt x="0" y="23"/>
                      </a:moveTo>
                      <a:lnTo>
                        <a:pt x="18" y="15"/>
                      </a:lnTo>
                      <a:lnTo>
                        <a:pt x="25" y="6"/>
                      </a:lnTo>
                      <a:lnTo>
                        <a:pt x="58" y="0"/>
                      </a:lnTo>
                      <a:lnTo>
                        <a:pt x="25" y="23"/>
                      </a:lnTo>
                      <a:lnTo>
                        <a:pt x="9" y="23"/>
                      </a:lnTo>
                      <a:lnTo>
                        <a:pt x="0" y="23"/>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65" name="Freeform 48"/>
                <p:cNvSpPr>
                  <a:spLocks/>
                </p:cNvSpPr>
                <p:nvPr/>
              </p:nvSpPr>
              <p:spPr bwMode="gray">
                <a:xfrm>
                  <a:off x="1484" y="2304"/>
                  <a:ext cx="37" cy="19"/>
                </a:xfrm>
                <a:custGeom>
                  <a:avLst/>
                  <a:gdLst>
                    <a:gd name="T0" fmla="*/ 0 w 33"/>
                    <a:gd name="T1" fmla="*/ 1364 h 17"/>
                    <a:gd name="T2" fmla="*/ 0 w 33"/>
                    <a:gd name="T3" fmla="*/ 514 h 17"/>
                    <a:gd name="T4" fmla="*/ 2260 w 33"/>
                    <a:gd name="T5" fmla="*/ 514 h 17"/>
                    <a:gd name="T6" fmla="*/ 3104 w 33"/>
                    <a:gd name="T7" fmla="*/ 0 h 17"/>
                    <a:gd name="T8" fmla="*/ 3104 w 33"/>
                    <a:gd name="T9" fmla="*/ 1364 h 17"/>
                    <a:gd name="T10" fmla="*/ 0 w 33"/>
                    <a:gd name="T11" fmla="*/ 1364 h 17"/>
                    <a:gd name="T12" fmla="*/ 0 60000 65536"/>
                    <a:gd name="T13" fmla="*/ 0 60000 65536"/>
                    <a:gd name="T14" fmla="*/ 0 60000 65536"/>
                    <a:gd name="T15" fmla="*/ 0 60000 65536"/>
                    <a:gd name="T16" fmla="*/ 0 60000 65536"/>
                    <a:gd name="T17" fmla="*/ 0 60000 65536"/>
                    <a:gd name="T18" fmla="*/ 0 w 33"/>
                    <a:gd name="T19" fmla="*/ 0 h 17"/>
                    <a:gd name="T20" fmla="*/ 33 w 3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3" h="17">
                      <a:moveTo>
                        <a:pt x="0" y="16"/>
                      </a:moveTo>
                      <a:lnTo>
                        <a:pt x="0" y="6"/>
                      </a:lnTo>
                      <a:lnTo>
                        <a:pt x="23" y="6"/>
                      </a:lnTo>
                      <a:lnTo>
                        <a:pt x="32" y="0"/>
                      </a:lnTo>
                      <a:lnTo>
                        <a:pt x="32" y="16"/>
                      </a:lnTo>
                      <a:lnTo>
                        <a:pt x="0" y="16"/>
                      </a:lnTo>
                    </a:path>
                  </a:pathLst>
                </a:custGeom>
                <a:solidFill>
                  <a:srgbClr val="DDDDDD"/>
                </a:solidFill>
                <a:ln w="9525">
                  <a:noFill/>
                  <a:round/>
                  <a:headEnd/>
                  <a:tailEnd/>
                </a:ln>
              </p:spPr>
              <p:txBody>
                <a:bodyPr lIns="0" tIns="0" rIns="0" bIns="0" anchor="ctr"/>
                <a:lstStyle/>
                <a:p>
                  <a:endParaRPr lang="en-GB"/>
                </a:p>
              </p:txBody>
            </p:sp>
            <p:sp>
              <p:nvSpPr>
                <p:cNvPr id="3266" name="Freeform 49"/>
                <p:cNvSpPr>
                  <a:spLocks/>
                </p:cNvSpPr>
                <p:nvPr/>
              </p:nvSpPr>
              <p:spPr bwMode="gray">
                <a:xfrm>
                  <a:off x="1484" y="2304"/>
                  <a:ext cx="37" cy="19"/>
                </a:xfrm>
                <a:custGeom>
                  <a:avLst/>
                  <a:gdLst>
                    <a:gd name="T0" fmla="*/ 0 w 33"/>
                    <a:gd name="T1" fmla="*/ 1364 h 17"/>
                    <a:gd name="T2" fmla="*/ 0 w 33"/>
                    <a:gd name="T3" fmla="*/ 514 h 17"/>
                    <a:gd name="T4" fmla="*/ 2260 w 33"/>
                    <a:gd name="T5" fmla="*/ 514 h 17"/>
                    <a:gd name="T6" fmla="*/ 3104 w 33"/>
                    <a:gd name="T7" fmla="*/ 0 h 17"/>
                    <a:gd name="T8" fmla="*/ 3104 w 33"/>
                    <a:gd name="T9" fmla="*/ 1364 h 17"/>
                    <a:gd name="T10" fmla="*/ 0 w 33"/>
                    <a:gd name="T11" fmla="*/ 1364 h 17"/>
                    <a:gd name="T12" fmla="*/ 0 60000 65536"/>
                    <a:gd name="T13" fmla="*/ 0 60000 65536"/>
                    <a:gd name="T14" fmla="*/ 0 60000 65536"/>
                    <a:gd name="T15" fmla="*/ 0 60000 65536"/>
                    <a:gd name="T16" fmla="*/ 0 60000 65536"/>
                    <a:gd name="T17" fmla="*/ 0 60000 65536"/>
                    <a:gd name="T18" fmla="*/ 0 w 33"/>
                    <a:gd name="T19" fmla="*/ 0 h 17"/>
                    <a:gd name="T20" fmla="*/ 33 w 3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3" h="17">
                      <a:moveTo>
                        <a:pt x="0" y="16"/>
                      </a:moveTo>
                      <a:lnTo>
                        <a:pt x="0" y="6"/>
                      </a:lnTo>
                      <a:lnTo>
                        <a:pt x="23" y="6"/>
                      </a:lnTo>
                      <a:lnTo>
                        <a:pt x="32" y="0"/>
                      </a:lnTo>
                      <a:lnTo>
                        <a:pt x="32" y="16"/>
                      </a:lnTo>
                      <a:lnTo>
                        <a:pt x="0" y="16"/>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67" name="Freeform 50"/>
                <p:cNvSpPr>
                  <a:spLocks/>
                </p:cNvSpPr>
                <p:nvPr/>
              </p:nvSpPr>
              <p:spPr bwMode="gray">
                <a:xfrm>
                  <a:off x="2971" y="2350"/>
                  <a:ext cx="271" cy="112"/>
                </a:xfrm>
                <a:custGeom>
                  <a:avLst/>
                  <a:gdLst>
                    <a:gd name="T0" fmla="*/ 13823 w 245"/>
                    <a:gd name="T1" fmla="*/ 6707 h 98"/>
                    <a:gd name="T2" fmla="*/ 13364 w 245"/>
                    <a:gd name="T3" fmla="*/ 6707 h 98"/>
                    <a:gd name="T4" fmla="*/ 12860 w 245"/>
                    <a:gd name="T5" fmla="*/ 1575 h 98"/>
                    <a:gd name="T6" fmla="*/ 11587 w 245"/>
                    <a:gd name="T7" fmla="*/ 1575 h 98"/>
                    <a:gd name="T8" fmla="*/ 10066 w 245"/>
                    <a:gd name="T9" fmla="*/ 3334 h 98"/>
                    <a:gd name="T10" fmla="*/ 8153 w 245"/>
                    <a:gd name="T11" fmla="*/ 3334 h 98"/>
                    <a:gd name="T12" fmla="*/ 6878 w 245"/>
                    <a:gd name="T13" fmla="*/ 0 h 98"/>
                    <a:gd name="T14" fmla="*/ 5487 w 245"/>
                    <a:gd name="T15" fmla="*/ 0 h 98"/>
                    <a:gd name="T16" fmla="*/ 4243 w 245"/>
                    <a:gd name="T17" fmla="*/ 3334 h 98"/>
                    <a:gd name="T18" fmla="*/ 3282 w 245"/>
                    <a:gd name="T19" fmla="*/ 3334 h 98"/>
                    <a:gd name="T20" fmla="*/ 2307 w 245"/>
                    <a:gd name="T21" fmla="*/ 3334 h 98"/>
                    <a:gd name="T22" fmla="*/ 1893 w 245"/>
                    <a:gd name="T23" fmla="*/ 0 h 98"/>
                    <a:gd name="T24" fmla="*/ 944 w 245"/>
                    <a:gd name="T25" fmla="*/ 0 h 98"/>
                    <a:gd name="T26" fmla="*/ 421 w 245"/>
                    <a:gd name="T27" fmla="*/ 1575 h 98"/>
                    <a:gd name="T28" fmla="*/ 0 w 245"/>
                    <a:gd name="T29" fmla="*/ 5239 h 98"/>
                    <a:gd name="T30" fmla="*/ 421 w 245"/>
                    <a:gd name="T31" fmla="*/ 5239 h 98"/>
                    <a:gd name="T32" fmla="*/ 421 w 245"/>
                    <a:gd name="T33" fmla="*/ 6707 h 98"/>
                    <a:gd name="T34" fmla="*/ 1414 w 245"/>
                    <a:gd name="T35" fmla="*/ 3334 h 98"/>
                    <a:gd name="T36" fmla="*/ 2307 w 245"/>
                    <a:gd name="T37" fmla="*/ 3334 h 98"/>
                    <a:gd name="T38" fmla="*/ 2823 w 245"/>
                    <a:gd name="T39" fmla="*/ 5239 h 98"/>
                    <a:gd name="T40" fmla="*/ 2307 w 245"/>
                    <a:gd name="T41" fmla="*/ 5239 h 98"/>
                    <a:gd name="T42" fmla="*/ 2307 w 245"/>
                    <a:gd name="T43" fmla="*/ 6707 h 98"/>
                    <a:gd name="T44" fmla="*/ 944 w 245"/>
                    <a:gd name="T45" fmla="*/ 6707 h 98"/>
                    <a:gd name="T46" fmla="*/ 421 w 245"/>
                    <a:gd name="T47" fmla="*/ 8733 h 98"/>
                    <a:gd name="T48" fmla="*/ 421 w 245"/>
                    <a:gd name="T49" fmla="*/ 10011 h 98"/>
                    <a:gd name="T50" fmla="*/ 944 w 245"/>
                    <a:gd name="T51" fmla="*/ 8733 h 98"/>
                    <a:gd name="T52" fmla="*/ 944 w 245"/>
                    <a:gd name="T53" fmla="*/ 10011 h 98"/>
                    <a:gd name="T54" fmla="*/ 421 w 245"/>
                    <a:gd name="T55" fmla="*/ 11897 h 98"/>
                    <a:gd name="T56" fmla="*/ 421 w 245"/>
                    <a:gd name="T57" fmla="*/ 13597 h 98"/>
                    <a:gd name="T58" fmla="*/ 944 w 245"/>
                    <a:gd name="T59" fmla="*/ 15245 h 98"/>
                    <a:gd name="T60" fmla="*/ 1414 w 245"/>
                    <a:gd name="T61" fmla="*/ 17027 h 98"/>
                    <a:gd name="T62" fmla="*/ 1893 w 245"/>
                    <a:gd name="T63" fmla="*/ 17027 h 98"/>
                    <a:gd name="T64" fmla="*/ 1893 w 245"/>
                    <a:gd name="T65" fmla="*/ 18878 h 98"/>
                    <a:gd name="T66" fmla="*/ 2823 w 245"/>
                    <a:gd name="T67" fmla="*/ 20296 h 98"/>
                    <a:gd name="T68" fmla="*/ 3639 w 245"/>
                    <a:gd name="T69" fmla="*/ 18878 h 98"/>
                    <a:gd name="T70" fmla="*/ 4243 w 245"/>
                    <a:gd name="T71" fmla="*/ 18878 h 98"/>
                    <a:gd name="T72" fmla="*/ 5170 w 245"/>
                    <a:gd name="T73" fmla="*/ 20296 h 98"/>
                    <a:gd name="T74" fmla="*/ 5487 w 245"/>
                    <a:gd name="T75" fmla="*/ 20296 h 98"/>
                    <a:gd name="T76" fmla="*/ 6422 w 245"/>
                    <a:gd name="T77" fmla="*/ 18878 h 98"/>
                    <a:gd name="T78" fmla="*/ 7366 w 245"/>
                    <a:gd name="T79" fmla="*/ 18878 h 98"/>
                    <a:gd name="T80" fmla="*/ 7366 w 245"/>
                    <a:gd name="T81" fmla="*/ 20296 h 98"/>
                    <a:gd name="T82" fmla="*/ 7858 w 245"/>
                    <a:gd name="T83" fmla="*/ 20296 h 98"/>
                    <a:gd name="T84" fmla="*/ 7858 w 245"/>
                    <a:gd name="T85" fmla="*/ 18878 h 98"/>
                    <a:gd name="T86" fmla="*/ 9234 w 245"/>
                    <a:gd name="T87" fmla="*/ 17027 h 98"/>
                    <a:gd name="T88" fmla="*/ 9614 w 245"/>
                    <a:gd name="T89" fmla="*/ 18878 h 98"/>
                    <a:gd name="T90" fmla="*/ 11027 w 245"/>
                    <a:gd name="T91" fmla="*/ 17027 h 98"/>
                    <a:gd name="T92" fmla="*/ 12316 w 245"/>
                    <a:gd name="T93" fmla="*/ 17027 h 98"/>
                    <a:gd name="T94" fmla="*/ 12316 w 245"/>
                    <a:gd name="T95" fmla="*/ 15245 h 98"/>
                    <a:gd name="T96" fmla="*/ 13823 w 245"/>
                    <a:gd name="T97" fmla="*/ 17027 h 98"/>
                    <a:gd name="T98" fmla="*/ 13364 w 245"/>
                    <a:gd name="T99" fmla="*/ 8733 h 98"/>
                    <a:gd name="T100" fmla="*/ 13823 w 245"/>
                    <a:gd name="T101" fmla="*/ 6707 h 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5"/>
                    <a:gd name="T154" fmla="*/ 0 h 98"/>
                    <a:gd name="T155" fmla="*/ 245 w 245"/>
                    <a:gd name="T156" fmla="*/ 98 h 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5" h="98">
                      <a:moveTo>
                        <a:pt x="244" y="32"/>
                      </a:moveTo>
                      <a:lnTo>
                        <a:pt x="236" y="32"/>
                      </a:lnTo>
                      <a:lnTo>
                        <a:pt x="227" y="8"/>
                      </a:lnTo>
                      <a:lnTo>
                        <a:pt x="204" y="8"/>
                      </a:lnTo>
                      <a:lnTo>
                        <a:pt x="179" y="16"/>
                      </a:lnTo>
                      <a:lnTo>
                        <a:pt x="145" y="16"/>
                      </a:lnTo>
                      <a:lnTo>
                        <a:pt x="122" y="0"/>
                      </a:lnTo>
                      <a:lnTo>
                        <a:pt x="98" y="0"/>
                      </a:lnTo>
                      <a:lnTo>
                        <a:pt x="74" y="16"/>
                      </a:lnTo>
                      <a:lnTo>
                        <a:pt x="58" y="16"/>
                      </a:lnTo>
                      <a:lnTo>
                        <a:pt x="40" y="16"/>
                      </a:lnTo>
                      <a:lnTo>
                        <a:pt x="33" y="0"/>
                      </a:lnTo>
                      <a:lnTo>
                        <a:pt x="17" y="0"/>
                      </a:lnTo>
                      <a:lnTo>
                        <a:pt x="8" y="8"/>
                      </a:lnTo>
                      <a:lnTo>
                        <a:pt x="0" y="25"/>
                      </a:lnTo>
                      <a:lnTo>
                        <a:pt x="8" y="25"/>
                      </a:lnTo>
                      <a:lnTo>
                        <a:pt x="8" y="32"/>
                      </a:lnTo>
                      <a:lnTo>
                        <a:pt x="25" y="16"/>
                      </a:lnTo>
                      <a:lnTo>
                        <a:pt x="40" y="16"/>
                      </a:lnTo>
                      <a:lnTo>
                        <a:pt x="49" y="25"/>
                      </a:lnTo>
                      <a:lnTo>
                        <a:pt x="40" y="25"/>
                      </a:lnTo>
                      <a:lnTo>
                        <a:pt x="40" y="32"/>
                      </a:lnTo>
                      <a:lnTo>
                        <a:pt x="17" y="32"/>
                      </a:lnTo>
                      <a:lnTo>
                        <a:pt x="8" y="41"/>
                      </a:lnTo>
                      <a:lnTo>
                        <a:pt x="8" y="48"/>
                      </a:lnTo>
                      <a:lnTo>
                        <a:pt x="17" y="41"/>
                      </a:lnTo>
                      <a:lnTo>
                        <a:pt x="17" y="48"/>
                      </a:lnTo>
                      <a:lnTo>
                        <a:pt x="8" y="57"/>
                      </a:lnTo>
                      <a:lnTo>
                        <a:pt x="8" y="65"/>
                      </a:lnTo>
                      <a:lnTo>
                        <a:pt x="17" y="73"/>
                      </a:lnTo>
                      <a:lnTo>
                        <a:pt x="25" y="81"/>
                      </a:lnTo>
                      <a:lnTo>
                        <a:pt x="33" y="81"/>
                      </a:lnTo>
                      <a:lnTo>
                        <a:pt x="33" y="90"/>
                      </a:lnTo>
                      <a:lnTo>
                        <a:pt x="49" y="97"/>
                      </a:lnTo>
                      <a:lnTo>
                        <a:pt x="65" y="90"/>
                      </a:lnTo>
                      <a:lnTo>
                        <a:pt x="74" y="90"/>
                      </a:lnTo>
                      <a:lnTo>
                        <a:pt x="90" y="97"/>
                      </a:lnTo>
                      <a:lnTo>
                        <a:pt x="98" y="97"/>
                      </a:lnTo>
                      <a:lnTo>
                        <a:pt x="114" y="90"/>
                      </a:lnTo>
                      <a:lnTo>
                        <a:pt x="130" y="90"/>
                      </a:lnTo>
                      <a:lnTo>
                        <a:pt x="130" y="97"/>
                      </a:lnTo>
                      <a:lnTo>
                        <a:pt x="139" y="97"/>
                      </a:lnTo>
                      <a:lnTo>
                        <a:pt x="139" y="90"/>
                      </a:lnTo>
                      <a:lnTo>
                        <a:pt x="164" y="81"/>
                      </a:lnTo>
                      <a:lnTo>
                        <a:pt x="170" y="90"/>
                      </a:lnTo>
                      <a:lnTo>
                        <a:pt x="195" y="81"/>
                      </a:lnTo>
                      <a:lnTo>
                        <a:pt x="219" y="81"/>
                      </a:lnTo>
                      <a:lnTo>
                        <a:pt x="219" y="73"/>
                      </a:lnTo>
                      <a:lnTo>
                        <a:pt x="244" y="81"/>
                      </a:lnTo>
                      <a:lnTo>
                        <a:pt x="236" y="41"/>
                      </a:lnTo>
                      <a:lnTo>
                        <a:pt x="244" y="32"/>
                      </a:lnTo>
                    </a:path>
                  </a:pathLst>
                </a:custGeom>
                <a:solidFill>
                  <a:srgbClr val="DDDDDD"/>
                </a:solidFill>
                <a:ln w="9525">
                  <a:noFill/>
                  <a:round/>
                  <a:headEnd/>
                  <a:tailEnd/>
                </a:ln>
              </p:spPr>
              <p:txBody>
                <a:bodyPr lIns="0" tIns="0" rIns="0" bIns="0" anchor="ctr"/>
                <a:lstStyle/>
                <a:p>
                  <a:endParaRPr lang="en-GB"/>
                </a:p>
              </p:txBody>
            </p:sp>
            <p:sp>
              <p:nvSpPr>
                <p:cNvPr id="3268" name="Freeform 51"/>
                <p:cNvSpPr>
                  <a:spLocks/>
                </p:cNvSpPr>
                <p:nvPr/>
              </p:nvSpPr>
              <p:spPr bwMode="gray">
                <a:xfrm>
                  <a:off x="1529" y="3285"/>
                  <a:ext cx="119" cy="667"/>
                </a:xfrm>
                <a:custGeom>
                  <a:avLst/>
                  <a:gdLst>
                    <a:gd name="T0" fmla="*/ 5714 w 107"/>
                    <a:gd name="T1" fmla="*/ 0 h 583"/>
                    <a:gd name="T2" fmla="*/ 6253 w 107"/>
                    <a:gd name="T3" fmla="*/ 7044 h 583"/>
                    <a:gd name="T4" fmla="*/ 7388 w 107"/>
                    <a:gd name="T5" fmla="*/ 15796 h 583"/>
                    <a:gd name="T6" fmla="*/ 6253 w 107"/>
                    <a:gd name="T7" fmla="*/ 21071 h 583"/>
                    <a:gd name="T8" fmla="*/ 5714 w 107"/>
                    <a:gd name="T9" fmla="*/ 31889 h 583"/>
                    <a:gd name="T10" fmla="*/ 5055 w 107"/>
                    <a:gd name="T11" fmla="*/ 49464 h 583"/>
                    <a:gd name="T12" fmla="*/ 4553 w 107"/>
                    <a:gd name="T13" fmla="*/ 58588 h 583"/>
                    <a:gd name="T14" fmla="*/ 4023 w 107"/>
                    <a:gd name="T15" fmla="*/ 67055 h 583"/>
                    <a:gd name="T16" fmla="*/ 3310 w 107"/>
                    <a:gd name="T17" fmla="*/ 77794 h 583"/>
                    <a:gd name="T18" fmla="*/ 3310 w 107"/>
                    <a:gd name="T19" fmla="*/ 88138 h 583"/>
                    <a:gd name="T20" fmla="*/ 4023 w 107"/>
                    <a:gd name="T21" fmla="*/ 90171 h 583"/>
                    <a:gd name="T22" fmla="*/ 2924 w 107"/>
                    <a:gd name="T23" fmla="*/ 100377 h 583"/>
                    <a:gd name="T24" fmla="*/ 2229 w 107"/>
                    <a:gd name="T25" fmla="*/ 109413 h 583"/>
                    <a:gd name="T26" fmla="*/ 2229 w 107"/>
                    <a:gd name="T27" fmla="*/ 114840 h 583"/>
                    <a:gd name="T28" fmla="*/ 2924 w 107"/>
                    <a:gd name="T29" fmla="*/ 118027 h 583"/>
                    <a:gd name="T30" fmla="*/ 5055 w 107"/>
                    <a:gd name="T31" fmla="*/ 120107 h 583"/>
                    <a:gd name="T32" fmla="*/ 6253 w 107"/>
                    <a:gd name="T33" fmla="*/ 121944 h 583"/>
                    <a:gd name="T34" fmla="*/ 4553 w 107"/>
                    <a:gd name="T35" fmla="*/ 123349 h 583"/>
                    <a:gd name="T36" fmla="*/ 4023 w 107"/>
                    <a:gd name="T37" fmla="*/ 126911 h 583"/>
                    <a:gd name="T38" fmla="*/ 4023 w 107"/>
                    <a:gd name="T39" fmla="*/ 125295 h 583"/>
                    <a:gd name="T40" fmla="*/ 2924 w 107"/>
                    <a:gd name="T41" fmla="*/ 125295 h 583"/>
                    <a:gd name="T42" fmla="*/ 2229 w 107"/>
                    <a:gd name="T43" fmla="*/ 121944 h 583"/>
                    <a:gd name="T44" fmla="*/ 1178 w 107"/>
                    <a:gd name="T45" fmla="*/ 120107 h 583"/>
                    <a:gd name="T46" fmla="*/ 534 w 107"/>
                    <a:gd name="T47" fmla="*/ 120107 h 583"/>
                    <a:gd name="T48" fmla="*/ 1178 w 107"/>
                    <a:gd name="T49" fmla="*/ 116498 h 583"/>
                    <a:gd name="T50" fmla="*/ 1178 w 107"/>
                    <a:gd name="T51" fmla="*/ 116498 h 583"/>
                    <a:gd name="T52" fmla="*/ 1178 w 107"/>
                    <a:gd name="T53" fmla="*/ 116498 h 583"/>
                    <a:gd name="T54" fmla="*/ 1178 w 107"/>
                    <a:gd name="T55" fmla="*/ 111097 h 583"/>
                    <a:gd name="T56" fmla="*/ 0 w 107"/>
                    <a:gd name="T57" fmla="*/ 109413 h 583"/>
                    <a:gd name="T58" fmla="*/ 534 w 107"/>
                    <a:gd name="T59" fmla="*/ 102618 h 583"/>
                    <a:gd name="T60" fmla="*/ 1178 w 107"/>
                    <a:gd name="T61" fmla="*/ 104061 h 583"/>
                    <a:gd name="T62" fmla="*/ 534 w 107"/>
                    <a:gd name="T63" fmla="*/ 96958 h 583"/>
                    <a:gd name="T64" fmla="*/ 534 w 107"/>
                    <a:gd name="T65" fmla="*/ 93607 h 583"/>
                    <a:gd name="T66" fmla="*/ 1178 w 107"/>
                    <a:gd name="T67" fmla="*/ 88138 h 583"/>
                    <a:gd name="T68" fmla="*/ 1620 w 107"/>
                    <a:gd name="T69" fmla="*/ 90171 h 583"/>
                    <a:gd name="T70" fmla="*/ 2924 w 107"/>
                    <a:gd name="T71" fmla="*/ 77794 h 583"/>
                    <a:gd name="T72" fmla="*/ 1620 w 107"/>
                    <a:gd name="T73" fmla="*/ 75750 h 583"/>
                    <a:gd name="T74" fmla="*/ 2229 w 107"/>
                    <a:gd name="T75" fmla="*/ 68541 h 583"/>
                    <a:gd name="T76" fmla="*/ 2229 w 107"/>
                    <a:gd name="T77" fmla="*/ 61697 h 583"/>
                    <a:gd name="T78" fmla="*/ 3310 w 107"/>
                    <a:gd name="T79" fmla="*/ 40605 h 583"/>
                    <a:gd name="T80" fmla="*/ 4023 w 107"/>
                    <a:gd name="T81" fmla="*/ 33329 h 583"/>
                    <a:gd name="T82" fmla="*/ 4553 w 107"/>
                    <a:gd name="T83" fmla="*/ 15796 h 583"/>
                    <a:gd name="T84" fmla="*/ 4553 w 107"/>
                    <a:gd name="T85" fmla="*/ 1424 h 5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
                    <a:gd name="T130" fmla="*/ 0 h 583"/>
                    <a:gd name="T131" fmla="*/ 107 w 107"/>
                    <a:gd name="T132" fmla="*/ 583 h 5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 h="583">
                      <a:moveTo>
                        <a:pt x="66" y="7"/>
                      </a:moveTo>
                      <a:lnTo>
                        <a:pt x="82" y="0"/>
                      </a:lnTo>
                      <a:lnTo>
                        <a:pt x="89" y="24"/>
                      </a:lnTo>
                      <a:lnTo>
                        <a:pt x="89" y="32"/>
                      </a:lnTo>
                      <a:lnTo>
                        <a:pt x="97" y="72"/>
                      </a:lnTo>
                      <a:lnTo>
                        <a:pt x="106" y="72"/>
                      </a:lnTo>
                      <a:lnTo>
                        <a:pt x="106" y="90"/>
                      </a:lnTo>
                      <a:lnTo>
                        <a:pt x="89" y="97"/>
                      </a:lnTo>
                      <a:lnTo>
                        <a:pt x="97" y="121"/>
                      </a:lnTo>
                      <a:lnTo>
                        <a:pt x="82" y="146"/>
                      </a:lnTo>
                      <a:lnTo>
                        <a:pt x="66" y="193"/>
                      </a:lnTo>
                      <a:lnTo>
                        <a:pt x="72" y="227"/>
                      </a:lnTo>
                      <a:lnTo>
                        <a:pt x="66" y="252"/>
                      </a:lnTo>
                      <a:lnTo>
                        <a:pt x="66" y="268"/>
                      </a:lnTo>
                      <a:lnTo>
                        <a:pt x="57" y="275"/>
                      </a:lnTo>
                      <a:lnTo>
                        <a:pt x="57" y="308"/>
                      </a:lnTo>
                      <a:lnTo>
                        <a:pt x="48" y="323"/>
                      </a:lnTo>
                      <a:lnTo>
                        <a:pt x="48" y="357"/>
                      </a:lnTo>
                      <a:lnTo>
                        <a:pt x="48" y="373"/>
                      </a:lnTo>
                      <a:lnTo>
                        <a:pt x="48" y="405"/>
                      </a:lnTo>
                      <a:lnTo>
                        <a:pt x="57" y="405"/>
                      </a:lnTo>
                      <a:lnTo>
                        <a:pt x="57" y="414"/>
                      </a:lnTo>
                      <a:lnTo>
                        <a:pt x="48" y="445"/>
                      </a:lnTo>
                      <a:lnTo>
                        <a:pt x="41" y="460"/>
                      </a:lnTo>
                      <a:lnTo>
                        <a:pt x="41" y="477"/>
                      </a:lnTo>
                      <a:lnTo>
                        <a:pt x="32" y="502"/>
                      </a:lnTo>
                      <a:lnTo>
                        <a:pt x="32" y="519"/>
                      </a:lnTo>
                      <a:lnTo>
                        <a:pt x="32" y="526"/>
                      </a:lnTo>
                      <a:lnTo>
                        <a:pt x="41" y="519"/>
                      </a:lnTo>
                      <a:lnTo>
                        <a:pt x="41" y="542"/>
                      </a:lnTo>
                      <a:lnTo>
                        <a:pt x="48" y="551"/>
                      </a:lnTo>
                      <a:lnTo>
                        <a:pt x="72" y="551"/>
                      </a:lnTo>
                      <a:lnTo>
                        <a:pt x="89" y="551"/>
                      </a:lnTo>
                      <a:lnTo>
                        <a:pt x="89" y="559"/>
                      </a:lnTo>
                      <a:lnTo>
                        <a:pt x="82" y="559"/>
                      </a:lnTo>
                      <a:lnTo>
                        <a:pt x="66" y="566"/>
                      </a:lnTo>
                      <a:lnTo>
                        <a:pt x="66" y="582"/>
                      </a:lnTo>
                      <a:lnTo>
                        <a:pt x="57" y="582"/>
                      </a:lnTo>
                      <a:lnTo>
                        <a:pt x="48" y="575"/>
                      </a:lnTo>
                      <a:lnTo>
                        <a:pt x="57" y="575"/>
                      </a:lnTo>
                      <a:lnTo>
                        <a:pt x="57" y="566"/>
                      </a:lnTo>
                      <a:lnTo>
                        <a:pt x="41" y="575"/>
                      </a:lnTo>
                      <a:lnTo>
                        <a:pt x="32" y="566"/>
                      </a:lnTo>
                      <a:lnTo>
                        <a:pt x="32" y="559"/>
                      </a:lnTo>
                      <a:lnTo>
                        <a:pt x="23" y="559"/>
                      </a:lnTo>
                      <a:lnTo>
                        <a:pt x="17" y="551"/>
                      </a:lnTo>
                      <a:lnTo>
                        <a:pt x="17" y="559"/>
                      </a:lnTo>
                      <a:lnTo>
                        <a:pt x="8" y="551"/>
                      </a:lnTo>
                      <a:lnTo>
                        <a:pt x="8" y="542"/>
                      </a:lnTo>
                      <a:lnTo>
                        <a:pt x="17" y="534"/>
                      </a:lnTo>
                      <a:lnTo>
                        <a:pt x="17" y="526"/>
                      </a:lnTo>
                      <a:lnTo>
                        <a:pt x="17" y="534"/>
                      </a:lnTo>
                      <a:lnTo>
                        <a:pt x="8" y="542"/>
                      </a:lnTo>
                      <a:lnTo>
                        <a:pt x="17" y="534"/>
                      </a:lnTo>
                      <a:lnTo>
                        <a:pt x="17" y="526"/>
                      </a:lnTo>
                      <a:lnTo>
                        <a:pt x="17" y="510"/>
                      </a:lnTo>
                      <a:lnTo>
                        <a:pt x="8" y="510"/>
                      </a:lnTo>
                      <a:lnTo>
                        <a:pt x="0" y="502"/>
                      </a:lnTo>
                      <a:lnTo>
                        <a:pt x="0" y="494"/>
                      </a:lnTo>
                      <a:lnTo>
                        <a:pt x="8" y="470"/>
                      </a:lnTo>
                      <a:lnTo>
                        <a:pt x="8" y="460"/>
                      </a:lnTo>
                      <a:lnTo>
                        <a:pt x="17" y="477"/>
                      </a:lnTo>
                      <a:lnTo>
                        <a:pt x="23" y="454"/>
                      </a:lnTo>
                      <a:lnTo>
                        <a:pt x="8" y="445"/>
                      </a:lnTo>
                      <a:lnTo>
                        <a:pt x="0" y="445"/>
                      </a:lnTo>
                      <a:lnTo>
                        <a:pt x="8" y="429"/>
                      </a:lnTo>
                      <a:lnTo>
                        <a:pt x="17" y="429"/>
                      </a:lnTo>
                      <a:lnTo>
                        <a:pt x="17" y="405"/>
                      </a:lnTo>
                      <a:lnTo>
                        <a:pt x="23" y="395"/>
                      </a:lnTo>
                      <a:lnTo>
                        <a:pt x="23" y="414"/>
                      </a:lnTo>
                      <a:lnTo>
                        <a:pt x="41" y="364"/>
                      </a:lnTo>
                      <a:lnTo>
                        <a:pt x="41" y="357"/>
                      </a:lnTo>
                      <a:lnTo>
                        <a:pt x="32" y="357"/>
                      </a:lnTo>
                      <a:lnTo>
                        <a:pt x="23" y="348"/>
                      </a:lnTo>
                      <a:lnTo>
                        <a:pt x="23" y="323"/>
                      </a:lnTo>
                      <a:lnTo>
                        <a:pt x="32" y="315"/>
                      </a:lnTo>
                      <a:lnTo>
                        <a:pt x="23" y="292"/>
                      </a:lnTo>
                      <a:lnTo>
                        <a:pt x="32" y="283"/>
                      </a:lnTo>
                      <a:lnTo>
                        <a:pt x="57" y="209"/>
                      </a:lnTo>
                      <a:lnTo>
                        <a:pt x="48" y="186"/>
                      </a:lnTo>
                      <a:lnTo>
                        <a:pt x="57" y="171"/>
                      </a:lnTo>
                      <a:lnTo>
                        <a:pt x="57" y="153"/>
                      </a:lnTo>
                      <a:lnTo>
                        <a:pt x="66" y="121"/>
                      </a:lnTo>
                      <a:lnTo>
                        <a:pt x="66" y="72"/>
                      </a:lnTo>
                      <a:lnTo>
                        <a:pt x="72" y="49"/>
                      </a:lnTo>
                      <a:lnTo>
                        <a:pt x="66" y="7"/>
                      </a:lnTo>
                    </a:path>
                  </a:pathLst>
                </a:custGeom>
                <a:solidFill>
                  <a:srgbClr val="DDDDDD"/>
                </a:solidFill>
                <a:ln w="9525">
                  <a:noFill/>
                  <a:round/>
                  <a:headEnd/>
                  <a:tailEnd/>
                </a:ln>
              </p:spPr>
              <p:txBody>
                <a:bodyPr lIns="0" tIns="0" rIns="0" bIns="0" anchor="ctr"/>
                <a:lstStyle/>
                <a:p>
                  <a:endParaRPr lang="en-GB"/>
                </a:p>
              </p:txBody>
            </p:sp>
            <p:sp>
              <p:nvSpPr>
                <p:cNvPr id="3269" name="Freeform 52"/>
                <p:cNvSpPr>
                  <a:spLocks/>
                </p:cNvSpPr>
                <p:nvPr/>
              </p:nvSpPr>
              <p:spPr bwMode="gray">
                <a:xfrm>
                  <a:off x="1554" y="3925"/>
                  <a:ext cx="75" cy="72"/>
                </a:xfrm>
                <a:custGeom>
                  <a:avLst/>
                  <a:gdLst>
                    <a:gd name="T0" fmla="*/ 5994 w 67"/>
                    <a:gd name="T1" fmla="*/ 5417 h 64"/>
                    <a:gd name="T2" fmla="*/ 5994 w 67"/>
                    <a:gd name="T3" fmla="*/ 0 h 64"/>
                    <a:gd name="T4" fmla="*/ 4397 w 67"/>
                    <a:gd name="T5" fmla="*/ 732 h 64"/>
                    <a:gd name="T6" fmla="*/ 4397 w 67"/>
                    <a:gd name="T7" fmla="*/ 2541 h 64"/>
                    <a:gd name="T8" fmla="*/ 3911 w 67"/>
                    <a:gd name="T9" fmla="*/ 3484 h 64"/>
                    <a:gd name="T10" fmla="*/ 3121 w 67"/>
                    <a:gd name="T11" fmla="*/ 3484 h 64"/>
                    <a:gd name="T12" fmla="*/ 807 w 67"/>
                    <a:gd name="T13" fmla="*/ 1707 h 64"/>
                    <a:gd name="T14" fmla="*/ 0 w 67"/>
                    <a:gd name="T15" fmla="*/ 2541 h 64"/>
                    <a:gd name="T16" fmla="*/ 807 w 67"/>
                    <a:gd name="T17" fmla="*/ 3484 h 64"/>
                    <a:gd name="T18" fmla="*/ 1594 w 67"/>
                    <a:gd name="T19" fmla="*/ 3484 h 64"/>
                    <a:gd name="T20" fmla="*/ 1594 w 67"/>
                    <a:gd name="T21" fmla="*/ 4410 h 64"/>
                    <a:gd name="T22" fmla="*/ 2235 w 67"/>
                    <a:gd name="T23" fmla="*/ 4410 h 64"/>
                    <a:gd name="T24" fmla="*/ 2235 w 67"/>
                    <a:gd name="T25" fmla="*/ 5417 h 64"/>
                    <a:gd name="T26" fmla="*/ 3911 w 67"/>
                    <a:gd name="T27" fmla="*/ 6279 h 64"/>
                    <a:gd name="T28" fmla="*/ 4397 w 67"/>
                    <a:gd name="T29" fmla="*/ 6279 h 64"/>
                    <a:gd name="T30" fmla="*/ 5355 w 67"/>
                    <a:gd name="T31" fmla="*/ 7005 h 64"/>
                    <a:gd name="T32" fmla="*/ 5994 w 67"/>
                    <a:gd name="T33" fmla="*/ 5417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64"/>
                    <a:gd name="T53" fmla="*/ 67 w 67"/>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64">
                      <a:moveTo>
                        <a:pt x="66" y="48"/>
                      </a:moveTo>
                      <a:lnTo>
                        <a:pt x="66" y="0"/>
                      </a:lnTo>
                      <a:lnTo>
                        <a:pt x="49" y="7"/>
                      </a:lnTo>
                      <a:lnTo>
                        <a:pt x="49" y="23"/>
                      </a:lnTo>
                      <a:lnTo>
                        <a:pt x="43" y="32"/>
                      </a:lnTo>
                      <a:lnTo>
                        <a:pt x="34" y="32"/>
                      </a:lnTo>
                      <a:lnTo>
                        <a:pt x="9" y="16"/>
                      </a:lnTo>
                      <a:lnTo>
                        <a:pt x="0" y="23"/>
                      </a:lnTo>
                      <a:lnTo>
                        <a:pt x="9" y="32"/>
                      </a:lnTo>
                      <a:lnTo>
                        <a:pt x="18" y="32"/>
                      </a:lnTo>
                      <a:lnTo>
                        <a:pt x="18" y="40"/>
                      </a:lnTo>
                      <a:lnTo>
                        <a:pt x="25" y="40"/>
                      </a:lnTo>
                      <a:lnTo>
                        <a:pt x="25" y="48"/>
                      </a:lnTo>
                      <a:lnTo>
                        <a:pt x="43" y="57"/>
                      </a:lnTo>
                      <a:lnTo>
                        <a:pt x="49" y="57"/>
                      </a:lnTo>
                      <a:lnTo>
                        <a:pt x="59" y="63"/>
                      </a:lnTo>
                      <a:lnTo>
                        <a:pt x="66" y="48"/>
                      </a:lnTo>
                    </a:path>
                  </a:pathLst>
                </a:custGeom>
                <a:solidFill>
                  <a:srgbClr val="DDDDDD"/>
                </a:solidFill>
                <a:ln w="9525">
                  <a:noFill/>
                  <a:round/>
                  <a:headEnd/>
                  <a:tailEnd/>
                </a:ln>
              </p:spPr>
              <p:txBody>
                <a:bodyPr lIns="0" tIns="0" rIns="0" bIns="0" anchor="ctr"/>
                <a:lstStyle/>
                <a:p>
                  <a:endParaRPr lang="en-GB"/>
                </a:p>
              </p:txBody>
            </p:sp>
            <p:sp>
              <p:nvSpPr>
                <p:cNvPr id="3270" name="Freeform 53"/>
                <p:cNvSpPr>
                  <a:spLocks/>
                </p:cNvSpPr>
                <p:nvPr/>
              </p:nvSpPr>
              <p:spPr bwMode="gray">
                <a:xfrm>
                  <a:off x="1627" y="3925"/>
                  <a:ext cx="56" cy="83"/>
                </a:xfrm>
                <a:custGeom>
                  <a:avLst/>
                  <a:gdLst>
                    <a:gd name="T0" fmla="*/ 0 w 50"/>
                    <a:gd name="T1" fmla="*/ 8456 h 73"/>
                    <a:gd name="T2" fmla="*/ 0 w 50"/>
                    <a:gd name="T3" fmla="*/ 0 h 73"/>
                    <a:gd name="T4" fmla="*/ 722 w 50"/>
                    <a:gd name="T5" fmla="*/ 3960 h 73"/>
                    <a:gd name="T6" fmla="*/ 3059 w 50"/>
                    <a:gd name="T7" fmla="*/ 6670 h 73"/>
                    <a:gd name="T8" fmla="*/ 4554 w 50"/>
                    <a:gd name="T9" fmla="*/ 8456 h 73"/>
                    <a:gd name="T10" fmla="*/ 3935 w 50"/>
                    <a:gd name="T11" fmla="*/ 9726 h 73"/>
                    <a:gd name="T12" fmla="*/ 1597 w 50"/>
                    <a:gd name="T13" fmla="*/ 10931 h 73"/>
                    <a:gd name="T14" fmla="*/ 722 w 50"/>
                    <a:gd name="T15" fmla="*/ 12428 h 73"/>
                    <a:gd name="T16" fmla="*/ 0 w 50"/>
                    <a:gd name="T17" fmla="*/ 8456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73"/>
                    <a:gd name="T29" fmla="*/ 50 w 50"/>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73">
                      <a:moveTo>
                        <a:pt x="0" y="48"/>
                      </a:moveTo>
                      <a:lnTo>
                        <a:pt x="0" y="0"/>
                      </a:lnTo>
                      <a:lnTo>
                        <a:pt x="8" y="23"/>
                      </a:lnTo>
                      <a:lnTo>
                        <a:pt x="33" y="40"/>
                      </a:lnTo>
                      <a:lnTo>
                        <a:pt x="49" y="48"/>
                      </a:lnTo>
                      <a:lnTo>
                        <a:pt x="42" y="57"/>
                      </a:lnTo>
                      <a:lnTo>
                        <a:pt x="17" y="63"/>
                      </a:lnTo>
                      <a:lnTo>
                        <a:pt x="8" y="72"/>
                      </a:lnTo>
                      <a:lnTo>
                        <a:pt x="0" y="48"/>
                      </a:lnTo>
                    </a:path>
                  </a:pathLst>
                </a:custGeom>
                <a:solidFill>
                  <a:srgbClr val="DDDDDD"/>
                </a:solidFill>
                <a:ln w="9525">
                  <a:noFill/>
                  <a:round/>
                  <a:headEnd/>
                  <a:tailEnd/>
                </a:ln>
              </p:spPr>
              <p:txBody>
                <a:bodyPr lIns="0" tIns="0" rIns="0" bIns="0" anchor="ctr"/>
                <a:lstStyle/>
                <a:p>
                  <a:endParaRPr lang="en-GB"/>
                </a:p>
              </p:txBody>
            </p:sp>
            <p:sp>
              <p:nvSpPr>
                <p:cNvPr id="3271" name="Freeform 54"/>
                <p:cNvSpPr>
                  <a:spLocks/>
                </p:cNvSpPr>
                <p:nvPr/>
              </p:nvSpPr>
              <p:spPr bwMode="gray">
                <a:xfrm>
                  <a:off x="1564" y="3349"/>
                  <a:ext cx="282" cy="567"/>
                </a:xfrm>
                <a:custGeom>
                  <a:avLst/>
                  <a:gdLst>
                    <a:gd name="T0" fmla="*/ 15549 w 253"/>
                    <a:gd name="T1" fmla="*/ 25742 h 496"/>
                    <a:gd name="T2" fmla="*/ 19362 w 253"/>
                    <a:gd name="T3" fmla="*/ 15761 h 496"/>
                    <a:gd name="T4" fmla="*/ 18137 w 253"/>
                    <a:gd name="T5" fmla="*/ 10551 h 496"/>
                    <a:gd name="T6" fmla="*/ 16874 w 253"/>
                    <a:gd name="T7" fmla="*/ 15761 h 496"/>
                    <a:gd name="T8" fmla="*/ 14382 w 253"/>
                    <a:gd name="T9" fmla="*/ 15761 h 496"/>
                    <a:gd name="T10" fmla="*/ 15073 w 253"/>
                    <a:gd name="T11" fmla="*/ 10551 h 496"/>
                    <a:gd name="T12" fmla="*/ 11952 w 253"/>
                    <a:gd name="T13" fmla="*/ 7075 h 496"/>
                    <a:gd name="T14" fmla="*/ 9336 w 253"/>
                    <a:gd name="T15" fmla="*/ 0 h 496"/>
                    <a:gd name="T16" fmla="*/ 6878 w 253"/>
                    <a:gd name="T17" fmla="*/ 0 h 496"/>
                    <a:gd name="T18" fmla="*/ 5611 w 253"/>
                    <a:gd name="T19" fmla="*/ 7075 h 496"/>
                    <a:gd name="T20" fmla="*/ 4949 w 253"/>
                    <a:gd name="T21" fmla="*/ 13787 h 496"/>
                    <a:gd name="T22" fmla="*/ 2580 w 253"/>
                    <a:gd name="T23" fmla="*/ 28788 h 496"/>
                    <a:gd name="T24" fmla="*/ 2580 w 253"/>
                    <a:gd name="T25" fmla="*/ 41421 h 496"/>
                    <a:gd name="T26" fmla="*/ 1977 w 253"/>
                    <a:gd name="T27" fmla="*/ 46129 h 496"/>
                    <a:gd name="T28" fmla="*/ 1281 w 253"/>
                    <a:gd name="T29" fmla="*/ 56198 h 496"/>
                    <a:gd name="T30" fmla="*/ 1281 w 253"/>
                    <a:gd name="T31" fmla="*/ 66737 h 496"/>
                    <a:gd name="T32" fmla="*/ 1977 w 253"/>
                    <a:gd name="T33" fmla="*/ 73438 h 496"/>
                    <a:gd name="T34" fmla="*/ 1281 w 253"/>
                    <a:gd name="T35" fmla="*/ 82044 h 496"/>
                    <a:gd name="T36" fmla="*/ 668 w 253"/>
                    <a:gd name="T37" fmla="*/ 88861 h 496"/>
                    <a:gd name="T38" fmla="*/ 0 w 253"/>
                    <a:gd name="T39" fmla="*/ 97641 h 496"/>
                    <a:gd name="T40" fmla="*/ 668 w 253"/>
                    <a:gd name="T41" fmla="*/ 97641 h 496"/>
                    <a:gd name="T42" fmla="*/ 1281 w 253"/>
                    <a:gd name="T43" fmla="*/ 104445 h 496"/>
                    <a:gd name="T44" fmla="*/ 4321 w 253"/>
                    <a:gd name="T45" fmla="*/ 104445 h 496"/>
                    <a:gd name="T46" fmla="*/ 4321 w 253"/>
                    <a:gd name="T47" fmla="*/ 97641 h 496"/>
                    <a:gd name="T48" fmla="*/ 5611 w 253"/>
                    <a:gd name="T49" fmla="*/ 90512 h 496"/>
                    <a:gd name="T50" fmla="*/ 7639 w 253"/>
                    <a:gd name="T51" fmla="*/ 83814 h 496"/>
                    <a:gd name="T52" fmla="*/ 5611 w 253"/>
                    <a:gd name="T53" fmla="*/ 80283 h 496"/>
                    <a:gd name="T54" fmla="*/ 6254 w 253"/>
                    <a:gd name="T55" fmla="*/ 76805 h 496"/>
                    <a:gd name="T56" fmla="*/ 7639 w 253"/>
                    <a:gd name="T57" fmla="*/ 73438 h 496"/>
                    <a:gd name="T58" fmla="*/ 8164 w 253"/>
                    <a:gd name="T59" fmla="*/ 70230 h 496"/>
                    <a:gd name="T60" fmla="*/ 8798 w 253"/>
                    <a:gd name="T61" fmla="*/ 66737 h 496"/>
                    <a:gd name="T62" fmla="*/ 9336 w 253"/>
                    <a:gd name="T63" fmla="*/ 64910 h 496"/>
                    <a:gd name="T64" fmla="*/ 8164 w 253"/>
                    <a:gd name="T65" fmla="*/ 60061 h 496"/>
                    <a:gd name="T66" fmla="*/ 10723 w 253"/>
                    <a:gd name="T67" fmla="*/ 60061 h 496"/>
                    <a:gd name="T68" fmla="*/ 10723 w 253"/>
                    <a:gd name="T69" fmla="*/ 53049 h 496"/>
                    <a:gd name="T70" fmla="*/ 12515 w 253"/>
                    <a:gd name="T71" fmla="*/ 53049 h 496"/>
                    <a:gd name="T72" fmla="*/ 16071 w 253"/>
                    <a:gd name="T73" fmla="*/ 46129 h 496"/>
                    <a:gd name="T74" fmla="*/ 15549 w 253"/>
                    <a:gd name="T75" fmla="*/ 42519 h 496"/>
                    <a:gd name="T76" fmla="*/ 14382 w 253"/>
                    <a:gd name="T77" fmla="*/ 39437 h 4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3"/>
                    <a:gd name="T118" fmla="*/ 0 h 496"/>
                    <a:gd name="T119" fmla="*/ 253 w 253"/>
                    <a:gd name="T120" fmla="*/ 496 h 4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3" h="496">
                      <a:moveTo>
                        <a:pt x="187" y="178"/>
                      </a:moveTo>
                      <a:lnTo>
                        <a:pt x="202" y="122"/>
                      </a:lnTo>
                      <a:lnTo>
                        <a:pt x="236" y="81"/>
                      </a:lnTo>
                      <a:lnTo>
                        <a:pt x="252" y="74"/>
                      </a:lnTo>
                      <a:lnTo>
                        <a:pt x="244" y="50"/>
                      </a:lnTo>
                      <a:lnTo>
                        <a:pt x="236" y="50"/>
                      </a:lnTo>
                      <a:lnTo>
                        <a:pt x="236" y="65"/>
                      </a:lnTo>
                      <a:lnTo>
                        <a:pt x="221" y="74"/>
                      </a:lnTo>
                      <a:lnTo>
                        <a:pt x="211" y="81"/>
                      </a:lnTo>
                      <a:lnTo>
                        <a:pt x="187" y="74"/>
                      </a:lnTo>
                      <a:lnTo>
                        <a:pt x="196" y="57"/>
                      </a:lnTo>
                      <a:lnTo>
                        <a:pt x="196" y="50"/>
                      </a:lnTo>
                      <a:lnTo>
                        <a:pt x="179" y="34"/>
                      </a:lnTo>
                      <a:lnTo>
                        <a:pt x="155" y="34"/>
                      </a:lnTo>
                      <a:lnTo>
                        <a:pt x="139" y="10"/>
                      </a:lnTo>
                      <a:lnTo>
                        <a:pt x="122" y="0"/>
                      </a:lnTo>
                      <a:lnTo>
                        <a:pt x="115" y="10"/>
                      </a:lnTo>
                      <a:lnTo>
                        <a:pt x="90" y="0"/>
                      </a:lnTo>
                      <a:lnTo>
                        <a:pt x="74" y="16"/>
                      </a:lnTo>
                      <a:lnTo>
                        <a:pt x="74" y="34"/>
                      </a:lnTo>
                      <a:lnTo>
                        <a:pt x="57" y="41"/>
                      </a:lnTo>
                      <a:lnTo>
                        <a:pt x="65" y="65"/>
                      </a:lnTo>
                      <a:lnTo>
                        <a:pt x="50" y="90"/>
                      </a:lnTo>
                      <a:lnTo>
                        <a:pt x="34" y="137"/>
                      </a:lnTo>
                      <a:lnTo>
                        <a:pt x="40" y="171"/>
                      </a:lnTo>
                      <a:lnTo>
                        <a:pt x="34" y="196"/>
                      </a:lnTo>
                      <a:lnTo>
                        <a:pt x="34" y="212"/>
                      </a:lnTo>
                      <a:lnTo>
                        <a:pt x="25" y="219"/>
                      </a:lnTo>
                      <a:lnTo>
                        <a:pt x="25" y="252"/>
                      </a:lnTo>
                      <a:lnTo>
                        <a:pt x="16" y="267"/>
                      </a:lnTo>
                      <a:lnTo>
                        <a:pt x="16" y="301"/>
                      </a:lnTo>
                      <a:lnTo>
                        <a:pt x="16" y="317"/>
                      </a:lnTo>
                      <a:lnTo>
                        <a:pt x="16" y="349"/>
                      </a:lnTo>
                      <a:lnTo>
                        <a:pt x="25" y="349"/>
                      </a:lnTo>
                      <a:lnTo>
                        <a:pt x="25" y="358"/>
                      </a:lnTo>
                      <a:lnTo>
                        <a:pt x="16" y="389"/>
                      </a:lnTo>
                      <a:lnTo>
                        <a:pt x="9" y="404"/>
                      </a:lnTo>
                      <a:lnTo>
                        <a:pt x="9" y="421"/>
                      </a:lnTo>
                      <a:lnTo>
                        <a:pt x="0" y="446"/>
                      </a:lnTo>
                      <a:lnTo>
                        <a:pt x="0" y="463"/>
                      </a:lnTo>
                      <a:lnTo>
                        <a:pt x="0" y="470"/>
                      </a:lnTo>
                      <a:lnTo>
                        <a:pt x="9" y="463"/>
                      </a:lnTo>
                      <a:lnTo>
                        <a:pt x="9" y="486"/>
                      </a:lnTo>
                      <a:lnTo>
                        <a:pt x="16" y="495"/>
                      </a:lnTo>
                      <a:lnTo>
                        <a:pt x="40" y="495"/>
                      </a:lnTo>
                      <a:lnTo>
                        <a:pt x="57" y="495"/>
                      </a:lnTo>
                      <a:lnTo>
                        <a:pt x="50" y="470"/>
                      </a:lnTo>
                      <a:lnTo>
                        <a:pt x="57" y="463"/>
                      </a:lnTo>
                      <a:lnTo>
                        <a:pt x="65" y="454"/>
                      </a:lnTo>
                      <a:lnTo>
                        <a:pt x="74" y="429"/>
                      </a:lnTo>
                      <a:lnTo>
                        <a:pt x="99" y="414"/>
                      </a:lnTo>
                      <a:lnTo>
                        <a:pt x="99" y="398"/>
                      </a:lnTo>
                      <a:lnTo>
                        <a:pt x="90" y="398"/>
                      </a:lnTo>
                      <a:lnTo>
                        <a:pt x="74" y="381"/>
                      </a:lnTo>
                      <a:lnTo>
                        <a:pt x="74" y="373"/>
                      </a:lnTo>
                      <a:lnTo>
                        <a:pt x="82" y="364"/>
                      </a:lnTo>
                      <a:lnTo>
                        <a:pt x="99" y="358"/>
                      </a:lnTo>
                      <a:lnTo>
                        <a:pt x="99" y="349"/>
                      </a:lnTo>
                      <a:lnTo>
                        <a:pt x="106" y="349"/>
                      </a:lnTo>
                      <a:lnTo>
                        <a:pt x="106" y="333"/>
                      </a:lnTo>
                      <a:lnTo>
                        <a:pt x="115" y="324"/>
                      </a:lnTo>
                      <a:lnTo>
                        <a:pt x="115" y="317"/>
                      </a:lnTo>
                      <a:lnTo>
                        <a:pt x="122" y="317"/>
                      </a:lnTo>
                      <a:lnTo>
                        <a:pt x="122" y="308"/>
                      </a:lnTo>
                      <a:lnTo>
                        <a:pt x="106" y="308"/>
                      </a:lnTo>
                      <a:lnTo>
                        <a:pt x="106" y="284"/>
                      </a:lnTo>
                      <a:lnTo>
                        <a:pt x="122" y="292"/>
                      </a:lnTo>
                      <a:lnTo>
                        <a:pt x="139" y="284"/>
                      </a:lnTo>
                      <a:lnTo>
                        <a:pt x="147" y="259"/>
                      </a:lnTo>
                      <a:lnTo>
                        <a:pt x="139" y="252"/>
                      </a:lnTo>
                      <a:lnTo>
                        <a:pt x="147" y="252"/>
                      </a:lnTo>
                      <a:lnTo>
                        <a:pt x="162" y="252"/>
                      </a:lnTo>
                      <a:lnTo>
                        <a:pt x="202" y="243"/>
                      </a:lnTo>
                      <a:lnTo>
                        <a:pt x="211" y="219"/>
                      </a:lnTo>
                      <a:lnTo>
                        <a:pt x="211" y="212"/>
                      </a:lnTo>
                      <a:lnTo>
                        <a:pt x="202" y="202"/>
                      </a:lnTo>
                      <a:lnTo>
                        <a:pt x="202" y="196"/>
                      </a:lnTo>
                      <a:lnTo>
                        <a:pt x="187" y="187"/>
                      </a:lnTo>
                      <a:lnTo>
                        <a:pt x="187" y="178"/>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72" name="Freeform 55"/>
                <p:cNvSpPr>
                  <a:spLocks/>
                </p:cNvSpPr>
                <p:nvPr/>
              </p:nvSpPr>
              <p:spPr bwMode="gray">
                <a:xfrm>
                  <a:off x="1736" y="3896"/>
                  <a:ext cx="47" cy="30"/>
                </a:xfrm>
                <a:custGeom>
                  <a:avLst/>
                  <a:gdLst>
                    <a:gd name="T0" fmla="*/ 0 w 42"/>
                    <a:gd name="T1" fmla="*/ 2388 h 26"/>
                    <a:gd name="T2" fmla="*/ 1420 w 42"/>
                    <a:gd name="T3" fmla="*/ 5310 h 26"/>
                    <a:gd name="T4" fmla="*/ 2205 w 42"/>
                    <a:gd name="T5" fmla="*/ 7521 h 26"/>
                    <a:gd name="T6" fmla="*/ 3728 w 42"/>
                    <a:gd name="T7" fmla="*/ 2388 h 26"/>
                    <a:gd name="T8" fmla="*/ 3728 w 42"/>
                    <a:gd name="T9" fmla="*/ 0 h 26"/>
                    <a:gd name="T10" fmla="*/ 1420 w 42"/>
                    <a:gd name="T11" fmla="*/ 0 h 26"/>
                    <a:gd name="T12" fmla="*/ 640 w 42"/>
                    <a:gd name="T13" fmla="*/ 0 h 26"/>
                    <a:gd name="T14" fmla="*/ 0 w 42"/>
                    <a:gd name="T15" fmla="*/ 2388 h 26"/>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6"/>
                    <a:gd name="T26" fmla="*/ 42 w 4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6">
                      <a:moveTo>
                        <a:pt x="0" y="8"/>
                      </a:moveTo>
                      <a:lnTo>
                        <a:pt x="16" y="17"/>
                      </a:lnTo>
                      <a:lnTo>
                        <a:pt x="24" y="25"/>
                      </a:lnTo>
                      <a:lnTo>
                        <a:pt x="41" y="8"/>
                      </a:lnTo>
                      <a:lnTo>
                        <a:pt x="41" y="0"/>
                      </a:lnTo>
                      <a:lnTo>
                        <a:pt x="16" y="0"/>
                      </a:lnTo>
                      <a:lnTo>
                        <a:pt x="7" y="0"/>
                      </a:lnTo>
                      <a:lnTo>
                        <a:pt x="0" y="8"/>
                      </a:lnTo>
                    </a:path>
                  </a:pathLst>
                </a:custGeom>
                <a:solidFill>
                  <a:srgbClr val="DDDDDD"/>
                </a:solidFill>
                <a:ln w="9525">
                  <a:noFill/>
                  <a:round/>
                  <a:headEnd/>
                  <a:tailEnd/>
                </a:ln>
              </p:spPr>
              <p:txBody>
                <a:bodyPr lIns="0" tIns="0" rIns="0" bIns="0" anchor="ctr"/>
                <a:lstStyle/>
                <a:p>
                  <a:endParaRPr lang="en-GB"/>
                </a:p>
              </p:txBody>
            </p:sp>
            <p:sp>
              <p:nvSpPr>
                <p:cNvPr id="3273" name="Freeform 56"/>
                <p:cNvSpPr>
                  <a:spLocks/>
                </p:cNvSpPr>
                <p:nvPr/>
              </p:nvSpPr>
              <p:spPr bwMode="gray">
                <a:xfrm>
                  <a:off x="1564" y="2368"/>
                  <a:ext cx="29" cy="19"/>
                </a:xfrm>
                <a:custGeom>
                  <a:avLst/>
                  <a:gdLst>
                    <a:gd name="T0" fmla="*/ 0 w 26"/>
                    <a:gd name="T1" fmla="*/ 1364 h 17"/>
                    <a:gd name="T2" fmla="*/ 683 w 26"/>
                    <a:gd name="T3" fmla="*/ 1364 h 17"/>
                    <a:gd name="T4" fmla="*/ 2018 w 26"/>
                    <a:gd name="T5" fmla="*/ 0 h 17"/>
                    <a:gd name="T6" fmla="*/ 1304 w 26"/>
                    <a:gd name="T7" fmla="*/ 0 h 17"/>
                    <a:gd name="T8" fmla="*/ 0 w 26"/>
                    <a:gd name="T9" fmla="*/ 1364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16"/>
                      </a:moveTo>
                      <a:lnTo>
                        <a:pt x="9" y="16"/>
                      </a:lnTo>
                      <a:lnTo>
                        <a:pt x="25" y="0"/>
                      </a:lnTo>
                      <a:lnTo>
                        <a:pt x="16" y="0"/>
                      </a:lnTo>
                      <a:lnTo>
                        <a:pt x="0" y="16"/>
                      </a:lnTo>
                    </a:path>
                  </a:pathLst>
                </a:custGeom>
                <a:solidFill>
                  <a:srgbClr val="DDDDDD"/>
                </a:solidFill>
                <a:ln w="9525">
                  <a:noFill/>
                  <a:round/>
                  <a:headEnd/>
                  <a:tailEnd/>
                </a:ln>
              </p:spPr>
              <p:txBody>
                <a:bodyPr lIns="0" tIns="0" rIns="0" bIns="0" anchor="ctr"/>
                <a:lstStyle/>
                <a:p>
                  <a:endParaRPr lang="en-GB"/>
                </a:p>
              </p:txBody>
            </p:sp>
            <p:sp>
              <p:nvSpPr>
                <p:cNvPr id="3274" name="Freeform 57"/>
                <p:cNvSpPr>
                  <a:spLocks/>
                </p:cNvSpPr>
                <p:nvPr/>
              </p:nvSpPr>
              <p:spPr bwMode="gray">
                <a:xfrm>
                  <a:off x="1564" y="2368"/>
                  <a:ext cx="29" cy="19"/>
                </a:xfrm>
                <a:custGeom>
                  <a:avLst/>
                  <a:gdLst>
                    <a:gd name="T0" fmla="*/ 0 w 26"/>
                    <a:gd name="T1" fmla="*/ 1364 h 17"/>
                    <a:gd name="T2" fmla="*/ 683 w 26"/>
                    <a:gd name="T3" fmla="*/ 1364 h 17"/>
                    <a:gd name="T4" fmla="*/ 2018 w 26"/>
                    <a:gd name="T5" fmla="*/ 0 h 17"/>
                    <a:gd name="T6" fmla="*/ 1304 w 26"/>
                    <a:gd name="T7" fmla="*/ 0 h 17"/>
                    <a:gd name="T8" fmla="*/ 0 w 26"/>
                    <a:gd name="T9" fmla="*/ 1364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16"/>
                      </a:moveTo>
                      <a:lnTo>
                        <a:pt x="9" y="16"/>
                      </a:lnTo>
                      <a:lnTo>
                        <a:pt x="25" y="0"/>
                      </a:lnTo>
                      <a:lnTo>
                        <a:pt x="16" y="0"/>
                      </a:lnTo>
                      <a:lnTo>
                        <a:pt x="0" y="16"/>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75" name="Freeform 58"/>
                <p:cNvSpPr>
                  <a:spLocks/>
                </p:cNvSpPr>
                <p:nvPr/>
              </p:nvSpPr>
              <p:spPr bwMode="gray">
                <a:xfrm>
                  <a:off x="1692" y="2183"/>
                  <a:ext cx="36" cy="21"/>
                </a:xfrm>
                <a:custGeom>
                  <a:avLst/>
                  <a:gdLst>
                    <a:gd name="T0" fmla="*/ 0 w 33"/>
                    <a:gd name="T1" fmla="*/ 0 h 18"/>
                    <a:gd name="T2" fmla="*/ 513 w 33"/>
                    <a:gd name="T3" fmla="*/ 7832 h 18"/>
                    <a:gd name="T4" fmla="*/ 1031 w 33"/>
                    <a:gd name="T5" fmla="*/ 7832 h 18"/>
                    <a:gd name="T6" fmla="*/ 513 w 33"/>
                    <a:gd name="T7" fmla="*/ 4230 h 18"/>
                    <a:gd name="T8" fmla="*/ 0 w 33"/>
                    <a:gd name="T9" fmla="*/ 0 h 18"/>
                    <a:gd name="T10" fmla="*/ 0 60000 65536"/>
                    <a:gd name="T11" fmla="*/ 0 60000 65536"/>
                    <a:gd name="T12" fmla="*/ 0 60000 65536"/>
                    <a:gd name="T13" fmla="*/ 0 60000 65536"/>
                    <a:gd name="T14" fmla="*/ 0 60000 65536"/>
                    <a:gd name="T15" fmla="*/ 0 w 33"/>
                    <a:gd name="T16" fmla="*/ 0 h 18"/>
                    <a:gd name="T17" fmla="*/ 33 w 33"/>
                    <a:gd name="T18" fmla="*/ 18 h 18"/>
                  </a:gdLst>
                  <a:ahLst/>
                  <a:cxnLst>
                    <a:cxn ang="T10">
                      <a:pos x="T0" y="T1"/>
                    </a:cxn>
                    <a:cxn ang="T11">
                      <a:pos x="T2" y="T3"/>
                    </a:cxn>
                    <a:cxn ang="T12">
                      <a:pos x="T4" y="T5"/>
                    </a:cxn>
                    <a:cxn ang="T13">
                      <a:pos x="T6" y="T7"/>
                    </a:cxn>
                    <a:cxn ang="T14">
                      <a:pos x="T8" y="T9"/>
                    </a:cxn>
                  </a:cxnLst>
                  <a:rect l="T15" t="T16" r="T17" b="T18"/>
                  <a:pathLst>
                    <a:path w="33" h="18">
                      <a:moveTo>
                        <a:pt x="0" y="0"/>
                      </a:moveTo>
                      <a:lnTo>
                        <a:pt x="16" y="17"/>
                      </a:lnTo>
                      <a:lnTo>
                        <a:pt x="32" y="17"/>
                      </a:lnTo>
                      <a:lnTo>
                        <a:pt x="16" y="9"/>
                      </a:lnTo>
                      <a:lnTo>
                        <a:pt x="0" y="0"/>
                      </a:lnTo>
                    </a:path>
                  </a:pathLst>
                </a:custGeom>
                <a:solidFill>
                  <a:srgbClr val="DDDDDD"/>
                </a:solidFill>
                <a:ln w="9525">
                  <a:noFill/>
                  <a:round/>
                  <a:headEnd/>
                  <a:tailEnd/>
                </a:ln>
              </p:spPr>
              <p:txBody>
                <a:bodyPr lIns="0" tIns="0" rIns="0" bIns="0" anchor="ctr"/>
                <a:lstStyle/>
                <a:p>
                  <a:endParaRPr lang="en-GB"/>
                </a:p>
              </p:txBody>
            </p:sp>
            <p:sp>
              <p:nvSpPr>
                <p:cNvPr id="3276" name="Freeform 59"/>
                <p:cNvSpPr>
                  <a:spLocks/>
                </p:cNvSpPr>
                <p:nvPr/>
              </p:nvSpPr>
              <p:spPr bwMode="gray">
                <a:xfrm>
                  <a:off x="1692" y="2183"/>
                  <a:ext cx="36" cy="21"/>
                </a:xfrm>
                <a:custGeom>
                  <a:avLst/>
                  <a:gdLst>
                    <a:gd name="T0" fmla="*/ 0 w 33"/>
                    <a:gd name="T1" fmla="*/ 0 h 18"/>
                    <a:gd name="T2" fmla="*/ 513 w 33"/>
                    <a:gd name="T3" fmla="*/ 7832 h 18"/>
                    <a:gd name="T4" fmla="*/ 1031 w 33"/>
                    <a:gd name="T5" fmla="*/ 7832 h 18"/>
                    <a:gd name="T6" fmla="*/ 513 w 33"/>
                    <a:gd name="T7" fmla="*/ 4230 h 18"/>
                    <a:gd name="T8" fmla="*/ 0 w 33"/>
                    <a:gd name="T9" fmla="*/ 0 h 18"/>
                    <a:gd name="T10" fmla="*/ 0 60000 65536"/>
                    <a:gd name="T11" fmla="*/ 0 60000 65536"/>
                    <a:gd name="T12" fmla="*/ 0 60000 65536"/>
                    <a:gd name="T13" fmla="*/ 0 60000 65536"/>
                    <a:gd name="T14" fmla="*/ 0 60000 65536"/>
                    <a:gd name="T15" fmla="*/ 0 w 33"/>
                    <a:gd name="T16" fmla="*/ 0 h 18"/>
                    <a:gd name="T17" fmla="*/ 33 w 33"/>
                    <a:gd name="T18" fmla="*/ 18 h 18"/>
                  </a:gdLst>
                  <a:ahLst/>
                  <a:cxnLst>
                    <a:cxn ang="T10">
                      <a:pos x="T0" y="T1"/>
                    </a:cxn>
                    <a:cxn ang="T11">
                      <a:pos x="T2" y="T3"/>
                    </a:cxn>
                    <a:cxn ang="T12">
                      <a:pos x="T4" y="T5"/>
                    </a:cxn>
                    <a:cxn ang="T13">
                      <a:pos x="T6" y="T7"/>
                    </a:cxn>
                    <a:cxn ang="T14">
                      <a:pos x="T8" y="T9"/>
                    </a:cxn>
                  </a:cxnLst>
                  <a:rect l="T15" t="T16" r="T17" b="T18"/>
                  <a:pathLst>
                    <a:path w="33" h="18">
                      <a:moveTo>
                        <a:pt x="0" y="0"/>
                      </a:moveTo>
                      <a:lnTo>
                        <a:pt x="16" y="17"/>
                      </a:lnTo>
                      <a:lnTo>
                        <a:pt x="32" y="17"/>
                      </a:lnTo>
                      <a:lnTo>
                        <a:pt x="16" y="9"/>
                      </a:lnTo>
                      <a:lnTo>
                        <a:pt x="0" y="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77" name="Freeform 60"/>
                <p:cNvSpPr>
                  <a:spLocks/>
                </p:cNvSpPr>
                <p:nvPr/>
              </p:nvSpPr>
              <p:spPr bwMode="gray">
                <a:xfrm>
                  <a:off x="1692" y="2248"/>
                  <a:ext cx="36" cy="28"/>
                </a:xfrm>
                <a:custGeom>
                  <a:avLst/>
                  <a:gdLst>
                    <a:gd name="T0" fmla="*/ 0 w 33"/>
                    <a:gd name="T1" fmla="*/ 722 h 25"/>
                    <a:gd name="T2" fmla="*/ 772 w 33"/>
                    <a:gd name="T3" fmla="*/ 2244 h 25"/>
                    <a:gd name="T4" fmla="*/ 772 w 33"/>
                    <a:gd name="T5" fmla="*/ 1426 h 25"/>
                    <a:gd name="T6" fmla="*/ 1031 w 33"/>
                    <a:gd name="T7" fmla="*/ 722 h 25"/>
                    <a:gd name="T8" fmla="*/ 513 w 33"/>
                    <a:gd name="T9" fmla="*/ 722 h 25"/>
                    <a:gd name="T10" fmla="*/ 235 w 33"/>
                    <a:gd name="T11" fmla="*/ 0 h 25"/>
                    <a:gd name="T12" fmla="*/ 0 w 33"/>
                    <a:gd name="T13" fmla="*/ 722 h 25"/>
                    <a:gd name="T14" fmla="*/ 0 60000 65536"/>
                    <a:gd name="T15" fmla="*/ 0 60000 65536"/>
                    <a:gd name="T16" fmla="*/ 0 60000 65536"/>
                    <a:gd name="T17" fmla="*/ 0 60000 65536"/>
                    <a:gd name="T18" fmla="*/ 0 60000 65536"/>
                    <a:gd name="T19" fmla="*/ 0 60000 65536"/>
                    <a:gd name="T20" fmla="*/ 0 60000 65536"/>
                    <a:gd name="T21" fmla="*/ 0 w 33"/>
                    <a:gd name="T22" fmla="*/ 0 h 25"/>
                    <a:gd name="T23" fmla="*/ 33 w 3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5">
                      <a:moveTo>
                        <a:pt x="0" y="8"/>
                      </a:moveTo>
                      <a:lnTo>
                        <a:pt x="24" y="24"/>
                      </a:lnTo>
                      <a:lnTo>
                        <a:pt x="24" y="15"/>
                      </a:lnTo>
                      <a:lnTo>
                        <a:pt x="32" y="8"/>
                      </a:lnTo>
                      <a:lnTo>
                        <a:pt x="16" y="8"/>
                      </a:lnTo>
                      <a:lnTo>
                        <a:pt x="7" y="0"/>
                      </a:lnTo>
                      <a:lnTo>
                        <a:pt x="0" y="8"/>
                      </a:lnTo>
                    </a:path>
                  </a:pathLst>
                </a:custGeom>
                <a:solidFill>
                  <a:srgbClr val="DDDDDD"/>
                </a:solidFill>
                <a:ln w="9525">
                  <a:noFill/>
                  <a:round/>
                  <a:headEnd/>
                  <a:tailEnd/>
                </a:ln>
              </p:spPr>
              <p:txBody>
                <a:bodyPr lIns="0" tIns="0" rIns="0" bIns="0" anchor="ctr"/>
                <a:lstStyle/>
                <a:p>
                  <a:endParaRPr lang="en-GB"/>
                </a:p>
              </p:txBody>
            </p:sp>
            <p:sp>
              <p:nvSpPr>
                <p:cNvPr id="3278" name="Freeform 61"/>
                <p:cNvSpPr>
                  <a:spLocks/>
                </p:cNvSpPr>
                <p:nvPr/>
              </p:nvSpPr>
              <p:spPr bwMode="gray">
                <a:xfrm>
                  <a:off x="1692" y="2248"/>
                  <a:ext cx="36" cy="28"/>
                </a:xfrm>
                <a:custGeom>
                  <a:avLst/>
                  <a:gdLst>
                    <a:gd name="T0" fmla="*/ 0 w 33"/>
                    <a:gd name="T1" fmla="*/ 722 h 25"/>
                    <a:gd name="T2" fmla="*/ 772 w 33"/>
                    <a:gd name="T3" fmla="*/ 2244 h 25"/>
                    <a:gd name="T4" fmla="*/ 772 w 33"/>
                    <a:gd name="T5" fmla="*/ 1426 h 25"/>
                    <a:gd name="T6" fmla="*/ 1031 w 33"/>
                    <a:gd name="T7" fmla="*/ 722 h 25"/>
                    <a:gd name="T8" fmla="*/ 513 w 33"/>
                    <a:gd name="T9" fmla="*/ 722 h 25"/>
                    <a:gd name="T10" fmla="*/ 235 w 33"/>
                    <a:gd name="T11" fmla="*/ 0 h 25"/>
                    <a:gd name="T12" fmla="*/ 0 w 33"/>
                    <a:gd name="T13" fmla="*/ 722 h 25"/>
                    <a:gd name="T14" fmla="*/ 0 60000 65536"/>
                    <a:gd name="T15" fmla="*/ 0 60000 65536"/>
                    <a:gd name="T16" fmla="*/ 0 60000 65536"/>
                    <a:gd name="T17" fmla="*/ 0 60000 65536"/>
                    <a:gd name="T18" fmla="*/ 0 60000 65536"/>
                    <a:gd name="T19" fmla="*/ 0 60000 65536"/>
                    <a:gd name="T20" fmla="*/ 0 60000 65536"/>
                    <a:gd name="T21" fmla="*/ 0 w 33"/>
                    <a:gd name="T22" fmla="*/ 0 h 25"/>
                    <a:gd name="T23" fmla="*/ 33 w 3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5">
                      <a:moveTo>
                        <a:pt x="0" y="8"/>
                      </a:moveTo>
                      <a:lnTo>
                        <a:pt x="24" y="24"/>
                      </a:lnTo>
                      <a:lnTo>
                        <a:pt x="24" y="15"/>
                      </a:lnTo>
                      <a:lnTo>
                        <a:pt x="32" y="8"/>
                      </a:lnTo>
                      <a:lnTo>
                        <a:pt x="16" y="8"/>
                      </a:lnTo>
                      <a:lnTo>
                        <a:pt x="7" y="0"/>
                      </a:lnTo>
                      <a:lnTo>
                        <a:pt x="0" y="8"/>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79" name="Freeform 62"/>
                <p:cNvSpPr>
                  <a:spLocks/>
                </p:cNvSpPr>
                <p:nvPr/>
              </p:nvSpPr>
              <p:spPr bwMode="gray">
                <a:xfrm>
                  <a:off x="1763" y="2147"/>
                  <a:ext cx="92" cy="111"/>
                </a:xfrm>
                <a:custGeom>
                  <a:avLst/>
                  <a:gdLst>
                    <a:gd name="T0" fmla="*/ 0 w 83"/>
                    <a:gd name="T1" fmla="*/ 15875 h 97"/>
                    <a:gd name="T2" fmla="*/ 0 w 83"/>
                    <a:gd name="T3" fmla="*/ 17607 h 97"/>
                    <a:gd name="T4" fmla="*/ 2961 w 83"/>
                    <a:gd name="T5" fmla="*/ 17607 h 97"/>
                    <a:gd name="T6" fmla="*/ 2961 w 83"/>
                    <a:gd name="T7" fmla="*/ 19534 h 97"/>
                    <a:gd name="T8" fmla="*/ 3467 w 83"/>
                    <a:gd name="T9" fmla="*/ 17607 h 97"/>
                    <a:gd name="T10" fmla="*/ 4496 w 83"/>
                    <a:gd name="T11" fmla="*/ 19534 h 97"/>
                    <a:gd name="T12" fmla="*/ 4496 w 83"/>
                    <a:gd name="T13" fmla="*/ 21172 h 97"/>
                    <a:gd name="T14" fmla="*/ 4988 w 83"/>
                    <a:gd name="T15" fmla="*/ 21172 h 97"/>
                    <a:gd name="T16" fmla="*/ 4988 w 83"/>
                    <a:gd name="T17" fmla="*/ 17607 h 97"/>
                    <a:gd name="T18" fmla="*/ 4032 w 83"/>
                    <a:gd name="T19" fmla="*/ 15875 h 97"/>
                    <a:gd name="T20" fmla="*/ 4496 w 83"/>
                    <a:gd name="T21" fmla="*/ 13873 h 97"/>
                    <a:gd name="T22" fmla="*/ 4032 w 83"/>
                    <a:gd name="T23" fmla="*/ 12347 h 97"/>
                    <a:gd name="T24" fmla="*/ 4496 w 83"/>
                    <a:gd name="T25" fmla="*/ 10594 h 97"/>
                    <a:gd name="T26" fmla="*/ 2961 w 83"/>
                    <a:gd name="T27" fmla="*/ 10594 h 97"/>
                    <a:gd name="T28" fmla="*/ 2662 w 83"/>
                    <a:gd name="T29" fmla="*/ 8972 h 97"/>
                    <a:gd name="T30" fmla="*/ 2961 w 83"/>
                    <a:gd name="T31" fmla="*/ 6851 h 97"/>
                    <a:gd name="T32" fmla="*/ 2662 w 83"/>
                    <a:gd name="T33" fmla="*/ 6851 h 97"/>
                    <a:gd name="T34" fmla="*/ 2961 w 83"/>
                    <a:gd name="T35" fmla="*/ 0 h 97"/>
                    <a:gd name="T36" fmla="*/ 1961 w 83"/>
                    <a:gd name="T37" fmla="*/ 1248 h 97"/>
                    <a:gd name="T38" fmla="*/ 479 w 83"/>
                    <a:gd name="T39" fmla="*/ 12347 h 97"/>
                    <a:gd name="T40" fmla="*/ 479 w 83"/>
                    <a:gd name="T41" fmla="*/ 13873 h 97"/>
                    <a:gd name="T42" fmla="*/ 0 w 83"/>
                    <a:gd name="T43" fmla="*/ 15875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97"/>
                    <a:gd name="T68" fmla="*/ 83 w 83"/>
                    <a:gd name="T69" fmla="*/ 97 h 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97">
                      <a:moveTo>
                        <a:pt x="0" y="72"/>
                      </a:moveTo>
                      <a:lnTo>
                        <a:pt x="0" y="80"/>
                      </a:lnTo>
                      <a:lnTo>
                        <a:pt x="48" y="80"/>
                      </a:lnTo>
                      <a:lnTo>
                        <a:pt x="48" y="88"/>
                      </a:lnTo>
                      <a:lnTo>
                        <a:pt x="57" y="80"/>
                      </a:lnTo>
                      <a:lnTo>
                        <a:pt x="73" y="88"/>
                      </a:lnTo>
                      <a:lnTo>
                        <a:pt x="73" y="96"/>
                      </a:lnTo>
                      <a:lnTo>
                        <a:pt x="82" y="96"/>
                      </a:lnTo>
                      <a:lnTo>
                        <a:pt x="82" y="80"/>
                      </a:lnTo>
                      <a:lnTo>
                        <a:pt x="65" y="72"/>
                      </a:lnTo>
                      <a:lnTo>
                        <a:pt x="73" y="63"/>
                      </a:lnTo>
                      <a:lnTo>
                        <a:pt x="65" y="56"/>
                      </a:lnTo>
                      <a:lnTo>
                        <a:pt x="73" y="48"/>
                      </a:lnTo>
                      <a:lnTo>
                        <a:pt x="48" y="48"/>
                      </a:lnTo>
                      <a:lnTo>
                        <a:pt x="42" y="40"/>
                      </a:lnTo>
                      <a:lnTo>
                        <a:pt x="48" y="31"/>
                      </a:lnTo>
                      <a:lnTo>
                        <a:pt x="42" y="31"/>
                      </a:lnTo>
                      <a:lnTo>
                        <a:pt x="48" y="0"/>
                      </a:lnTo>
                      <a:lnTo>
                        <a:pt x="32" y="6"/>
                      </a:lnTo>
                      <a:lnTo>
                        <a:pt x="8" y="56"/>
                      </a:lnTo>
                      <a:lnTo>
                        <a:pt x="8" y="63"/>
                      </a:lnTo>
                      <a:lnTo>
                        <a:pt x="0" y="72"/>
                      </a:lnTo>
                    </a:path>
                  </a:pathLst>
                </a:custGeom>
                <a:solidFill>
                  <a:srgbClr val="DDDDDD"/>
                </a:solidFill>
                <a:ln w="9525">
                  <a:noFill/>
                  <a:round/>
                  <a:headEnd/>
                  <a:tailEnd/>
                </a:ln>
              </p:spPr>
              <p:txBody>
                <a:bodyPr lIns="0" tIns="0" rIns="0" bIns="0" anchor="ctr"/>
                <a:lstStyle/>
                <a:p>
                  <a:endParaRPr lang="en-GB"/>
                </a:p>
              </p:txBody>
            </p:sp>
            <p:sp>
              <p:nvSpPr>
                <p:cNvPr id="3280" name="Freeform 63"/>
                <p:cNvSpPr>
                  <a:spLocks/>
                </p:cNvSpPr>
                <p:nvPr/>
              </p:nvSpPr>
              <p:spPr bwMode="gray">
                <a:xfrm>
                  <a:off x="3872" y="2599"/>
                  <a:ext cx="45" cy="20"/>
                </a:xfrm>
                <a:custGeom>
                  <a:avLst/>
                  <a:gdLst>
                    <a:gd name="T0" fmla="*/ 1374 w 41"/>
                    <a:gd name="T1" fmla="*/ 0 h 17"/>
                    <a:gd name="T2" fmla="*/ 316 w 41"/>
                    <a:gd name="T3" fmla="*/ 0 h 17"/>
                    <a:gd name="T4" fmla="*/ 0 w 41"/>
                    <a:gd name="T5" fmla="*/ 6128 h 17"/>
                    <a:gd name="T6" fmla="*/ 0 w 41"/>
                    <a:gd name="T7" fmla="*/ 10528 h 17"/>
                    <a:gd name="T8" fmla="*/ 1374 w 41"/>
                    <a:gd name="T9" fmla="*/ 10528 h 17"/>
                    <a:gd name="T10" fmla="*/ 1655 w 41"/>
                    <a:gd name="T11" fmla="*/ 10528 h 17"/>
                    <a:gd name="T12" fmla="*/ 1374 w 41"/>
                    <a:gd name="T13" fmla="*/ 0 h 17"/>
                    <a:gd name="T14" fmla="*/ 0 60000 65536"/>
                    <a:gd name="T15" fmla="*/ 0 60000 65536"/>
                    <a:gd name="T16" fmla="*/ 0 60000 65536"/>
                    <a:gd name="T17" fmla="*/ 0 60000 65536"/>
                    <a:gd name="T18" fmla="*/ 0 60000 65536"/>
                    <a:gd name="T19" fmla="*/ 0 60000 65536"/>
                    <a:gd name="T20" fmla="*/ 0 60000 65536"/>
                    <a:gd name="T21" fmla="*/ 0 w 41"/>
                    <a:gd name="T22" fmla="*/ 0 h 17"/>
                    <a:gd name="T23" fmla="*/ 41 w 4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17">
                      <a:moveTo>
                        <a:pt x="33" y="0"/>
                      </a:moveTo>
                      <a:lnTo>
                        <a:pt x="8" y="0"/>
                      </a:lnTo>
                      <a:lnTo>
                        <a:pt x="0" y="9"/>
                      </a:lnTo>
                      <a:lnTo>
                        <a:pt x="0" y="16"/>
                      </a:lnTo>
                      <a:lnTo>
                        <a:pt x="33" y="16"/>
                      </a:lnTo>
                      <a:lnTo>
                        <a:pt x="40" y="16"/>
                      </a:lnTo>
                      <a:lnTo>
                        <a:pt x="33" y="0"/>
                      </a:lnTo>
                    </a:path>
                  </a:pathLst>
                </a:custGeom>
                <a:solidFill>
                  <a:srgbClr val="DDDDDD"/>
                </a:solidFill>
                <a:ln w="9525">
                  <a:noFill/>
                  <a:round/>
                  <a:headEnd/>
                  <a:tailEnd/>
                </a:ln>
              </p:spPr>
              <p:txBody>
                <a:bodyPr lIns="0" tIns="0" rIns="0" bIns="0" anchor="ctr"/>
                <a:lstStyle/>
                <a:p>
                  <a:endParaRPr lang="en-GB"/>
                </a:p>
              </p:txBody>
            </p:sp>
            <p:sp>
              <p:nvSpPr>
                <p:cNvPr id="3281" name="Freeform 64"/>
                <p:cNvSpPr>
                  <a:spLocks/>
                </p:cNvSpPr>
                <p:nvPr/>
              </p:nvSpPr>
              <p:spPr bwMode="gray">
                <a:xfrm>
                  <a:off x="3872" y="2599"/>
                  <a:ext cx="45" cy="20"/>
                </a:xfrm>
                <a:custGeom>
                  <a:avLst/>
                  <a:gdLst>
                    <a:gd name="T0" fmla="*/ 1374 w 41"/>
                    <a:gd name="T1" fmla="*/ 0 h 17"/>
                    <a:gd name="T2" fmla="*/ 316 w 41"/>
                    <a:gd name="T3" fmla="*/ 0 h 17"/>
                    <a:gd name="T4" fmla="*/ 0 w 41"/>
                    <a:gd name="T5" fmla="*/ 6128 h 17"/>
                    <a:gd name="T6" fmla="*/ 0 w 41"/>
                    <a:gd name="T7" fmla="*/ 10528 h 17"/>
                    <a:gd name="T8" fmla="*/ 1374 w 41"/>
                    <a:gd name="T9" fmla="*/ 10528 h 17"/>
                    <a:gd name="T10" fmla="*/ 1655 w 41"/>
                    <a:gd name="T11" fmla="*/ 10528 h 17"/>
                    <a:gd name="T12" fmla="*/ 1374 w 41"/>
                    <a:gd name="T13" fmla="*/ 0 h 17"/>
                    <a:gd name="T14" fmla="*/ 0 60000 65536"/>
                    <a:gd name="T15" fmla="*/ 0 60000 65536"/>
                    <a:gd name="T16" fmla="*/ 0 60000 65536"/>
                    <a:gd name="T17" fmla="*/ 0 60000 65536"/>
                    <a:gd name="T18" fmla="*/ 0 60000 65536"/>
                    <a:gd name="T19" fmla="*/ 0 60000 65536"/>
                    <a:gd name="T20" fmla="*/ 0 60000 65536"/>
                    <a:gd name="T21" fmla="*/ 0 w 41"/>
                    <a:gd name="T22" fmla="*/ 0 h 17"/>
                    <a:gd name="T23" fmla="*/ 41 w 4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17">
                      <a:moveTo>
                        <a:pt x="33" y="0"/>
                      </a:moveTo>
                      <a:lnTo>
                        <a:pt x="8" y="0"/>
                      </a:lnTo>
                      <a:lnTo>
                        <a:pt x="0" y="9"/>
                      </a:lnTo>
                      <a:lnTo>
                        <a:pt x="0" y="16"/>
                      </a:lnTo>
                      <a:lnTo>
                        <a:pt x="33" y="16"/>
                      </a:lnTo>
                      <a:lnTo>
                        <a:pt x="40" y="16"/>
                      </a:lnTo>
                      <a:lnTo>
                        <a:pt x="33" y="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82" name="Freeform 65"/>
                <p:cNvSpPr>
                  <a:spLocks/>
                </p:cNvSpPr>
                <p:nvPr/>
              </p:nvSpPr>
              <p:spPr bwMode="gray">
                <a:xfrm>
                  <a:off x="3574" y="2461"/>
                  <a:ext cx="416" cy="446"/>
                </a:xfrm>
                <a:custGeom>
                  <a:avLst/>
                  <a:gdLst>
                    <a:gd name="T0" fmla="*/ 25325 w 374"/>
                    <a:gd name="T1" fmla="*/ 22618 h 390"/>
                    <a:gd name="T2" fmla="*/ 26321 w 374"/>
                    <a:gd name="T3" fmla="*/ 29580 h 390"/>
                    <a:gd name="T4" fmla="*/ 24696 w 374"/>
                    <a:gd name="T5" fmla="*/ 31265 h 390"/>
                    <a:gd name="T6" fmla="*/ 22990 w 374"/>
                    <a:gd name="T7" fmla="*/ 40131 h 390"/>
                    <a:gd name="T8" fmla="*/ 22488 w 374"/>
                    <a:gd name="T9" fmla="*/ 45301 h 390"/>
                    <a:gd name="T10" fmla="*/ 21799 w 374"/>
                    <a:gd name="T11" fmla="*/ 38109 h 390"/>
                    <a:gd name="T12" fmla="*/ 20669 w 374"/>
                    <a:gd name="T13" fmla="*/ 40131 h 390"/>
                    <a:gd name="T14" fmla="*/ 21799 w 374"/>
                    <a:gd name="T15" fmla="*/ 34754 h 390"/>
                    <a:gd name="T16" fmla="*/ 19506 w 374"/>
                    <a:gd name="T17" fmla="*/ 31265 h 390"/>
                    <a:gd name="T18" fmla="*/ 18425 w 374"/>
                    <a:gd name="T19" fmla="*/ 31265 h 390"/>
                    <a:gd name="T20" fmla="*/ 17711 w 374"/>
                    <a:gd name="T21" fmla="*/ 36412 h 390"/>
                    <a:gd name="T22" fmla="*/ 18870 w 374"/>
                    <a:gd name="T23" fmla="*/ 45301 h 390"/>
                    <a:gd name="T24" fmla="*/ 18425 w 374"/>
                    <a:gd name="T25" fmla="*/ 43287 h 390"/>
                    <a:gd name="T26" fmla="*/ 16706 w 374"/>
                    <a:gd name="T27" fmla="*/ 50591 h 390"/>
                    <a:gd name="T28" fmla="*/ 12630 w 374"/>
                    <a:gd name="T29" fmla="*/ 59245 h 390"/>
                    <a:gd name="T30" fmla="*/ 12037 w 374"/>
                    <a:gd name="T31" fmla="*/ 60794 h 390"/>
                    <a:gd name="T32" fmla="*/ 11053 w 374"/>
                    <a:gd name="T33" fmla="*/ 62628 h 390"/>
                    <a:gd name="T34" fmla="*/ 11053 w 374"/>
                    <a:gd name="T35" fmla="*/ 69523 h 390"/>
                    <a:gd name="T36" fmla="*/ 10376 w 374"/>
                    <a:gd name="T37" fmla="*/ 77952 h 390"/>
                    <a:gd name="T38" fmla="*/ 9178 w 374"/>
                    <a:gd name="T39" fmla="*/ 81444 h 390"/>
                    <a:gd name="T40" fmla="*/ 7418 w 374"/>
                    <a:gd name="T41" fmla="*/ 81444 h 390"/>
                    <a:gd name="T42" fmla="*/ 4557 w 374"/>
                    <a:gd name="T43" fmla="*/ 60794 h 390"/>
                    <a:gd name="T44" fmla="*/ 4102 w 374"/>
                    <a:gd name="T45" fmla="*/ 43287 h 390"/>
                    <a:gd name="T46" fmla="*/ 2406 w 374"/>
                    <a:gd name="T47" fmla="*/ 48806 h 390"/>
                    <a:gd name="T48" fmla="*/ 1749 w 374"/>
                    <a:gd name="T49" fmla="*/ 43287 h 390"/>
                    <a:gd name="T50" fmla="*/ 1351 w 374"/>
                    <a:gd name="T51" fmla="*/ 41875 h 390"/>
                    <a:gd name="T52" fmla="*/ 596 w 374"/>
                    <a:gd name="T53" fmla="*/ 38109 h 390"/>
                    <a:gd name="T54" fmla="*/ 2406 w 374"/>
                    <a:gd name="T55" fmla="*/ 36412 h 390"/>
                    <a:gd name="T56" fmla="*/ 1749 w 374"/>
                    <a:gd name="T57" fmla="*/ 32796 h 390"/>
                    <a:gd name="T58" fmla="*/ 1351 w 374"/>
                    <a:gd name="T59" fmla="*/ 31265 h 390"/>
                    <a:gd name="T60" fmla="*/ 1749 w 374"/>
                    <a:gd name="T61" fmla="*/ 25970 h 390"/>
                    <a:gd name="T62" fmla="*/ 3580 w 374"/>
                    <a:gd name="T63" fmla="*/ 25970 h 390"/>
                    <a:gd name="T64" fmla="*/ 5762 w 374"/>
                    <a:gd name="T65" fmla="*/ 13898 h 390"/>
                    <a:gd name="T66" fmla="*/ 6279 w 374"/>
                    <a:gd name="T67" fmla="*/ 12023 h 390"/>
                    <a:gd name="T68" fmla="*/ 5762 w 374"/>
                    <a:gd name="T69" fmla="*/ 7030 h 390"/>
                    <a:gd name="T70" fmla="*/ 5762 w 374"/>
                    <a:gd name="T71" fmla="*/ 3406 h 390"/>
                    <a:gd name="T72" fmla="*/ 8054 w 374"/>
                    <a:gd name="T73" fmla="*/ 3406 h 390"/>
                    <a:gd name="T74" fmla="*/ 10376 w 374"/>
                    <a:gd name="T75" fmla="*/ 0 h 390"/>
                    <a:gd name="T76" fmla="*/ 11053 w 374"/>
                    <a:gd name="T77" fmla="*/ 5375 h 390"/>
                    <a:gd name="T78" fmla="*/ 10376 w 374"/>
                    <a:gd name="T79" fmla="*/ 12023 h 390"/>
                    <a:gd name="T80" fmla="*/ 9812 w 374"/>
                    <a:gd name="T81" fmla="*/ 17365 h 390"/>
                    <a:gd name="T82" fmla="*/ 11053 w 374"/>
                    <a:gd name="T83" fmla="*/ 24161 h 390"/>
                    <a:gd name="T84" fmla="*/ 17157 w 374"/>
                    <a:gd name="T85" fmla="*/ 31265 h 390"/>
                    <a:gd name="T86" fmla="*/ 17711 w 374"/>
                    <a:gd name="T87" fmla="*/ 29580 h 390"/>
                    <a:gd name="T88" fmla="*/ 18425 w 374"/>
                    <a:gd name="T89" fmla="*/ 25970 h 390"/>
                    <a:gd name="T90" fmla="*/ 18870 w 374"/>
                    <a:gd name="T91" fmla="*/ 29580 h 390"/>
                    <a:gd name="T92" fmla="*/ 21799 w 374"/>
                    <a:gd name="T93" fmla="*/ 29580 h 390"/>
                    <a:gd name="T94" fmla="*/ 24154 w 374"/>
                    <a:gd name="T95" fmla="*/ 22618 h 3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4"/>
                    <a:gd name="T145" fmla="*/ 0 h 390"/>
                    <a:gd name="T146" fmla="*/ 374 w 374"/>
                    <a:gd name="T147" fmla="*/ 390 h 3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4" h="390">
                      <a:moveTo>
                        <a:pt x="342" y="105"/>
                      </a:moveTo>
                      <a:lnTo>
                        <a:pt x="358" y="105"/>
                      </a:lnTo>
                      <a:lnTo>
                        <a:pt x="373" y="121"/>
                      </a:lnTo>
                      <a:lnTo>
                        <a:pt x="373" y="137"/>
                      </a:lnTo>
                      <a:lnTo>
                        <a:pt x="358" y="137"/>
                      </a:lnTo>
                      <a:lnTo>
                        <a:pt x="349" y="146"/>
                      </a:lnTo>
                      <a:lnTo>
                        <a:pt x="333" y="178"/>
                      </a:lnTo>
                      <a:lnTo>
                        <a:pt x="326" y="187"/>
                      </a:lnTo>
                      <a:lnTo>
                        <a:pt x="318" y="202"/>
                      </a:lnTo>
                      <a:lnTo>
                        <a:pt x="318" y="211"/>
                      </a:lnTo>
                      <a:lnTo>
                        <a:pt x="308" y="187"/>
                      </a:lnTo>
                      <a:lnTo>
                        <a:pt x="308" y="178"/>
                      </a:lnTo>
                      <a:lnTo>
                        <a:pt x="301" y="187"/>
                      </a:lnTo>
                      <a:lnTo>
                        <a:pt x="293" y="187"/>
                      </a:lnTo>
                      <a:lnTo>
                        <a:pt x="293" y="178"/>
                      </a:lnTo>
                      <a:lnTo>
                        <a:pt x="308" y="162"/>
                      </a:lnTo>
                      <a:lnTo>
                        <a:pt x="276" y="162"/>
                      </a:lnTo>
                      <a:lnTo>
                        <a:pt x="276" y="146"/>
                      </a:lnTo>
                      <a:lnTo>
                        <a:pt x="268" y="146"/>
                      </a:lnTo>
                      <a:lnTo>
                        <a:pt x="261" y="146"/>
                      </a:lnTo>
                      <a:lnTo>
                        <a:pt x="261" y="153"/>
                      </a:lnTo>
                      <a:lnTo>
                        <a:pt x="252" y="170"/>
                      </a:lnTo>
                      <a:lnTo>
                        <a:pt x="261" y="170"/>
                      </a:lnTo>
                      <a:lnTo>
                        <a:pt x="268" y="211"/>
                      </a:lnTo>
                      <a:lnTo>
                        <a:pt x="261" y="211"/>
                      </a:lnTo>
                      <a:lnTo>
                        <a:pt x="261" y="202"/>
                      </a:lnTo>
                      <a:lnTo>
                        <a:pt x="243" y="211"/>
                      </a:lnTo>
                      <a:lnTo>
                        <a:pt x="236" y="236"/>
                      </a:lnTo>
                      <a:lnTo>
                        <a:pt x="221" y="242"/>
                      </a:lnTo>
                      <a:lnTo>
                        <a:pt x="180" y="276"/>
                      </a:lnTo>
                      <a:lnTo>
                        <a:pt x="180" y="283"/>
                      </a:lnTo>
                      <a:lnTo>
                        <a:pt x="171" y="283"/>
                      </a:lnTo>
                      <a:lnTo>
                        <a:pt x="162" y="292"/>
                      </a:lnTo>
                      <a:lnTo>
                        <a:pt x="156" y="292"/>
                      </a:lnTo>
                      <a:lnTo>
                        <a:pt x="156" y="299"/>
                      </a:lnTo>
                      <a:lnTo>
                        <a:pt x="156" y="324"/>
                      </a:lnTo>
                      <a:lnTo>
                        <a:pt x="147" y="339"/>
                      </a:lnTo>
                      <a:lnTo>
                        <a:pt x="147" y="364"/>
                      </a:lnTo>
                      <a:lnTo>
                        <a:pt x="139" y="373"/>
                      </a:lnTo>
                      <a:lnTo>
                        <a:pt x="131" y="380"/>
                      </a:lnTo>
                      <a:lnTo>
                        <a:pt x="122" y="389"/>
                      </a:lnTo>
                      <a:lnTo>
                        <a:pt x="106" y="380"/>
                      </a:lnTo>
                      <a:lnTo>
                        <a:pt x="82" y="307"/>
                      </a:lnTo>
                      <a:lnTo>
                        <a:pt x="65" y="283"/>
                      </a:lnTo>
                      <a:lnTo>
                        <a:pt x="59" y="236"/>
                      </a:lnTo>
                      <a:lnTo>
                        <a:pt x="59" y="202"/>
                      </a:lnTo>
                      <a:lnTo>
                        <a:pt x="50" y="218"/>
                      </a:lnTo>
                      <a:lnTo>
                        <a:pt x="34" y="227"/>
                      </a:lnTo>
                      <a:lnTo>
                        <a:pt x="9" y="202"/>
                      </a:lnTo>
                      <a:lnTo>
                        <a:pt x="25" y="202"/>
                      </a:lnTo>
                      <a:lnTo>
                        <a:pt x="25" y="195"/>
                      </a:lnTo>
                      <a:lnTo>
                        <a:pt x="19" y="195"/>
                      </a:lnTo>
                      <a:lnTo>
                        <a:pt x="0" y="187"/>
                      </a:lnTo>
                      <a:lnTo>
                        <a:pt x="9" y="178"/>
                      </a:lnTo>
                      <a:lnTo>
                        <a:pt x="34" y="178"/>
                      </a:lnTo>
                      <a:lnTo>
                        <a:pt x="34" y="170"/>
                      </a:lnTo>
                      <a:lnTo>
                        <a:pt x="34" y="153"/>
                      </a:lnTo>
                      <a:lnTo>
                        <a:pt x="25" y="153"/>
                      </a:lnTo>
                      <a:lnTo>
                        <a:pt x="25" y="146"/>
                      </a:lnTo>
                      <a:lnTo>
                        <a:pt x="19" y="146"/>
                      </a:lnTo>
                      <a:lnTo>
                        <a:pt x="19" y="130"/>
                      </a:lnTo>
                      <a:lnTo>
                        <a:pt x="25" y="121"/>
                      </a:lnTo>
                      <a:lnTo>
                        <a:pt x="34" y="130"/>
                      </a:lnTo>
                      <a:lnTo>
                        <a:pt x="50" y="121"/>
                      </a:lnTo>
                      <a:lnTo>
                        <a:pt x="90" y="74"/>
                      </a:lnTo>
                      <a:lnTo>
                        <a:pt x="82" y="65"/>
                      </a:lnTo>
                      <a:lnTo>
                        <a:pt x="90" y="65"/>
                      </a:lnTo>
                      <a:lnTo>
                        <a:pt x="90" y="56"/>
                      </a:lnTo>
                      <a:lnTo>
                        <a:pt x="74" y="50"/>
                      </a:lnTo>
                      <a:lnTo>
                        <a:pt x="82" y="33"/>
                      </a:lnTo>
                      <a:lnTo>
                        <a:pt x="74" y="25"/>
                      </a:lnTo>
                      <a:lnTo>
                        <a:pt x="82" y="16"/>
                      </a:lnTo>
                      <a:lnTo>
                        <a:pt x="99" y="25"/>
                      </a:lnTo>
                      <a:lnTo>
                        <a:pt x="114" y="16"/>
                      </a:lnTo>
                      <a:lnTo>
                        <a:pt x="122" y="8"/>
                      </a:lnTo>
                      <a:lnTo>
                        <a:pt x="147" y="0"/>
                      </a:lnTo>
                      <a:lnTo>
                        <a:pt x="156" y="8"/>
                      </a:lnTo>
                      <a:lnTo>
                        <a:pt x="156" y="25"/>
                      </a:lnTo>
                      <a:lnTo>
                        <a:pt x="139" y="40"/>
                      </a:lnTo>
                      <a:lnTo>
                        <a:pt x="147" y="56"/>
                      </a:lnTo>
                      <a:lnTo>
                        <a:pt x="131" y="56"/>
                      </a:lnTo>
                      <a:lnTo>
                        <a:pt x="139" y="81"/>
                      </a:lnTo>
                      <a:lnTo>
                        <a:pt x="162" y="90"/>
                      </a:lnTo>
                      <a:lnTo>
                        <a:pt x="156" y="113"/>
                      </a:lnTo>
                      <a:lnTo>
                        <a:pt x="171" y="121"/>
                      </a:lnTo>
                      <a:lnTo>
                        <a:pt x="243" y="146"/>
                      </a:lnTo>
                      <a:lnTo>
                        <a:pt x="252" y="146"/>
                      </a:lnTo>
                      <a:lnTo>
                        <a:pt x="252" y="137"/>
                      </a:lnTo>
                      <a:lnTo>
                        <a:pt x="252" y="121"/>
                      </a:lnTo>
                      <a:lnTo>
                        <a:pt x="261" y="121"/>
                      </a:lnTo>
                      <a:lnTo>
                        <a:pt x="268" y="130"/>
                      </a:lnTo>
                      <a:lnTo>
                        <a:pt x="268" y="137"/>
                      </a:lnTo>
                      <a:lnTo>
                        <a:pt x="301" y="137"/>
                      </a:lnTo>
                      <a:lnTo>
                        <a:pt x="308" y="137"/>
                      </a:lnTo>
                      <a:lnTo>
                        <a:pt x="301" y="121"/>
                      </a:lnTo>
                      <a:lnTo>
                        <a:pt x="342" y="105"/>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83" name="Freeform 66"/>
                <p:cNvSpPr>
                  <a:spLocks/>
                </p:cNvSpPr>
                <p:nvPr/>
              </p:nvSpPr>
              <p:spPr bwMode="gray">
                <a:xfrm>
                  <a:off x="3854" y="2137"/>
                  <a:ext cx="454" cy="223"/>
                </a:xfrm>
                <a:custGeom>
                  <a:avLst/>
                  <a:gdLst>
                    <a:gd name="T0" fmla="*/ 19240 w 408"/>
                    <a:gd name="T1" fmla="*/ 10513 h 195"/>
                    <a:gd name="T2" fmla="*/ 15752 w 408"/>
                    <a:gd name="T3" fmla="*/ 5094 h 195"/>
                    <a:gd name="T4" fmla="*/ 14796 w 408"/>
                    <a:gd name="T5" fmla="*/ 6838 h 195"/>
                    <a:gd name="T6" fmla="*/ 13965 w 408"/>
                    <a:gd name="T7" fmla="*/ 6838 h 195"/>
                    <a:gd name="T8" fmla="*/ 12943 w 408"/>
                    <a:gd name="T9" fmla="*/ 1837 h 195"/>
                    <a:gd name="T10" fmla="*/ 10453 w 408"/>
                    <a:gd name="T11" fmla="*/ 0 h 195"/>
                    <a:gd name="T12" fmla="*/ 9308 w 408"/>
                    <a:gd name="T13" fmla="*/ 1837 h 195"/>
                    <a:gd name="T14" fmla="*/ 9308 w 408"/>
                    <a:gd name="T15" fmla="*/ 5094 h 195"/>
                    <a:gd name="T16" fmla="*/ 9308 w 408"/>
                    <a:gd name="T17" fmla="*/ 8711 h 195"/>
                    <a:gd name="T18" fmla="*/ 7009 w 408"/>
                    <a:gd name="T19" fmla="*/ 8711 h 195"/>
                    <a:gd name="T20" fmla="*/ 5775 w 408"/>
                    <a:gd name="T21" fmla="*/ 6838 h 195"/>
                    <a:gd name="T22" fmla="*/ 3591 w 408"/>
                    <a:gd name="T23" fmla="*/ 5094 h 195"/>
                    <a:gd name="T24" fmla="*/ 601 w 408"/>
                    <a:gd name="T25" fmla="*/ 10513 h 195"/>
                    <a:gd name="T26" fmla="*/ 0 w 408"/>
                    <a:gd name="T27" fmla="*/ 12153 h 195"/>
                    <a:gd name="T28" fmla="*/ 1141 w 408"/>
                    <a:gd name="T29" fmla="*/ 17365 h 195"/>
                    <a:gd name="T30" fmla="*/ 2419 w 408"/>
                    <a:gd name="T31" fmla="*/ 17365 h 195"/>
                    <a:gd name="T32" fmla="*/ 2983 w 408"/>
                    <a:gd name="T33" fmla="*/ 20786 h 195"/>
                    <a:gd name="T34" fmla="*/ 2983 w 408"/>
                    <a:gd name="T35" fmla="*/ 27842 h 195"/>
                    <a:gd name="T36" fmla="*/ 6426 w 408"/>
                    <a:gd name="T37" fmla="*/ 31265 h 195"/>
                    <a:gd name="T38" fmla="*/ 8250 w 408"/>
                    <a:gd name="T39" fmla="*/ 36713 h 195"/>
                    <a:gd name="T40" fmla="*/ 11632 w 408"/>
                    <a:gd name="T41" fmla="*/ 36713 h 195"/>
                    <a:gd name="T42" fmla="*/ 13364 w 408"/>
                    <a:gd name="T43" fmla="*/ 39875 h 195"/>
                    <a:gd name="T44" fmla="*/ 15752 w 408"/>
                    <a:gd name="T45" fmla="*/ 41640 h 195"/>
                    <a:gd name="T46" fmla="*/ 18087 w 408"/>
                    <a:gd name="T47" fmla="*/ 37852 h 195"/>
                    <a:gd name="T48" fmla="*/ 20490 w 408"/>
                    <a:gd name="T49" fmla="*/ 37852 h 195"/>
                    <a:gd name="T50" fmla="*/ 22127 w 408"/>
                    <a:gd name="T51" fmla="*/ 32639 h 195"/>
                    <a:gd name="T52" fmla="*/ 21664 w 408"/>
                    <a:gd name="T53" fmla="*/ 31265 h 195"/>
                    <a:gd name="T54" fmla="*/ 22800 w 408"/>
                    <a:gd name="T55" fmla="*/ 27842 h 195"/>
                    <a:gd name="T56" fmla="*/ 23912 w 408"/>
                    <a:gd name="T57" fmla="*/ 29580 h 195"/>
                    <a:gd name="T58" fmla="*/ 25592 w 408"/>
                    <a:gd name="T59" fmla="*/ 25970 h 195"/>
                    <a:gd name="T60" fmla="*/ 26773 w 408"/>
                    <a:gd name="T61" fmla="*/ 22618 h 195"/>
                    <a:gd name="T62" fmla="*/ 29173 w 408"/>
                    <a:gd name="T63" fmla="*/ 22618 h 195"/>
                    <a:gd name="T64" fmla="*/ 28477 w 408"/>
                    <a:gd name="T65" fmla="*/ 19175 h 195"/>
                    <a:gd name="T66" fmla="*/ 27929 w 408"/>
                    <a:gd name="T67" fmla="*/ 17365 h 195"/>
                    <a:gd name="T68" fmla="*/ 26773 w 408"/>
                    <a:gd name="T69" fmla="*/ 19175 h 195"/>
                    <a:gd name="T70" fmla="*/ 25592 w 408"/>
                    <a:gd name="T71" fmla="*/ 19175 h 195"/>
                    <a:gd name="T72" fmla="*/ 25592 w 408"/>
                    <a:gd name="T73" fmla="*/ 12153 h 195"/>
                    <a:gd name="T74" fmla="*/ 26217 w 408"/>
                    <a:gd name="T75" fmla="*/ 8711 h 195"/>
                    <a:gd name="T76" fmla="*/ 24571 w 408"/>
                    <a:gd name="T77" fmla="*/ 6838 h 195"/>
                    <a:gd name="T78" fmla="*/ 23359 w 408"/>
                    <a:gd name="T79" fmla="*/ 10513 h 195"/>
                    <a:gd name="T80" fmla="*/ 20992 w 408"/>
                    <a:gd name="T81" fmla="*/ 12153 h 195"/>
                    <a:gd name="T82" fmla="*/ 19240 w 408"/>
                    <a:gd name="T83" fmla="*/ 10513 h 1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8"/>
                    <a:gd name="T127" fmla="*/ 0 h 195"/>
                    <a:gd name="T128" fmla="*/ 408 w 408"/>
                    <a:gd name="T129" fmla="*/ 195 h 1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8" h="195">
                      <a:moveTo>
                        <a:pt x="268" y="49"/>
                      </a:moveTo>
                      <a:lnTo>
                        <a:pt x="220" y="24"/>
                      </a:lnTo>
                      <a:lnTo>
                        <a:pt x="205" y="32"/>
                      </a:lnTo>
                      <a:lnTo>
                        <a:pt x="195" y="32"/>
                      </a:lnTo>
                      <a:lnTo>
                        <a:pt x="180" y="9"/>
                      </a:lnTo>
                      <a:lnTo>
                        <a:pt x="146" y="0"/>
                      </a:lnTo>
                      <a:lnTo>
                        <a:pt x="130" y="9"/>
                      </a:lnTo>
                      <a:lnTo>
                        <a:pt x="130" y="24"/>
                      </a:lnTo>
                      <a:lnTo>
                        <a:pt x="130" y="40"/>
                      </a:lnTo>
                      <a:lnTo>
                        <a:pt x="97" y="40"/>
                      </a:lnTo>
                      <a:lnTo>
                        <a:pt x="81" y="32"/>
                      </a:lnTo>
                      <a:lnTo>
                        <a:pt x="49" y="24"/>
                      </a:lnTo>
                      <a:lnTo>
                        <a:pt x="9" y="49"/>
                      </a:lnTo>
                      <a:lnTo>
                        <a:pt x="0" y="57"/>
                      </a:lnTo>
                      <a:lnTo>
                        <a:pt x="16" y="81"/>
                      </a:lnTo>
                      <a:lnTo>
                        <a:pt x="34" y="81"/>
                      </a:lnTo>
                      <a:lnTo>
                        <a:pt x="41" y="97"/>
                      </a:lnTo>
                      <a:lnTo>
                        <a:pt x="41" y="130"/>
                      </a:lnTo>
                      <a:lnTo>
                        <a:pt x="90" y="146"/>
                      </a:lnTo>
                      <a:lnTo>
                        <a:pt x="115" y="171"/>
                      </a:lnTo>
                      <a:lnTo>
                        <a:pt x="162" y="171"/>
                      </a:lnTo>
                      <a:lnTo>
                        <a:pt x="186" y="186"/>
                      </a:lnTo>
                      <a:lnTo>
                        <a:pt x="220" y="194"/>
                      </a:lnTo>
                      <a:lnTo>
                        <a:pt x="252" y="177"/>
                      </a:lnTo>
                      <a:lnTo>
                        <a:pt x="285" y="177"/>
                      </a:lnTo>
                      <a:lnTo>
                        <a:pt x="308" y="152"/>
                      </a:lnTo>
                      <a:lnTo>
                        <a:pt x="302" y="146"/>
                      </a:lnTo>
                      <a:lnTo>
                        <a:pt x="317" y="130"/>
                      </a:lnTo>
                      <a:lnTo>
                        <a:pt x="333" y="137"/>
                      </a:lnTo>
                      <a:lnTo>
                        <a:pt x="357" y="121"/>
                      </a:lnTo>
                      <a:lnTo>
                        <a:pt x="373" y="105"/>
                      </a:lnTo>
                      <a:lnTo>
                        <a:pt x="407" y="105"/>
                      </a:lnTo>
                      <a:lnTo>
                        <a:pt x="397" y="89"/>
                      </a:lnTo>
                      <a:lnTo>
                        <a:pt x="389" y="81"/>
                      </a:lnTo>
                      <a:lnTo>
                        <a:pt x="373" y="89"/>
                      </a:lnTo>
                      <a:lnTo>
                        <a:pt x="357" y="89"/>
                      </a:lnTo>
                      <a:lnTo>
                        <a:pt x="357" y="57"/>
                      </a:lnTo>
                      <a:lnTo>
                        <a:pt x="366" y="40"/>
                      </a:lnTo>
                      <a:lnTo>
                        <a:pt x="342" y="32"/>
                      </a:lnTo>
                      <a:lnTo>
                        <a:pt x="325" y="49"/>
                      </a:lnTo>
                      <a:lnTo>
                        <a:pt x="292" y="57"/>
                      </a:lnTo>
                      <a:lnTo>
                        <a:pt x="268" y="49"/>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84" name="Freeform 67"/>
                <p:cNvSpPr>
                  <a:spLocks/>
                </p:cNvSpPr>
                <p:nvPr/>
              </p:nvSpPr>
              <p:spPr bwMode="gray">
                <a:xfrm>
                  <a:off x="943" y="2525"/>
                  <a:ext cx="426" cy="288"/>
                </a:xfrm>
                <a:custGeom>
                  <a:avLst/>
                  <a:gdLst>
                    <a:gd name="T0" fmla="*/ 17135 w 383"/>
                    <a:gd name="T1" fmla="*/ 23742 h 252"/>
                    <a:gd name="T2" fmla="*/ 17685 w 383"/>
                    <a:gd name="T3" fmla="*/ 32266 h 252"/>
                    <a:gd name="T4" fmla="*/ 18863 w 383"/>
                    <a:gd name="T5" fmla="*/ 41183 h 252"/>
                    <a:gd name="T6" fmla="*/ 22442 w 383"/>
                    <a:gd name="T7" fmla="*/ 41183 h 252"/>
                    <a:gd name="T8" fmla="*/ 22765 w 383"/>
                    <a:gd name="T9" fmla="*/ 41183 h 252"/>
                    <a:gd name="T10" fmla="*/ 24098 w 383"/>
                    <a:gd name="T11" fmla="*/ 33671 h 252"/>
                    <a:gd name="T12" fmla="*/ 26312 w 383"/>
                    <a:gd name="T13" fmla="*/ 32266 h 252"/>
                    <a:gd name="T14" fmla="*/ 26312 w 383"/>
                    <a:gd name="T15" fmla="*/ 41183 h 252"/>
                    <a:gd name="T16" fmla="*/ 25729 w 383"/>
                    <a:gd name="T17" fmla="*/ 41183 h 252"/>
                    <a:gd name="T18" fmla="*/ 23341 w 383"/>
                    <a:gd name="T19" fmla="*/ 42275 h 252"/>
                    <a:gd name="T20" fmla="*/ 24098 w 383"/>
                    <a:gd name="T21" fmla="*/ 47153 h 252"/>
                    <a:gd name="T22" fmla="*/ 22442 w 383"/>
                    <a:gd name="T23" fmla="*/ 52392 h 252"/>
                    <a:gd name="T24" fmla="*/ 19479 w 383"/>
                    <a:gd name="T25" fmla="*/ 47153 h 252"/>
                    <a:gd name="T26" fmla="*/ 17135 w 383"/>
                    <a:gd name="T27" fmla="*/ 47153 h 252"/>
                    <a:gd name="T28" fmla="*/ 13708 w 383"/>
                    <a:gd name="T29" fmla="*/ 42275 h 252"/>
                    <a:gd name="T30" fmla="*/ 10837 w 383"/>
                    <a:gd name="T31" fmla="*/ 38822 h 252"/>
                    <a:gd name="T32" fmla="*/ 10837 w 383"/>
                    <a:gd name="T33" fmla="*/ 33671 h 252"/>
                    <a:gd name="T34" fmla="*/ 8052 w 383"/>
                    <a:gd name="T35" fmla="*/ 22239 h 252"/>
                    <a:gd name="T36" fmla="*/ 6775 w 383"/>
                    <a:gd name="T37" fmla="*/ 18878 h 252"/>
                    <a:gd name="T38" fmla="*/ 5639 w 383"/>
                    <a:gd name="T39" fmla="*/ 13597 h 252"/>
                    <a:gd name="T40" fmla="*/ 4548 w 383"/>
                    <a:gd name="T41" fmla="*/ 10213 h 252"/>
                    <a:gd name="T42" fmla="*/ 2846 w 383"/>
                    <a:gd name="T43" fmla="*/ 3810 h 252"/>
                    <a:gd name="T44" fmla="*/ 2301 w 383"/>
                    <a:gd name="T45" fmla="*/ 7047 h 252"/>
                    <a:gd name="T46" fmla="*/ 5639 w 383"/>
                    <a:gd name="T47" fmla="*/ 25493 h 252"/>
                    <a:gd name="T48" fmla="*/ 6775 w 383"/>
                    <a:gd name="T49" fmla="*/ 27283 h 252"/>
                    <a:gd name="T50" fmla="*/ 5639 w 383"/>
                    <a:gd name="T51" fmla="*/ 27283 h 252"/>
                    <a:gd name="T52" fmla="*/ 4548 w 383"/>
                    <a:gd name="T53" fmla="*/ 22239 h 252"/>
                    <a:gd name="T54" fmla="*/ 2301 w 383"/>
                    <a:gd name="T55" fmla="*/ 17027 h 252"/>
                    <a:gd name="T56" fmla="*/ 2301 w 383"/>
                    <a:gd name="T57" fmla="*/ 15539 h 252"/>
                    <a:gd name="T58" fmla="*/ 1128 w 383"/>
                    <a:gd name="T59" fmla="*/ 8733 h 252"/>
                    <a:gd name="T60" fmla="*/ 1727 w 383"/>
                    <a:gd name="T61" fmla="*/ 0 h 252"/>
                    <a:gd name="T62" fmla="*/ 9599 w 383"/>
                    <a:gd name="T63" fmla="*/ 1800 h 252"/>
                    <a:gd name="T64" fmla="*/ 10837 w 383"/>
                    <a:gd name="T65" fmla="*/ 8733 h 252"/>
                    <a:gd name="T66" fmla="*/ 12600 w 383"/>
                    <a:gd name="T67" fmla="*/ 10213 h 252"/>
                    <a:gd name="T68" fmla="*/ 13708 w 383"/>
                    <a:gd name="T69" fmla="*/ 8733 h 252"/>
                    <a:gd name="T70" fmla="*/ 17685 w 383"/>
                    <a:gd name="T71" fmla="*/ 20296 h 2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3"/>
                    <a:gd name="T109" fmla="*/ 0 h 252"/>
                    <a:gd name="T110" fmla="*/ 383 w 383"/>
                    <a:gd name="T111" fmla="*/ 252 h 2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3" h="252">
                      <a:moveTo>
                        <a:pt x="251" y="97"/>
                      </a:moveTo>
                      <a:lnTo>
                        <a:pt x="243" y="114"/>
                      </a:lnTo>
                      <a:lnTo>
                        <a:pt x="243" y="146"/>
                      </a:lnTo>
                      <a:lnTo>
                        <a:pt x="251" y="155"/>
                      </a:lnTo>
                      <a:lnTo>
                        <a:pt x="251" y="162"/>
                      </a:lnTo>
                      <a:lnTo>
                        <a:pt x="268" y="196"/>
                      </a:lnTo>
                      <a:lnTo>
                        <a:pt x="292" y="203"/>
                      </a:lnTo>
                      <a:lnTo>
                        <a:pt x="317" y="196"/>
                      </a:lnTo>
                      <a:lnTo>
                        <a:pt x="332" y="196"/>
                      </a:lnTo>
                      <a:lnTo>
                        <a:pt x="323" y="196"/>
                      </a:lnTo>
                      <a:lnTo>
                        <a:pt x="332" y="186"/>
                      </a:lnTo>
                      <a:lnTo>
                        <a:pt x="341" y="162"/>
                      </a:lnTo>
                      <a:lnTo>
                        <a:pt x="348" y="162"/>
                      </a:lnTo>
                      <a:lnTo>
                        <a:pt x="373" y="155"/>
                      </a:lnTo>
                      <a:lnTo>
                        <a:pt x="382" y="162"/>
                      </a:lnTo>
                      <a:lnTo>
                        <a:pt x="373" y="196"/>
                      </a:lnTo>
                      <a:lnTo>
                        <a:pt x="373" y="203"/>
                      </a:lnTo>
                      <a:lnTo>
                        <a:pt x="364" y="196"/>
                      </a:lnTo>
                      <a:lnTo>
                        <a:pt x="357" y="203"/>
                      </a:lnTo>
                      <a:lnTo>
                        <a:pt x="332" y="203"/>
                      </a:lnTo>
                      <a:lnTo>
                        <a:pt x="323" y="211"/>
                      </a:lnTo>
                      <a:lnTo>
                        <a:pt x="341" y="227"/>
                      </a:lnTo>
                      <a:lnTo>
                        <a:pt x="323" y="227"/>
                      </a:lnTo>
                      <a:lnTo>
                        <a:pt x="317" y="251"/>
                      </a:lnTo>
                      <a:lnTo>
                        <a:pt x="292" y="227"/>
                      </a:lnTo>
                      <a:lnTo>
                        <a:pt x="276" y="227"/>
                      </a:lnTo>
                      <a:lnTo>
                        <a:pt x="268" y="236"/>
                      </a:lnTo>
                      <a:lnTo>
                        <a:pt x="243" y="227"/>
                      </a:lnTo>
                      <a:lnTo>
                        <a:pt x="202" y="211"/>
                      </a:lnTo>
                      <a:lnTo>
                        <a:pt x="195" y="203"/>
                      </a:lnTo>
                      <a:lnTo>
                        <a:pt x="171" y="203"/>
                      </a:lnTo>
                      <a:lnTo>
                        <a:pt x="155" y="186"/>
                      </a:lnTo>
                      <a:lnTo>
                        <a:pt x="146" y="171"/>
                      </a:lnTo>
                      <a:lnTo>
                        <a:pt x="155" y="162"/>
                      </a:lnTo>
                      <a:lnTo>
                        <a:pt x="146" y="146"/>
                      </a:lnTo>
                      <a:lnTo>
                        <a:pt x="114" y="106"/>
                      </a:lnTo>
                      <a:lnTo>
                        <a:pt x="96" y="97"/>
                      </a:lnTo>
                      <a:lnTo>
                        <a:pt x="96" y="90"/>
                      </a:lnTo>
                      <a:lnTo>
                        <a:pt x="81" y="74"/>
                      </a:lnTo>
                      <a:lnTo>
                        <a:pt x="81" y="65"/>
                      </a:lnTo>
                      <a:lnTo>
                        <a:pt x="72" y="65"/>
                      </a:lnTo>
                      <a:lnTo>
                        <a:pt x="64" y="49"/>
                      </a:lnTo>
                      <a:lnTo>
                        <a:pt x="49" y="18"/>
                      </a:lnTo>
                      <a:lnTo>
                        <a:pt x="40" y="18"/>
                      </a:lnTo>
                      <a:lnTo>
                        <a:pt x="24" y="9"/>
                      </a:lnTo>
                      <a:lnTo>
                        <a:pt x="32" y="34"/>
                      </a:lnTo>
                      <a:lnTo>
                        <a:pt x="72" y="90"/>
                      </a:lnTo>
                      <a:lnTo>
                        <a:pt x="81" y="122"/>
                      </a:lnTo>
                      <a:lnTo>
                        <a:pt x="89" y="122"/>
                      </a:lnTo>
                      <a:lnTo>
                        <a:pt x="96" y="131"/>
                      </a:lnTo>
                      <a:lnTo>
                        <a:pt x="89" y="139"/>
                      </a:lnTo>
                      <a:lnTo>
                        <a:pt x="81" y="131"/>
                      </a:lnTo>
                      <a:lnTo>
                        <a:pt x="56" y="114"/>
                      </a:lnTo>
                      <a:lnTo>
                        <a:pt x="64" y="106"/>
                      </a:lnTo>
                      <a:lnTo>
                        <a:pt x="56" y="90"/>
                      </a:lnTo>
                      <a:lnTo>
                        <a:pt x="32" y="81"/>
                      </a:lnTo>
                      <a:lnTo>
                        <a:pt x="24" y="65"/>
                      </a:lnTo>
                      <a:lnTo>
                        <a:pt x="32" y="74"/>
                      </a:lnTo>
                      <a:lnTo>
                        <a:pt x="40" y="57"/>
                      </a:lnTo>
                      <a:lnTo>
                        <a:pt x="16" y="41"/>
                      </a:lnTo>
                      <a:lnTo>
                        <a:pt x="0" y="0"/>
                      </a:lnTo>
                      <a:lnTo>
                        <a:pt x="24" y="0"/>
                      </a:lnTo>
                      <a:lnTo>
                        <a:pt x="72" y="18"/>
                      </a:lnTo>
                      <a:lnTo>
                        <a:pt x="137" y="9"/>
                      </a:lnTo>
                      <a:lnTo>
                        <a:pt x="155" y="25"/>
                      </a:lnTo>
                      <a:lnTo>
                        <a:pt x="155" y="41"/>
                      </a:lnTo>
                      <a:lnTo>
                        <a:pt x="171" y="49"/>
                      </a:lnTo>
                      <a:lnTo>
                        <a:pt x="179" y="49"/>
                      </a:lnTo>
                      <a:lnTo>
                        <a:pt x="186" y="41"/>
                      </a:lnTo>
                      <a:lnTo>
                        <a:pt x="195" y="41"/>
                      </a:lnTo>
                      <a:lnTo>
                        <a:pt x="226" y="90"/>
                      </a:lnTo>
                      <a:lnTo>
                        <a:pt x="251" y="97"/>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85" name="Freeform 68"/>
                <p:cNvSpPr>
                  <a:spLocks/>
                </p:cNvSpPr>
                <p:nvPr/>
              </p:nvSpPr>
              <p:spPr bwMode="gray">
                <a:xfrm>
                  <a:off x="1340" y="2749"/>
                  <a:ext cx="19" cy="36"/>
                </a:xfrm>
                <a:custGeom>
                  <a:avLst/>
                  <a:gdLst>
                    <a:gd name="T0" fmla="*/ 0 w 17"/>
                    <a:gd name="T1" fmla="*/ 3391 h 32"/>
                    <a:gd name="T2" fmla="*/ 1364 w 17"/>
                    <a:gd name="T3" fmla="*/ 3391 h 32"/>
                    <a:gd name="T4" fmla="*/ 1364 w 17"/>
                    <a:gd name="T5" fmla="*/ 0 h 32"/>
                    <a:gd name="T6" fmla="*/ 0 w 17"/>
                    <a:gd name="T7" fmla="*/ 732 h 32"/>
                    <a:gd name="T8" fmla="*/ 0 w 17"/>
                    <a:gd name="T9" fmla="*/ 3391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31"/>
                      </a:moveTo>
                      <a:lnTo>
                        <a:pt x="16" y="31"/>
                      </a:lnTo>
                      <a:lnTo>
                        <a:pt x="16" y="0"/>
                      </a:lnTo>
                      <a:lnTo>
                        <a:pt x="0" y="7"/>
                      </a:lnTo>
                      <a:lnTo>
                        <a:pt x="0" y="31"/>
                      </a:lnTo>
                    </a:path>
                  </a:pathLst>
                </a:custGeom>
                <a:solidFill>
                  <a:srgbClr val="DDDDDD"/>
                </a:solidFill>
                <a:ln w="9525">
                  <a:noFill/>
                  <a:round/>
                  <a:headEnd/>
                  <a:tailEnd/>
                </a:ln>
              </p:spPr>
              <p:txBody>
                <a:bodyPr lIns="0" tIns="0" rIns="0" bIns="0" anchor="ctr"/>
                <a:lstStyle/>
                <a:p>
                  <a:endParaRPr lang="en-GB"/>
                </a:p>
              </p:txBody>
            </p:sp>
            <p:sp>
              <p:nvSpPr>
                <p:cNvPr id="3286" name="Freeform 69"/>
                <p:cNvSpPr>
                  <a:spLocks/>
                </p:cNvSpPr>
                <p:nvPr/>
              </p:nvSpPr>
              <p:spPr bwMode="gray">
                <a:xfrm>
                  <a:off x="1295" y="2757"/>
                  <a:ext cx="53" cy="68"/>
                </a:xfrm>
                <a:custGeom>
                  <a:avLst/>
                  <a:gdLst>
                    <a:gd name="T0" fmla="*/ 2100 w 48"/>
                    <a:gd name="T1" fmla="*/ 7315 h 59"/>
                    <a:gd name="T2" fmla="*/ 2490 w 48"/>
                    <a:gd name="T3" fmla="*/ 9724 h 59"/>
                    <a:gd name="T4" fmla="*/ 1650 w 48"/>
                    <a:gd name="T5" fmla="*/ 13987 h 59"/>
                    <a:gd name="T6" fmla="*/ 1280 w 48"/>
                    <a:gd name="T7" fmla="*/ 17145 h 59"/>
                    <a:gd name="T8" fmla="*/ 0 w 48"/>
                    <a:gd name="T9" fmla="*/ 13987 h 59"/>
                    <a:gd name="T10" fmla="*/ 337 w 48"/>
                    <a:gd name="T11" fmla="*/ 7315 h 59"/>
                    <a:gd name="T12" fmla="*/ 1280 w 48"/>
                    <a:gd name="T13" fmla="*/ 7315 h 59"/>
                    <a:gd name="T14" fmla="*/ 337 w 48"/>
                    <a:gd name="T15" fmla="*/ 2350 h 59"/>
                    <a:gd name="T16" fmla="*/ 823 w 48"/>
                    <a:gd name="T17" fmla="*/ 0 h 59"/>
                    <a:gd name="T18" fmla="*/ 2100 w 48"/>
                    <a:gd name="T19" fmla="*/ 0 h 59"/>
                    <a:gd name="T20" fmla="*/ 2100 w 48"/>
                    <a:gd name="T21" fmla="*/ 7315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9"/>
                    <a:gd name="T35" fmla="*/ 48 w 48"/>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9">
                      <a:moveTo>
                        <a:pt x="40" y="24"/>
                      </a:moveTo>
                      <a:lnTo>
                        <a:pt x="47" y="33"/>
                      </a:lnTo>
                      <a:lnTo>
                        <a:pt x="31" y="48"/>
                      </a:lnTo>
                      <a:lnTo>
                        <a:pt x="24" y="58"/>
                      </a:lnTo>
                      <a:lnTo>
                        <a:pt x="0" y="48"/>
                      </a:lnTo>
                      <a:lnTo>
                        <a:pt x="6" y="24"/>
                      </a:lnTo>
                      <a:lnTo>
                        <a:pt x="24" y="24"/>
                      </a:lnTo>
                      <a:lnTo>
                        <a:pt x="6" y="8"/>
                      </a:lnTo>
                      <a:lnTo>
                        <a:pt x="15" y="0"/>
                      </a:lnTo>
                      <a:lnTo>
                        <a:pt x="40" y="0"/>
                      </a:lnTo>
                      <a:lnTo>
                        <a:pt x="40" y="24"/>
                      </a:lnTo>
                    </a:path>
                  </a:pathLst>
                </a:custGeom>
                <a:solidFill>
                  <a:srgbClr val="DDDDDD"/>
                </a:solidFill>
                <a:ln w="9525">
                  <a:noFill/>
                  <a:round/>
                  <a:headEnd/>
                  <a:tailEnd/>
                </a:ln>
              </p:spPr>
              <p:txBody>
                <a:bodyPr lIns="0" tIns="0" rIns="0" bIns="0" anchor="ctr"/>
                <a:lstStyle/>
                <a:p>
                  <a:endParaRPr lang="en-GB"/>
                </a:p>
              </p:txBody>
            </p:sp>
            <p:sp>
              <p:nvSpPr>
                <p:cNvPr id="3287" name="Freeform 70"/>
                <p:cNvSpPr>
                  <a:spLocks/>
                </p:cNvSpPr>
                <p:nvPr/>
              </p:nvSpPr>
              <p:spPr bwMode="gray">
                <a:xfrm>
                  <a:off x="1330" y="2795"/>
                  <a:ext cx="91" cy="37"/>
                </a:xfrm>
                <a:custGeom>
                  <a:avLst/>
                  <a:gdLst>
                    <a:gd name="T0" fmla="*/ 1069 w 82"/>
                    <a:gd name="T1" fmla="*/ 0 h 33"/>
                    <a:gd name="T2" fmla="*/ 3784 w 82"/>
                    <a:gd name="T3" fmla="*/ 0 h 33"/>
                    <a:gd name="T4" fmla="*/ 5208 w 82"/>
                    <a:gd name="T5" fmla="*/ 666 h 33"/>
                    <a:gd name="T6" fmla="*/ 4199 w 82"/>
                    <a:gd name="T7" fmla="*/ 1486 h 33"/>
                    <a:gd name="T8" fmla="*/ 2217 w 82"/>
                    <a:gd name="T9" fmla="*/ 3104 h 33"/>
                    <a:gd name="T10" fmla="*/ 1622 w 82"/>
                    <a:gd name="T11" fmla="*/ 3104 h 33"/>
                    <a:gd name="T12" fmla="*/ 1622 w 82"/>
                    <a:gd name="T13" fmla="*/ 2417 h 33"/>
                    <a:gd name="T14" fmla="*/ 0 w 82"/>
                    <a:gd name="T15" fmla="*/ 1486 h 33"/>
                    <a:gd name="T16" fmla="*/ 1069 w 82"/>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33"/>
                    <a:gd name="T29" fmla="*/ 82 w 82"/>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33">
                      <a:moveTo>
                        <a:pt x="16" y="0"/>
                      </a:moveTo>
                      <a:lnTo>
                        <a:pt x="59" y="0"/>
                      </a:lnTo>
                      <a:lnTo>
                        <a:pt x="81" y="7"/>
                      </a:lnTo>
                      <a:lnTo>
                        <a:pt x="65" y="15"/>
                      </a:lnTo>
                      <a:lnTo>
                        <a:pt x="34" y="32"/>
                      </a:lnTo>
                      <a:lnTo>
                        <a:pt x="25" y="32"/>
                      </a:lnTo>
                      <a:lnTo>
                        <a:pt x="25" y="25"/>
                      </a:lnTo>
                      <a:lnTo>
                        <a:pt x="0" y="15"/>
                      </a:lnTo>
                      <a:lnTo>
                        <a:pt x="16" y="0"/>
                      </a:lnTo>
                    </a:path>
                  </a:pathLst>
                </a:custGeom>
                <a:solidFill>
                  <a:srgbClr val="DDDDDD"/>
                </a:solidFill>
                <a:ln w="9525">
                  <a:noFill/>
                  <a:round/>
                  <a:headEnd/>
                  <a:tailEnd/>
                </a:ln>
              </p:spPr>
              <p:txBody>
                <a:bodyPr lIns="0" tIns="0" rIns="0" bIns="0" anchor="ctr"/>
                <a:lstStyle/>
                <a:p>
                  <a:endParaRPr lang="en-GB"/>
                </a:p>
              </p:txBody>
            </p:sp>
            <p:sp>
              <p:nvSpPr>
                <p:cNvPr id="3288" name="Freeform 71"/>
                <p:cNvSpPr>
                  <a:spLocks/>
                </p:cNvSpPr>
                <p:nvPr/>
              </p:nvSpPr>
              <p:spPr bwMode="gray">
                <a:xfrm>
                  <a:off x="1322" y="2812"/>
                  <a:ext cx="37" cy="20"/>
                </a:xfrm>
                <a:custGeom>
                  <a:avLst/>
                  <a:gdLst>
                    <a:gd name="T0" fmla="*/ 666 w 33"/>
                    <a:gd name="T1" fmla="*/ 0 h 18"/>
                    <a:gd name="T2" fmla="*/ 0 w 33"/>
                    <a:gd name="T3" fmla="*/ 643 h 18"/>
                    <a:gd name="T4" fmla="*/ 666 w 33"/>
                    <a:gd name="T5" fmla="*/ 1134 h 18"/>
                    <a:gd name="T6" fmla="*/ 3104 w 33"/>
                    <a:gd name="T7" fmla="*/ 1134 h 18"/>
                    <a:gd name="T8" fmla="*/ 3104 w 33"/>
                    <a:gd name="T9" fmla="*/ 643 h 18"/>
                    <a:gd name="T10" fmla="*/ 666 w 33"/>
                    <a:gd name="T11" fmla="*/ 0 h 18"/>
                    <a:gd name="T12" fmla="*/ 0 60000 65536"/>
                    <a:gd name="T13" fmla="*/ 0 60000 65536"/>
                    <a:gd name="T14" fmla="*/ 0 60000 65536"/>
                    <a:gd name="T15" fmla="*/ 0 60000 65536"/>
                    <a:gd name="T16" fmla="*/ 0 60000 65536"/>
                    <a:gd name="T17" fmla="*/ 0 60000 65536"/>
                    <a:gd name="T18" fmla="*/ 0 w 33"/>
                    <a:gd name="T19" fmla="*/ 0 h 18"/>
                    <a:gd name="T20" fmla="*/ 33 w 3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3" h="18">
                      <a:moveTo>
                        <a:pt x="7" y="0"/>
                      </a:moveTo>
                      <a:lnTo>
                        <a:pt x="0" y="10"/>
                      </a:lnTo>
                      <a:lnTo>
                        <a:pt x="7" y="17"/>
                      </a:lnTo>
                      <a:lnTo>
                        <a:pt x="32" y="17"/>
                      </a:lnTo>
                      <a:lnTo>
                        <a:pt x="32" y="10"/>
                      </a:lnTo>
                      <a:lnTo>
                        <a:pt x="7" y="0"/>
                      </a:lnTo>
                    </a:path>
                  </a:pathLst>
                </a:custGeom>
                <a:solidFill>
                  <a:srgbClr val="DDDDDD"/>
                </a:solidFill>
                <a:ln w="9525">
                  <a:noFill/>
                  <a:round/>
                  <a:headEnd/>
                  <a:tailEnd/>
                </a:ln>
              </p:spPr>
              <p:txBody>
                <a:bodyPr lIns="0" tIns="0" rIns="0" bIns="0" anchor="ctr"/>
                <a:lstStyle/>
                <a:p>
                  <a:endParaRPr lang="en-GB"/>
                </a:p>
              </p:txBody>
            </p:sp>
            <p:sp>
              <p:nvSpPr>
                <p:cNvPr id="3289" name="Freeform 72"/>
                <p:cNvSpPr>
                  <a:spLocks/>
                </p:cNvSpPr>
                <p:nvPr/>
              </p:nvSpPr>
              <p:spPr bwMode="gray">
                <a:xfrm>
                  <a:off x="1368" y="2803"/>
                  <a:ext cx="53" cy="68"/>
                </a:xfrm>
                <a:custGeom>
                  <a:avLst/>
                  <a:gdLst>
                    <a:gd name="T0" fmla="*/ 2490 w 48"/>
                    <a:gd name="T1" fmla="*/ 0 h 59"/>
                    <a:gd name="T2" fmla="*/ 2490 w 48"/>
                    <a:gd name="T3" fmla="*/ 2350 h 59"/>
                    <a:gd name="T4" fmla="*/ 2100 w 48"/>
                    <a:gd name="T5" fmla="*/ 14876 h 59"/>
                    <a:gd name="T6" fmla="*/ 2490 w 48"/>
                    <a:gd name="T7" fmla="*/ 17145 h 59"/>
                    <a:gd name="T8" fmla="*/ 2100 w 48"/>
                    <a:gd name="T9" fmla="*/ 17145 h 59"/>
                    <a:gd name="T10" fmla="*/ 823 w 48"/>
                    <a:gd name="T11" fmla="*/ 14876 h 59"/>
                    <a:gd name="T12" fmla="*/ 0 w 48"/>
                    <a:gd name="T13" fmla="*/ 9724 h 59"/>
                    <a:gd name="T14" fmla="*/ 0 w 48"/>
                    <a:gd name="T15" fmla="*/ 7320 h 59"/>
                    <a:gd name="T16" fmla="*/ 1650 w 48"/>
                    <a:gd name="T17" fmla="*/ 2350 h 59"/>
                    <a:gd name="T18" fmla="*/ 2490 w 48"/>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9"/>
                    <a:gd name="T32" fmla="*/ 48 w 48"/>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9">
                      <a:moveTo>
                        <a:pt x="47" y="0"/>
                      </a:moveTo>
                      <a:lnTo>
                        <a:pt x="47" y="8"/>
                      </a:lnTo>
                      <a:lnTo>
                        <a:pt x="40" y="50"/>
                      </a:lnTo>
                      <a:lnTo>
                        <a:pt x="47" y="58"/>
                      </a:lnTo>
                      <a:lnTo>
                        <a:pt x="40" y="58"/>
                      </a:lnTo>
                      <a:lnTo>
                        <a:pt x="15" y="50"/>
                      </a:lnTo>
                      <a:lnTo>
                        <a:pt x="0" y="33"/>
                      </a:lnTo>
                      <a:lnTo>
                        <a:pt x="0" y="25"/>
                      </a:lnTo>
                      <a:lnTo>
                        <a:pt x="31" y="8"/>
                      </a:lnTo>
                      <a:lnTo>
                        <a:pt x="47" y="0"/>
                      </a:lnTo>
                    </a:path>
                  </a:pathLst>
                </a:custGeom>
                <a:solidFill>
                  <a:srgbClr val="DDDDDD"/>
                </a:solidFill>
                <a:ln w="9525">
                  <a:noFill/>
                  <a:round/>
                  <a:headEnd/>
                  <a:tailEnd/>
                </a:ln>
              </p:spPr>
              <p:txBody>
                <a:bodyPr lIns="0" tIns="0" rIns="0" bIns="0" anchor="ctr"/>
                <a:lstStyle/>
                <a:p>
                  <a:endParaRPr lang="en-GB"/>
                </a:p>
              </p:txBody>
            </p:sp>
            <p:sp>
              <p:nvSpPr>
                <p:cNvPr id="3290" name="Freeform 73"/>
                <p:cNvSpPr>
                  <a:spLocks/>
                </p:cNvSpPr>
                <p:nvPr/>
              </p:nvSpPr>
              <p:spPr bwMode="gray">
                <a:xfrm>
                  <a:off x="1385" y="2860"/>
                  <a:ext cx="46" cy="47"/>
                </a:xfrm>
                <a:custGeom>
                  <a:avLst/>
                  <a:gdLst>
                    <a:gd name="T0" fmla="*/ 1567 w 42"/>
                    <a:gd name="T1" fmla="*/ 9488 h 41"/>
                    <a:gd name="T2" fmla="*/ 1567 w 42"/>
                    <a:gd name="T3" fmla="*/ 5764 h 41"/>
                    <a:gd name="T4" fmla="*/ 1224 w 42"/>
                    <a:gd name="T5" fmla="*/ 3460 h 41"/>
                    <a:gd name="T6" fmla="*/ 1224 w 42"/>
                    <a:gd name="T7" fmla="*/ 1748 h 41"/>
                    <a:gd name="T8" fmla="*/ 934 w 42"/>
                    <a:gd name="T9" fmla="*/ 1748 h 41"/>
                    <a:gd name="T10" fmla="*/ 0 w 42"/>
                    <a:gd name="T11" fmla="*/ 0 h 41"/>
                    <a:gd name="T12" fmla="*/ 0 w 42"/>
                    <a:gd name="T13" fmla="*/ 3460 h 41"/>
                    <a:gd name="T14" fmla="*/ 365 w 42"/>
                    <a:gd name="T15" fmla="*/ 5764 h 41"/>
                    <a:gd name="T16" fmla="*/ 631 w 42"/>
                    <a:gd name="T17" fmla="*/ 3460 h 41"/>
                    <a:gd name="T18" fmla="*/ 934 w 42"/>
                    <a:gd name="T19" fmla="*/ 7429 h 41"/>
                    <a:gd name="T20" fmla="*/ 1567 w 42"/>
                    <a:gd name="T21" fmla="*/ 9488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41"/>
                    <a:gd name="T35" fmla="*/ 42 w 42"/>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41">
                      <a:moveTo>
                        <a:pt x="41" y="40"/>
                      </a:moveTo>
                      <a:lnTo>
                        <a:pt x="41" y="24"/>
                      </a:lnTo>
                      <a:lnTo>
                        <a:pt x="32" y="15"/>
                      </a:lnTo>
                      <a:lnTo>
                        <a:pt x="32" y="8"/>
                      </a:lnTo>
                      <a:lnTo>
                        <a:pt x="25" y="8"/>
                      </a:lnTo>
                      <a:lnTo>
                        <a:pt x="0" y="0"/>
                      </a:lnTo>
                      <a:lnTo>
                        <a:pt x="0" y="15"/>
                      </a:lnTo>
                      <a:lnTo>
                        <a:pt x="10" y="24"/>
                      </a:lnTo>
                      <a:lnTo>
                        <a:pt x="16" y="15"/>
                      </a:lnTo>
                      <a:lnTo>
                        <a:pt x="25" y="31"/>
                      </a:lnTo>
                      <a:lnTo>
                        <a:pt x="41" y="40"/>
                      </a:lnTo>
                    </a:path>
                  </a:pathLst>
                </a:custGeom>
                <a:solidFill>
                  <a:srgbClr val="DDDDDD"/>
                </a:solidFill>
                <a:ln w="9525">
                  <a:noFill/>
                  <a:round/>
                  <a:headEnd/>
                  <a:tailEnd/>
                </a:ln>
              </p:spPr>
              <p:txBody>
                <a:bodyPr lIns="0" tIns="0" rIns="0" bIns="0" anchor="ctr"/>
                <a:lstStyle/>
                <a:p>
                  <a:endParaRPr lang="en-GB"/>
                </a:p>
              </p:txBody>
            </p:sp>
            <p:sp>
              <p:nvSpPr>
                <p:cNvPr id="3291" name="Freeform 74"/>
                <p:cNvSpPr>
                  <a:spLocks/>
                </p:cNvSpPr>
                <p:nvPr/>
              </p:nvSpPr>
              <p:spPr bwMode="gray">
                <a:xfrm>
                  <a:off x="1430" y="2887"/>
                  <a:ext cx="47" cy="37"/>
                </a:xfrm>
                <a:custGeom>
                  <a:avLst/>
                  <a:gdLst>
                    <a:gd name="T0" fmla="*/ 0 w 42"/>
                    <a:gd name="T1" fmla="*/ 5363 h 32"/>
                    <a:gd name="T2" fmla="*/ 2205 w 42"/>
                    <a:gd name="T3" fmla="*/ 8290 h 32"/>
                    <a:gd name="T4" fmla="*/ 2205 w 42"/>
                    <a:gd name="T5" fmla="*/ 10625 h 32"/>
                    <a:gd name="T6" fmla="*/ 2844 w 42"/>
                    <a:gd name="T7" fmla="*/ 8290 h 32"/>
                    <a:gd name="T8" fmla="*/ 2205 w 42"/>
                    <a:gd name="T9" fmla="*/ 5363 h 32"/>
                    <a:gd name="T10" fmla="*/ 3728 w 42"/>
                    <a:gd name="T11" fmla="*/ 2244 h 32"/>
                    <a:gd name="T12" fmla="*/ 2844 w 42"/>
                    <a:gd name="T13" fmla="*/ 0 h 32"/>
                    <a:gd name="T14" fmla="*/ 1420 w 42"/>
                    <a:gd name="T15" fmla="*/ 2244 h 32"/>
                    <a:gd name="T16" fmla="*/ 801 w 42"/>
                    <a:gd name="T17" fmla="*/ 2244 h 32"/>
                    <a:gd name="T18" fmla="*/ 0 w 42"/>
                    <a:gd name="T19" fmla="*/ 0 h 32"/>
                    <a:gd name="T20" fmla="*/ 0 w 42"/>
                    <a:gd name="T21" fmla="*/ 5363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32"/>
                    <a:gd name="T35" fmla="*/ 42 w 42"/>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32">
                      <a:moveTo>
                        <a:pt x="0" y="16"/>
                      </a:moveTo>
                      <a:lnTo>
                        <a:pt x="24" y="25"/>
                      </a:lnTo>
                      <a:lnTo>
                        <a:pt x="24" y="31"/>
                      </a:lnTo>
                      <a:lnTo>
                        <a:pt x="32" y="25"/>
                      </a:lnTo>
                      <a:lnTo>
                        <a:pt x="24" y="16"/>
                      </a:lnTo>
                      <a:lnTo>
                        <a:pt x="41" y="7"/>
                      </a:lnTo>
                      <a:lnTo>
                        <a:pt x="32" y="0"/>
                      </a:lnTo>
                      <a:lnTo>
                        <a:pt x="16" y="7"/>
                      </a:lnTo>
                      <a:lnTo>
                        <a:pt x="9" y="7"/>
                      </a:lnTo>
                      <a:lnTo>
                        <a:pt x="0" y="0"/>
                      </a:lnTo>
                      <a:lnTo>
                        <a:pt x="0" y="16"/>
                      </a:lnTo>
                    </a:path>
                  </a:pathLst>
                </a:custGeom>
                <a:solidFill>
                  <a:srgbClr val="DDDDDD"/>
                </a:solidFill>
                <a:ln w="9525">
                  <a:noFill/>
                  <a:round/>
                  <a:headEnd/>
                  <a:tailEnd/>
                </a:ln>
              </p:spPr>
              <p:txBody>
                <a:bodyPr lIns="0" tIns="0" rIns="0" bIns="0" anchor="ctr"/>
                <a:lstStyle/>
                <a:p>
                  <a:endParaRPr lang="en-GB"/>
                </a:p>
              </p:txBody>
            </p:sp>
            <p:sp>
              <p:nvSpPr>
                <p:cNvPr id="3292" name="Freeform 75"/>
                <p:cNvSpPr>
                  <a:spLocks/>
                </p:cNvSpPr>
                <p:nvPr/>
              </p:nvSpPr>
              <p:spPr bwMode="gray">
                <a:xfrm>
                  <a:off x="1476" y="2887"/>
                  <a:ext cx="35" cy="37"/>
                </a:xfrm>
                <a:custGeom>
                  <a:avLst/>
                  <a:gdLst>
                    <a:gd name="T0" fmla="*/ 835 w 32"/>
                    <a:gd name="T1" fmla="*/ 2244 h 32"/>
                    <a:gd name="T2" fmla="*/ 1093 w 32"/>
                    <a:gd name="T3" fmla="*/ 5363 h 32"/>
                    <a:gd name="T4" fmla="*/ 835 w 32"/>
                    <a:gd name="T5" fmla="*/ 8290 h 32"/>
                    <a:gd name="T6" fmla="*/ 835 w 32"/>
                    <a:gd name="T7" fmla="*/ 10625 h 32"/>
                    <a:gd name="T8" fmla="*/ 533 w 32"/>
                    <a:gd name="T9" fmla="*/ 5363 h 32"/>
                    <a:gd name="T10" fmla="*/ 0 w 32"/>
                    <a:gd name="T11" fmla="*/ 2244 h 32"/>
                    <a:gd name="T12" fmla="*/ 0 w 32"/>
                    <a:gd name="T13" fmla="*/ 0 h 32"/>
                    <a:gd name="T14" fmla="*/ 284 w 32"/>
                    <a:gd name="T15" fmla="*/ 0 h 32"/>
                    <a:gd name="T16" fmla="*/ 533 w 32"/>
                    <a:gd name="T17" fmla="*/ 0 h 32"/>
                    <a:gd name="T18" fmla="*/ 835 w 32"/>
                    <a:gd name="T19" fmla="*/ 2244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2"/>
                    <a:gd name="T32" fmla="*/ 32 w 3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2">
                      <a:moveTo>
                        <a:pt x="24" y="7"/>
                      </a:moveTo>
                      <a:lnTo>
                        <a:pt x="31" y="16"/>
                      </a:lnTo>
                      <a:lnTo>
                        <a:pt x="24" y="25"/>
                      </a:lnTo>
                      <a:lnTo>
                        <a:pt x="24" y="31"/>
                      </a:lnTo>
                      <a:lnTo>
                        <a:pt x="15" y="16"/>
                      </a:lnTo>
                      <a:lnTo>
                        <a:pt x="0" y="7"/>
                      </a:lnTo>
                      <a:lnTo>
                        <a:pt x="0" y="0"/>
                      </a:lnTo>
                      <a:lnTo>
                        <a:pt x="8" y="0"/>
                      </a:lnTo>
                      <a:lnTo>
                        <a:pt x="15" y="0"/>
                      </a:lnTo>
                      <a:lnTo>
                        <a:pt x="24" y="7"/>
                      </a:lnTo>
                    </a:path>
                  </a:pathLst>
                </a:custGeom>
                <a:solidFill>
                  <a:srgbClr val="DDDDDD"/>
                </a:solidFill>
                <a:ln w="9525">
                  <a:noFill/>
                  <a:round/>
                  <a:headEnd/>
                  <a:tailEnd/>
                </a:ln>
              </p:spPr>
              <p:txBody>
                <a:bodyPr lIns="0" tIns="0" rIns="0" bIns="0" anchor="ctr"/>
                <a:lstStyle/>
                <a:p>
                  <a:endParaRPr lang="en-GB"/>
                </a:p>
              </p:txBody>
            </p:sp>
            <p:sp>
              <p:nvSpPr>
                <p:cNvPr id="3293" name="Freeform 76"/>
                <p:cNvSpPr>
                  <a:spLocks/>
                </p:cNvSpPr>
                <p:nvPr/>
              </p:nvSpPr>
              <p:spPr bwMode="gray">
                <a:xfrm>
                  <a:off x="1476" y="2887"/>
                  <a:ext cx="35" cy="37"/>
                </a:xfrm>
                <a:custGeom>
                  <a:avLst/>
                  <a:gdLst>
                    <a:gd name="T0" fmla="*/ 835 w 32"/>
                    <a:gd name="T1" fmla="*/ 2244 h 32"/>
                    <a:gd name="T2" fmla="*/ 1093 w 32"/>
                    <a:gd name="T3" fmla="*/ 5363 h 32"/>
                    <a:gd name="T4" fmla="*/ 835 w 32"/>
                    <a:gd name="T5" fmla="*/ 8290 h 32"/>
                    <a:gd name="T6" fmla="*/ 835 w 32"/>
                    <a:gd name="T7" fmla="*/ 10625 h 32"/>
                    <a:gd name="T8" fmla="*/ 533 w 32"/>
                    <a:gd name="T9" fmla="*/ 5363 h 32"/>
                    <a:gd name="T10" fmla="*/ 0 w 32"/>
                    <a:gd name="T11" fmla="*/ 2244 h 32"/>
                    <a:gd name="T12" fmla="*/ 0 w 32"/>
                    <a:gd name="T13" fmla="*/ 0 h 32"/>
                    <a:gd name="T14" fmla="*/ 284 w 32"/>
                    <a:gd name="T15" fmla="*/ 0 h 32"/>
                    <a:gd name="T16" fmla="*/ 533 w 32"/>
                    <a:gd name="T17" fmla="*/ 0 h 32"/>
                    <a:gd name="T18" fmla="*/ 835 w 32"/>
                    <a:gd name="T19" fmla="*/ 2244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2"/>
                    <a:gd name="T32" fmla="*/ 32 w 3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2">
                      <a:moveTo>
                        <a:pt x="24" y="7"/>
                      </a:moveTo>
                      <a:lnTo>
                        <a:pt x="31" y="16"/>
                      </a:lnTo>
                      <a:lnTo>
                        <a:pt x="24" y="25"/>
                      </a:lnTo>
                      <a:lnTo>
                        <a:pt x="24" y="31"/>
                      </a:lnTo>
                      <a:lnTo>
                        <a:pt x="15" y="16"/>
                      </a:lnTo>
                      <a:lnTo>
                        <a:pt x="0" y="7"/>
                      </a:lnTo>
                      <a:lnTo>
                        <a:pt x="0" y="0"/>
                      </a:lnTo>
                      <a:lnTo>
                        <a:pt x="8" y="0"/>
                      </a:lnTo>
                      <a:lnTo>
                        <a:pt x="15" y="0"/>
                      </a:lnTo>
                      <a:lnTo>
                        <a:pt x="24" y="7"/>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94" name="Freeform 77"/>
                <p:cNvSpPr>
                  <a:spLocks/>
                </p:cNvSpPr>
                <p:nvPr/>
              </p:nvSpPr>
              <p:spPr bwMode="gray">
                <a:xfrm>
                  <a:off x="1465" y="2887"/>
                  <a:ext cx="19" cy="20"/>
                </a:xfrm>
                <a:custGeom>
                  <a:avLst/>
                  <a:gdLst>
                    <a:gd name="T0" fmla="*/ 1364 w 17"/>
                    <a:gd name="T1" fmla="*/ 10528 h 17"/>
                    <a:gd name="T2" fmla="*/ 1364 w 17"/>
                    <a:gd name="T3" fmla="*/ 0 h 17"/>
                    <a:gd name="T4" fmla="*/ 0 w 17"/>
                    <a:gd name="T5" fmla="*/ 0 h 17"/>
                    <a:gd name="T6" fmla="*/ 1364 w 17"/>
                    <a:gd name="T7" fmla="*/ 10528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rgbClr val="DDDDDD"/>
                </a:solidFill>
                <a:ln w="9525">
                  <a:noFill/>
                  <a:round/>
                  <a:headEnd/>
                  <a:tailEnd/>
                </a:ln>
              </p:spPr>
              <p:txBody>
                <a:bodyPr lIns="0" tIns="0" rIns="0" bIns="0" anchor="ctr"/>
                <a:lstStyle/>
                <a:p>
                  <a:endParaRPr lang="en-GB"/>
                </a:p>
              </p:txBody>
            </p:sp>
            <p:sp>
              <p:nvSpPr>
                <p:cNvPr id="3295" name="Freeform 78"/>
                <p:cNvSpPr>
                  <a:spLocks/>
                </p:cNvSpPr>
                <p:nvPr/>
              </p:nvSpPr>
              <p:spPr bwMode="gray">
                <a:xfrm>
                  <a:off x="1465" y="2887"/>
                  <a:ext cx="19" cy="20"/>
                </a:xfrm>
                <a:custGeom>
                  <a:avLst/>
                  <a:gdLst>
                    <a:gd name="T0" fmla="*/ 1364 w 17"/>
                    <a:gd name="T1" fmla="*/ 10528 h 17"/>
                    <a:gd name="T2" fmla="*/ 1364 w 17"/>
                    <a:gd name="T3" fmla="*/ 0 h 17"/>
                    <a:gd name="T4" fmla="*/ 0 w 17"/>
                    <a:gd name="T5" fmla="*/ 0 h 17"/>
                    <a:gd name="T6" fmla="*/ 1364 w 17"/>
                    <a:gd name="T7" fmla="*/ 10528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96" name="Freeform 79"/>
                <p:cNvSpPr>
                  <a:spLocks/>
                </p:cNvSpPr>
                <p:nvPr/>
              </p:nvSpPr>
              <p:spPr bwMode="gray">
                <a:xfrm>
                  <a:off x="1465" y="2887"/>
                  <a:ext cx="19" cy="20"/>
                </a:xfrm>
                <a:custGeom>
                  <a:avLst/>
                  <a:gdLst>
                    <a:gd name="T0" fmla="*/ 1364 w 17"/>
                    <a:gd name="T1" fmla="*/ 10528 h 17"/>
                    <a:gd name="T2" fmla="*/ 1364 w 17"/>
                    <a:gd name="T3" fmla="*/ 0 h 17"/>
                    <a:gd name="T4" fmla="*/ 0 w 17"/>
                    <a:gd name="T5" fmla="*/ 0 h 17"/>
                    <a:gd name="T6" fmla="*/ 1364 w 17"/>
                    <a:gd name="T7" fmla="*/ 10528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rgbClr val="DDDDDD"/>
                </a:solidFill>
                <a:ln w="9525">
                  <a:noFill/>
                  <a:round/>
                  <a:headEnd/>
                  <a:tailEnd/>
                </a:ln>
              </p:spPr>
              <p:txBody>
                <a:bodyPr lIns="0" tIns="0" rIns="0" bIns="0" anchor="ctr"/>
                <a:lstStyle/>
                <a:p>
                  <a:endParaRPr lang="en-GB"/>
                </a:p>
              </p:txBody>
            </p:sp>
            <p:sp>
              <p:nvSpPr>
                <p:cNvPr id="3297" name="Freeform 80"/>
                <p:cNvSpPr>
                  <a:spLocks/>
                </p:cNvSpPr>
                <p:nvPr/>
              </p:nvSpPr>
              <p:spPr bwMode="gray">
                <a:xfrm>
                  <a:off x="1582" y="2731"/>
                  <a:ext cx="55" cy="36"/>
                </a:xfrm>
                <a:custGeom>
                  <a:avLst/>
                  <a:gdLst>
                    <a:gd name="T0" fmla="*/ 0 w 50"/>
                    <a:gd name="T1" fmla="*/ 2541 h 32"/>
                    <a:gd name="T2" fmla="*/ 0 w 50"/>
                    <a:gd name="T3" fmla="*/ 0 h 32"/>
                    <a:gd name="T4" fmla="*/ 1093 w 50"/>
                    <a:gd name="T5" fmla="*/ 0 h 32"/>
                    <a:gd name="T6" fmla="*/ 1093 w 50"/>
                    <a:gd name="T7" fmla="*/ 651 h 32"/>
                    <a:gd name="T8" fmla="*/ 1551 w 50"/>
                    <a:gd name="T9" fmla="*/ 651 h 32"/>
                    <a:gd name="T10" fmla="*/ 2265 w 50"/>
                    <a:gd name="T11" fmla="*/ 1707 h 32"/>
                    <a:gd name="T12" fmla="*/ 1877 w 50"/>
                    <a:gd name="T13" fmla="*/ 2541 h 32"/>
                    <a:gd name="T14" fmla="*/ 1877 w 50"/>
                    <a:gd name="T15" fmla="*/ 1707 h 32"/>
                    <a:gd name="T16" fmla="*/ 822 w 50"/>
                    <a:gd name="T17" fmla="*/ 2541 h 32"/>
                    <a:gd name="T18" fmla="*/ 822 w 50"/>
                    <a:gd name="T19" fmla="*/ 1707 h 32"/>
                    <a:gd name="T20" fmla="*/ 384 w 50"/>
                    <a:gd name="T21" fmla="*/ 2541 h 32"/>
                    <a:gd name="T22" fmla="*/ 384 w 50"/>
                    <a:gd name="T23" fmla="*/ 3391 h 32"/>
                    <a:gd name="T24" fmla="*/ 0 w 50"/>
                    <a:gd name="T25" fmla="*/ 2541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32"/>
                    <a:gd name="T41" fmla="*/ 50 w 50"/>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32">
                      <a:moveTo>
                        <a:pt x="0" y="23"/>
                      </a:moveTo>
                      <a:lnTo>
                        <a:pt x="0" y="0"/>
                      </a:lnTo>
                      <a:lnTo>
                        <a:pt x="24" y="0"/>
                      </a:lnTo>
                      <a:lnTo>
                        <a:pt x="24" y="6"/>
                      </a:lnTo>
                      <a:lnTo>
                        <a:pt x="34" y="6"/>
                      </a:lnTo>
                      <a:lnTo>
                        <a:pt x="49" y="16"/>
                      </a:lnTo>
                      <a:lnTo>
                        <a:pt x="41" y="23"/>
                      </a:lnTo>
                      <a:lnTo>
                        <a:pt x="41" y="16"/>
                      </a:lnTo>
                      <a:lnTo>
                        <a:pt x="18" y="23"/>
                      </a:lnTo>
                      <a:lnTo>
                        <a:pt x="18" y="16"/>
                      </a:lnTo>
                      <a:lnTo>
                        <a:pt x="9" y="23"/>
                      </a:lnTo>
                      <a:lnTo>
                        <a:pt x="9" y="31"/>
                      </a:lnTo>
                      <a:lnTo>
                        <a:pt x="0" y="23"/>
                      </a:lnTo>
                    </a:path>
                  </a:pathLst>
                </a:custGeom>
                <a:solidFill>
                  <a:srgbClr val="DDDDDD"/>
                </a:solidFill>
                <a:ln w="9525">
                  <a:noFill/>
                  <a:round/>
                  <a:headEnd/>
                  <a:tailEnd/>
                </a:ln>
              </p:spPr>
              <p:txBody>
                <a:bodyPr lIns="0" tIns="0" rIns="0" bIns="0" anchor="ctr"/>
                <a:lstStyle/>
                <a:p>
                  <a:endParaRPr lang="en-GB"/>
                </a:p>
              </p:txBody>
            </p:sp>
            <p:sp>
              <p:nvSpPr>
                <p:cNvPr id="3298" name="Freeform 81"/>
                <p:cNvSpPr>
                  <a:spLocks/>
                </p:cNvSpPr>
                <p:nvPr/>
              </p:nvSpPr>
              <p:spPr bwMode="gray">
                <a:xfrm>
                  <a:off x="1547" y="2731"/>
                  <a:ext cx="37" cy="27"/>
                </a:xfrm>
                <a:custGeom>
                  <a:avLst/>
                  <a:gdLst>
                    <a:gd name="T0" fmla="*/ 10625 w 32"/>
                    <a:gd name="T1" fmla="*/ 2549 h 24"/>
                    <a:gd name="T2" fmla="*/ 10625 w 32"/>
                    <a:gd name="T3" fmla="*/ 0 h 24"/>
                    <a:gd name="T4" fmla="*/ 5141 w 32"/>
                    <a:gd name="T5" fmla="*/ 0 h 24"/>
                    <a:gd name="T6" fmla="*/ 8069 w 32"/>
                    <a:gd name="T7" fmla="*/ 1790 h 24"/>
                    <a:gd name="T8" fmla="*/ 0 w 32"/>
                    <a:gd name="T9" fmla="*/ 2549 h 24"/>
                    <a:gd name="T10" fmla="*/ 1941 w 32"/>
                    <a:gd name="T11" fmla="*/ 2549 h 24"/>
                    <a:gd name="T12" fmla="*/ 10625 w 32"/>
                    <a:gd name="T13" fmla="*/ 2549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31" y="23"/>
                      </a:moveTo>
                      <a:lnTo>
                        <a:pt x="31" y="0"/>
                      </a:lnTo>
                      <a:lnTo>
                        <a:pt x="15" y="0"/>
                      </a:lnTo>
                      <a:lnTo>
                        <a:pt x="24" y="16"/>
                      </a:lnTo>
                      <a:lnTo>
                        <a:pt x="0" y="23"/>
                      </a:lnTo>
                      <a:lnTo>
                        <a:pt x="6" y="23"/>
                      </a:lnTo>
                      <a:lnTo>
                        <a:pt x="31" y="23"/>
                      </a:lnTo>
                    </a:path>
                  </a:pathLst>
                </a:custGeom>
                <a:solidFill>
                  <a:srgbClr val="DDDDDD"/>
                </a:solidFill>
                <a:ln w="9525">
                  <a:noFill/>
                  <a:round/>
                  <a:headEnd/>
                  <a:tailEnd/>
                </a:ln>
              </p:spPr>
              <p:txBody>
                <a:bodyPr lIns="0" tIns="0" rIns="0" bIns="0" anchor="ctr"/>
                <a:lstStyle/>
                <a:p>
                  <a:endParaRPr lang="en-GB"/>
                </a:p>
              </p:txBody>
            </p:sp>
            <p:sp>
              <p:nvSpPr>
                <p:cNvPr id="3299" name="Freeform 82"/>
                <p:cNvSpPr>
                  <a:spLocks/>
                </p:cNvSpPr>
                <p:nvPr/>
              </p:nvSpPr>
              <p:spPr bwMode="gray">
                <a:xfrm>
                  <a:off x="1484" y="2840"/>
                  <a:ext cx="164" cy="243"/>
                </a:xfrm>
                <a:custGeom>
                  <a:avLst/>
                  <a:gdLst>
                    <a:gd name="T0" fmla="*/ 8932 w 147"/>
                    <a:gd name="T1" fmla="*/ 49564 h 212"/>
                    <a:gd name="T2" fmla="*/ 9776 w 147"/>
                    <a:gd name="T3" fmla="*/ 41846 h 212"/>
                    <a:gd name="T4" fmla="*/ 8932 w 147"/>
                    <a:gd name="T5" fmla="*/ 36272 h 212"/>
                    <a:gd name="T6" fmla="*/ 9776 w 147"/>
                    <a:gd name="T7" fmla="*/ 36272 h 212"/>
                    <a:gd name="T8" fmla="*/ 8932 w 147"/>
                    <a:gd name="T9" fmla="*/ 34072 h 212"/>
                    <a:gd name="T10" fmla="*/ 8932 w 147"/>
                    <a:gd name="T11" fmla="*/ 32169 h 212"/>
                    <a:gd name="T12" fmla="*/ 11573 w 147"/>
                    <a:gd name="T13" fmla="*/ 32169 h 212"/>
                    <a:gd name="T14" fmla="*/ 11573 w 147"/>
                    <a:gd name="T15" fmla="*/ 28602 h 212"/>
                    <a:gd name="T16" fmla="*/ 10971 w 147"/>
                    <a:gd name="T17" fmla="*/ 24842 h 212"/>
                    <a:gd name="T18" fmla="*/ 11573 w 147"/>
                    <a:gd name="T19" fmla="*/ 19282 h 212"/>
                    <a:gd name="T20" fmla="*/ 9776 w 147"/>
                    <a:gd name="T21" fmla="*/ 19282 h 212"/>
                    <a:gd name="T22" fmla="*/ 8932 w 147"/>
                    <a:gd name="T23" fmla="*/ 16892 h 212"/>
                    <a:gd name="T24" fmla="*/ 7041 w 147"/>
                    <a:gd name="T25" fmla="*/ 16892 h 212"/>
                    <a:gd name="T26" fmla="*/ 6432 w 147"/>
                    <a:gd name="T27" fmla="*/ 15609 h 212"/>
                    <a:gd name="T28" fmla="*/ 6432 w 147"/>
                    <a:gd name="T29" fmla="*/ 13532 h 212"/>
                    <a:gd name="T30" fmla="*/ 5690 w 147"/>
                    <a:gd name="T31" fmla="*/ 9746 h 212"/>
                    <a:gd name="T32" fmla="*/ 6432 w 147"/>
                    <a:gd name="T33" fmla="*/ 5967 h 212"/>
                    <a:gd name="T34" fmla="*/ 7041 w 147"/>
                    <a:gd name="T35" fmla="*/ 3963 h 212"/>
                    <a:gd name="T36" fmla="*/ 7627 w 147"/>
                    <a:gd name="T37" fmla="*/ 1524 h 212"/>
                    <a:gd name="T38" fmla="*/ 7041 w 147"/>
                    <a:gd name="T39" fmla="*/ 0 h 212"/>
                    <a:gd name="T40" fmla="*/ 5690 w 147"/>
                    <a:gd name="T41" fmla="*/ 3963 h 212"/>
                    <a:gd name="T42" fmla="*/ 3874 w 147"/>
                    <a:gd name="T43" fmla="*/ 5967 h 212"/>
                    <a:gd name="T44" fmla="*/ 3157 w 147"/>
                    <a:gd name="T45" fmla="*/ 9746 h 212"/>
                    <a:gd name="T46" fmla="*/ 1827 w 147"/>
                    <a:gd name="T47" fmla="*/ 11217 h 212"/>
                    <a:gd name="T48" fmla="*/ 1827 w 147"/>
                    <a:gd name="T49" fmla="*/ 15609 h 212"/>
                    <a:gd name="T50" fmla="*/ 1315 w 147"/>
                    <a:gd name="T51" fmla="*/ 11217 h 212"/>
                    <a:gd name="T52" fmla="*/ 1827 w 147"/>
                    <a:gd name="T53" fmla="*/ 13532 h 212"/>
                    <a:gd name="T54" fmla="*/ 1315 w 147"/>
                    <a:gd name="T55" fmla="*/ 15609 h 212"/>
                    <a:gd name="T56" fmla="*/ 1315 w 147"/>
                    <a:gd name="T57" fmla="*/ 16892 h 212"/>
                    <a:gd name="T58" fmla="*/ 1315 w 147"/>
                    <a:gd name="T59" fmla="*/ 19282 h 212"/>
                    <a:gd name="T60" fmla="*/ 1315 w 147"/>
                    <a:gd name="T61" fmla="*/ 26775 h 212"/>
                    <a:gd name="T62" fmla="*/ 1827 w 147"/>
                    <a:gd name="T63" fmla="*/ 26775 h 212"/>
                    <a:gd name="T64" fmla="*/ 1315 w 147"/>
                    <a:gd name="T65" fmla="*/ 30714 h 212"/>
                    <a:gd name="T66" fmla="*/ 549 w 147"/>
                    <a:gd name="T67" fmla="*/ 30714 h 212"/>
                    <a:gd name="T68" fmla="*/ 549 w 147"/>
                    <a:gd name="T69" fmla="*/ 32169 h 212"/>
                    <a:gd name="T70" fmla="*/ 0 w 147"/>
                    <a:gd name="T71" fmla="*/ 32169 h 212"/>
                    <a:gd name="T72" fmla="*/ 0 w 147"/>
                    <a:gd name="T73" fmla="*/ 34072 h 212"/>
                    <a:gd name="T74" fmla="*/ 1827 w 147"/>
                    <a:gd name="T75" fmla="*/ 38151 h 212"/>
                    <a:gd name="T76" fmla="*/ 3157 w 147"/>
                    <a:gd name="T77" fmla="*/ 36272 h 212"/>
                    <a:gd name="T78" fmla="*/ 3874 w 147"/>
                    <a:gd name="T79" fmla="*/ 38151 h 212"/>
                    <a:gd name="T80" fmla="*/ 4923 w 147"/>
                    <a:gd name="T81" fmla="*/ 41846 h 212"/>
                    <a:gd name="T82" fmla="*/ 5690 w 147"/>
                    <a:gd name="T83" fmla="*/ 45458 h 212"/>
                    <a:gd name="T84" fmla="*/ 8450 w 147"/>
                    <a:gd name="T85" fmla="*/ 43773 h 212"/>
                    <a:gd name="T86" fmla="*/ 8932 w 147"/>
                    <a:gd name="T87" fmla="*/ 45458 h 212"/>
                    <a:gd name="T88" fmla="*/ 8932 w 147"/>
                    <a:gd name="T89" fmla="*/ 47656 h 212"/>
                    <a:gd name="T90" fmla="*/ 8450 w 147"/>
                    <a:gd name="T91" fmla="*/ 47656 h 212"/>
                    <a:gd name="T92" fmla="*/ 8932 w 147"/>
                    <a:gd name="T93" fmla="*/ 49564 h 2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7"/>
                    <a:gd name="T142" fmla="*/ 0 h 212"/>
                    <a:gd name="T143" fmla="*/ 147 w 147"/>
                    <a:gd name="T144" fmla="*/ 212 h 2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7" h="212">
                      <a:moveTo>
                        <a:pt x="112" y="211"/>
                      </a:moveTo>
                      <a:lnTo>
                        <a:pt x="122" y="178"/>
                      </a:lnTo>
                      <a:lnTo>
                        <a:pt x="112" y="154"/>
                      </a:lnTo>
                      <a:lnTo>
                        <a:pt x="122" y="154"/>
                      </a:lnTo>
                      <a:lnTo>
                        <a:pt x="112" y="146"/>
                      </a:lnTo>
                      <a:lnTo>
                        <a:pt x="112" y="137"/>
                      </a:lnTo>
                      <a:lnTo>
                        <a:pt x="146" y="137"/>
                      </a:lnTo>
                      <a:lnTo>
                        <a:pt x="146" y="122"/>
                      </a:lnTo>
                      <a:lnTo>
                        <a:pt x="137" y="106"/>
                      </a:lnTo>
                      <a:lnTo>
                        <a:pt x="146" y="81"/>
                      </a:lnTo>
                      <a:lnTo>
                        <a:pt x="122" y="81"/>
                      </a:lnTo>
                      <a:lnTo>
                        <a:pt x="112" y="72"/>
                      </a:lnTo>
                      <a:lnTo>
                        <a:pt x="88" y="72"/>
                      </a:lnTo>
                      <a:lnTo>
                        <a:pt x="81" y="66"/>
                      </a:lnTo>
                      <a:lnTo>
                        <a:pt x="81" y="57"/>
                      </a:lnTo>
                      <a:lnTo>
                        <a:pt x="72" y="41"/>
                      </a:lnTo>
                      <a:lnTo>
                        <a:pt x="81" y="25"/>
                      </a:lnTo>
                      <a:lnTo>
                        <a:pt x="88" y="17"/>
                      </a:lnTo>
                      <a:lnTo>
                        <a:pt x="97" y="7"/>
                      </a:lnTo>
                      <a:lnTo>
                        <a:pt x="88" y="0"/>
                      </a:lnTo>
                      <a:lnTo>
                        <a:pt x="72" y="17"/>
                      </a:lnTo>
                      <a:lnTo>
                        <a:pt x="48" y="25"/>
                      </a:lnTo>
                      <a:lnTo>
                        <a:pt x="40" y="41"/>
                      </a:lnTo>
                      <a:lnTo>
                        <a:pt x="23" y="48"/>
                      </a:lnTo>
                      <a:lnTo>
                        <a:pt x="23" y="66"/>
                      </a:lnTo>
                      <a:lnTo>
                        <a:pt x="16" y="48"/>
                      </a:lnTo>
                      <a:lnTo>
                        <a:pt x="23" y="57"/>
                      </a:lnTo>
                      <a:lnTo>
                        <a:pt x="16" y="66"/>
                      </a:lnTo>
                      <a:lnTo>
                        <a:pt x="16" y="72"/>
                      </a:lnTo>
                      <a:lnTo>
                        <a:pt x="16" y="81"/>
                      </a:lnTo>
                      <a:lnTo>
                        <a:pt x="16" y="113"/>
                      </a:lnTo>
                      <a:lnTo>
                        <a:pt x="23" y="113"/>
                      </a:lnTo>
                      <a:lnTo>
                        <a:pt x="16" y="131"/>
                      </a:lnTo>
                      <a:lnTo>
                        <a:pt x="7" y="131"/>
                      </a:lnTo>
                      <a:lnTo>
                        <a:pt x="7" y="137"/>
                      </a:lnTo>
                      <a:lnTo>
                        <a:pt x="0" y="137"/>
                      </a:lnTo>
                      <a:lnTo>
                        <a:pt x="0" y="146"/>
                      </a:lnTo>
                      <a:lnTo>
                        <a:pt x="23" y="162"/>
                      </a:lnTo>
                      <a:lnTo>
                        <a:pt x="40" y="154"/>
                      </a:lnTo>
                      <a:lnTo>
                        <a:pt x="48" y="162"/>
                      </a:lnTo>
                      <a:lnTo>
                        <a:pt x="63" y="178"/>
                      </a:lnTo>
                      <a:lnTo>
                        <a:pt x="72" y="194"/>
                      </a:lnTo>
                      <a:lnTo>
                        <a:pt x="106" y="187"/>
                      </a:lnTo>
                      <a:lnTo>
                        <a:pt x="112" y="194"/>
                      </a:lnTo>
                      <a:lnTo>
                        <a:pt x="112" y="203"/>
                      </a:lnTo>
                      <a:lnTo>
                        <a:pt x="106" y="203"/>
                      </a:lnTo>
                      <a:lnTo>
                        <a:pt x="112" y="211"/>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00" name="Freeform 83"/>
                <p:cNvSpPr>
                  <a:spLocks/>
                </p:cNvSpPr>
                <p:nvPr/>
              </p:nvSpPr>
              <p:spPr bwMode="gray">
                <a:xfrm>
                  <a:off x="1456" y="3007"/>
                  <a:ext cx="83" cy="94"/>
                </a:xfrm>
                <a:custGeom>
                  <a:avLst/>
                  <a:gdLst>
                    <a:gd name="T0" fmla="*/ 7255 w 74"/>
                    <a:gd name="T1" fmla="*/ 3826 h 82"/>
                    <a:gd name="T2" fmla="*/ 6468 w 74"/>
                    <a:gd name="T3" fmla="*/ 1748 h 82"/>
                    <a:gd name="T4" fmla="*/ 4738 w 74"/>
                    <a:gd name="T5" fmla="*/ 3826 h 82"/>
                    <a:gd name="T6" fmla="*/ 2475 w 74"/>
                    <a:gd name="T7" fmla="*/ 0 h 82"/>
                    <a:gd name="T8" fmla="*/ 755 w 74"/>
                    <a:gd name="T9" fmla="*/ 1748 h 82"/>
                    <a:gd name="T10" fmla="*/ 755 w 74"/>
                    <a:gd name="T11" fmla="*/ 3826 h 82"/>
                    <a:gd name="T12" fmla="*/ 0 w 74"/>
                    <a:gd name="T13" fmla="*/ 5974 h 82"/>
                    <a:gd name="T14" fmla="*/ 0 w 74"/>
                    <a:gd name="T15" fmla="*/ 9762 h 82"/>
                    <a:gd name="T16" fmla="*/ 755 w 74"/>
                    <a:gd name="T17" fmla="*/ 13557 h 82"/>
                    <a:gd name="T18" fmla="*/ 755 w 74"/>
                    <a:gd name="T19" fmla="*/ 11412 h 82"/>
                    <a:gd name="T20" fmla="*/ 1687 w 74"/>
                    <a:gd name="T21" fmla="*/ 11412 h 82"/>
                    <a:gd name="T22" fmla="*/ 755 w 74"/>
                    <a:gd name="T23" fmla="*/ 13557 h 82"/>
                    <a:gd name="T24" fmla="*/ 0 w 74"/>
                    <a:gd name="T25" fmla="*/ 17194 h 82"/>
                    <a:gd name="T26" fmla="*/ 1687 w 74"/>
                    <a:gd name="T27" fmla="*/ 19325 h 82"/>
                    <a:gd name="T28" fmla="*/ 4087 w 74"/>
                    <a:gd name="T29" fmla="*/ 13557 h 82"/>
                    <a:gd name="T30" fmla="*/ 5691 w 74"/>
                    <a:gd name="T31" fmla="*/ 11412 h 82"/>
                    <a:gd name="T32" fmla="*/ 6468 w 74"/>
                    <a:gd name="T33" fmla="*/ 9762 h 82"/>
                    <a:gd name="T34" fmla="*/ 7255 w 74"/>
                    <a:gd name="T35" fmla="*/ 5974 h 82"/>
                    <a:gd name="T36" fmla="*/ 6468 w 74"/>
                    <a:gd name="T37" fmla="*/ 3826 h 82"/>
                    <a:gd name="T38" fmla="*/ 7255 w 74"/>
                    <a:gd name="T39" fmla="*/ 3826 h 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
                    <a:gd name="T61" fmla="*/ 0 h 82"/>
                    <a:gd name="T62" fmla="*/ 74 w 74"/>
                    <a:gd name="T63" fmla="*/ 82 h 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 h="82">
                      <a:moveTo>
                        <a:pt x="73" y="16"/>
                      </a:moveTo>
                      <a:lnTo>
                        <a:pt x="65" y="8"/>
                      </a:lnTo>
                      <a:lnTo>
                        <a:pt x="48" y="16"/>
                      </a:lnTo>
                      <a:lnTo>
                        <a:pt x="25" y="0"/>
                      </a:lnTo>
                      <a:lnTo>
                        <a:pt x="8" y="8"/>
                      </a:lnTo>
                      <a:lnTo>
                        <a:pt x="8" y="16"/>
                      </a:lnTo>
                      <a:lnTo>
                        <a:pt x="0" y="25"/>
                      </a:lnTo>
                      <a:lnTo>
                        <a:pt x="0" y="41"/>
                      </a:lnTo>
                      <a:lnTo>
                        <a:pt x="8" y="57"/>
                      </a:lnTo>
                      <a:lnTo>
                        <a:pt x="8" y="48"/>
                      </a:lnTo>
                      <a:lnTo>
                        <a:pt x="17" y="48"/>
                      </a:lnTo>
                      <a:lnTo>
                        <a:pt x="8" y="57"/>
                      </a:lnTo>
                      <a:lnTo>
                        <a:pt x="0" y="73"/>
                      </a:lnTo>
                      <a:lnTo>
                        <a:pt x="17" y="81"/>
                      </a:lnTo>
                      <a:lnTo>
                        <a:pt x="41" y="57"/>
                      </a:lnTo>
                      <a:lnTo>
                        <a:pt x="57" y="48"/>
                      </a:lnTo>
                      <a:lnTo>
                        <a:pt x="65" y="41"/>
                      </a:lnTo>
                      <a:lnTo>
                        <a:pt x="73" y="25"/>
                      </a:lnTo>
                      <a:lnTo>
                        <a:pt x="65" y="16"/>
                      </a:lnTo>
                      <a:lnTo>
                        <a:pt x="73" y="16"/>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01" name="Freeform 84"/>
                <p:cNvSpPr>
                  <a:spLocks/>
                </p:cNvSpPr>
                <p:nvPr/>
              </p:nvSpPr>
              <p:spPr bwMode="gray">
                <a:xfrm>
                  <a:off x="1448" y="3026"/>
                  <a:ext cx="181" cy="268"/>
                </a:xfrm>
                <a:custGeom>
                  <a:avLst/>
                  <a:gdLst>
                    <a:gd name="T0" fmla="*/ 10215 w 163"/>
                    <a:gd name="T1" fmla="*/ 26303 h 235"/>
                    <a:gd name="T2" fmla="*/ 9145 w 163"/>
                    <a:gd name="T3" fmla="*/ 26303 h 235"/>
                    <a:gd name="T4" fmla="*/ 9145 w 163"/>
                    <a:gd name="T5" fmla="*/ 23416 h 235"/>
                    <a:gd name="T6" fmla="*/ 7950 w 163"/>
                    <a:gd name="T7" fmla="*/ 24997 h 235"/>
                    <a:gd name="T8" fmla="*/ 6966 w 163"/>
                    <a:gd name="T9" fmla="*/ 23416 h 235"/>
                    <a:gd name="T10" fmla="*/ 6361 w 163"/>
                    <a:gd name="T11" fmla="*/ 18655 h 235"/>
                    <a:gd name="T12" fmla="*/ 7535 w 163"/>
                    <a:gd name="T13" fmla="*/ 12349 h 235"/>
                    <a:gd name="T14" fmla="*/ 9581 w 163"/>
                    <a:gd name="T15" fmla="*/ 9361 h 235"/>
                    <a:gd name="T16" fmla="*/ 9145 w 163"/>
                    <a:gd name="T17" fmla="*/ 8061 h 235"/>
                    <a:gd name="T18" fmla="*/ 9581 w 163"/>
                    <a:gd name="T19" fmla="*/ 8061 h 235"/>
                    <a:gd name="T20" fmla="*/ 9581 w 163"/>
                    <a:gd name="T21" fmla="*/ 6198 h 235"/>
                    <a:gd name="T22" fmla="*/ 9145 w 163"/>
                    <a:gd name="T23" fmla="*/ 4853 h 235"/>
                    <a:gd name="T24" fmla="*/ 6966 w 163"/>
                    <a:gd name="T25" fmla="*/ 6198 h 235"/>
                    <a:gd name="T26" fmla="*/ 6361 w 163"/>
                    <a:gd name="T27" fmla="*/ 3032 h 235"/>
                    <a:gd name="T28" fmla="*/ 5370 w 163"/>
                    <a:gd name="T29" fmla="*/ 0 h 235"/>
                    <a:gd name="T30" fmla="*/ 4836 w 163"/>
                    <a:gd name="T31" fmla="*/ 0 h 235"/>
                    <a:gd name="T32" fmla="*/ 5370 w 163"/>
                    <a:gd name="T33" fmla="*/ 1696 h 235"/>
                    <a:gd name="T34" fmla="*/ 4836 w 163"/>
                    <a:gd name="T35" fmla="*/ 4853 h 235"/>
                    <a:gd name="T36" fmla="*/ 4264 w 163"/>
                    <a:gd name="T37" fmla="*/ 6198 h 235"/>
                    <a:gd name="T38" fmla="*/ 3208 w 163"/>
                    <a:gd name="T39" fmla="*/ 8061 h 235"/>
                    <a:gd name="T40" fmla="*/ 1652 w 163"/>
                    <a:gd name="T41" fmla="*/ 12349 h 235"/>
                    <a:gd name="T42" fmla="*/ 517 w 163"/>
                    <a:gd name="T43" fmla="*/ 10828 h 235"/>
                    <a:gd name="T44" fmla="*/ 1075 w 163"/>
                    <a:gd name="T45" fmla="*/ 8061 h 235"/>
                    <a:gd name="T46" fmla="*/ 0 w 163"/>
                    <a:gd name="T47" fmla="*/ 10828 h 235"/>
                    <a:gd name="T48" fmla="*/ 517 w 163"/>
                    <a:gd name="T49" fmla="*/ 13844 h 235"/>
                    <a:gd name="T50" fmla="*/ 0 w 163"/>
                    <a:gd name="T51" fmla="*/ 13844 h 235"/>
                    <a:gd name="T52" fmla="*/ 1075 w 163"/>
                    <a:gd name="T53" fmla="*/ 16853 h 235"/>
                    <a:gd name="T54" fmla="*/ 2240 w 163"/>
                    <a:gd name="T55" fmla="*/ 20333 h 235"/>
                    <a:gd name="T56" fmla="*/ 4836 w 163"/>
                    <a:gd name="T57" fmla="*/ 35571 h 235"/>
                    <a:gd name="T58" fmla="*/ 9145 w 163"/>
                    <a:gd name="T59" fmla="*/ 44867 h 235"/>
                    <a:gd name="T60" fmla="*/ 10215 w 163"/>
                    <a:gd name="T61" fmla="*/ 43422 h 235"/>
                    <a:gd name="T62" fmla="*/ 10715 w 163"/>
                    <a:gd name="T63" fmla="*/ 40519 h 235"/>
                    <a:gd name="T64" fmla="*/ 10215 w 163"/>
                    <a:gd name="T65" fmla="*/ 39013 h 235"/>
                    <a:gd name="T66" fmla="*/ 10715 w 163"/>
                    <a:gd name="T67" fmla="*/ 29662 h 235"/>
                    <a:gd name="T68" fmla="*/ 10215 w 163"/>
                    <a:gd name="T69" fmla="*/ 26303 h 2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3"/>
                    <a:gd name="T106" fmla="*/ 0 h 235"/>
                    <a:gd name="T107" fmla="*/ 163 w 163"/>
                    <a:gd name="T108" fmla="*/ 235 h 2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3" h="235">
                      <a:moveTo>
                        <a:pt x="155" y="137"/>
                      </a:moveTo>
                      <a:lnTo>
                        <a:pt x="139" y="137"/>
                      </a:lnTo>
                      <a:lnTo>
                        <a:pt x="139" y="122"/>
                      </a:lnTo>
                      <a:lnTo>
                        <a:pt x="121" y="131"/>
                      </a:lnTo>
                      <a:lnTo>
                        <a:pt x="105" y="122"/>
                      </a:lnTo>
                      <a:lnTo>
                        <a:pt x="96" y="97"/>
                      </a:lnTo>
                      <a:lnTo>
                        <a:pt x="114" y="65"/>
                      </a:lnTo>
                      <a:lnTo>
                        <a:pt x="145" y="49"/>
                      </a:lnTo>
                      <a:lnTo>
                        <a:pt x="139" y="41"/>
                      </a:lnTo>
                      <a:lnTo>
                        <a:pt x="145" y="41"/>
                      </a:lnTo>
                      <a:lnTo>
                        <a:pt x="145" y="32"/>
                      </a:lnTo>
                      <a:lnTo>
                        <a:pt x="139" y="25"/>
                      </a:lnTo>
                      <a:lnTo>
                        <a:pt x="105" y="32"/>
                      </a:lnTo>
                      <a:lnTo>
                        <a:pt x="96" y="16"/>
                      </a:lnTo>
                      <a:lnTo>
                        <a:pt x="81" y="0"/>
                      </a:lnTo>
                      <a:lnTo>
                        <a:pt x="73" y="0"/>
                      </a:lnTo>
                      <a:lnTo>
                        <a:pt x="81" y="9"/>
                      </a:lnTo>
                      <a:lnTo>
                        <a:pt x="73" y="25"/>
                      </a:lnTo>
                      <a:lnTo>
                        <a:pt x="65" y="32"/>
                      </a:lnTo>
                      <a:lnTo>
                        <a:pt x="49" y="41"/>
                      </a:lnTo>
                      <a:lnTo>
                        <a:pt x="25" y="65"/>
                      </a:lnTo>
                      <a:lnTo>
                        <a:pt x="8" y="57"/>
                      </a:lnTo>
                      <a:lnTo>
                        <a:pt x="16" y="41"/>
                      </a:lnTo>
                      <a:lnTo>
                        <a:pt x="0" y="57"/>
                      </a:lnTo>
                      <a:lnTo>
                        <a:pt x="8" y="72"/>
                      </a:lnTo>
                      <a:lnTo>
                        <a:pt x="0" y="72"/>
                      </a:lnTo>
                      <a:lnTo>
                        <a:pt x="16" y="89"/>
                      </a:lnTo>
                      <a:lnTo>
                        <a:pt x="33" y="106"/>
                      </a:lnTo>
                      <a:lnTo>
                        <a:pt x="73" y="186"/>
                      </a:lnTo>
                      <a:lnTo>
                        <a:pt x="139" y="234"/>
                      </a:lnTo>
                      <a:lnTo>
                        <a:pt x="155" y="227"/>
                      </a:lnTo>
                      <a:lnTo>
                        <a:pt x="162" y="211"/>
                      </a:lnTo>
                      <a:lnTo>
                        <a:pt x="155" y="203"/>
                      </a:lnTo>
                      <a:lnTo>
                        <a:pt x="162" y="154"/>
                      </a:lnTo>
                      <a:lnTo>
                        <a:pt x="155" y="137"/>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02" name="Freeform 85"/>
                <p:cNvSpPr>
                  <a:spLocks/>
                </p:cNvSpPr>
                <p:nvPr/>
              </p:nvSpPr>
              <p:spPr bwMode="gray">
                <a:xfrm>
                  <a:off x="1620" y="3165"/>
                  <a:ext cx="163" cy="204"/>
                </a:xfrm>
                <a:custGeom>
                  <a:avLst/>
                  <a:gdLst>
                    <a:gd name="T0" fmla="*/ 9168 w 147"/>
                    <a:gd name="T1" fmla="*/ 31822 h 178"/>
                    <a:gd name="T2" fmla="*/ 9168 w 147"/>
                    <a:gd name="T3" fmla="*/ 26052 h 178"/>
                    <a:gd name="T4" fmla="*/ 8576 w 147"/>
                    <a:gd name="T5" fmla="*/ 22453 h 178"/>
                    <a:gd name="T6" fmla="*/ 8576 w 147"/>
                    <a:gd name="T7" fmla="*/ 20909 h 178"/>
                    <a:gd name="T8" fmla="*/ 7519 w 147"/>
                    <a:gd name="T9" fmla="*/ 20909 h 178"/>
                    <a:gd name="T10" fmla="*/ 6975 w 147"/>
                    <a:gd name="T11" fmla="*/ 16809 h 178"/>
                    <a:gd name="T12" fmla="*/ 6975 w 147"/>
                    <a:gd name="T13" fmla="*/ 14915 h 178"/>
                    <a:gd name="T14" fmla="*/ 6567 w 147"/>
                    <a:gd name="T15" fmla="*/ 11355 h 178"/>
                    <a:gd name="T16" fmla="*/ 3471 w 147"/>
                    <a:gd name="T17" fmla="*/ 7418 h 178"/>
                    <a:gd name="T18" fmla="*/ 3053 w 147"/>
                    <a:gd name="T19" fmla="*/ 5648 h 178"/>
                    <a:gd name="T20" fmla="*/ 3053 w 147"/>
                    <a:gd name="T21" fmla="*/ 0 h 178"/>
                    <a:gd name="T22" fmla="*/ 1977 w 147"/>
                    <a:gd name="T23" fmla="*/ 0 h 178"/>
                    <a:gd name="T24" fmla="*/ 960 w 147"/>
                    <a:gd name="T25" fmla="*/ 3342 h 178"/>
                    <a:gd name="T26" fmla="*/ 0 w 147"/>
                    <a:gd name="T27" fmla="*/ 3342 h 178"/>
                    <a:gd name="T28" fmla="*/ 434 w 147"/>
                    <a:gd name="T29" fmla="*/ 7418 h 178"/>
                    <a:gd name="T30" fmla="*/ 0 w 147"/>
                    <a:gd name="T31" fmla="*/ 19208 h 178"/>
                    <a:gd name="T32" fmla="*/ 434 w 147"/>
                    <a:gd name="T33" fmla="*/ 20909 h 178"/>
                    <a:gd name="T34" fmla="*/ 0 w 147"/>
                    <a:gd name="T35" fmla="*/ 24488 h 178"/>
                    <a:gd name="T36" fmla="*/ 434 w 147"/>
                    <a:gd name="T37" fmla="*/ 30210 h 178"/>
                    <a:gd name="T38" fmla="*/ 434 w 147"/>
                    <a:gd name="T39" fmla="*/ 31822 h 178"/>
                    <a:gd name="T40" fmla="*/ 960 w 147"/>
                    <a:gd name="T41" fmla="*/ 41406 h 178"/>
                    <a:gd name="T42" fmla="*/ 1498 w 147"/>
                    <a:gd name="T43" fmla="*/ 41406 h 178"/>
                    <a:gd name="T44" fmla="*/ 2483 w 147"/>
                    <a:gd name="T45" fmla="*/ 37622 h 178"/>
                    <a:gd name="T46" fmla="*/ 4075 w 147"/>
                    <a:gd name="T47" fmla="*/ 40149 h 178"/>
                    <a:gd name="T48" fmla="*/ 4519 w 147"/>
                    <a:gd name="T49" fmla="*/ 37622 h 178"/>
                    <a:gd name="T50" fmla="*/ 5556 w 147"/>
                    <a:gd name="T51" fmla="*/ 40149 h 178"/>
                    <a:gd name="T52" fmla="*/ 6096 w 147"/>
                    <a:gd name="T53" fmla="*/ 30210 h 178"/>
                    <a:gd name="T54" fmla="*/ 8075 w 147"/>
                    <a:gd name="T55" fmla="*/ 30210 h 178"/>
                    <a:gd name="T56" fmla="*/ 9168 w 147"/>
                    <a:gd name="T57" fmla="*/ 31822 h 1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7"/>
                    <a:gd name="T88" fmla="*/ 0 h 178"/>
                    <a:gd name="T89" fmla="*/ 147 w 147"/>
                    <a:gd name="T90" fmla="*/ 178 h 1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7" h="178">
                      <a:moveTo>
                        <a:pt x="146" y="137"/>
                      </a:moveTo>
                      <a:lnTo>
                        <a:pt x="146" y="112"/>
                      </a:lnTo>
                      <a:lnTo>
                        <a:pt x="137" y="96"/>
                      </a:lnTo>
                      <a:lnTo>
                        <a:pt x="137" y="89"/>
                      </a:lnTo>
                      <a:lnTo>
                        <a:pt x="121" y="89"/>
                      </a:lnTo>
                      <a:lnTo>
                        <a:pt x="112" y="72"/>
                      </a:lnTo>
                      <a:lnTo>
                        <a:pt x="112" y="64"/>
                      </a:lnTo>
                      <a:lnTo>
                        <a:pt x="105" y="49"/>
                      </a:lnTo>
                      <a:lnTo>
                        <a:pt x="56" y="32"/>
                      </a:lnTo>
                      <a:lnTo>
                        <a:pt x="49" y="24"/>
                      </a:lnTo>
                      <a:lnTo>
                        <a:pt x="49" y="0"/>
                      </a:lnTo>
                      <a:lnTo>
                        <a:pt x="32" y="0"/>
                      </a:lnTo>
                      <a:lnTo>
                        <a:pt x="15" y="15"/>
                      </a:lnTo>
                      <a:lnTo>
                        <a:pt x="0" y="15"/>
                      </a:lnTo>
                      <a:lnTo>
                        <a:pt x="7" y="32"/>
                      </a:lnTo>
                      <a:lnTo>
                        <a:pt x="0" y="81"/>
                      </a:lnTo>
                      <a:lnTo>
                        <a:pt x="7" y="89"/>
                      </a:lnTo>
                      <a:lnTo>
                        <a:pt x="0" y="105"/>
                      </a:lnTo>
                      <a:lnTo>
                        <a:pt x="7" y="129"/>
                      </a:lnTo>
                      <a:lnTo>
                        <a:pt x="7" y="137"/>
                      </a:lnTo>
                      <a:lnTo>
                        <a:pt x="15" y="177"/>
                      </a:lnTo>
                      <a:lnTo>
                        <a:pt x="24" y="177"/>
                      </a:lnTo>
                      <a:lnTo>
                        <a:pt x="40" y="161"/>
                      </a:lnTo>
                      <a:lnTo>
                        <a:pt x="65" y="171"/>
                      </a:lnTo>
                      <a:lnTo>
                        <a:pt x="72" y="161"/>
                      </a:lnTo>
                      <a:lnTo>
                        <a:pt x="89" y="171"/>
                      </a:lnTo>
                      <a:lnTo>
                        <a:pt x="97" y="129"/>
                      </a:lnTo>
                      <a:lnTo>
                        <a:pt x="129" y="129"/>
                      </a:lnTo>
                      <a:lnTo>
                        <a:pt x="146" y="137"/>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03" name="Freeform 86"/>
                <p:cNvSpPr>
                  <a:spLocks/>
                </p:cNvSpPr>
                <p:nvPr/>
              </p:nvSpPr>
              <p:spPr bwMode="gray">
                <a:xfrm>
                  <a:off x="1718" y="3313"/>
                  <a:ext cx="118" cy="130"/>
                </a:xfrm>
                <a:custGeom>
                  <a:avLst/>
                  <a:gdLst>
                    <a:gd name="T0" fmla="*/ 7072 w 106"/>
                    <a:gd name="T1" fmla="*/ 15754 h 114"/>
                    <a:gd name="T2" fmla="*/ 7649 w 106"/>
                    <a:gd name="T3" fmla="*/ 12681 h 114"/>
                    <a:gd name="T4" fmla="*/ 6373 w 106"/>
                    <a:gd name="T5" fmla="*/ 10812 h 114"/>
                    <a:gd name="T6" fmla="*/ 6373 w 106"/>
                    <a:gd name="T7" fmla="*/ 8169 h 114"/>
                    <a:gd name="T8" fmla="*/ 5958 w 106"/>
                    <a:gd name="T9" fmla="*/ 8169 h 114"/>
                    <a:gd name="T10" fmla="*/ 4138 w 106"/>
                    <a:gd name="T11" fmla="*/ 6136 h 114"/>
                    <a:gd name="T12" fmla="*/ 4138 w 106"/>
                    <a:gd name="T13" fmla="*/ 1486 h 114"/>
                    <a:gd name="T14" fmla="*/ 2996 w 106"/>
                    <a:gd name="T15" fmla="*/ 0 h 114"/>
                    <a:gd name="T16" fmla="*/ 540 w 106"/>
                    <a:gd name="T17" fmla="*/ 0 h 114"/>
                    <a:gd name="T18" fmla="*/ 0 w 106"/>
                    <a:gd name="T19" fmla="*/ 8169 h 114"/>
                    <a:gd name="T20" fmla="*/ 1143 w 106"/>
                    <a:gd name="T21" fmla="*/ 12681 h 114"/>
                    <a:gd name="T22" fmla="*/ 2996 w 106"/>
                    <a:gd name="T23" fmla="*/ 12681 h 114"/>
                    <a:gd name="T24" fmla="*/ 4138 w 106"/>
                    <a:gd name="T25" fmla="*/ 15754 h 114"/>
                    <a:gd name="T26" fmla="*/ 4138 w 106"/>
                    <a:gd name="T27" fmla="*/ 16828 h 114"/>
                    <a:gd name="T28" fmla="*/ 3454 w 106"/>
                    <a:gd name="T29" fmla="*/ 20299 h 114"/>
                    <a:gd name="T30" fmla="*/ 5192 w 106"/>
                    <a:gd name="T31" fmla="*/ 21721 h 114"/>
                    <a:gd name="T32" fmla="*/ 5958 w 106"/>
                    <a:gd name="T33" fmla="*/ 20299 h 114"/>
                    <a:gd name="T34" fmla="*/ 7072 w 106"/>
                    <a:gd name="T35" fmla="*/ 18588 h 114"/>
                    <a:gd name="T36" fmla="*/ 7072 w 106"/>
                    <a:gd name="T37" fmla="*/ 15754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6"/>
                    <a:gd name="T58" fmla="*/ 0 h 114"/>
                    <a:gd name="T59" fmla="*/ 106 w 106"/>
                    <a:gd name="T60" fmla="*/ 114 h 1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6" h="114">
                      <a:moveTo>
                        <a:pt x="97" y="82"/>
                      </a:moveTo>
                      <a:lnTo>
                        <a:pt x="105" y="66"/>
                      </a:lnTo>
                      <a:lnTo>
                        <a:pt x="88" y="57"/>
                      </a:lnTo>
                      <a:lnTo>
                        <a:pt x="88" y="42"/>
                      </a:lnTo>
                      <a:lnTo>
                        <a:pt x="82" y="42"/>
                      </a:lnTo>
                      <a:lnTo>
                        <a:pt x="57" y="32"/>
                      </a:lnTo>
                      <a:lnTo>
                        <a:pt x="57" y="8"/>
                      </a:lnTo>
                      <a:lnTo>
                        <a:pt x="40" y="0"/>
                      </a:lnTo>
                      <a:lnTo>
                        <a:pt x="8" y="0"/>
                      </a:lnTo>
                      <a:lnTo>
                        <a:pt x="0" y="42"/>
                      </a:lnTo>
                      <a:lnTo>
                        <a:pt x="16" y="66"/>
                      </a:lnTo>
                      <a:lnTo>
                        <a:pt x="40" y="66"/>
                      </a:lnTo>
                      <a:lnTo>
                        <a:pt x="57" y="82"/>
                      </a:lnTo>
                      <a:lnTo>
                        <a:pt x="57" y="89"/>
                      </a:lnTo>
                      <a:lnTo>
                        <a:pt x="48" y="106"/>
                      </a:lnTo>
                      <a:lnTo>
                        <a:pt x="72" y="113"/>
                      </a:lnTo>
                      <a:lnTo>
                        <a:pt x="82" y="106"/>
                      </a:lnTo>
                      <a:lnTo>
                        <a:pt x="97" y="97"/>
                      </a:lnTo>
                      <a:lnTo>
                        <a:pt x="97" y="82"/>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04" name="Freeform 87"/>
                <p:cNvSpPr>
                  <a:spLocks/>
                </p:cNvSpPr>
                <p:nvPr/>
              </p:nvSpPr>
              <p:spPr bwMode="gray">
                <a:xfrm>
                  <a:off x="1772" y="3489"/>
                  <a:ext cx="83" cy="75"/>
                </a:xfrm>
                <a:custGeom>
                  <a:avLst/>
                  <a:gdLst>
                    <a:gd name="T0" fmla="*/ 3759 w 75"/>
                    <a:gd name="T1" fmla="*/ 8342 h 66"/>
                    <a:gd name="T2" fmla="*/ 4305 w 75"/>
                    <a:gd name="T3" fmla="*/ 5089 h 66"/>
                    <a:gd name="T4" fmla="*/ 3759 w 75"/>
                    <a:gd name="T5" fmla="*/ 4101 h 66"/>
                    <a:gd name="T6" fmla="*/ 2333 w 75"/>
                    <a:gd name="T7" fmla="*/ 1233 h 66"/>
                    <a:gd name="T8" fmla="*/ 1936 w 75"/>
                    <a:gd name="T9" fmla="*/ 1233 h 66"/>
                    <a:gd name="T10" fmla="*/ 1422 w 75"/>
                    <a:gd name="T11" fmla="*/ 0 h 66"/>
                    <a:gd name="T12" fmla="*/ 860 w 75"/>
                    <a:gd name="T13" fmla="*/ 0 h 66"/>
                    <a:gd name="T14" fmla="*/ 0 w 75"/>
                    <a:gd name="T15" fmla="*/ 9480 h 66"/>
                    <a:gd name="T16" fmla="*/ 468 w 75"/>
                    <a:gd name="T17" fmla="*/ 9480 h 66"/>
                    <a:gd name="T18" fmla="*/ 1936 w 75"/>
                    <a:gd name="T19" fmla="*/ 10832 h 66"/>
                    <a:gd name="T20" fmla="*/ 3270 w 75"/>
                    <a:gd name="T21" fmla="*/ 10832 h 66"/>
                    <a:gd name="T22" fmla="*/ 3759 w 75"/>
                    <a:gd name="T23" fmla="*/ 8342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
                    <a:gd name="T37" fmla="*/ 0 h 66"/>
                    <a:gd name="T38" fmla="*/ 75 w 75"/>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 h="66">
                      <a:moveTo>
                        <a:pt x="65" y="49"/>
                      </a:moveTo>
                      <a:lnTo>
                        <a:pt x="74" y="31"/>
                      </a:lnTo>
                      <a:lnTo>
                        <a:pt x="65" y="25"/>
                      </a:lnTo>
                      <a:lnTo>
                        <a:pt x="40" y="8"/>
                      </a:lnTo>
                      <a:lnTo>
                        <a:pt x="34" y="8"/>
                      </a:lnTo>
                      <a:lnTo>
                        <a:pt x="24" y="0"/>
                      </a:lnTo>
                      <a:lnTo>
                        <a:pt x="15" y="0"/>
                      </a:lnTo>
                      <a:lnTo>
                        <a:pt x="0" y="56"/>
                      </a:lnTo>
                      <a:lnTo>
                        <a:pt x="9" y="56"/>
                      </a:lnTo>
                      <a:lnTo>
                        <a:pt x="34" y="65"/>
                      </a:lnTo>
                      <a:lnTo>
                        <a:pt x="57" y="65"/>
                      </a:lnTo>
                      <a:lnTo>
                        <a:pt x="65" y="49"/>
                      </a:lnTo>
                    </a:path>
                  </a:pathLst>
                </a:custGeom>
                <a:solidFill>
                  <a:srgbClr val="DDDDDD"/>
                </a:solidFill>
                <a:ln w="9525">
                  <a:noFill/>
                  <a:round/>
                  <a:headEnd/>
                  <a:tailEnd/>
                </a:ln>
              </p:spPr>
              <p:txBody>
                <a:bodyPr lIns="0" tIns="0" rIns="0" bIns="0" anchor="ctr"/>
                <a:lstStyle/>
                <a:p>
                  <a:endParaRPr lang="en-GB"/>
                </a:p>
              </p:txBody>
            </p:sp>
            <p:sp>
              <p:nvSpPr>
                <p:cNvPr id="3305" name="Freeform 88"/>
                <p:cNvSpPr>
                  <a:spLocks/>
                </p:cNvSpPr>
                <p:nvPr/>
              </p:nvSpPr>
              <p:spPr bwMode="gray">
                <a:xfrm>
                  <a:off x="1554" y="2951"/>
                  <a:ext cx="561" cy="595"/>
                </a:xfrm>
                <a:custGeom>
                  <a:avLst/>
                  <a:gdLst>
                    <a:gd name="T0" fmla="*/ 19074 w 505"/>
                    <a:gd name="T1" fmla="*/ 3491 h 520"/>
                    <a:gd name="T2" fmla="*/ 17519 w 505"/>
                    <a:gd name="T3" fmla="*/ 8965 h 520"/>
                    <a:gd name="T4" fmla="*/ 15832 w 505"/>
                    <a:gd name="T5" fmla="*/ 7389 h 520"/>
                    <a:gd name="T6" fmla="*/ 14710 w 505"/>
                    <a:gd name="T7" fmla="*/ 8965 h 520"/>
                    <a:gd name="T8" fmla="*/ 12646 w 505"/>
                    <a:gd name="T9" fmla="*/ 10773 h 520"/>
                    <a:gd name="T10" fmla="*/ 12038 w 505"/>
                    <a:gd name="T11" fmla="*/ 1869 h 520"/>
                    <a:gd name="T12" fmla="*/ 11478 w 505"/>
                    <a:gd name="T13" fmla="*/ 0 h 520"/>
                    <a:gd name="T14" fmla="*/ 9384 w 505"/>
                    <a:gd name="T15" fmla="*/ 3491 h 520"/>
                    <a:gd name="T16" fmla="*/ 8322 w 505"/>
                    <a:gd name="T17" fmla="*/ 3491 h 520"/>
                    <a:gd name="T18" fmla="*/ 8780 w 505"/>
                    <a:gd name="T19" fmla="*/ 8965 h 520"/>
                    <a:gd name="T20" fmla="*/ 6664 w 505"/>
                    <a:gd name="T21" fmla="*/ 12338 h 520"/>
                    <a:gd name="T22" fmla="*/ 5547 w 505"/>
                    <a:gd name="T23" fmla="*/ 8965 h 520"/>
                    <a:gd name="T24" fmla="*/ 3230 w 505"/>
                    <a:gd name="T25" fmla="*/ 10773 h 520"/>
                    <a:gd name="T26" fmla="*/ 3230 w 505"/>
                    <a:gd name="T27" fmla="*/ 12338 h 520"/>
                    <a:gd name="T28" fmla="*/ 3230 w 505"/>
                    <a:gd name="T29" fmla="*/ 24842 h 520"/>
                    <a:gd name="T30" fmla="*/ 0 w 505"/>
                    <a:gd name="T31" fmla="*/ 35535 h 520"/>
                    <a:gd name="T32" fmla="*/ 1667 w 505"/>
                    <a:gd name="T33" fmla="*/ 42750 h 520"/>
                    <a:gd name="T34" fmla="*/ 2901 w 505"/>
                    <a:gd name="T35" fmla="*/ 44250 h 520"/>
                    <a:gd name="T36" fmla="*/ 4919 w 505"/>
                    <a:gd name="T37" fmla="*/ 44250 h 520"/>
                    <a:gd name="T38" fmla="*/ 7224 w 505"/>
                    <a:gd name="T39" fmla="*/ 40775 h 520"/>
                    <a:gd name="T40" fmla="*/ 7776 w 505"/>
                    <a:gd name="T41" fmla="*/ 47912 h 520"/>
                    <a:gd name="T42" fmla="*/ 11478 w 505"/>
                    <a:gd name="T43" fmla="*/ 54822 h 520"/>
                    <a:gd name="T44" fmla="*/ 12038 w 505"/>
                    <a:gd name="T45" fmla="*/ 60411 h 520"/>
                    <a:gd name="T46" fmla="*/ 13155 w 505"/>
                    <a:gd name="T47" fmla="*/ 62091 h 520"/>
                    <a:gd name="T48" fmla="*/ 13759 w 505"/>
                    <a:gd name="T49" fmla="*/ 71046 h 520"/>
                    <a:gd name="T50" fmla="*/ 15421 w 505"/>
                    <a:gd name="T51" fmla="*/ 78508 h 520"/>
                    <a:gd name="T52" fmla="*/ 15832 w 505"/>
                    <a:gd name="T53" fmla="*/ 81768 h 520"/>
                    <a:gd name="T54" fmla="*/ 16413 w 505"/>
                    <a:gd name="T55" fmla="*/ 87060 h 520"/>
                    <a:gd name="T56" fmla="*/ 17519 w 505"/>
                    <a:gd name="T57" fmla="*/ 92537 h 520"/>
                    <a:gd name="T58" fmla="*/ 14165 w 505"/>
                    <a:gd name="T59" fmla="*/ 103027 h 520"/>
                    <a:gd name="T60" fmla="*/ 15421 w 505"/>
                    <a:gd name="T61" fmla="*/ 104648 h 520"/>
                    <a:gd name="T62" fmla="*/ 17519 w 505"/>
                    <a:gd name="T63" fmla="*/ 108304 h 520"/>
                    <a:gd name="T64" fmla="*/ 17519 w 505"/>
                    <a:gd name="T65" fmla="*/ 113775 h 520"/>
                    <a:gd name="T66" fmla="*/ 19623 w 505"/>
                    <a:gd name="T67" fmla="*/ 106259 h 520"/>
                    <a:gd name="T68" fmla="*/ 21912 w 505"/>
                    <a:gd name="T69" fmla="*/ 95944 h 520"/>
                    <a:gd name="T70" fmla="*/ 22401 w 505"/>
                    <a:gd name="T71" fmla="*/ 85182 h 520"/>
                    <a:gd name="T72" fmla="*/ 25133 w 505"/>
                    <a:gd name="T73" fmla="*/ 79749 h 520"/>
                    <a:gd name="T74" fmla="*/ 27320 w 505"/>
                    <a:gd name="T75" fmla="*/ 78508 h 520"/>
                    <a:gd name="T76" fmla="*/ 28377 w 505"/>
                    <a:gd name="T77" fmla="*/ 74533 h 520"/>
                    <a:gd name="T78" fmla="*/ 29470 w 505"/>
                    <a:gd name="T79" fmla="*/ 65188 h 520"/>
                    <a:gd name="T80" fmla="*/ 30040 w 505"/>
                    <a:gd name="T81" fmla="*/ 51672 h 520"/>
                    <a:gd name="T82" fmla="*/ 33860 w 505"/>
                    <a:gd name="T83" fmla="*/ 35535 h 520"/>
                    <a:gd name="T84" fmla="*/ 31670 w 505"/>
                    <a:gd name="T85" fmla="*/ 28425 h 520"/>
                    <a:gd name="T86" fmla="*/ 27908 w 505"/>
                    <a:gd name="T87" fmla="*/ 23168 h 520"/>
                    <a:gd name="T88" fmla="*/ 25133 w 505"/>
                    <a:gd name="T89" fmla="*/ 21150 h 520"/>
                    <a:gd name="T90" fmla="*/ 25133 w 505"/>
                    <a:gd name="T91" fmla="*/ 17696 h 520"/>
                    <a:gd name="T92" fmla="*/ 22401 w 505"/>
                    <a:gd name="T93" fmla="*/ 16154 h 520"/>
                    <a:gd name="T94" fmla="*/ 21912 w 505"/>
                    <a:gd name="T95" fmla="*/ 14118 h 520"/>
                    <a:gd name="T96" fmla="*/ 20255 w 505"/>
                    <a:gd name="T97" fmla="*/ 14118 h 520"/>
                    <a:gd name="T98" fmla="*/ 19623 w 505"/>
                    <a:gd name="T99" fmla="*/ 16154 h 520"/>
                    <a:gd name="T100" fmla="*/ 19623 w 505"/>
                    <a:gd name="T101" fmla="*/ 14118 h 520"/>
                    <a:gd name="T102" fmla="*/ 20755 w 505"/>
                    <a:gd name="T103" fmla="*/ 8965 h 520"/>
                    <a:gd name="T104" fmla="*/ 19623 w 505"/>
                    <a:gd name="T105" fmla="*/ 3491 h 5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5"/>
                    <a:gd name="T160" fmla="*/ 0 h 520"/>
                    <a:gd name="T161" fmla="*/ 505 w 505"/>
                    <a:gd name="T162" fmla="*/ 520 h 5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5" h="520">
                      <a:moveTo>
                        <a:pt x="293" y="16"/>
                      </a:moveTo>
                      <a:lnTo>
                        <a:pt x="285" y="16"/>
                      </a:lnTo>
                      <a:lnTo>
                        <a:pt x="270" y="34"/>
                      </a:lnTo>
                      <a:lnTo>
                        <a:pt x="261" y="40"/>
                      </a:lnTo>
                      <a:lnTo>
                        <a:pt x="253" y="34"/>
                      </a:lnTo>
                      <a:lnTo>
                        <a:pt x="236" y="34"/>
                      </a:lnTo>
                      <a:lnTo>
                        <a:pt x="230" y="40"/>
                      </a:lnTo>
                      <a:lnTo>
                        <a:pt x="220" y="40"/>
                      </a:lnTo>
                      <a:lnTo>
                        <a:pt x="196" y="49"/>
                      </a:lnTo>
                      <a:lnTo>
                        <a:pt x="188" y="49"/>
                      </a:lnTo>
                      <a:lnTo>
                        <a:pt x="180" y="34"/>
                      </a:lnTo>
                      <a:lnTo>
                        <a:pt x="180" y="9"/>
                      </a:lnTo>
                      <a:lnTo>
                        <a:pt x="180" y="0"/>
                      </a:lnTo>
                      <a:lnTo>
                        <a:pt x="171" y="0"/>
                      </a:lnTo>
                      <a:lnTo>
                        <a:pt x="164" y="9"/>
                      </a:lnTo>
                      <a:lnTo>
                        <a:pt x="140" y="16"/>
                      </a:lnTo>
                      <a:lnTo>
                        <a:pt x="115" y="9"/>
                      </a:lnTo>
                      <a:lnTo>
                        <a:pt x="124" y="16"/>
                      </a:lnTo>
                      <a:lnTo>
                        <a:pt x="124" y="34"/>
                      </a:lnTo>
                      <a:lnTo>
                        <a:pt x="131" y="40"/>
                      </a:lnTo>
                      <a:lnTo>
                        <a:pt x="108" y="57"/>
                      </a:lnTo>
                      <a:lnTo>
                        <a:pt x="99" y="57"/>
                      </a:lnTo>
                      <a:lnTo>
                        <a:pt x="91" y="49"/>
                      </a:lnTo>
                      <a:lnTo>
                        <a:pt x="83" y="40"/>
                      </a:lnTo>
                      <a:lnTo>
                        <a:pt x="49" y="40"/>
                      </a:lnTo>
                      <a:lnTo>
                        <a:pt x="49" y="49"/>
                      </a:lnTo>
                      <a:lnTo>
                        <a:pt x="59" y="57"/>
                      </a:lnTo>
                      <a:lnTo>
                        <a:pt x="49" y="57"/>
                      </a:lnTo>
                      <a:lnTo>
                        <a:pt x="59" y="81"/>
                      </a:lnTo>
                      <a:lnTo>
                        <a:pt x="49" y="114"/>
                      </a:lnTo>
                      <a:lnTo>
                        <a:pt x="18" y="130"/>
                      </a:lnTo>
                      <a:lnTo>
                        <a:pt x="0" y="162"/>
                      </a:lnTo>
                      <a:lnTo>
                        <a:pt x="9" y="187"/>
                      </a:lnTo>
                      <a:lnTo>
                        <a:pt x="25" y="196"/>
                      </a:lnTo>
                      <a:lnTo>
                        <a:pt x="43" y="187"/>
                      </a:lnTo>
                      <a:lnTo>
                        <a:pt x="43" y="202"/>
                      </a:lnTo>
                      <a:lnTo>
                        <a:pt x="59" y="202"/>
                      </a:lnTo>
                      <a:lnTo>
                        <a:pt x="74" y="202"/>
                      </a:lnTo>
                      <a:lnTo>
                        <a:pt x="91" y="187"/>
                      </a:lnTo>
                      <a:lnTo>
                        <a:pt x="108" y="187"/>
                      </a:lnTo>
                      <a:lnTo>
                        <a:pt x="108" y="211"/>
                      </a:lnTo>
                      <a:lnTo>
                        <a:pt x="115" y="219"/>
                      </a:lnTo>
                      <a:lnTo>
                        <a:pt x="164" y="236"/>
                      </a:lnTo>
                      <a:lnTo>
                        <a:pt x="171" y="251"/>
                      </a:lnTo>
                      <a:lnTo>
                        <a:pt x="171" y="259"/>
                      </a:lnTo>
                      <a:lnTo>
                        <a:pt x="180" y="276"/>
                      </a:lnTo>
                      <a:lnTo>
                        <a:pt x="196" y="276"/>
                      </a:lnTo>
                      <a:lnTo>
                        <a:pt x="196" y="283"/>
                      </a:lnTo>
                      <a:lnTo>
                        <a:pt x="205" y="299"/>
                      </a:lnTo>
                      <a:lnTo>
                        <a:pt x="205" y="324"/>
                      </a:lnTo>
                      <a:lnTo>
                        <a:pt x="205" y="348"/>
                      </a:lnTo>
                      <a:lnTo>
                        <a:pt x="230" y="358"/>
                      </a:lnTo>
                      <a:lnTo>
                        <a:pt x="236" y="358"/>
                      </a:lnTo>
                      <a:lnTo>
                        <a:pt x="236" y="373"/>
                      </a:lnTo>
                      <a:lnTo>
                        <a:pt x="253" y="382"/>
                      </a:lnTo>
                      <a:lnTo>
                        <a:pt x="245" y="398"/>
                      </a:lnTo>
                      <a:lnTo>
                        <a:pt x="253" y="398"/>
                      </a:lnTo>
                      <a:lnTo>
                        <a:pt x="261" y="422"/>
                      </a:lnTo>
                      <a:lnTo>
                        <a:pt x="245" y="429"/>
                      </a:lnTo>
                      <a:lnTo>
                        <a:pt x="211" y="470"/>
                      </a:lnTo>
                      <a:lnTo>
                        <a:pt x="220" y="470"/>
                      </a:lnTo>
                      <a:lnTo>
                        <a:pt x="230" y="478"/>
                      </a:lnTo>
                      <a:lnTo>
                        <a:pt x="236" y="478"/>
                      </a:lnTo>
                      <a:lnTo>
                        <a:pt x="261" y="495"/>
                      </a:lnTo>
                      <a:lnTo>
                        <a:pt x="270" y="501"/>
                      </a:lnTo>
                      <a:lnTo>
                        <a:pt x="261" y="519"/>
                      </a:lnTo>
                      <a:lnTo>
                        <a:pt x="277" y="501"/>
                      </a:lnTo>
                      <a:lnTo>
                        <a:pt x="293" y="485"/>
                      </a:lnTo>
                      <a:lnTo>
                        <a:pt x="310" y="453"/>
                      </a:lnTo>
                      <a:lnTo>
                        <a:pt x="326" y="438"/>
                      </a:lnTo>
                      <a:lnTo>
                        <a:pt x="326" y="405"/>
                      </a:lnTo>
                      <a:lnTo>
                        <a:pt x="333" y="389"/>
                      </a:lnTo>
                      <a:lnTo>
                        <a:pt x="350" y="382"/>
                      </a:lnTo>
                      <a:lnTo>
                        <a:pt x="375" y="364"/>
                      </a:lnTo>
                      <a:lnTo>
                        <a:pt x="407" y="364"/>
                      </a:lnTo>
                      <a:lnTo>
                        <a:pt x="407" y="358"/>
                      </a:lnTo>
                      <a:lnTo>
                        <a:pt x="423" y="348"/>
                      </a:lnTo>
                      <a:lnTo>
                        <a:pt x="423" y="341"/>
                      </a:lnTo>
                      <a:lnTo>
                        <a:pt x="439" y="316"/>
                      </a:lnTo>
                      <a:lnTo>
                        <a:pt x="439" y="299"/>
                      </a:lnTo>
                      <a:lnTo>
                        <a:pt x="447" y="292"/>
                      </a:lnTo>
                      <a:lnTo>
                        <a:pt x="447" y="236"/>
                      </a:lnTo>
                      <a:lnTo>
                        <a:pt x="488" y="187"/>
                      </a:lnTo>
                      <a:lnTo>
                        <a:pt x="504" y="162"/>
                      </a:lnTo>
                      <a:lnTo>
                        <a:pt x="497" y="130"/>
                      </a:lnTo>
                      <a:lnTo>
                        <a:pt x="472" y="130"/>
                      </a:lnTo>
                      <a:lnTo>
                        <a:pt x="432" y="97"/>
                      </a:lnTo>
                      <a:lnTo>
                        <a:pt x="416" y="106"/>
                      </a:lnTo>
                      <a:lnTo>
                        <a:pt x="392" y="97"/>
                      </a:lnTo>
                      <a:lnTo>
                        <a:pt x="375" y="97"/>
                      </a:lnTo>
                      <a:lnTo>
                        <a:pt x="375" y="90"/>
                      </a:lnTo>
                      <a:lnTo>
                        <a:pt x="375" y="81"/>
                      </a:lnTo>
                      <a:lnTo>
                        <a:pt x="367" y="81"/>
                      </a:lnTo>
                      <a:lnTo>
                        <a:pt x="333" y="74"/>
                      </a:lnTo>
                      <a:lnTo>
                        <a:pt x="326" y="81"/>
                      </a:lnTo>
                      <a:lnTo>
                        <a:pt x="326" y="65"/>
                      </a:lnTo>
                      <a:lnTo>
                        <a:pt x="317" y="65"/>
                      </a:lnTo>
                      <a:lnTo>
                        <a:pt x="302" y="65"/>
                      </a:lnTo>
                      <a:lnTo>
                        <a:pt x="302" y="81"/>
                      </a:lnTo>
                      <a:lnTo>
                        <a:pt x="293" y="74"/>
                      </a:lnTo>
                      <a:lnTo>
                        <a:pt x="285" y="81"/>
                      </a:lnTo>
                      <a:lnTo>
                        <a:pt x="293" y="65"/>
                      </a:lnTo>
                      <a:lnTo>
                        <a:pt x="310" y="49"/>
                      </a:lnTo>
                      <a:lnTo>
                        <a:pt x="310" y="40"/>
                      </a:lnTo>
                      <a:lnTo>
                        <a:pt x="302" y="40"/>
                      </a:lnTo>
                      <a:lnTo>
                        <a:pt x="293" y="16"/>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06" name="Freeform 89"/>
                <p:cNvSpPr>
                  <a:spLocks/>
                </p:cNvSpPr>
                <p:nvPr/>
              </p:nvSpPr>
              <p:spPr bwMode="gray">
                <a:xfrm>
                  <a:off x="1835" y="2943"/>
                  <a:ext cx="37" cy="55"/>
                </a:xfrm>
                <a:custGeom>
                  <a:avLst/>
                  <a:gdLst>
                    <a:gd name="T0" fmla="*/ 0 w 33"/>
                    <a:gd name="T1" fmla="*/ 9686 h 48"/>
                    <a:gd name="T2" fmla="*/ 747 w 33"/>
                    <a:gd name="T3" fmla="*/ 11099 h 48"/>
                    <a:gd name="T4" fmla="*/ 1666 w 33"/>
                    <a:gd name="T5" fmla="*/ 9686 h 48"/>
                    <a:gd name="T6" fmla="*/ 3104 w 33"/>
                    <a:gd name="T7" fmla="*/ 5375 h 48"/>
                    <a:gd name="T8" fmla="*/ 0 w 33"/>
                    <a:gd name="T9" fmla="*/ 0 h 48"/>
                    <a:gd name="T10" fmla="*/ 0 w 33"/>
                    <a:gd name="T11" fmla="*/ 1475 h 48"/>
                    <a:gd name="T12" fmla="*/ 0 w 33"/>
                    <a:gd name="T13" fmla="*/ 5375 h 48"/>
                    <a:gd name="T14" fmla="*/ 0 w 33"/>
                    <a:gd name="T15" fmla="*/ 9686 h 48"/>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48"/>
                    <a:gd name="T26" fmla="*/ 33 w 33"/>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48">
                      <a:moveTo>
                        <a:pt x="0" y="41"/>
                      </a:moveTo>
                      <a:lnTo>
                        <a:pt x="8" y="47"/>
                      </a:lnTo>
                      <a:lnTo>
                        <a:pt x="17" y="41"/>
                      </a:lnTo>
                      <a:lnTo>
                        <a:pt x="32" y="23"/>
                      </a:lnTo>
                      <a:lnTo>
                        <a:pt x="0" y="0"/>
                      </a:lnTo>
                      <a:lnTo>
                        <a:pt x="0" y="7"/>
                      </a:lnTo>
                      <a:lnTo>
                        <a:pt x="0" y="23"/>
                      </a:lnTo>
                      <a:lnTo>
                        <a:pt x="0" y="41"/>
                      </a:lnTo>
                    </a:path>
                  </a:pathLst>
                </a:custGeom>
                <a:solidFill>
                  <a:srgbClr val="DDDDDD"/>
                </a:solidFill>
                <a:ln w="9525">
                  <a:noFill/>
                  <a:round/>
                  <a:headEnd/>
                  <a:tailEnd/>
                </a:ln>
              </p:spPr>
              <p:txBody>
                <a:bodyPr lIns="0" tIns="0" rIns="0" bIns="0" anchor="ctr"/>
                <a:lstStyle/>
                <a:p>
                  <a:endParaRPr lang="en-GB"/>
                </a:p>
              </p:txBody>
            </p:sp>
            <p:sp>
              <p:nvSpPr>
                <p:cNvPr id="3307" name="Freeform 90"/>
                <p:cNvSpPr>
                  <a:spLocks/>
                </p:cNvSpPr>
                <p:nvPr/>
              </p:nvSpPr>
              <p:spPr bwMode="gray">
                <a:xfrm>
                  <a:off x="1782" y="2943"/>
                  <a:ext cx="54" cy="55"/>
                </a:xfrm>
                <a:custGeom>
                  <a:avLst/>
                  <a:gdLst>
                    <a:gd name="T0" fmla="*/ 2353 w 49"/>
                    <a:gd name="T1" fmla="*/ 9686 h 48"/>
                    <a:gd name="T2" fmla="*/ 2353 w 49"/>
                    <a:gd name="T3" fmla="*/ 5375 h 48"/>
                    <a:gd name="T4" fmla="*/ 2353 w 49"/>
                    <a:gd name="T5" fmla="*/ 1475 h 48"/>
                    <a:gd name="T6" fmla="*/ 2353 w 49"/>
                    <a:gd name="T7" fmla="*/ 0 h 48"/>
                    <a:gd name="T8" fmla="*/ 758 w 49"/>
                    <a:gd name="T9" fmla="*/ 0 h 48"/>
                    <a:gd name="T10" fmla="*/ 0 w 49"/>
                    <a:gd name="T11" fmla="*/ 3746 h 48"/>
                    <a:gd name="T12" fmla="*/ 758 w 49"/>
                    <a:gd name="T13" fmla="*/ 11099 h 48"/>
                    <a:gd name="T14" fmla="*/ 1231 w 49"/>
                    <a:gd name="T15" fmla="*/ 11099 h 48"/>
                    <a:gd name="T16" fmla="*/ 1495 w 49"/>
                    <a:gd name="T17" fmla="*/ 9686 h 48"/>
                    <a:gd name="T18" fmla="*/ 2353 w 49"/>
                    <a:gd name="T19" fmla="*/ 9686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8"/>
                    <a:gd name="T32" fmla="*/ 49 w 49"/>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8">
                      <a:moveTo>
                        <a:pt x="48" y="41"/>
                      </a:moveTo>
                      <a:lnTo>
                        <a:pt x="48" y="23"/>
                      </a:lnTo>
                      <a:lnTo>
                        <a:pt x="48" y="7"/>
                      </a:lnTo>
                      <a:lnTo>
                        <a:pt x="48" y="0"/>
                      </a:lnTo>
                      <a:lnTo>
                        <a:pt x="15" y="0"/>
                      </a:lnTo>
                      <a:lnTo>
                        <a:pt x="0" y="16"/>
                      </a:lnTo>
                      <a:lnTo>
                        <a:pt x="15" y="47"/>
                      </a:lnTo>
                      <a:lnTo>
                        <a:pt x="25" y="47"/>
                      </a:lnTo>
                      <a:lnTo>
                        <a:pt x="31" y="41"/>
                      </a:lnTo>
                      <a:lnTo>
                        <a:pt x="48" y="41"/>
                      </a:lnTo>
                    </a:path>
                  </a:pathLst>
                </a:custGeom>
                <a:solidFill>
                  <a:srgbClr val="DDDDDD"/>
                </a:solidFill>
                <a:ln w="9525">
                  <a:noFill/>
                  <a:round/>
                  <a:headEnd/>
                  <a:tailEnd/>
                </a:ln>
              </p:spPr>
              <p:txBody>
                <a:bodyPr lIns="0" tIns="0" rIns="0" bIns="0" anchor="ctr"/>
                <a:lstStyle/>
                <a:p>
                  <a:endParaRPr lang="en-GB"/>
                </a:p>
              </p:txBody>
            </p:sp>
            <p:sp>
              <p:nvSpPr>
                <p:cNvPr id="3308" name="Freeform 91"/>
                <p:cNvSpPr>
                  <a:spLocks/>
                </p:cNvSpPr>
                <p:nvPr/>
              </p:nvSpPr>
              <p:spPr bwMode="gray">
                <a:xfrm>
                  <a:off x="1736" y="2906"/>
                  <a:ext cx="64" cy="102"/>
                </a:xfrm>
                <a:custGeom>
                  <a:avLst/>
                  <a:gdLst>
                    <a:gd name="T0" fmla="*/ 1601 w 57"/>
                    <a:gd name="T1" fmla="*/ 0 h 90"/>
                    <a:gd name="T2" fmla="*/ 3301 w 57"/>
                    <a:gd name="T3" fmla="*/ 1221 h 90"/>
                    <a:gd name="T4" fmla="*/ 3301 w 57"/>
                    <a:gd name="T5" fmla="*/ 2218 h 90"/>
                    <a:gd name="T6" fmla="*/ 4196 w 57"/>
                    <a:gd name="T7" fmla="*/ 2218 h 90"/>
                    <a:gd name="T8" fmla="*/ 5825 w 57"/>
                    <a:gd name="T9" fmla="*/ 4839 h 90"/>
                    <a:gd name="T10" fmla="*/ 4196 w 57"/>
                    <a:gd name="T11" fmla="*/ 7308 h 90"/>
                    <a:gd name="T12" fmla="*/ 5825 w 57"/>
                    <a:gd name="T13" fmla="*/ 12055 h 90"/>
                    <a:gd name="T14" fmla="*/ 3301 w 57"/>
                    <a:gd name="T15" fmla="*/ 13186 h 90"/>
                    <a:gd name="T16" fmla="*/ 2470 w 57"/>
                    <a:gd name="T17" fmla="*/ 13186 h 90"/>
                    <a:gd name="T18" fmla="*/ 1601 w 57"/>
                    <a:gd name="T19" fmla="*/ 11019 h 90"/>
                    <a:gd name="T20" fmla="*/ 1601 w 57"/>
                    <a:gd name="T21" fmla="*/ 7308 h 90"/>
                    <a:gd name="T22" fmla="*/ 1601 w 57"/>
                    <a:gd name="T23" fmla="*/ 6004 h 90"/>
                    <a:gd name="T24" fmla="*/ 691 w 57"/>
                    <a:gd name="T25" fmla="*/ 6004 h 90"/>
                    <a:gd name="T26" fmla="*/ 0 w 57"/>
                    <a:gd name="T27" fmla="*/ 4839 h 90"/>
                    <a:gd name="T28" fmla="*/ 0 w 57"/>
                    <a:gd name="T29" fmla="*/ 2218 h 90"/>
                    <a:gd name="T30" fmla="*/ 691 w 57"/>
                    <a:gd name="T31" fmla="*/ 2218 h 90"/>
                    <a:gd name="T32" fmla="*/ 691 w 57"/>
                    <a:gd name="T33" fmla="*/ 1221 h 90"/>
                    <a:gd name="T34" fmla="*/ 1601 w 57"/>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
                    <a:gd name="T55" fmla="*/ 0 h 90"/>
                    <a:gd name="T56" fmla="*/ 57 w 57"/>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 h="90">
                      <a:moveTo>
                        <a:pt x="16" y="0"/>
                      </a:moveTo>
                      <a:lnTo>
                        <a:pt x="32" y="9"/>
                      </a:lnTo>
                      <a:lnTo>
                        <a:pt x="32" y="15"/>
                      </a:lnTo>
                      <a:lnTo>
                        <a:pt x="41" y="15"/>
                      </a:lnTo>
                      <a:lnTo>
                        <a:pt x="56" y="33"/>
                      </a:lnTo>
                      <a:lnTo>
                        <a:pt x="41" y="49"/>
                      </a:lnTo>
                      <a:lnTo>
                        <a:pt x="56" y="80"/>
                      </a:lnTo>
                      <a:lnTo>
                        <a:pt x="32" y="89"/>
                      </a:lnTo>
                      <a:lnTo>
                        <a:pt x="24" y="89"/>
                      </a:lnTo>
                      <a:lnTo>
                        <a:pt x="16" y="74"/>
                      </a:lnTo>
                      <a:lnTo>
                        <a:pt x="16" y="49"/>
                      </a:lnTo>
                      <a:lnTo>
                        <a:pt x="16" y="40"/>
                      </a:lnTo>
                      <a:lnTo>
                        <a:pt x="7" y="40"/>
                      </a:lnTo>
                      <a:lnTo>
                        <a:pt x="0" y="33"/>
                      </a:lnTo>
                      <a:lnTo>
                        <a:pt x="0" y="15"/>
                      </a:lnTo>
                      <a:lnTo>
                        <a:pt x="7" y="15"/>
                      </a:lnTo>
                      <a:lnTo>
                        <a:pt x="7" y="9"/>
                      </a:lnTo>
                      <a:lnTo>
                        <a:pt x="16" y="0"/>
                      </a:lnTo>
                    </a:path>
                  </a:pathLst>
                </a:custGeom>
                <a:solidFill>
                  <a:srgbClr val="DDDDDD"/>
                </a:solidFill>
                <a:ln w="9525">
                  <a:noFill/>
                  <a:round/>
                  <a:headEnd/>
                  <a:tailEnd/>
                </a:ln>
              </p:spPr>
              <p:txBody>
                <a:bodyPr lIns="0" tIns="0" rIns="0" bIns="0" anchor="ctr"/>
                <a:lstStyle/>
                <a:p>
                  <a:endParaRPr lang="en-GB"/>
                </a:p>
              </p:txBody>
            </p:sp>
            <p:sp>
              <p:nvSpPr>
                <p:cNvPr id="3309" name="Freeform 92"/>
                <p:cNvSpPr>
                  <a:spLocks/>
                </p:cNvSpPr>
                <p:nvPr/>
              </p:nvSpPr>
              <p:spPr bwMode="gray">
                <a:xfrm>
                  <a:off x="1564" y="2849"/>
                  <a:ext cx="191" cy="169"/>
                </a:xfrm>
                <a:custGeom>
                  <a:avLst/>
                  <a:gdLst>
                    <a:gd name="T0" fmla="*/ 11288 w 172"/>
                    <a:gd name="T1" fmla="*/ 10171 h 148"/>
                    <a:gd name="T2" fmla="*/ 10718 w 172"/>
                    <a:gd name="T3" fmla="*/ 11798 h 148"/>
                    <a:gd name="T4" fmla="*/ 10718 w 172"/>
                    <a:gd name="T5" fmla="*/ 13262 h 148"/>
                    <a:gd name="T6" fmla="*/ 10228 w 172"/>
                    <a:gd name="T7" fmla="*/ 13262 h 148"/>
                    <a:gd name="T8" fmla="*/ 10228 w 172"/>
                    <a:gd name="T9" fmla="*/ 16718 h 148"/>
                    <a:gd name="T10" fmla="*/ 10718 w 172"/>
                    <a:gd name="T11" fmla="*/ 18426 h 148"/>
                    <a:gd name="T12" fmla="*/ 10228 w 172"/>
                    <a:gd name="T13" fmla="*/ 19892 h 148"/>
                    <a:gd name="T14" fmla="*/ 8628 w 172"/>
                    <a:gd name="T15" fmla="*/ 21393 h 148"/>
                    <a:gd name="T16" fmla="*/ 6997 w 172"/>
                    <a:gd name="T17" fmla="*/ 19892 h 148"/>
                    <a:gd name="T18" fmla="*/ 7539 w 172"/>
                    <a:gd name="T19" fmla="*/ 21393 h 148"/>
                    <a:gd name="T20" fmla="*/ 7539 w 172"/>
                    <a:gd name="T21" fmla="*/ 25067 h 148"/>
                    <a:gd name="T22" fmla="*/ 7995 w 172"/>
                    <a:gd name="T23" fmla="*/ 26156 h 148"/>
                    <a:gd name="T24" fmla="*/ 6484 w 172"/>
                    <a:gd name="T25" fmla="*/ 29618 h 148"/>
                    <a:gd name="T26" fmla="*/ 5972 w 172"/>
                    <a:gd name="T27" fmla="*/ 29618 h 148"/>
                    <a:gd name="T28" fmla="*/ 5416 w 172"/>
                    <a:gd name="T29" fmla="*/ 28325 h 148"/>
                    <a:gd name="T30" fmla="*/ 4877 w 172"/>
                    <a:gd name="T31" fmla="*/ 26156 h 148"/>
                    <a:gd name="T32" fmla="*/ 4877 w 172"/>
                    <a:gd name="T33" fmla="*/ 23138 h 148"/>
                    <a:gd name="T34" fmla="*/ 4264 w 172"/>
                    <a:gd name="T35" fmla="*/ 19892 h 148"/>
                    <a:gd name="T36" fmla="*/ 4877 w 172"/>
                    <a:gd name="T37" fmla="*/ 15144 h 148"/>
                    <a:gd name="T38" fmla="*/ 3392 w 172"/>
                    <a:gd name="T39" fmla="*/ 15144 h 148"/>
                    <a:gd name="T40" fmla="*/ 2602 w 172"/>
                    <a:gd name="T41" fmla="*/ 13262 h 148"/>
                    <a:gd name="T42" fmla="*/ 1086 w 172"/>
                    <a:gd name="T43" fmla="*/ 13262 h 148"/>
                    <a:gd name="T44" fmla="*/ 579 w 172"/>
                    <a:gd name="T45" fmla="*/ 11798 h 148"/>
                    <a:gd name="T46" fmla="*/ 579 w 172"/>
                    <a:gd name="T47" fmla="*/ 10171 h 148"/>
                    <a:gd name="T48" fmla="*/ 0 w 172"/>
                    <a:gd name="T49" fmla="*/ 6846 h 148"/>
                    <a:gd name="T50" fmla="*/ 579 w 172"/>
                    <a:gd name="T51" fmla="*/ 3750 h 148"/>
                    <a:gd name="T52" fmla="*/ 1086 w 172"/>
                    <a:gd name="T53" fmla="*/ 2001 h 148"/>
                    <a:gd name="T54" fmla="*/ 1652 w 172"/>
                    <a:gd name="T55" fmla="*/ 3750 h 148"/>
                    <a:gd name="T56" fmla="*/ 1086 w 172"/>
                    <a:gd name="T57" fmla="*/ 5065 h 148"/>
                    <a:gd name="T58" fmla="*/ 1086 w 172"/>
                    <a:gd name="T59" fmla="*/ 8350 h 148"/>
                    <a:gd name="T60" fmla="*/ 1652 w 172"/>
                    <a:gd name="T61" fmla="*/ 6846 h 148"/>
                    <a:gd name="T62" fmla="*/ 1652 w 172"/>
                    <a:gd name="T63" fmla="*/ 3750 h 148"/>
                    <a:gd name="T64" fmla="*/ 2602 w 172"/>
                    <a:gd name="T65" fmla="*/ 2001 h 148"/>
                    <a:gd name="T66" fmla="*/ 2602 w 172"/>
                    <a:gd name="T67" fmla="*/ 0 h 148"/>
                    <a:gd name="T68" fmla="*/ 2602 w 172"/>
                    <a:gd name="T69" fmla="*/ 2001 h 148"/>
                    <a:gd name="T70" fmla="*/ 4264 w 172"/>
                    <a:gd name="T71" fmla="*/ 2001 h 148"/>
                    <a:gd name="T72" fmla="*/ 4264 w 172"/>
                    <a:gd name="T73" fmla="*/ 3750 h 148"/>
                    <a:gd name="T74" fmla="*/ 5972 w 172"/>
                    <a:gd name="T75" fmla="*/ 3750 h 148"/>
                    <a:gd name="T76" fmla="*/ 6997 w 172"/>
                    <a:gd name="T77" fmla="*/ 5065 h 148"/>
                    <a:gd name="T78" fmla="*/ 7995 w 172"/>
                    <a:gd name="T79" fmla="*/ 3750 h 148"/>
                    <a:gd name="T80" fmla="*/ 9154 w 172"/>
                    <a:gd name="T81" fmla="*/ 3750 h 148"/>
                    <a:gd name="T82" fmla="*/ 8628 w 172"/>
                    <a:gd name="T83" fmla="*/ 3750 h 148"/>
                    <a:gd name="T84" fmla="*/ 9154 w 172"/>
                    <a:gd name="T85" fmla="*/ 5065 h 148"/>
                    <a:gd name="T86" fmla="*/ 10228 w 172"/>
                    <a:gd name="T87" fmla="*/ 6846 h 148"/>
                    <a:gd name="T88" fmla="*/ 10228 w 172"/>
                    <a:gd name="T89" fmla="*/ 10171 h 148"/>
                    <a:gd name="T90" fmla="*/ 10718 w 172"/>
                    <a:gd name="T91" fmla="*/ 8350 h 148"/>
                    <a:gd name="T92" fmla="*/ 11288 w 172"/>
                    <a:gd name="T93" fmla="*/ 10171 h 14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2"/>
                    <a:gd name="T142" fmla="*/ 0 h 148"/>
                    <a:gd name="T143" fmla="*/ 172 w 172"/>
                    <a:gd name="T144" fmla="*/ 148 h 14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2" h="148">
                      <a:moveTo>
                        <a:pt x="171" y="50"/>
                      </a:moveTo>
                      <a:lnTo>
                        <a:pt x="162" y="59"/>
                      </a:lnTo>
                      <a:lnTo>
                        <a:pt x="162" y="65"/>
                      </a:lnTo>
                      <a:lnTo>
                        <a:pt x="155" y="65"/>
                      </a:lnTo>
                      <a:lnTo>
                        <a:pt x="155" y="83"/>
                      </a:lnTo>
                      <a:lnTo>
                        <a:pt x="162" y="90"/>
                      </a:lnTo>
                      <a:lnTo>
                        <a:pt x="155" y="99"/>
                      </a:lnTo>
                      <a:lnTo>
                        <a:pt x="131" y="106"/>
                      </a:lnTo>
                      <a:lnTo>
                        <a:pt x="106" y="99"/>
                      </a:lnTo>
                      <a:lnTo>
                        <a:pt x="115" y="106"/>
                      </a:lnTo>
                      <a:lnTo>
                        <a:pt x="115" y="124"/>
                      </a:lnTo>
                      <a:lnTo>
                        <a:pt x="122" y="130"/>
                      </a:lnTo>
                      <a:lnTo>
                        <a:pt x="99" y="147"/>
                      </a:lnTo>
                      <a:lnTo>
                        <a:pt x="90" y="147"/>
                      </a:lnTo>
                      <a:lnTo>
                        <a:pt x="82" y="139"/>
                      </a:lnTo>
                      <a:lnTo>
                        <a:pt x="74" y="130"/>
                      </a:lnTo>
                      <a:lnTo>
                        <a:pt x="74" y="115"/>
                      </a:lnTo>
                      <a:lnTo>
                        <a:pt x="65" y="99"/>
                      </a:lnTo>
                      <a:lnTo>
                        <a:pt x="74" y="74"/>
                      </a:lnTo>
                      <a:lnTo>
                        <a:pt x="50" y="74"/>
                      </a:lnTo>
                      <a:lnTo>
                        <a:pt x="40" y="65"/>
                      </a:lnTo>
                      <a:lnTo>
                        <a:pt x="16" y="65"/>
                      </a:lnTo>
                      <a:lnTo>
                        <a:pt x="9" y="59"/>
                      </a:lnTo>
                      <a:lnTo>
                        <a:pt x="9" y="50"/>
                      </a:lnTo>
                      <a:lnTo>
                        <a:pt x="0" y="34"/>
                      </a:lnTo>
                      <a:lnTo>
                        <a:pt x="9" y="18"/>
                      </a:lnTo>
                      <a:lnTo>
                        <a:pt x="16" y="10"/>
                      </a:lnTo>
                      <a:lnTo>
                        <a:pt x="25" y="18"/>
                      </a:lnTo>
                      <a:lnTo>
                        <a:pt x="16" y="25"/>
                      </a:lnTo>
                      <a:lnTo>
                        <a:pt x="16" y="41"/>
                      </a:lnTo>
                      <a:lnTo>
                        <a:pt x="25" y="34"/>
                      </a:lnTo>
                      <a:lnTo>
                        <a:pt x="25" y="18"/>
                      </a:lnTo>
                      <a:lnTo>
                        <a:pt x="40" y="10"/>
                      </a:lnTo>
                      <a:lnTo>
                        <a:pt x="40" y="0"/>
                      </a:lnTo>
                      <a:lnTo>
                        <a:pt x="40" y="10"/>
                      </a:lnTo>
                      <a:lnTo>
                        <a:pt x="65" y="10"/>
                      </a:lnTo>
                      <a:lnTo>
                        <a:pt x="65" y="18"/>
                      </a:lnTo>
                      <a:lnTo>
                        <a:pt x="90" y="18"/>
                      </a:lnTo>
                      <a:lnTo>
                        <a:pt x="106" y="25"/>
                      </a:lnTo>
                      <a:lnTo>
                        <a:pt x="122" y="18"/>
                      </a:lnTo>
                      <a:lnTo>
                        <a:pt x="139" y="18"/>
                      </a:lnTo>
                      <a:lnTo>
                        <a:pt x="131" y="18"/>
                      </a:lnTo>
                      <a:lnTo>
                        <a:pt x="139" y="25"/>
                      </a:lnTo>
                      <a:lnTo>
                        <a:pt x="155" y="34"/>
                      </a:lnTo>
                      <a:lnTo>
                        <a:pt x="155" y="50"/>
                      </a:lnTo>
                      <a:lnTo>
                        <a:pt x="162" y="41"/>
                      </a:lnTo>
                      <a:lnTo>
                        <a:pt x="171" y="5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10" name="Freeform 93"/>
                <p:cNvSpPr>
                  <a:spLocks/>
                </p:cNvSpPr>
                <p:nvPr/>
              </p:nvSpPr>
              <p:spPr bwMode="gray">
                <a:xfrm>
                  <a:off x="3170" y="2322"/>
                  <a:ext cx="99" cy="38"/>
                </a:xfrm>
                <a:custGeom>
                  <a:avLst/>
                  <a:gdLst>
                    <a:gd name="T0" fmla="*/ 1749 w 89"/>
                    <a:gd name="T1" fmla="*/ 9225 h 33"/>
                    <a:gd name="T2" fmla="*/ 1749 w 89"/>
                    <a:gd name="T3" fmla="*/ 6957 h 33"/>
                    <a:gd name="T4" fmla="*/ 1749 w 89"/>
                    <a:gd name="T5" fmla="*/ 4220 h 33"/>
                    <a:gd name="T6" fmla="*/ 0 w 89"/>
                    <a:gd name="T7" fmla="*/ 0 h 33"/>
                    <a:gd name="T8" fmla="*/ 2850 w 89"/>
                    <a:gd name="T9" fmla="*/ 0 h 33"/>
                    <a:gd name="T10" fmla="*/ 4048 w 89"/>
                    <a:gd name="T11" fmla="*/ 2591 h 33"/>
                    <a:gd name="T12" fmla="*/ 5075 w 89"/>
                    <a:gd name="T13" fmla="*/ 2591 h 33"/>
                    <a:gd name="T14" fmla="*/ 6270 w 89"/>
                    <a:gd name="T15" fmla="*/ 6957 h 33"/>
                    <a:gd name="T16" fmla="*/ 5657 w 89"/>
                    <a:gd name="T17" fmla="*/ 6957 h 33"/>
                    <a:gd name="T18" fmla="*/ 6270 w 89"/>
                    <a:gd name="T19" fmla="*/ 9225 h 33"/>
                    <a:gd name="T20" fmla="*/ 5075 w 89"/>
                    <a:gd name="T21" fmla="*/ 9225 h 33"/>
                    <a:gd name="T22" fmla="*/ 4562 w 89"/>
                    <a:gd name="T23" fmla="*/ 9225 h 33"/>
                    <a:gd name="T24" fmla="*/ 3322 w 89"/>
                    <a:gd name="T25" fmla="*/ 9225 h 33"/>
                    <a:gd name="T26" fmla="*/ 1749 w 89"/>
                    <a:gd name="T27" fmla="*/ 9225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33"/>
                    <a:gd name="T44" fmla="*/ 89 w 89"/>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33">
                      <a:moveTo>
                        <a:pt x="25" y="32"/>
                      </a:moveTo>
                      <a:lnTo>
                        <a:pt x="25" y="24"/>
                      </a:lnTo>
                      <a:lnTo>
                        <a:pt x="25" y="15"/>
                      </a:lnTo>
                      <a:lnTo>
                        <a:pt x="0" y="0"/>
                      </a:lnTo>
                      <a:lnTo>
                        <a:pt x="40" y="0"/>
                      </a:lnTo>
                      <a:lnTo>
                        <a:pt x="57" y="9"/>
                      </a:lnTo>
                      <a:lnTo>
                        <a:pt x="72" y="9"/>
                      </a:lnTo>
                      <a:lnTo>
                        <a:pt x="88" y="24"/>
                      </a:lnTo>
                      <a:lnTo>
                        <a:pt x="81" y="24"/>
                      </a:lnTo>
                      <a:lnTo>
                        <a:pt x="88" y="32"/>
                      </a:lnTo>
                      <a:lnTo>
                        <a:pt x="72" y="32"/>
                      </a:lnTo>
                      <a:lnTo>
                        <a:pt x="65" y="32"/>
                      </a:lnTo>
                      <a:lnTo>
                        <a:pt x="48" y="32"/>
                      </a:lnTo>
                      <a:lnTo>
                        <a:pt x="25" y="32"/>
                      </a:lnTo>
                    </a:path>
                  </a:pathLst>
                </a:custGeom>
                <a:solidFill>
                  <a:srgbClr val="DDDDDD"/>
                </a:solidFill>
                <a:ln w="9525">
                  <a:noFill/>
                  <a:round/>
                  <a:headEnd/>
                  <a:tailEnd/>
                </a:ln>
              </p:spPr>
              <p:txBody>
                <a:bodyPr lIns="0" tIns="0" rIns="0" bIns="0" anchor="ctr"/>
                <a:lstStyle/>
                <a:p>
                  <a:endParaRPr lang="en-GB"/>
                </a:p>
              </p:txBody>
            </p:sp>
            <p:sp>
              <p:nvSpPr>
                <p:cNvPr id="3311" name="Freeform 94"/>
                <p:cNvSpPr>
                  <a:spLocks/>
                </p:cNvSpPr>
                <p:nvPr/>
              </p:nvSpPr>
              <p:spPr bwMode="gray">
                <a:xfrm>
                  <a:off x="3223" y="2359"/>
                  <a:ext cx="46" cy="47"/>
                </a:xfrm>
                <a:custGeom>
                  <a:avLst/>
                  <a:gdLst>
                    <a:gd name="T0" fmla="*/ 3981 w 41"/>
                    <a:gd name="T1" fmla="*/ 9488 h 41"/>
                    <a:gd name="T2" fmla="*/ 3981 w 41"/>
                    <a:gd name="T3" fmla="*/ 7850 h 41"/>
                    <a:gd name="T4" fmla="*/ 3286 w 41"/>
                    <a:gd name="T5" fmla="*/ 5764 h 41"/>
                    <a:gd name="T6" fmla="*/ 3286 w 41"/>
                    <a:gd name="T7" fmla="*/ 3966 h 41"/>
                    <a:gd name="T8" fmla="*/ 1690 w 41"/>
                    <a:gd name="T9" fmla="*/ 0 h 41"/>
                    <a:gd name="T10" fmla="*/ 0 w 41"/>
                    <a:gd name="T11" fmla="*/ 0 h 41"/>
                    <a:gd name="T12" fmla="*/ 847 w 41"/>
                    <a:gd name="T13" fmla="*/ 5764 h 41"/>
                    <a:gd name="T14" fmla="*/ 1690 w 41"/>
                    <a:gd name="T15" fmla="*/ 5764 h 41"/>
                    <a:gd name="T16" fmla="*/ 3286 w 41"/>
                    <a:gd name="T17" fmla="*/ 7850 h 41"/>
                    <a:gd name="T18" fmla="*/ 3286 w 41"/>
                    <a:gd name="T19" fmla="*/ 9488 h 41"/>
                    <a:gd name="T20" fmla="*/ 3981 w 41"/>
                    <a:gd name="T21" fmla="*/ 9488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41"/>
                    <a:gd name="T35" fmla="*/ 41 w 41"/>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41">
                      <a:moveTo>
                        <a:pt x="40" y="40"/>
                      </a:moveTo>
                      <a:lnTo>
                        <a:pt x="40" y="33"/>
                      </a:lnTo>
                      <a:lnTo>
                        <a:pt x="33" y="24"/>
                      </a:lnTo>
                      <a:lnTo>
                        <a:pt x="33" y="17"/>
                      </a:lnTo>
                      <a:lnTo>
                        <a:pt x="17" y="0"/>
                      </a:lnTo>
                      <a:lnTo>
                        <a:pt x="0" y="0"/>
                      </a:lnTo>
                      <a:lnTo>
                        <a:pt x="9" y="24"/>
                      </a:lnTo>
                      <a:lnTo>
                        <a:pt x="17" y="24"/>
                      </a:lnTo>
                      <a:lnTo>
                        <a:pt x="33" y="33"/>
                      </a:lnTo>
                      <a:lnTo>
                        <a:pt x="33" y="40"/>
                      </a:lnTo>
                      <a:lnTo>
                        <a:pt x="40" y="40"/>
                      </a:lnTo>
                    </a:path>
                  </a:pathLst>
                </a:custGeom>
                <a:solidFill>
                  <a:srgbClr val="DDDDDD"/>
                </a:solidFill>
                <a:ln w="9525">
                  <a:noFill/>
                  <a:round/>
                  <a:headEnd/>
                  <a:tailEnd/>
                </a:ln>
              </p:spPr>
              <p:txBody>
                <a:bodyPr lIns="0" tIns="0" rIns="0" bIns="0" anchor="ctr"/>
                <a:lstStyle/>
                <a:p>
                  <a:endParaRPr lang="en-GB"/>
                </a:p>
              </p:txBody>
            </p:sp>
            <p:sp>
              <p:nvSpPr>
                <p:cNvPr id="3312" name="Freeform 95"/>
                <p:cNvSpPr>
                  <a:spLocks/>
                </p:cNvSpPr>
                <p:nvPr/>
              </p:nvSpPr>
              <p:spPr bwMode="gray">
                <a:xfrm>
                  <a:off x="3242" y="2386"/>
                  <a:ext cx="19" cy="20"/>
                </a:xfrm>
                <a:custGeom>
                  <a:avLst/>
                  <a:gdLst>
                    <a:gd name="T0" fmla="*/ 1364 w 17"/>
                    <a:gd name="T1" fmla="*/ 10528 h 17"/>
                    <a:gd name="T2" fmla="*/ 574 w 17"/>
                    <a:gd name="T3" fmla="*/ 10528 h 17"/>
                    <a:gd name="T4" fmla="*/ 0 w 17"/>
                    <a:gd name="T5" fmla="*/ 0 h 17"/>
                    <a:gd name="T6" fmla="*/ 1364 w 17"/>
                    <a:gd name="T7" fmla="*/ 6128 h 17"/>
                    <a:gd name="T8" fmla="*/ 1364 w 17"/>
                    <a:gd name="T9" fmla="*/ 1052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7" y="16"/>
                      </a:lnTo>
                      <a:lnTo>
                        <a:pt x="0" y="0"/>
                      </a:lnTo>
                      <a:lnTo>
                        <a:pt x="16" y="9"/>
                      </a:lnTo>
                      <a:lnTo>
                        <a:pt x="16" y="16"/>
                      </a:lnTo>
                    </a:path>
                  </a:pathLst>
                </a:custGeom>
                <a:solidFill>
                  <a:srgbClr val="DDDDDD"/>
                </a:solidFill>
                <a:ln w="9525">
                  <a:noFill/>
                  <a:round/>
                  <a:headEnd/>
                  <a:tailEnd/>
                </a:ln>
              </p:spPr>
              <p:txBody>
                <a:bodyPr lIns="0" tIns="0" rIns="0" bIns="0" anchor="ctr"/>
                <a:lstStyle/>
                <a:p>
                  <a:endParaRPr lang="en-GB"/>
                </a:p>
              </p:txBody>
            </p:sp>
            <p:sp>
              <p:nvSpPr>
                <p:cNvPr id="3313" name="Freeform 96"/>
                <p:cNvSpPr>
                  <a:spLocks/>
                </p:cNvSpPr>
                <p:nvPr/>
              </p:nvSpPr>
              <p:spPr bwMode="gray">
                <a:xfrm>
                  <a:off x="3242" y="2350"/>
                  <a:ext cx="80" cy="66"/>
                </a:xfrm>
                <a:custGeom>
                  <a:avLst/>
                  <a:gdLst>
                    <a:gd name="T0" fmla="*/ 884 w 73"/>
                    <a:gd name="T1" fmla="*/ 8621 h 58"/>
                    <a:gd name="T2" fmla="*/ 1582 w 73"/>
                    <a:gd name="T3" fmla="*/ 7110 h 58"/>
                    <a:gd name="T4" fmla="*/ 1900 w 73"/>
                    <a:gd name="T5" fmla="*/ 7110 h 58"/>
                    <a:gd name="T6" fmla="*/ 1582 w 73"/>
                    <a:gd name="T7" fmla="*/ 8621 h 58"/>
                    <a:gd name="T8" fmla="*/ 2209 w 73"/>
                    <a:gd name="T9" fmla="*/ 10032 h 58"/>
                    <a:gd name="T10" fmla="*/ 1900 w 73"/>
                    <a:gd name="T11" fmla="*/ 8621 h 58"/>
                    <a:gd name="T12" fmla="*/ 2209 w 73"/>
                    <a:gd name="T13" fmla="*/ 8621 h 58"/>
                    <a:gd name="T14" fmla="*/ 2209 w 73"/>
                    <a:gd name="T15" fmla="*/ 5491 h 58"/>
                    <a:gd name="T16" fmla="*/ 2808 w 73"/>
                    <a:gd name="T17" fmla="*/ 4240 h 58"/>
                    <a:gd name="T18" fmla="*/ 2209 w 73"/>
                    <a:gd name="T19" fmla="*/ 2756 h 58"/>
                    <a:gd name="T20" fmla="*/ 1900 w 73"/>
                    <a:gd name="T21" fmla="*/ 0 h 58"/>
                    <a:gd name="T22" fmla="*/ 1582 w 73"/>
                    <a:gd name="T23" fmla="*/ 1325 h 58"/>
                    <a:gd name="T24" fmla="*/ 1232 w 73"/>
                    <a:gd name="T25" fmla="*/ 1325 h 58"/>
                    <a:gd name="T26" fmla="*/ 884 w 73"/>
                    <a:gd name="T27" fmla="*/ 0 h 58"/>
                    <a:gd name="T28" fmla="*/ 647 w 73"/>
                    <a:gd name="T29" fmla="*/ 0 h 58"/>
                    <a:gd name="T30" fmla="*/ 884 w 73"/>
                    <a:gd name="T31" fmla="*/ 1325 h 58"/>
                    <a:gd name="T32" fmla="*/ 283 w 73"/>
                    <a:gd name="T33" fmla="*/ 1325 h 58"/>
                    <a:gd name="T34" fmla="*/ 0 w 73"/>
                    <a:gd name="T35" fmla="*/ 1325 h 58"/>
                    <a:gd name="T36" fmla="*/ 647 w 73"/>
                    <a:gd name="T37" fmla="*/ 4240 h 58"/>
                    <a:gd name="T38" fmla="*/ 647 w 73"/>
                    <a:gd name="T39" fmla="*/ 5491 h 58"/>
                    <a:gd name="T40" fmla="*/ 884 w 73"/>
                    <a:gd name="T41" fmla="*/ 7110 h 58"/>
                    <a:gd name="T42" fmla="*/ 884 w 73"/>
                    <a:gd name="T43" fmla="*/ 8621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3"/>
                    <a:gd name="T67" fmla="*/ 0 h 58"/>
                    <a:gd name="T68" fmla="*/ 73 w 73"/>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3" h="58">
                      <a:moveTo>
                        <a:pt x="23" y="48"/>
                      </a:moveTo>
                      <a:lnTo>
                        <a:pt x="40" y="41"/>
                      </a:lnTo>
                      <a:lnTo>
                        <a:pt x="48" y="41"/>
                      </a:lnTo>
                      <a:lnTo>
                        <a:pt x="40" y="48"/>
                      </a:lnTo>
                      <a:lnTo>
                        <a:pt x="57" y="57"/>
                      </a:lnTo>
                      <a:lnTo>
                        <a:pt x="48" y="48"/>
                      </a:lnTo>
                      <a:lnTo>
                        <a:pt x="57" y="48"/>
                      </a:lnTo>
                      <a:lnTo>
                        <a:pt x="57" y="32"/>
                      </a:lnTo>
                      <a:lnTo>
                        <a:pt x="72" y="25"/>
                      </a:lnTo>
                      <a:lnTo>
                        <a:pt x="57" y="16"/>
                      </a:lnTo>
                      <a:lnTo>
                        <a:pt x="48" y="0"/>
                      </a:lnTo>
                      <a:lnTo>
                        <a:pt x="40" y="8"/>
                      </a:lnTo>
                      <a:lnTo>
                        <a:pt x="32" y="8"/>
                      </a:lnTo>
                      <a:lnTo>
                        <a:pt x="23" y="0"/>
                      </a:lnTo>
                      <a:lnTo>
                        <a:pt x="16" y="0"/>
                      </a:lnTo>
                      <a:lnTo>
                        <a:pt x="23" y="8"/>
                      </a:lnTo>
                      <a:lnTo>
                        <a:pt x="7" y="8"/>
                      </a:lnTo>
                      <a:lnTo>
                        <a:pt x="0" y="8"/>
                      </a:lnTo>
                      <a:lnTo>
                        <a:pt x="16" y="25"/>
                      </a:lnTo>
                      <a:lnTo>
                        <a:pt x="16" y="32"/>
                      </a:lnTo>
                      <a:lnTo>
                        <a:pt x="23" y="41"/>
                      </a:lnTo>
                      <a:lnTo>
                        <a:pt x="23" y="48"/>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14" name="Freeform 97"/>
                <p:cNvSpPr>
                  <a:spLocks/>
                </p:cNvSpPr>
                <p:nvPr/>
              </p:nvSpPr>
              <p:spPr bwMode="gray">
                <a:xfrm>
                  <a:off x="3106" y="2442"/>
                  <a:ext cx="110" cy="84"/>
                </a:xfrm>
                <a:custGeom>
                  <a:avLst/>
                  <a:gdLst>
                    <a:gd name="T0" fmla="*/ 0 w 98"/>
                    <a:gd name="T1" fmla="*/ 19697 h 73"/>
                    <a:gd name="T2" fmla="*/ 768 w 98"/>
                    <a:gd name="T3" fmla="*/ 17928 h 73"/>
                    <a:gd name="T4" fmla="*/ 1725 w 98"/>
                    <a:gd name="T5" fmla="*/ 13481 h 73"/>
                    <a:gd name="T6" fmla="*/ 768 w 98"/>
                    <a:gd name="T7" fmla="*/ 11180 h 73"/>
                    <a:gd name="T8" fmla="*/ 768 w 98"/>
                    <a:gd name="T9" fmla="*/ 4386 h 73"/>
                    <a:gd name="T10" fmla="*/ 1725 w 98"/>
                    <a:gd name="T11" fmla="*/ 4386 h 73"/>
                    <a:gd name="T12" fmla="*/ 1725 w 98"/>
                    <a:gd name="T13" fmla="*/ 2502 h 73"/>
                    <a:gd name="T14" fmla="*/ 4188 w 98"/>
                    <a:gd name="T15" fmla="*/ 0 h 73"/>
                    <a:gd name="T16" fmla="*/ 4877 w 98"/>
                    <a:gd name="T17" fmla="*/ 2502 h 73"/>
                    <a:gd name="T18" fmla="*/ 7425 w 98"/>
                    <a:gd name="T19" fmla="*/ 0 h 73"/>
                    <a:gd name="T20" fmla="*/ 9884 w 98"/>
                    <a:gd name="T21" fmla="*/ 0 h 73"/>
                    <a:gd name="T22" fmla="*/ 8334 w 98"/>
                    <a:gd name="T23" fmla="*/ 2502 h 73"/>
                    <a:gd name="T24" fmla="*/ 7425 w 98"/>
                    <a:gd name="T25" fmla="*/ 11180 h 73"/>
                    <a:gd name="T26" fmla="*/ 4877 w 98"/>
                    <a:gd name="T27" fmla="*/ 15512 h 73"/>
                    <a:gd name="T28" fmla="*/ 4188 w 98"/>
                    <a:gd name="T29" fmla="*/ 15512 h 73"/>
                    <a:gd name="T30" fmla="*/ 1725 w 98"/>
                    <a:gd name="T31" fmla="*/ 19697 h 73"/>
                    <a:gd name="T32" fmla="*/ 0 w 98"/>
                    <a:gd name="T33" fmla="*/ 19697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73"/>
                    <a:gd name="T53" fmla="*/ 98 w 98"/>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73">
                      <a:moveTo>
                        <a:pt x="0" y="72"/>
                      </a:moveTo>
                      <a:lnTo>
                        <a:pt x="8" y="66"/>
                      </a:lnTo>
                      <a:lnTo>
                        <a:pt x="17" y="49"/>
                      </a:lnTo>
                      <a:lnTo>
                        <a:pt x="8" y="41"/>
                      </a:lnTo>
                      <a:lnTo>
                        <a:pt x="8" y="16"/>
                      </a:lnTo>
                      <a:lnTo>
                        <a:pt x="17" y="16"/>
                      </a:lnTo>
                      <a:lnTo>
                        <a:pt x="17" y="9"/>
                      </a:lnTo>
                      <a:lnTo>
                        <a:pt x="42" y="0"/>
                      </a:lnTo>
                      <a:lnTo>
                        <a:pt x="48" y="9"/>
                      </a:lnTo>
                      <a:lnTo>
                        <a:pt x="73" y="0"/>
                      </a:lnTo>
                      <a:lnTo>
                        <a:pt x="97" y="0"/>
                      </a:lnTo>
                      <a:lnTo>
                        <a:pt x="82" y="9"/>
                      </a:lnTo>
                      <a:lnTo>
                        <a:pt x="73" y="41"/>
                      </a:lnTo>
                      <a:lnTo>
                        <a:pt x="48" y="56"/>
                      </a:lnTo>
                      <a:lnTo>
                        <a:pt x="42" y="56"/>
                      </a:lnTo>
                      <a:lnTo>
                        <a:pt x="17" y="72"/>
                      </a:lnTo>
                      <a:lnTo>
                        <a:pt x="0" y="72"/>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15" name="Freeform 98"/>
                <p:cNvSpPr>
                  <a:spLocks/>
                </p:cNvSpPr>
                <p:nvPr/>
              </p:nvSpPr>
              <p:spPr bwMode="gray">
                <a:xfrm>
                  <a:off x="3098" y="2506"/>
                  <a:ext cx="63" cy="76"/>
                </a:xfrm>
                <a:custGeom>
                  <a:avLst/>
                  <a:gdLst>
                    <a:gd name="T0" fmla="*/ 3114 w 57"/>
                    <a:gd name="T1" fmla="*/ 4557 h 66"/>
                    <a:gd name="T2" fmla="*/ 3114 w 57"/>
                    <a:gd name="T3" fmla="*/ 0 h 66"/>
                    <a:gd name="T4" fmla="*/ 2742 w 57"/>
                    <a:gd name="T5" fmla="*/ 0 h 66"/>
                    <a:gd name="T6" fmla="*/ 1397 w 57"/>
                    <a:gd name="T7" fmla="*/ 4557 h 66"/>
                    <a:gd name="T8" fmla="*/ 420 w 57"/>
                    <a:gd name="T9" fmla="*/ 4557 h 66"/>
                    <a:gd name="T10" fmla="*/ 420 w 57"/>
                    <a:gd name="T11" fmla="*/ 7187 h 66"/>
                    <a:gd name="T12" fmla="*/ 420 w 57"/>
                    <a:gd name="T13" fmla="*/ 11359 h 66"/>
                    <a:gd name="T14" fmla="*/ 0 w 57"/>
                    <a:gd name="T15" fmla="*/ 18177 h 66"/>
                    <a:gd name="T16" fmla="*/ 886 w 57"/>
                    <a:gd name="T17" fmla="*/ 18177 h 66"/>
                    <a:gd name="T18" fmla="*/ 1397 w 57"/>
                    <a:gd name="T19" fmla="*/ 16206 h 66"/>
                    <a:gd name="T20" fmla="*/ 1707 w 57"/>
                    <a:gd name="T21" fmla="*/ 16206 h 66"/>
                    <a:gd name="T22" fmla="*/ 2245 w 57"/>
                    <a:gd name="T23" fmla="*/ 11359 h 66"/>
                    <a:gd name="T24" fmla="*/ 1707 w 57"/>
                    <a:gd name="T25" fmla="*/ 9571 h 66"/>
                    <a:gd name="T26" fmla="*/ 3114 w 57"/>
                    <a:gd name="T27" fmla="*/ 4557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66"/>
                    <a:gd name="T44" fmla="*/ 57 w 57"/>
                    <a:gd name="T45" fmla="*/ 66 h 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66">
                      <a:moveTo>
                        <a:pt x="56" y="16"/>
                      </a:moveTo>
                      <a:lnTo>
                        <a:pt x="56" y="0"/>
                      </a:lnTo>
                      <a:lnTo>
                        <a:pt x="50" y="0"/>
                      </a:lnTo>
                      <a:lnTo>
                        <a:pt x="25" y="16"/>
                      </a:lnTo>
                      <a:lnTo>
                        <a:pt x="8" y="16"/>
                      </a:lnTo>
                      <a:lnTo>
                        <a:pt x="8" y="25"/>
                      </a:lnTo>
                      <a:lnTo>
                        <a:pt x="8" y="41"/>
                      </a:lnTo>
                      <a:lnTo>
                        <a:pt x="0" y="65"/>
                      </a:lnTo>
                      <a:lnTo>
                        <a:pt x="16" y="65"/>
                      </a:lnTo>
                      <a:lnTo>
                        <a:pt x="25" y="57"/>
                      </a:lnTo>
                      <a:lnTo>
                        <a:pt x="31" y="57"/>
                      </a:lnTo>
                      <a:lnTo>
                        <a:pt x="41" y="41"/>
                      </a:lnTo>
                      <a:lnTo>
                        <a:pt x="31" y="34"/>
                      </a:lnTo>
                      <a:lnTo>
                        <a:pt x="56" y="16"/>
                      </a:lnTo>
                    </a:path>
                  </a:pathLst>
                </a:custGeom>
                <a:solidFill>
                  <a:srgbClr val="DDDDDD"/>
                </a:solidFill>
                <a:ln w="9525">
                  <a:noFill/>
                  <a:round/>
                  <a:headEnd/>
                  <a:tailEnd/>
                </a:ln>
              </p:spPr>
              <p:txBody>
                <a:bodyPr lIns="0" tIns="0" rIns="0" bIns="0" anchor="ctr"/>
                <a:lstStyle/>
                <a:p>
                  <a:endParaRPr lang="en-GB"/>
                </a:p>
              </p:txBody>
            </p:sp>
            <p:sp>
              <p:nvSpPr>
                <p:cNvPr id="3316" name="Freeform 99"/>
                <p:cNvSpPr>
                  <a:spLocks/>
                </p:cNvSpPr>
                <p:nvPr/>
              </p:nvSpPr>
              <p:spPr bwMode="gray">
                <a:xfrm>
                  <a:off x="3106" y="2489"/>
                  <a:ext cx="20" cy="30"/>
                </a:xfrm>
                <a:custGeom>
                  <a:avLst/>
                  <a:gdLst>
                    <a:gd name="T0" fmla="*/ 521 w 18"/>
                    <a:gd name="T1" fmla="*/ 7521 h 26"/>
                    <a:gd name="T2" fmla="*/ 0 w 18"/>
                    <a:gd name="T3" fmla="*/ 7521 h 26"/>
                    <a:gd name="T4" fmla="*/ 521 w 18"/>
                    <a:gd name="T5" fmla="*/ 0 h 26"/>
                    <a:gd name="T6" fmla="*/ 1134 w 18"/>
                    <a:gd name="T7" fmla="*/ 2388 h 26"/>
                    <a:gd name="T8" fmla="*/ 521 w 18"/>
                    <a:gd name="T9" fmla="*/ 7521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8" y="25"/>
                      </a:moveTo>
                      <a:lnTo>
                        <a:pt x="0" y="25"/>
                      </a:lnTo>
                      <a:lnTo>
                        <a:pt x="8" y="0"/>
                      </a:lnTo>
                      <a:lnTo>
                        <a:pt x="17" y="8"/>
                      </a:lnTo>
                      <a:lnTo>
                        <a:pt x="8" y="25"/>
                      </a:lnTo>
                    </a:path>
                  </a:pathLst>
                </a:custGeom>
                <a:solidFill>
                  <a:srgbClr val="DDDDDD"/>
                </a:solidFill>
                <a:ln w="9525">
                  <a:noFill/>
                  <a:round/>
                  <a:headEnd/>
                  <a:tailEnd/>
                </a:ln>
              </p:spPr>
              <p:txBody>
                <a:bodyPr lIns="0" tIns="0" rIns="0" bIns="0" anchor="ctr"/>
                <a:lstStyle/>
                <a:p>
                  <a:endParaRPr lang="en-GB"/>
                </a:p>
              </p:txBody>
            </p:sp>
            <p:sp>
              <p:nvSpPr>
                <p:cNvPr id="3317" name="Freeform 100"/>
                <p:cNvSpPr>
                  <a:spLocks/>
                </p:cNvSpPr>
                <p:nvPr/>
              </p:nvSpPr>
              <p:spPr bwMode="gray">
                <a:xfrm>
                  <a:off x="3106" y="2489"/>
                  <a:ext cx="20" cy="30"/>
                </a:xfrm>
                <a:custGeom>
                  <a:avLst/>
                  <a:gdLst>
                    <a:gd name="T0" fmla="*/ 521 w 18"/>
                    <a:gd name="T1" fmla="*/ 7521 h 26"/>
                    <a:gd name="T2" fmla="*/ 0 w 18"/>
                    <a:gd name="T3" fmla="*/ 7521 h 26"/>
                    <a:gd name="T4" fmla="*/ 521 w 18"/>
                    <a:gd name="T5" fmla="*/ 0 h 26"/>
                    <a:gd name="T6" fmla="*/ 1134 w 18"/>
                    <a:gd name="T7" fmla="*/ 2388 h 26"/>
                    <a:gd name="T8" fmla="*/ 521 w 18"/>
                    <a:gd name="T9" fmla="*/ 7521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8" y="25"/>
                      </a:moveTo>
                      <a:lnTo>
                        <a:pt x="0" y="25"/>
                      </a:lnTo>
                      <a:lnTo>
                        <a:pt x="8" y="0"/>
                      </a:lnTo>
                      <a:lnTo>
                        <a:pt x="17" y="8"/>
                      </a:lnTo>
                      <a:lnTo>
                        <a:pt x="8" y="25"/>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18" name="Freeform 101"/>
                <p:cNvSpPr>
                  <a:spLocks/>
                </p:cNvSpPr>
                <p:nvPr/>
              </p:nvSpPr>
              <p:spPr bwMode="gray">
                <a:xfrm>
                  <a:off x="3087" y="2518"/>
                  <a:ext cx="29" cy="64"/>
                </a:xfrm>
                <a:custGeom>
                  <a:avLst/>
                  <a:gdLst>
                    <a:gd name="T0" fmla="*/ 1315 w 26"/>
                    <a:gd name="T1" fmla="*/ 1206 h 56"/>
                    <a:gd name="T2" fmla="*/ 1315 w 26"/>
                    <a:gd name="T3" fmla="*/ 3071 h 56"/>
                    <a:gd name="T4" fmla="*/ 1315 w 26"/>
                    <a:gd name="T5" fmla="*/ 6499 h 56"/>
                    <a:gd name="T6" fmla="*/ 683 w 26"/>
                    <a:gd name="T7" fmla="*/ 11441 h 56"/>
                    <a:gd name="T8" fmla="*/ 0 w 26"/>
                    <a:gd name="T9" fmla="*/ 4976 h 56"/>
                    <a:gd name="T10" fmla="*/ 683 w 26"/>
                    <a:gd name="T11" fmla="*/ 3071 h 56"/>
                    <a:gd name="T12" fmla="*/ 1315 w 26"/>
                    <a:gd name="T13" fmla="*/ 0 h 56"/>
                    <a:gd name="T14" fmla="*/ 2018 w 26"/>
                    <a:gd name="T15" fmla="*/ 0 h 56"/>
                    <a:gd name="T16" fmla="*/ 1315 w 26"/>
                    <a:gd name="T17" fmla="*/ 120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6"/>
                    <a:gd name="T29" fmla="*/ 26 w 26"/>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6">
                      <a:moveTo>
                        <a:pt x="17" y="6"/>
                      </a:moveTo>
                      <a:lnTo>
                        <a:pt x="17" y="15"/>
                      </a:lnTo>
                      <a:lnTo>
                        <a:pt x="17" y="31"/>
                      </a:lnTo>
                      <a:lnTo>
                        <a:pt x="9" y="55"/>
                      </a:lnTo>
                      <a:lnTo>
                        <a:pt x="0" y="24"/>
                      </a:lnTo>
                      <a:lnTo>
                        <a:pt x="9" y="15"/>
                      </a:lnTo>
                      <a:lnTo>
                        <a:pt x="17" y="0"/>
                      </a:lnTo>
                      <a:lnTo>
                        <a:pt x="25" y="0"/>
                      </a:lnTo>
                      <a:lnTo>
                        <a:pt x="17" y="6"/>
                      </a:lnTo>
                    </a:path>
                  </a:pathLst>
                </a:custGeom>
                <a:solidFill>
                  <a:srgbClr val="DDDDDD"/>
                </a:solidFill>
                <a:ln w="9525">
                  <a:noFill/>
                  <a:round/>
                  <a:headEnd/>
                  <a:tailEnd/>
                </a:ln>
              </p:spPr>
              <p:txBody>
                <a:bodyPr lIns="0" tIns="0" rIns="0" bIns="0" anchor="ctr"/>
                <a:lstStyle/>
                <a:p>
                  <a:endParaRPr lang="en-GB"/>
                </a:p>
              </p:txBody>
            </p:sp>
            <p:sp>
              <p:nvSpPr>
                <p:cNvPr id="3319" name="Freeform 102"/>
                <p:cNvSpPr>
                  <a:spLocks/>
                </p:cNvSpPr>
                <p:nvPr/>
              </p:nvSpPr>
              <p:spPr bwMode="gray">
                <a:xfrm>
                  <a:off x="3087" y="2518"/>
                  <a:ext cx="29" cy="64"/>
                </a:xfrm>
                <a:custGeom>
                  <a:avLst/>
                  <a:gdLst>
                    <a:gd name="T0" fmla="*/ 1315 w 26"/>
                    <a:gd name="T1" fmla="*/ 1206 h 56"/>
                    <a:gd name="T2" fmla="*/ 1315 w 26"/>
                    <a:gd name="T3" fmla="*/ 3071 h 56"/>
                    <a:gd name="T4" fmla="*/ 1315 w 26"/>
                    <a:gd name="T5" fmla="*/ 6499 h 56"/>
                    <a:gd name="T6" fmla="*/ 683 w 26"/>
                    <a:gd name="T7" fmla="*/ 11441 h 56"/>
                    <a:gd name="T8" fmla="*/ 0 w 26"/>
                    <a:gd name="T9" fmla="*/ 4976 h 56"/>
                    <a:gd name="T10" fmla="*/ 683 w 26"/>
                    <a:gd name="T11" fmla="*/ 3071 h 56"/>
                    <a:gd name="T12" fmla="*/ 1315 w 26"/>
                    <a:gd name="T13" fmla="*/ 0 h 56"/>
                    <a:gd name="T14" fmla="*/ 2018 w 26"/>
                    <a:gd name="T15" fmla="*/ 0 h 56"/>
                    <a:gd name="T16" fmla="*/ 1315 w 26"/>
                    <a:gd name="T17" fmla="*/ 120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6"/>
                    <a:gd name="T29" fmla="*/ 26 w 26"/>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6">
                      <a:moveTo>
                        <a:pt x="17" y="6"/>
                      </a:moveTo>
                      <a:lnTo>
                        <a:pt x="17" y="15"/>
                      </a:lnTo>
                      <a:lnTo>
                        <a:pt x="17" y="31"/>
                      </a:lnTo>
                      <a:lnTo>
                        <a:pt x="9" y="55"/>
                      </a:lnTo>
                      <a:lnTo>
                        <a:pt x="0" y="24"/>
                      </a:lnTo>
                      <a:lnTo>
                        <a:pt x="9" y="15"/>
                      </a:lnTo>
                      <a:lnTo>
                        <a:pt x="17" y="0"/>
                      </a:lnTo>
                      <a:lnTo>
                        <a:pt x="25" y="0"/>
                      </a:lnTo>
                      <a:lnTo>
                        <a:pt x="17" y="6"/>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20" name="Freeform 103"/>
                <p:cNvSpPr>
                  <a:spLocks/>
                </p:cNvSpPr>
                <p:nvPr/>
              </p:nvSpPr>
              <p:spPr bwMode="gray">
                <a:xfrm>
                  <a:off x="3160" y="2433"/>
                  <a:ext cx="136" cy="149"/>
                </a:xfrm>
                <a:custGeom>
                  <a:avLst/>
                  <a:gdLst>
                    <a:gd name="T0" fmla="*/ 4191 w 123"/>
                    <a:gd name="T1" fmla="*/ 1747 h 130"/>
                    <a:gd name="T2" fmla="*/ 4551 w 123"/>
                    <a:gd name="T3" fmla="*/ 5653 h 130"/>
                    <a:gd name="T4" fmla="*/ 5032 w 123"/>
                    <a:gd name="T5" fmla="*/ 5653 h 130"/>
                    <a:gd name="T6" fmla="*/ 5032 w 123"/>
                    <a:gd name="T7" fmla="*/ 9458 h 130"/>
                    <a:gd name="T8" fmla="*/ 4551 w 123"/>
                    <a:gd name="T9" fmla="*/ 13517 h 130"/>
                    <a:gd name="T10" fmla="*/ 5032 w 123"/>
                    <a:gd name="T11" fmla="*/ 17187 h 130"/>
                    <a:gd name="T12" fmla="*/ 5899 w 123"/>
                    <a:gd name="T13" fmla="*/ 18706 h 130"/>
                    <a:gd name="T14" fmla="*/ 6320 w 123"/>
                    <a:gd name="T15" fmla="*/ 24574 h 130"/>
                    <a:gd name="T16" fmla="*/ 6755 w 123"/>
                    <a:gd name="T17" fmla="*/ 26773 h 130"/>
                    <a:gd name="T18" fmla="*/ 6755 w 123"/>
                    <a:gd name="T19" fmla="*/ 28406 h 130"/>
                    <a:gd name="T20" fmla="*/ 5899 w 123"/>
                    <a:gd name="T21" fmla="*/ 28406 h 130"/>
                    <a:gd name="T22" fmla="*/ 5375 w 123"/>
                    <a:gd name="T23" fmla="*/ 30244 h 130"/>
                    <a:gd name="T24" fmla="*/ 4551 w 123"/>
                    <a:gd name="T25" fmla="*/ 28406 h 130"/>
                    <a:gd name="T26" fmla="*/ 4191 w 123"/>
                    <a:gd name="T27" fmla="*/ 30244 h 130"/>
                    <a:gd name="T28" fmla="*/ 3131 w 123"/>
                    <a:gd name="T29" fmla="*/ 28406 h 130"/>
                    <a:gd name="T30" fmla="*/ 3131 w 123"/>
                    <a:gd name="T31" fmla="*/ 26773 h 130"/>
                    <a:gd name="T32" fmla="*/ 2754 w 123"/>
                    <a:gd name="T33" fmla="*/ 24574 h 130"/>
                    <a:gd name="T34" fmla="*/ 1400 w 123"/>
                    <a:gd name="T35" fmla="*/ 20957 h 130"/>
                    <a:gd name="T36" fmla="*/ 0 w 123"/>
                    <a:gd name="T37" fmla="*/ 18706 h 130"/>
                    <a:gd name="T38" fmla="*/ 0 w 123"/>
                    <a:gd name="T39" fmla="*/ 14969 h 130"/>
                    <a:gd name="T40" fmla="*/ 1400 w 123"/>
                    <a:gd name="T41" fmla="*/ 11395 h 130"/>
                    <a:gd name="T42" fmla="*/ 1893 w 123"/>
                    <a:gd name="T43" fmla="*/ 3960 h 130"/>
                    <a:gd name="T44" fmla="*/ 2754 w 123"/>
                    <a:gd name="T45" fmla="*/ 1747 h 130"/>
                    <a:gd name="T46" fmla="*/ 2754 w 123"/>
                    <a:gd name="T47" fmla="*/ 0 h 130"/>
                    <a:gd name="T48" fmla="*/ 4191 w 123"/>
                    <a:gd name="T49" fmla="*/ 1747 h 1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3"/>
                    <a:gd name="T76" fmla="*/ 0 h 130"/>
                    <a:gd name="T77" fmla="*/ 123 w 123"/>
                    <a:gd name="T78" fmla="*/ 130 h 1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3" h="130">
                      <a:moveTo>
                        <a:pt x="74" y="8"/>
                      </a:moveTo>
                      <a:lnTo>
                        <a:pt x="81" y="24"/>
                      </a:lnTo>
                      <a:lnTo>
                        <a:pt x="90" y="24"/>
                      </a:lnTo>
                      <a:lnTo>
                        <a:pt x="90" y="40"/>
                      </a:lnTo>
                      <a:lnTo>
                        <a:pt x="81" y="57"/>
                      </a:lnTo>
                      <a:lnTo>
                        <a:pt x="90" y="74"/>
                      </a:lnTo>
                      <a:lnTo>
                        <a:pt x="106" y="80"/>
                      </a:lnTo>
                      <a:lnTo>
                        <a:pt x="114" y="105"/>
                      </a:lnTo>
                      <a:lnTo>
                        <a:pt x="122" y="114"/>
                      </a:lnTo>
                      <a:lnTo>
                        <a:pt x="122" y="121"/>
                      </a:lnTo>
                      <a:lnTo>
                        <a:pt x="106" y="121"/>
                      </a:lnTo>
                      <a:lnTo>
                        <a:pt x="97" y="129"/>
                      </a:lnTo>
                      <a:lnTo>
                        <a:pt x="81" y="121"/>
                      </a:lnTo>
                      <a:lnTo>
                        <a:pt x="74" y="129"/>
                      </a:lnTo>
                      <a:lnTo>
                        <a:pt x="57" y="121"/>
                      </a:lnTo>
                      <a:lnTo>
                        <a:pt x="57" y="114"/>
                      </a:lnTo>
                      <a:lnTo>
                        <a:pt x="49" y="105"/>
                      </a:lnTo>
                      <a:lnTo>
                        <a:pt x="25" y="89"/>
                      </a:lnTo>
                      <a:lnTo>
                        <a:pt x="0" y="80"/>
                      </a:lnTo>
                      <a:lnTo>
                        <a:pt x="0" y="64"/>
                      </a:lnTo>
                      <a:lnTo>
                        <a:pt x="25" y="49"/>
                      </a:lnTo>
                      <a:lnTo>
                        <a:pt x="34" y="17"/>
                      </a:lnTo>
                      <a:lnTo>
                        <a:pt x="49" y="8"/>
                      </a:lnTo>
                      <a:lnTo>
                        <a:pt x="49" y="0"/>
                      </a:lnTo>
                      <a:lnTo>
                        <a:pt x="74" y="8"/>
                      </a:lnTo>
                    </a:path>
                  </a:pathLst>
                </a:custGeom>
                <a:solidFill>
                  <a:srgbClr val="DDDDDD"/>
                </a:solidFill>
                <a:ln w="9525">
                  <a:noFill/>
                  <a:round/>
                  <a:headEnd/>
                  <a:tailEnd/>
                </a:ln>
              </p:spPr>
              <p:txBody>
                <a:bodyPr lIns="0" tIns="0" rIns="0" bIns="0" anchor="ctr"/>
                <a:lstStyle/>
                <a:p>
                  <a:endParaRPr lang="en-GB"/>
                </a:p>
              </p:txBody>
            </p:sp>
            <p:sp>
              <p:nvSpPr>
                <p:cNvPr id="3321" name="Freeform 104"/>
                <p:cNvSpPr>
                  <a:spLocks/>
                </p:cNvSpPr>
                <p:nvPr/>
              </p:nvSpPr>
              <p:spPr bwMode="gray">
                <a:xfrm>
                  <a:off x="3242" y="2572"/>
                  <a:ext cx="27" cy="19"/>
                </a:xfrm>
                <a:custGeom>
                  <a:avLst/>
                  <a:gdLst>
                    <a:gd name="T0" fmla="*/ 0 w 24"/>
                    <a:gd name="T1" fmla="*/ 642 h 17"/>
                    <a:gd name="T2" fmla="*/ 789 w 24"/>
                    <a:gd name="T3" fmla="*/ 0 h 17"/>
                    <a:gd name="T4" fmla="*/ 2549 w 24"/>
                    <a:gd name="T5" fmla="*/ 642 h 17"/>
                    <a:gd name="T6" fmla="*/ 789 w 24"/>
                    <a:gd name="T7" fmla="*/ 1364 h 17"/>
                    <a:gd name="T8" fmla="*/ 0 w 24"/>
                    <a:gd name="T9" fmla="*/ 642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8"/>
                      </a:moveTo>
                      <a:lnTo>
                        <a:pt x="7" y="0"/>
                      </a:lnTo>
                      <a:lnTo>
                        <a:pt x="23" y="8"/>
                      </a:lnTo>
                      <a:lnTo>
                        <a:pt x="7" y="16"/>
                      </a:lnTo>
                      <a:lnTo>
                        <a:pt x="0" y="8"/>
                      </a:lnTo>
                    </a:path>
                  </a:pathLst>
                </a:custGeom>
                <a:solidFill>
                  <a:srgbClr val="DDDDDD"/>
                </a:solidFill>
                <a:ln w="9525">
                  <a:noFill/>
                  <a:round/>
                  <a:headEnd/>
                  <a:tailEnd/>
                </a:ln>
              </p:spPr>
              <p:txBody>
                <a:bodyPr lIns="0" tIns="0" rIns="0" bIns="0" anchor="ctr"/>
                <a:lstStyle/>
                <a:p>
                  <a:endParaRPr lang="en-GB"/>
                </a:p>
              </p:txBody>
            </p:sp>
            <p:sp>
              <p:nvSpPr>
                <p:cNvPr id="3322" name="Freeform 105"/>
                <p:cNvSpPr>
                  <a:spLocks/>
                </p:cNvSpPr>
                <p:nvPr/>
              </p:nvSpPr>
              <p:spPr bwMode="gray">
                <a:xfrm>
                  <a:off x="3242" y="2572"/>
                  <a:ext cx="27" cy="19"/>
                </a:xfrm>
                <a:custGeom>
                  <a:avLst/>
                  <a:gdLst>
                    <a:gd name="T0" fmla="*/ 0 w 24"/>
                    <a:gd name="T1" fmla="*/ 642 h 17"/>
                    <a:gd name="T2" fmla="*/ 789 w 24"/>
                    <a:gd name="T3" fmla="*/ 0 h 17"/>
                    <a:gd name="T4" fmla="*/ 2549 w 24"/>
                    <a:gd name="T5" fmla="*/ 642 h 17"/>
                    <a:gd name="T6" fmla="*/ 789 w 24"/>
                    <a:gd name="T7" fmla="*/ 1364 h 17"/>
                    <a:gd name="T8" fmla="*/ 0 w 24"/>
                    <a:gd name="T9" fmla="*/ 642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8"/>
                      </a:moveTo>
                      <a:lnTo>
                        <a:pt x="7" y="0"/>
                      </a:lnTo>
                      <a:lnTo>
                        <a:pt x="23" y="8"/>
                      </a:lnTo>
                      <a:lnTo>
                        <a:pt x="7" y="16"/>
                      </a:lnTo>
                      <a:lnTo>
                        <a:pt x="0" y="8"/>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23" name="Freeform 106"/>
                <p:cNvSpPr>
                  <a:spLocks/>
                </p:cNvSpPr>
                <p:nvPr/>
              </p:nvSpPr>
              <p:spPr bwMode="gray">
                <a:xfrm>
                  <a:off x="3268" y="2572"/>
                  <a:ext cx="28" cy="19"/>
                </a:xfrm>
                <a:custGeom>
                  <a:avLst/>
                  <a:gdLst>
                    <a:gd name="T0" fmla="*/ 0 w 26"/>
                    <a:gd name="T1" fmla="*/ 642 h 17"/>
                    <a:gd name="T2" fmla="*/ 176 w 26"/>
                    <a:gd name="T3" fmla="*/ 0 h 17"/>
                    <a:gd name="T4" fmla="*/ 474 w 26"/>
                    <a:gd name="T5" fmla="*/ 0 h 17"/>
                    <a:gd name="T6" fmla="*/ 320 w 26"/>
                    <a:gd name="T7" fmla="*/ 642 h 17"/>
                    <a:gd name="T8" fmla="*/ 474 w 26"/>
                    <a:gd name="T9" fmla="*/ 1364 h 17"/>
                    <a:gd name="T10" fmla="*/ 0 w 26"/>
                    <a:gd name="T11" fmla="*/ 642 h 17"/>
                    <a:gd name="T12" fmla="*/ 0 60000 65536"/>
                    <a:gd name="T13" fmla="*/ 0 60000 65536"/>
                    <a:gd name="T14" fmla="*/ 0 60000 65536"/>
                    <a:gd name="T15" fmla="*/ 0 60000 65536"/>
                    <a:gd name="T16" fmla="*/ 0 60000 65536"/>
                    <a:gd name="T17" fmla="*/ 0 60000 65536"/>
                    <a:gd name="T18" fmla="*/ 0 w 26"/>
                    <a:gd name="T19" fmla="*/ 0 h 17"/>
                    <a:gd name="T20" fmla="*/ 26 w 2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6" h="17">
                      <a:moveTo>
                        <a:pt x="0" y="8"/>
                      </a:moveTo>
                      <a:lnTo>
                        <a:pt x="9" y="0"/>
                      </a:lnTo>
                      <a:lnTo>
                        <a:pt x="25" y="0"/>
                      </a:lnTo>
                      <a:lnTo>
                        <a:pt x="17" y="8"/>
                      </a:lnTo>
                      <a:lnTo>
                        <a:pt x="25" y="16"/>
                      </a:lnTo>
                      <a:lnTo>
                        <a:pt x="0" y="8"/>
                      </a:lnTo>
                    </a:path>
                  </a:pathLst>
                </a:custGeom>
                <a:solidFill>
                  <a:srgbClr val="DDDDDD"/>
                </a:solidFill>
                <a:ln w="9525">
                  <a:noFill/>
                  <a:round/>
                  <a:headEnd/>
                  <a:tailEnd/>
                </a:ln>
              </p:spPr>
              <p:txBody>
                <a:bodyPr lIns="0" tIns="0" rIns="0" bIns="0" anchor="ctr"/>
                <a:lstStyle/>
                <a:p>
                  <a:endParaRPr lang="en-GB"/>
                </a:p>
              </p:txBody>
            </p:sp>
            <p:sp>
              <p:nvSpPr>
                <p:cNvPr id="3324" name="Freeform 107"/>
                <p:cNvSpPr>
                  <a:spLocks/>
                </p:cNvSpPr>
                <p:nvPr/>
              </p:nvSpPr>
              <p:spPr bwMode="gray">
                <a:xfrm>
                  <a:off x="3268" y="2572"/>
                  <a:ext cx="28" cy="19"/>
                </a:xfrm>
                <a:custGeom>
                  <a:avLst/>
                  <a:gdLst>
                    <a:gd name="T0" fmla="*/ 0 w 26"/>
                    <a:gd name="T1" fmla="*/ 642 h 17"/>
                    <a:gd name="T2" fmla="*/ 176 w 26"/>
                    <a:gd name="T3" fmla="*/ 0 h 17"/>
                    <a:gd name="T4" fmla="*/ 474 w 26"/>
                    <a:gd name="T5" fmla="*/ 0 h 17"/>
                    <a:gd name="T6" fmla="*/ 320 w 26"/>
                    <a:gd name="T7" fmla="*/ 642 h 17"/>
                    <a:gd name="T8" fmla="*/ 474 w 26"/>
                    <a:gd name="T9" fmla="*/ 1364 h 17"/>
                    <a:gd name="T10" fmla="*/ 0 w 26"/>
                    <a:gd name="T11" fmla="*/ 642 h 17"/>
                    <a:gd name="T12" fmla="*/ 0 60000 65536"/>
                    <a:gd name="T13" fmla="*/ 0 60000 65536"/>
                    <a:gd name="T14" fmla="*/ 0 60000 65536"/>
                    <a:gd name="T15" fmla="*/ 0 60000 65536"/>
                    <a:gd name="T16" fmla="*/ 0 60000 65536"/>
                    <a:gd name="T17" fmla="*/ 0 60000 65536"/>
                    <a:gd name="T18" fmla="*/ 0 w 26"/>
                    <a:gd name="T19" fmla="*/ 0 h 17"/>
                    <a:gd name="T20" fmla="*/ 26 w 2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6" h="17">
                      <a:moveTo>
                        <a:pt x="0" y="8"/>
                      </a:moveTo>
                      <a:lnTo>
                        <a:pt x="9" y="0"/>
                      </a:lnTo>
                      <a:lnTo>
                        <a:pt x="25" y="0"/>
                      </a:lnTo>
                      <a:lnTo>
                        <a:pt x="17" y="8"/>
                      </a:lnTo>
                      <a:lnTo>
                        <a:pt x="25" y="16"/>
                      </a:lnTo>
                      <a:lnTo>
                        <a:pt x="0" y="8"/>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25" name="Freeform 108"/>
                <p:cNvSpPr>
                  <a:spLocks/>
                </p:cNvSpPr>
                <p:nvPr/>
              </p:nvSpPr>
              <p:spPr bwMode="gray">
                <a:xfrm>
                  <a:off x="3098" y="2525"/>
                  <a:ext cx="316" cy="300"/>
                </a:xfrm>
                <a:custGeom>
                  <a:avLst/>
                  <a:gdLst>
                    <a:gd name="T0" fmla="*/ 14698 w 285"/>
                    <a:gd name="T1" fmla="*/ 47634 h 262"/>
                    <a:gd name="T2" fmla="*/ 15054 w 285"/>
                    <a:gd name="T3" fmla="*/ 45763 h 262"/>
                    <a:gd name="T4" fmla="*/ 15623 w 285"/>
                    <a:gd name="T5" fmla="*/ 44070 h 262"/>
                    <a:gd name="T6" fmla="*/ 16085 w 285"/>
                    <a:gd name="T7" fmla="*/ 41745 h 262"/>
                    <a:gd name="T8" fmla="*/ 16652 w 285"/>
                    <a:gd name="T9" fmla="*/ 40526 h 262"/>
                    <a:gd name="T10" fmla="*/ 17172 w 285"/>
                    <a:gd name="T11" fmla="*/ 38488 h 262"/>
                    <a:gd name="T12" fmla="*/ 17666 w 285"/>
                    <a:gd name="T13" fmla="*/ 38488 h 262"/>
                    <a:gd name="T14" fmla="*/ 17666 w 285"/>
                    <a:gd name="T15" fmla="*/ 36402 h 262"/>
                    <a:gd name="T16" fmla="*/ 17666 w 285"/>
                    <a:gd name="T17" fmla="*/ 34904 h 262"/>
                    <a:gd name="T18" fmla="*/ 17666 w 285"/>
                    <a:gd name="T19" fmla="*/ 32934 h 262"/>
                    <a:gd name="T20" fmla="*/ 17172 w 285"/>
                    <a:gd name="T21" fmla="*/ 31206 h 262"/>
                    <a:gd name="T22" fmla="*/ 16652 w 285"/>
                    <a:gd name="T23" fmla="*/ 29669 h 262"/>
                    <a:gd name="T24" fmla="*/ 16085 w 285"/>
                    <a:gd name="T25" fmla="*/ 29669 h 262"/>
                    <a:gd name="T26" fmla="*/ 15623 w 285"/>
                    <a:gd name="T27" fmla="*/ 29669 h 262"/>
                    <a:gd name="T28" fmla="*/ 15623 w 285"/>
                    <a:gd name="T29" fmla="*/ 31206 h 262"/>
                    <a:gd name="T30" fmla="*/ 15054 w 285"/>
                    <a:gd name="T31" fmla="*/ 31206 h 262"/>
                    <a:gd name="T32" fmla="*/ 14698 w 285"/>
                    <a:gd name="T33" fmla="*/ 31206 h 262"/>
                    <a:gd name="T34" fmla="*/ 14090 w 285"/>
                    <a:gd name="T35" fmla="*/ 31206 h 262"/>
                    <a:gd name="T36" fmla="*/ 13575 w 285"/>
                    <a:gd name="T37" fmla="*/ 31206 h 262"/>
                    <a:gd name="T38" fmla="*/ 13233 w 285"/>
                    <a:gd name="T39" fmla="*/ 31206 h 262"/>
                    <a:gd name="T40" fmla="*/ 12557 w 285"/>
                    <a:gd name="T41" fmla="*/ 29669 h 262"/>
                    <a:gd name="T42" fmla="*/ 13233 w 285"/>
                    <a:gd name="T43" fmla="*/ 27534 h 262"/>
                    <a:gd name="T44" fmla="*/ 12557 w 285"/>
                    <a:gd name="T45" fmla="*/ 23801 h 262"/>
                    <a:gd name="T46" fmla="*/ 12557 w 285"/>
                    <a:gd name="T47" fmla="*/ 18153 h 262"/>
                    <a:gd name="T48" fmla="*/ 11042 w 285"/>
                    <a:gd name="T49" fmla="*/ 12635 h 262"/>
                    <a:gd name="T50" fmla="*/ 9508 w 285"/>
                    <a:gd name="T51" fmla="*/ 10983 h 262"/>
                    <a:gd name="T52" fmla="*/ 8555 w 285"/>
                    <a:gd name="T53" fmla="*/ 12635 h 262"/>
                    <a:gd name="T54" fmla="*/ 8083 w 285"/>
                    <a:gd name="T55" fmla="*/ 10983 h 262"/>
                    <a:gd name="T56" fmla="*/ 7041 w 285"/>
                    <a:gd name="T57" fmla="*/ 9222 h 262"/>
                    <a:gd name="T58" fmla="*/ 7041 w 285"/>
                    <a:gd name="T59" fmla="*/ 7868 h 262"/>
                    <a:gd name="T60" fmla="*/ 6506 w 285"/>
                    <a:gd name="T61" fmla="*/ 5606 h 262"/>
                    <a:gd name="T62" fmla="*/ 5017 w 285"/>
                    <a:gd name="T63" fmla="*/ 1897 h 262"/>
                    <a:gd name="T64" fmla="*/ 3469 w 285"/>
                    <a:gd name="T65" fmla="*/ 0 h 262"/>
                    <a:gd name="T66" fmla="*/ 1963 w 285"/>
                    <a:gd name="T67" fmla="*/ 4053 h 262"/>
                    <a:gd name="T68" fmla="*/ 2507 w 285"/>
                    <a:gd name="T69" fmla="*/ 5606 h 262"/>
                    <a:gd name="T70" fmla="*/ 1963 w 285"/>
                    <a:gd name="T71" fmla="*/ 9222 h 262"/>
                    <a:gd name="T72" fmla="*/ 1596 w 285"/>
                    <a:gd name="T73" fmla="*/ 9222 h 262"/>
                    <a:gd name="T74" fmla="*/ 990 w 285"/>
                    <a:gd name="T75" fmla="*/ 10983 h 262"/>
                    <a:gd name="T76" fmla="*/ 0 w 285"/>
                    <a:gd name="T77" fmla="*/ 10983 h 262"/>
                    <a:gd name="T78" fmla="*/ 0 w 285"/>
                    <a:gd name="T79" fmla="*/ 14468 h 262"/>
                    <a:gd name="T80" fmla="*/ 481 w 285"/>
                    <a:gd name="T81" fmla="*/ 14468 h 262"/>
                    <a:gd name="T82" fmla="*/ 2507 w 285"/>
                    <a:gd name="T83" fmla="*/ 25911 h 262"/>
                    <a:gd name="T84" fmla="*/ 3082 w 285"/>
                    <a:gd name="T85" fmla="*/ 27534 h 262"/>
                    <a:gd name="T86" fmla="*/ 3469 w 285"/>
                    <a:gd name="T87" fmla="*/ 31206 h 262"/>
                    <a:gd name="T88" fmla="*/ 3469 w 285"/>
                    <a:gd name="T89" fmla="*/ 36402 h 262"/>
                    <a:gd name="T90" fmla="*/ 5017 w 285"/>
                    <a:gd name="T91" fmla="*/ 40526 h 262"/>
                    <a:gd name="T92" fmla="*/ 6071 w 285"/>
                    <a:gd name="T93" fmla="*/ 49698 h 262"/>
                    <a:gd name="T94" fmla="*/ 6506 w 285"/>
                    <a:gd name="T95" fmla="*/ 51098 h 262"/>
                    <a:gd name="T96" fmla="*/ 7041 w 285"/>
                    <a:gd name="T97" fmla="*/ 49698 h 262"/>
                    <a:gd name="T98" fmla="*/ 8555 w 285"/>
                    <a:gd name="T99" fmla="*/ 54649 h 262"/>
                    <a:gd name="T100" fmla="*/ 9160 w 285"/>
                    <a:gd name="T101" fmla="*/ 58874 h 262"/>
                    <a:gd name="T102" fmla="*/ 12557 w 285"/>
                    <a:gd name="T103" fmla="*/ 49698 h 262"/>
                    <a:gd name="T104" fmla="*/ 14698 w 285"/>
                    <a:gd name="T105" fmla="*/ 47634 h 2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5"/>
                    <a:gd name="T160" fmla="*/ 0 h 262"/>
                    <a:gd name="T161" fmla="*/ 285 w 285"/>
                    <a:gd name="T162" fmla="*/ 262 h 2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5" h="262">
                      <a:moveTo>
                        <a:pt x="236" y="211"/>
                      </a:moveTo>
                      <a:lnTo>
                        <a:pt x="243" y="203"/>
                      </a:lnTo>
                      <a:lnTo>
                        <a:pt x="252" y="196"/>
                      </a:lnTo>
                      <a:lnTo>
                        <a:pt x="259" y="186"/>
                      </a:lnTo>
                      <a:lnTo>
                        <a:pt x="267" y="180"/>
                      </a:lnTo>
                      <a:lnTo>
                        <a:pt x="276" y="171"/>
                      </a:lnTo>
                      <a:lnTo>
                        <a:pt x="284" y="171"/>
                      </a:lnTo>
                      <a:lnTo>
                        <a:pt x="284" y="162"/>
                      </a:lnTo>
                      <a:lnTo>
                        <a:pt x="284" y="155"/>
                      </a:lnTo>
                      <a:lnTo>
                        <a:pt x="284" y="146"/>
                      </a:lnTo>
                      <a:lnTo>
                        <a:pt x="276" y="139"/>
                      </a:lnTo>
                      <a:lnTo>
                        <a:pt x="267" y="131"/>
                      </a:lnTo>
                      <a:lnTo>
                        <a:pt x="259" y="131"/>
                      </a:lnTo>
                      <a:lnTo>
                        <a:pt x="252" y="131"/>
                      </a:lnTo>
                      <a:lnTo>
                        <a:pt x="252" y="139"/>
                      </a:lnTo>
                      <a:lnTo>
                        <a:pt x="243" y="139"/>
                      </a:lnTo>
                      <a:lnTo>
                        <a:pt x="236" y="139"/>
                      </a:lnTo>
                      <a:lnTo>
                        <a:pt x="227" y="139"/>
                      </a:lnTo>
                      <a:lnTo>
                        <a:pt x="218" y="139"/>
                      </a:lnTo>
                      <a:lnTo>
                        <a:pt x="212" y="139"/>
                      </a:lnTo>
                      <a:lnTo>
                        <a:pt x="202" y="131"/>
                      </a:lnTo>
                      <a:lnTo>
                        <a:pt x="212" y="122"/>
                      </a:lnTo>
                      <a:lnTo>
                        <a:pt x="202" y="106"/>
                      </a:lnTo>
                      <a:lnTo>
                        <a:pt x="202" y="81"/>
                      </a:lnTo>
                      <a:lnTo>
                        <a:pt x="178" y="57"/>
                      </a:lnTo>
                      <a:lnTo>
                        <a:pt x="153" y="49"/>
                      </a:lnTo>
                      <a:lnTo>
                        <a:pt x="137" y="57"/>
                      </a:lnTo>
                      <a:lnTo>
                        <a:pt x="130" y="49"/>
                      </a:lnTo>
                      <a:lnTo>
                        <a:pt x="113" y="41"/>
                      </a:lnTo>
                      <a:lnTo>
                        <a:pt x="113" y="34"/>
                      </a:lnTo>
                      <a:lnTo>
                        <a:pt x="105" y="25"/>
                      </a:lnTo>
                      <a:lnTo>
                        <a:pt x="81" y="9"/>
                      </a:lnTo>
                      <a:lnTo>
                        <a:pt x="56" y="0"/>
                      </a:lnTo>
                      <a:lnTo>
                        <a:pt x="31" y="18"/>
                      </a:lnTo>
                      <a:lnTo>
                        <a:pt x="41" y="25"/>
                      </a:lnTo>
                      <a:lnTo>
                        <a:pt x="31" y="41"/>
                      </a:lnTo>
                      <a:lnTo>
                        <a:pt x="25" y="41"/>
                      </a:lnTo>
                      <a:lnTo>
                        <a:pt x="16" y="49"/>
                      </a:lnTo>
                      <a:lnTo>
                        <a:pt x="0" y="49"/>
                      </a:lnTo>
                      <a:lnTo>
                        <a:pt x="0" y="65"/>
                      </a:lnTo>
                      <a:lnTo>
                        <a:pt x="8" y="65"/>
                      </a:lnTo>
                      <a:lnTo>
                        <a:pt x="41" y="114"/>
                      </a:lnTo>
                      <a:lnTo>
                        <a:pt x="50" y="122"/>
                      </a:lnTo>
                      <a:lnTo>
                        <a:pt x="56" y="139"/>
                      </a:lnTo>
                      <a:lnTo>
                        <a:pt x="56" y="162"/>
                      </a:lnTo>
                      <a:lnTo>
                        <a:pt x="81" y="180"/>
                      </a:lnTo>
                      <a:lnTo>
                        <a:pt x="97" y="220"/>
                      </a:lnTo>
                      <a:lnTo>
                        <a:pt x="105" y="227"/>
                      </a:lnTo>
                      <a:lnTo>
                        <a:pt x="113" y="220"/>
                      </a:lnTo>
                      <a:lnTo>
                        <a:pt x="137" y="243"/>
                      </a:lnTo>
                      <a:lnTo>
                        <a:pt x="146" y="261"/>
                      </a:lnTo>
                      <a:lnTo>
                        <a:pt x="202" y="220"/>
                      </a:lnTo>
                      <a:lnTo>
                        <a:pt x="236" y="211"/>
                      </a:lnTo>
                    </a:path>
                  </a:pathLst>
                </a:custGeom>
                <a:solidFill>
                  <a:srgbClr val="DDDDDD"/>
                </a:solidFill>
                <a:ln w="9525">
                  <a:noFill/>
                  <a:round/>
                  <a:headEnd/>
                  <a:tailEnd/>
                </a:ln>
              </p:spPr>
              <p:txBody>
                <a:bodyPr lIns="0" tIns="0" rIns="0" bIns="0" anchor="ctr"/>
                <a:lstStyle/>
                <a:p>
                  <a:endParaRPr lang="en-GB"/>
                </a:p>
              </p:txBody>
            </p:sp>
            <p:sp>
              <p:nvSpPr>
                <p:cNvPr id="3326" name="Freeform 109"/>
                <p:cNvSpPr>
                  <a:spLocks/>
                </p:cNvSpPr>
                <p:nvPr/>
              </p:nvSpPr>
              <p:spPr bwMode="gray">
                <a:xfrm>
                  <a:off x="3321" y="2635"/>
                  <a:ext cx="20" cy="31"/>
                </a:xfrm>
                <a:custGeom>
                  <a:avLst/>
                  <a:gdLst>
                    <a:gd name="T0" fmla="*/ 6466 w 17"/>
                    <a:gd name="T1" fmla="*/ 28815 h 26"/>
                    <a:gd name="T2" fmla="*/ 0 w 17"/>
                    <a:gd name="T3" fmla="*/ 10576 h 26"/>
                    <a:gd name="T4" fmla="*/ 6466 w 17"/>
                    <a:gd name="T5" fmla="*/ 0 h 26"/>
                    <a:gd name="T6" fmla="*/ 10528 w 17"/>
                    <a:gd name="T7" fmla="*/ 0 h 26"/>
                    <a:gd name="T8" fmla="*/ 6466 w 17"/>
                    <a:gd name="T9" fmla="*/ 28815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10" y="25"/>
                      </a:moveTo>
                      <a:lnTo>
                        <a:pt x="0" y="9"/>
                      </a:lnTo>
                      <a:lnTo>
                        <a:pt x="10" y="0"/>
                      </a:lnTo>
                      <a:lnTo>
                        <a:pt x="16" y="0"/>
                      </a:lnTo>
                      <a:lnTo>
                        <a:pt x="10" y="25"/>
                      </a:lnTo>
                    </a:path>
                  </a:pathLst>
                </a:custGeom>
                <a:solidFill>
                  <a:srgbClr val="DDDDDD"/>
                </a:solidFill>
                <a:ln w="9525">
                  <a:noFill/>
                  <a:round/>
                  <a:headEnd/>
                  <a:tailEnd/>
                </a:ln>
              </p:spPr>
              <p:txBody>
                <a:bodyPr lIns="0" tIns="0" rIns="0" bIns="0" anchor="ctr"/>
                <a:lstStyle/>
                <a:p>
                  <a:endParaRPr lang="en-GB"/>
                </a:p>
              </p:txBody>
            </p:sp>
            <p:sp>
              <p:nvSpPr>
                <p:cNvPr id="3327" name="Freeform 110"/>
                <p:cNvSpPr>
                  <a:spLocks/>
                </p:cNvSpPr>
                <p:nvPr/>
              </p:nvSpPr>
              <p:spPr bwMode="gray">
                <a:xfrm>
                  <a:off x="3321" y="2635"/>
                  <a:ext cx="93" cy="50"/>
                </a:xfrm>
                <a:custGeom>
                  <a:avLst/>
                  <a:gdLst>
                    <a:gd name="T0" fmla="*/ 6214 w 83"/>
                    <a:gd name="T1" fmla="*/ 14562 h 43"/>
                    <a:gd name="T2" fmla="*/ 7802 w 83"/>
                    <a:gd name="T3" fmla="*/ 7143 h 43"/>
                    <a:gd name="T4" fmla="*/ 7802 w 83"/>
                    <a:gd name="T5" fmla="*/ 3797 h 43"/>
                    <a:gd name="T6" fmla="*/ 7016 w 83"/>
                    <a:gd name="T7" fmla="*/ 0 h 43"/>
                    <a:gd name="T8" fmla="*/ 4811 w 83"/>
                    <a:gd name="T9" fmla="*/ 10770 h 43"/>
                    <a:gd name="T10" fmla="*/ 2321 w 83"/>
                    <a:gd name="T11" fmla="*/ 10770 h 43"/>
                    <a:gd name="T12" fmla="*/ 921 w 83"/>
                    <a:gd name="T13" fmla="*/ 10770 h 43"/>
                    <a:gd name="T14" fmla="*/ 0 w 83"/>
                    <a:gd name="T15" fmla="*/ 14562 h 43"/>
                    <a:gd name="T16" fmla="*/ 921 w 83"/>
                    <a:gd name="T17" fmla="*/ 17656 h 43"/>
                    <a:gd name="T18" fmla="*/ 1472 w 83"/>
                    <a:gd name="T19" fmla="*/ 17656 h 43"/>
                    <a:gd name="T20" fmla="*/ 2321 w 83"/>
                    <a:gd name="T21" fmla="*/ 17656 h 43"/>
                    <a:gd name="T22" fmla="*/ 3219 w 83"/>
                    <a:gd name="T23" fmla="*/ 17656 h 43"/>
                    <a:gd name="T24" fmla="*/ 3943 w 83"/>
                    <a:gd name="T25" fmla="*/ 17656 h 43"/>
                    <a:gd name="T26" fmla="*/ 4811 w 83"/>
                    <a:gd name="T27" fmla="*/ 17656 h 43"/>
                    <a:gd name="T28" fmla="*/ 4811 w 83"/>
                    <a:gd name="T29" fmla="*/ 14562 h 43"/>
                    <a:gd name="T30" fmla="*/ 5430 w 83"/>
                    <a:gd name="T31" fmla="*/ 14562 h 43"/>
                    <a:gd name="T32" fmla="*/ 6214 w 83"/>
                    <a:gd name="T33" fmla="*/ 14562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43"/>
                    <a:gd name="T53" fmla="*/ 83 w 83"/>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43">
                      <a:moveTo>
                        <a:pt x="65" y="34"/>
                      </a:moveTo>
                      <a:lnTo>
                        <a:pt x="82" y="17"/>
                      </a:lnTo>
                      <a:lnTo>
                        <a:pt x="82" y="9"/>
                      </a:lnTo>
                      <a:lnTo>
                        <a:pt x="74" y="0"/>
                      </a:lnTo>
                      <a:lnTo>
                        <a:pt x="50" y="25"/>
                      </a:lnTo>
                      <a:lnTo>
                        <a:pt x="25" y="25"/>
                      </a:lnTo>
                      <a:lnTo>
                        <a:pt x="10" y="25"/>
                      </a:lnTo>
                      <a:lnTo>
                        <a:pt x="0" y="34"/>
                      </a:lnTo>
                      <a:lnTo>
                        <a:pt x="10" y="42"/>
                      </a:lnTo>
                      <a:lnTo>
                        <a:pt x="16" y="42"/>
                      </a:lnTo>
                      <a:lnTo>
                        <a:pt x="25" y="42"/>
                      </a:lnTo>
                      <a:lnTo>
                        <a:pt x="34" y="42"/>
                      </a:lnTo>
                      <a:lnTo>
                        <a:pt x="41" y="42"/>
                      </a:lnTo>
                      <a:lnTo>
                        <a:pt x="50" y="42"/>
                      </a:lnTo>
                      <a:lnTo>
                        <a:pt x="50" y="34"/>
                      </a:lnTo>
                      <a:lnTo>
                        <a:pt x="57" y="34"/>
                      </a:lnTo>
                      <a:lnTo>
                        <a:pt x="65" y="34"/>
                      </a:lnTo>
                    </a:path>
                  </a:pathLst>
                </a:custGeom>
                <a:solidFill>
                  <a:srgbClr val="DDDDDD"/>
                </a:solidFill>
                <a:ln w="9525">
                  <a:noFill/>
                  <a:round/>
                  <a:headEnd/>
                  <a:tailEnd/>
                </a:ln>
              </p:spPr>
              <p:txBody>
                <a:bodyPr lIns="0" tIns="0" rIns="0" bIns="0" anchor="ctr"/>
                <a:lstStyle/>
                <a:p>
                  <a:endParaRPr lang="en-GB"/>
                </a:p>
              </p:txBody>
            </p:sp>
            <p:sp>
              <p:nvSpPr>
                <p:cNvPr id="3328" name="Freeform 111"/>
                <p:cNvSpPr>
                  <a:spLocks/>
                </p:cNvSpPr>
                <p:nvPr/>
              </p:nvSpPr>
              <p:spPr bwMode="gray">
                <a:xfrm>
                  <a:off x="3404" y="2628"/>
                  <a:ext cx="19" cy="19"/>
                </a:xfrm>
                <a:custGeom>
                  <a:avLst/>
                  <a:gdLst>
                    <a:gd name="T0" fmla="*/ 1364 w 17"/>
                    <a:gd name="T1" fmla="*/ 1364 h 17"/>
                    <a:gd name="T2" fmla="*/ 0 w 17"/>
                    <a:gd name="T3" fmla="*/ 574 h 17"/>
                    <a:gd name="T4" fmla="*/ 0 w 17"/>
                    <a:gd name="T5" fmla="*/ 0 h 17"/>
                    <a:gd name="T6" fmla="*/ 1364 w 17"/>
                    <a:gd name="T7" fmla="*/ 0 h 17"/>
                    <a:gd name="T8" fmla="*/ 1364 w 17"/>
                    <a:gd name="T9" fmla="*/ 136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7"/>
                      </a:lnTo>
                      <a:lnTo>
                        <a:pt x="0" y="0"/>
                      </a:lnTo>
                      <a:lnTo>
                        <a:pt x="16" y="0"/>
                      </a:lnTo>
                      <a:lnTo>
                        <a:pt x="16" y="16"/>
                      </a:lnTo>
                    </a:path>
                  </a:pathLst>
                </a:custGeom>
                <a:solidFill>
                  <a:srgbClr val="DDDDDD"/>
                </a:solidFill>
                <a:ln w="9525">
                  <a:noFill/>
                  <a:round/>
                  <a:headEnd/>
                  <a:tailEnd/>
                </a:ln>
              </p:spPr>
              <p:txBody>
                <a:bodyPr lIns="0" tIns="0" rIns="0" bIns="0" anchor="ctr"/>
                <a:lstStyle/>
                <a:p>
                  <a:endParaRPr lang="en-GB"/>
                </a:p>
              </p:txBody>
            </p:sp>
            <p:sp>
              <p:nvSpPr>
                <p:cNvPr id="3329" name="Freeform 112"/>
                <p:cNvSpPr>
                  <a:spLocks/>
                </p:cNvSpPr>
                <p:nvPr/>
              </p:nvSpPr>
              <p:spPr bwMode="gray">
                <a:xfrm>
                  <a:off x="3360" y="2655"/>
                  <a:ext cx="98" cy="123"/>
                </a:xfrm>
                <a:custGeom>
                  <a:avLst/>
                  <a:gdLst>
                    <a:gd name="T0" fmla="*/ 0 w 89"/>
                    <a:gd name="T1" fmla="*/ 28030 h 107"/>
                    <a:gd name="T2" fmla="*/ 1100 w 89"/>
                    <a:gd name="T3" fmla="*/ 28030 h 107"/>
                    <a:gd name="T4" fmla="*/ 1468 w 89"/>
                    <a:gd name="T5" fmla="*/ 25531 h 107"/>
                    <a:gd name="T6" fmla="*/ 1890 w 89"/>
                    <a:gd name="T7" fmla="*/ 23111 h 107"/>
                    <a:gd name="T8" fmla="*/ 2635 w 89"/>
                    <a:gd name="T9" fmla="*/ 21561 h 107"/>
                    <a:gd name="T10" fmla="*/ 3079 w 89"/>
                    <a:gd name="T11" fmla="*/ 19041 h 107"/>
                    <a:gd name="T12" fmla="*/ 3079 w 89"/>
                    <a:gd name="T13" fmla="*/ 17469 h 107"/>
                    <a:gd name="T14" fmla="*/ 3844 w 89"/>
                    <a:gd name="T15" fmla="*/ 10742 h 107"/>
                    <a:gd name="T16" fmla="*/ 4127 w 89"/>
                    <a:gd name="T17" fmla="*/ 8481 h 107"/>
                    <a:gd name="T18" fmla="*/ 3390 w 89"/>
                    <a:gd name="T19" fmla="*/ 4550 h 107"/>
                    <a:gd name="T20" fmla="*/ 2635 w 89"/>
                    <a:gd name="T21" fmla="*/ 1971 h 107"/>
                    <a:gd name="T22" fmla="*/ 2291 w 89"/>
                    <a:gd name="T23" fmla="*/ 0 h 107"/>
                    <a:gd name="T24" fmla="*/ 1468 w 89"/>
                    <a:gd name="T25" fmla="*/ 4550 h 107"/>
                    <a:gd name="T26" fmla="*/ 1890 w 89"/>
                    <a:gd name="T27" fmla="*/ 6724 h 107"/>
                    <a:gd name="T28" fmla="*/ 2291 w 89"/>
                    <a:gd name="T29" fmla="*/ 8481 h 107"/>
                    <a:gd name="T30" fmla="*/ 2291 w 89"/>
                    <a:gd name="T31" fmla="*/ 10742 h 107"/>
                    <a:gd name="T32" fmla="*/ 2291 w 89"/>
                    <a:gd name="T33" fmla="*/ 12535 h 107"/>
                    <a:gd name="T34" fmla="*/ 2291 w 89"/>
                    <a:gd name="T35" fmla="*/ 15197 h 107"/>
                    <a:gd name="T36" fmla="*/ 1890 w 89"/>
                    <a:gd name="T37" fmla="*/ 15197 h 107"/>
                    <a:gd name="T38" fmla="*/ 1468 w 89"/>
                    <a:gd name="T39" fmla="*/ 17469 h 107"/>
                    <a:gd name="T40" fmla="*/ 1100 w 89"/>
                    <a:gd name="T41" fmla="*/ 19041 h 107"/>
                    <a:gd name="T42" fmla="*/ 756 w 89"/>
                    <a:gd name="T43" fmla="*/ 21561 h 107"/>
                    <a:gd name="T44" fmla="*/ 346 w 89"/>
                    <a:gd name="T45" fmla="*/ 23111 h 107"/>
                    <a:gd name="T46" fmla="*/ 0 w 89"/>
                    <a:gd name="T47" fmla="*/ 25531 h 107"/>
                    <a:gd name="T48" fmla="*/ 0 w 89"/>
                    <a:gd name="T49" fmla="*/ 28030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107"/>
                    <a:gd name="T77" fmla="*/ 89 w 89"/>
                    <a:gd name="T78" fmla="*/ 107 h 1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107">
                      <a:moveTo>
                        <a:pt x="0" y="106"/>
                      </a:moveTo>
                      <a:lnTo>
                        <a:pt x="23" y="106"/>
                      </a:lnTo>
                      <a:lnTo>
                        <a:pt x="31" y="97"/>
                      </a:lnTo>
                      <a:lnTo>
                        <a:pt x="40" y="89"/>
                      </a:lnTo>
                      <a:lnTo>
                        <a:pt x="56" y="82"/>
                      </a:lnTo>
                      <a:lnTo>
                        <a:pt x="65" y="72"/>
                      </a:lnTo>
                      <a:lnTo>
                        <a:pt x="65" y="66"/>
                      </a:lnTo>
                      <a:lnTo>
                        <a:pt x="81" y="41"/>
                      </a:lnTo>
                      <a:lnTo>
                        <a:pt x="88" y="32"/>
                      </a:lnTo>
                      <a:lnTo>
                        <a:pt x="72" y="17"/>
                      </a:lnTo>
                      <a:lnTo>
                        <a:pt x="56" y="8"/>
                      </a:lnTo>
                      <a:lnTo>
                        <a:pt x="48" y="0"/>
                      </a:lnTo>
                      <a:lnTo>
                        <a:pt x="31" y="17"/>
                      </a:lnTo>
                      <a:lnTo>
                        <a:pt x="40" y="25"/>
                      </a:lnTo>
                      <a:lnTo>
                        <a:pt x="48" y="32"/>
                      </a:lnTo>
                      <a:lnTo>
                        <a:pt x="48" y="41"/>
                      </a:lnTo>
                      <a:lnTo>
                        <a:pt x="48" y="48"/>
                      </a:lnTo>
                      <a:lnTo>
                        <a:pt x="48" y="57"/>
                      </a:lnTo>
                      <a:lnTo>
                        <a:pt x="40" y="57"/>
                      </a:lnTo>
                      <a:lnTo>
                        <a:pt x="31" y="66"/>
                      </a:lnTo>
                      <a:lnTo>
                        <a:pt x="23" y="72"/>
                      </a:lnTo>
                      <a:lnTo>
                        <a:pt x="16" y="82"/>
                      </a:lnTo>
                      <a:lnTo>
                        <a:pt x="7" y="89"/>
                      </a:lnTo>
                      <a:lnTo>
                        <a:pt x="0" y="97"/>
                      </a:lnTo>
                      <a:lnTo>
                        <a:pt x="0" y="106"/>
                      </a:lnTo>
                    </a:path>
                  </a:pathLst>
                </a:custGeom>
                <a:solidFill>
                  <a:srgbClr val="DDDDDD"/>
                </a:solidFill>
                <a:ln w="9525">
                  <a:noFill/>
                  <a:round/>
                  <a:headEnd/>
                  <a:tailEnd/>
                </a:ln>
              </p:spPr>
              <p:txBody>
                <a:bodyPr lIns="0" tIns="0" rIns="0" bIns="0" anchor="ctr"/>
                <a:lstStyle/>
                <a:p>
                  <a:endParaRPr lang="en-GB"/>
                </a:p>
              </p:txBody>
            </p:sp>
            <p:sp>
              <p:nvSpPr>
                <p:cNvPr id="3330" name="Freeform 113"/>
                <p:cNvSpPr>
                  <a:spLocks/>
                </p:cNvSpPr>
                <p:nvPr/>
              </p:nvSpPr>
              <p:spPr bwMode="gray">
                <a:xfrm>
                  <a:off x="3214" y="2766"/>
                  <a:ext cx="147" cy="76"/>
                </a:xfrm>
                <a:custGeom>
                  <a:avLst/>
                  <a:gdLst>
                    <a:gd name="T0" fmla="*/ 0 w 132"/>
                    <a:gd name="T1" fmla="*/ 4557 h 66"/>
                    <a:gd name="T2" fmla="*/ 542 w 132"/>
                    <a:gd name="T3" fmla="*/ 2591 h 66"/>
                    <a:gd name="T4" fmla="*/ 2432 w 132"/>
                    <a:gd name="T5" fmla="*/ 9225 h 66"/>
                    <a:gd name="T6" fmla="*/ 3036 w 132"/>
                    <a:gd name="T7" fmla="*/ 14086 h 66"/>
                    <a:gd name="T8" fmla="*/ 7182 w 132"/>
                    <a:gd name="T9" fmla="*/ 2591 h 66"/>
                    <a:gd name="T10" fmla="*/ 9813 w 132"/>
                    <a:gd name="T11" fmla="*/ 0 h 66"/>
                    <a:gd name="T12" fmla="*/ 9813 w 132"/>
                    <a:gd name="T13" fmla="*/ 2591 h 66"/>
                    <a:gd name="T14" fmla="*/ 8978 w 132"/>
                    <a:gd name="T15" fmla="*/ 4557 h 66"/>
                    <a:gd name="T16" fmla="*/ 8978 w 132"/>
                    <a:gd name="T17" fmla="*/ 7187 h 66"/>
                    <a:gd name="T18" fmla="*/ 6636 w 132"/>
                    <a:gd name="T19" fmla="*/ 9225 h 66"/>
                    <a:gd name="T20" fmla="*/ 4193 w 132"/>
                    <a:gd name="T21" fmla="*/ 16206 h 66"/>
                    <a:gd name="T22" fmla="*/ 3036 w 132"/>
                    <a:gd name="T23" fmla="*/ 16206 h 66"/>
                    <a:gd name="T24" fmla="*/ 1846 w 132"/>
                    <a:gd name="T25" fmla="*/ 18177 h 66"/>
                    <a:gd name="T26" fmla="*/ 542 w 132"/>
                    <a:gd name="T27" fmla="*/ 18177 h 66"/>
                    <a:gd name="T28" fmla="*/ 0 w 132"/>
                    <a:gd name="T29" fmla="*/ 4557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2"/>
                    <a:gd name="T46" fmla="*/ 0 h 66"/>
                    <a:gd name="T47" fmla="*/ 132 w 132"/>
                    <a:gd name="T48" fmla="*/ 66 h 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2" h="66">
                      <a:moveTo>
                        <a:pt x="0" y="16"/>
                      </a:moveTo>
                      <a:lnTo>
                        <a:pt x="8" y="9"/>
                      </a:lnTo>
                      <a:lnTo>
                        <a:pt x="32" y="32"/>
                      </a:lnTo>
                      <a:lnTo>
                        <a:pt x="41" y="50"/>
                      </a:lnTo>
                      <a:lnTo>
                        <a:pt x="97" y="9"/>
                      </a:lnTo>
                      <a:lnTo>
                        <a:pt x="131" y="0"/>
                      </a:lnTo>
                      <a:lnTo>
                        <a:pt x="131" y="9"/>
                      </a:lnTo>
                      <a:lnTo>
                        <a:pt x="122" y="16"/>
                      </a:lnTo>
                      <a:lnTo>
                        <a:pt x="122" y="25"/>
                      </a:lnTo>
                      <a:lnTo>
                        <a:pt x="90" y="32"/>
                      </a:lnTo>
                      <a:lnTo>
                        <a:pt x="57" y="57"/>
                      </a:lnTo>
                      <a:lnTo>
                        <a:pt x="41" y="57"/>
                      </a:lnTo>
                      <a:lnTo>
                        <a:pt x="25" y="65"/>
                      </a:lnTo>
                      <a:lnTo>
                        <a:pt x="8" y="65"/>
                      </a:lnTo>
                      <a:lnTo>
                        <a:pt x="0" y="16"/>
                      </a:lnTo>
                    </a:path>
                  </a:pathLst>
                </a:custGeom>
                <a:solidFill>
                  <a:srgbClr val="DDDDDD"/>
                </a:solidFill>
                <a:ln w="9525">
                  <a:noFill/>
                  <a:round/>
                  <a:headEnd/>
                  <a:tailEnd/>
                </a:ln>
              </p:spPr>
              <p:txBody>
                <a:bodyPr lIns="0" tIns="0" rIns="0" bIns="0" anchor="ctr"/>
                <a:lstStyle/>
                <a:p>
                  <a:endParaRPr lang="en-GB"/>
                </a:p>
              </p:txBody>
            </p:sp>
            <p:sp>
              <p:nvSpPr>
                <p:cNvPr id="3331" name="Freeform 114"/>
                <p:cNvSpPr>
                  <a:spLocks/>
                </p:cNvSpPr>
                <p:nvPr/>
              </p:nvSpPr>
              <p:spPr bwMode="gray">
                <a:xfrm>
                  <a:off x="3747" y="2563"/>
                  <a:ext cx="108" cy="65"/>
                </a:xfrm>
                <a:custGeom>
                  <a:avLst/>
                  <a:gdLst>
                    <a:gd name="T0" fmla="*/ 436 w 97"/>
                    <a:gd name="T1" fmla="*/ 0 h 57"/>
                    <a:gd name="T2" fmla="*/ 0 w 97"/>
                    <a:gd name="T3" fmla="*/ 4312 h 57"/>
                    <a:gd name="T4" fmla="*/ 1141 w 97"/>
                    <a:gd name="T5" fmla="*/ 5841 h 57"/>
                    <a:gd name="T6" fmla="*/ 6385 w 97"/>
                    <a:gd name="T7" fmla="*/ 10657 h 57"/>
                    <a:gd name="T8" fmla="*/ 7076 w 97"/>
                    <a:gd name="T9" fmla="*/ 10657 h 57"/>
                    <a:gd name="T10" fmla="*/ 7076 w 97"/>
                    <a:gd name="T11" fmla="*/ 9099 h 57"/>
                    <a:gd name="T12" fmla="*/ 7076 w 97"/>
                    <a:gd name="T13" fmla="*/ 5841 h 57"/>
                    <a:gd name="T14" fmla="*/ 5222 w 97"/>
                    <a:gd name="T15" fmla="*/ 5841 h 57"/>
                    <a:gd name="T16" fmla="*/ 4095 w 97"/>
                    <a:gd name="T17" fmla="*/ 4312 h 57"/>
                    <a:gd name="T18" fmla="*/ 3398 w 97"/>
                    <a:gd name="T19" fmla="*/ 2866 h 57"/>
                    <a:gd name="T20" fmla="*/ 2997 w 97"/>
                    <a:gd name="T21" fmla="*/ 2866 h 57"/>
                    <a:gd name="T22" fmla="*/ 1760 w 97"/>
                    <a:gd name="T23" fmla="*/ 0 h 57"/>
                    <a:gd name="T24" fmla="*/ 436 w 97"/>
                    <a:gd name="T25" fmla="*/ 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
                    <a:gd name="T40" fmla="*/ 0 h 57"/>
                    <a:gd name="T41" fmla="*/ 97 w 97"/>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 h="57">
                      <a:moveTo>
                        <a:pt x="6" y="0"/>
                      </a:moveTo>
                      <a:lnTo>
                        <a:pt x="0" y="23"/>
                      </a:lnTo>
                      <a:lnTo>
                        <a:pt x="15" y="31"/>
                      </a:lnTo>
                      <a:lnTo>
                        <a:pt x="87" y="56"/>
                      </a:lnTo>
                      <a:lnTo>
                        <a:pt x="96" y="56"/>
                      </a:lnTo>
                      <a:lnTo>
                        <a:pt x="96" y="47"/>
                      </a:lnTo>
                      <a:lnTo>
                        <a:pt x="96" y="31"/>
                      </a:lnTo>
                      <a:lnTo>
                        <a:pt x="72" y="31"/>
                      </a:lnTo>
                      <a:lnTo>
                        <a:pt x="55" y="23"/>
                      </a:lnTo>
                      <a:lnTo>
                        <a:pt x="47" y="15"/>
                      </a:lnTo>
                      <a:lnTo>
                        <a:pt x="40" y="15"/>
                      </a:lnTo>
                      <a:lnTo>
                        <a:pt x="24" y="0"/>
                      </a:lnTo>
                      <a:lnTo>
                        <a:pt x="6" y="0"/>
                      </a:lnTo>
                    </a:path>
                  </a:pathLst>
                </a:custGeom>
                <a:solidFill>
                  <a:srgbClr val="DDDDDD"/>
                </a:solidFill>
                <a:ln w="9525">
                  <a:noFill/>
                  <a:round/>
                  <a:headEnd/>
                  <a:tailEnd/>
                </a:ln>
              </p:spPr>
              <p:txBody>
                <a:bodyPr lIns="0" tIns="0" rIns="0" bIns="0" anchor="ctr"/>
                <a:lstStyle/>
                <a:p>
                  <a:endParaRPr lang="en-GB"/>
                </a:p>
              </p:txBody>
            </p:sp>
            <p:sp>
              <p:nvSpPr>
                <p:cNvPr id="3332" name="Freeform 115"/>
                <p:cNvSpPr>
                  <a:spLocks/>
                </p:cNvSpPr>
                <p:nvPr/>
              </p:nvSpPr>
              <p:spPr bwMode="gray">
                <a:xfrm>
                  <a:off x="3854" y="2628"/>
                  <a:ext cx="74" cy="83"/>
                </a:xfrm>
                <a:custGeom>
                  <a:avLst/>
                  <a:gdLst>
                    <a:gd name="T0" fmla="*/ 3472 w 67"/>
                    <a:gd name="T1" fmla="*/ 11058 h 73"/>
                    <a:gd name="T2" fmla="*/ 2994 w 67"/>
                    <a:gd name="T3" fmla="*/ 6957 h 73"/>
                    <a:gd name="T4" fmla="*/ 2994 w 67"/>
                    <a:gd name="T5" fmla="*/ 5382 h 73"/>
                    <a:gd name="T6" fmla="*/ 2578 w 67"/>
                    <a:gd name="T7" fmla="*/ 6957 h 73"/>
                    <a:gd name="T8" fmla="*/ 2206 w 67"/>
                    <a:gd name="T9" fmla="*/ 6957 h 73"/>
                    <a:gd name="T10" fmla="*/ 2206 w 67"/>
                    <a:gd name="T11" fmla="*/ 5382 h 73"/>
                    <a:gd name="T12" fmla="*/ 2994 w 67"/>
                    <a:gd name="T13" fmla="*/ 2694 h 73"/>
                    <a:gd name="T14" fmla="*/ 1286 w 67"/>
                    <a:gd name="T15" fmla="*/ 2694 h 73"/>
                    <a:gd name="T16" fmla="*/ 1286 w 67"/>
                    <a:gd name="T17" fmla="*/ 0 h 73"/>
                    <a:gd name="T18" fmla="*/ 864 w 67"/>
                    <a:gd name="T19" fmla="*/ 0 h 73"/>
                    <a:gd name="T20" fmla="*/ 454 w 67"/>
                    <a:gd name="T21" fmla="*/ 0 h 73"/>
                    <a:gd name="T22" fmla="*/ 454 w 67"/>
                    <a:gd name="T23" fmla="*/ 1154 h 73"/>
                    <a:gd name="T24" fmla="*/ 0 w 67"/>
                    <a:gd name="T25" fmla="*/ 3990 h 73"/>
                    <a:gd name="T26" fmla="*/ 454 w 67"/>
                    <a:gd name="T27" fmla="*/ 3990 h 73"/>
                    <a:gd name="T28" fmla="*/ 864 w 67"/>
                    <a:gd name="T29" fmla="*/ 11058 h 73"/>
                    <a:gd name="T30" fmla="*/ 1823 w 67"/>
                    <a:gd name="T31" fmla="*/ 11058 h 73"/>
                    <a:gd name="T32" fmla="*/ 2578 w 67"/>
                    <a:gd name="T33" fmla="*/ 8477 h 73"/>
                    <a:gd name="T34" fmla="*/ 2994 w 67"/>
                    <a:gd name="T35" fmla="*/ 12428 h 73"/>
                    <a:gd name="T36" fmla="*/ 3472 w 67"/>
                    <a:gd name="T37" fmla="*/ 11058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73"/>
                    <a:gd name="T59" fmla="*/ 67 w 67"/>
                    <a:gd name="T60" fmla="*/ 73 h 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73">
                      <a:moveTo>
                        <a:pt x="66" y="65"/>
                      </a:moveTo>
                      <a:lnTo>
                        <a:pt x="56" y="41"/>
                      </a:lnTo>
                      <a:lnTo>
                        <a:pt x="56" y="32"/>
                      </a:lnTo>
                      <a:lnTo>
                        <a:pt x="49" y="41"/>
                      </a:lnTo>
                      <a:lnTo>
                        <a:pt x="41" y="41"/>
                      </a:lnTo>
                      <a:lnTo>
                        <a:pt x="41" y="32"/>
                      </a:lnTo>
                      <a:lnTo>
                        <a:pt x="56" y="16"/>
                      </a:lnTo>
                      <a:lnTo>
                        <a:pt x="24" y="16"/>
                      </a:lnTo>
                      <a:lnTo>
                        <a:pt x="24" y="0"/>
                      </a:lnTo>
                      <a:lnTo>
                        <a:pt x="16" y="0"/>
                      </a:lnTo>
                      <a:lnTo>
                        <a:pt x="9" y="0"/>
                      </a:lnTo>
                      <a:lnTo>
                        <a:pt x="9" y="7"/>
                      </a:lnTo>
                      <a:lnTo>
                        <a:pt x="0" y="24"/>
                      </a:lnTo>
                      <a:lnTo>
                        <a:pt x="9" y="24"/>
                      </a:lnTo>
                      <a:lnTo>
                        <a:pt x="16" y="65"/>
                      </a:lnTo>
                      <a:lnTo>
                        <a:pt x="34" y="65"/>
                      </a:lnTo>
                      <a:lnTo>
                        <a:pt x="49" y="49"/>
                      </a:lnTo>
                      <a:lnTo>
                        <a:pt x="56" y="72"/>
                      </a:lnTo>
                      <a:lnTo>
                        <a:pt x="66" y="65"/>
                      </a:lnTo>
                    </a:path>
                  </a:pathLst>
                </a:custGeom>
                <a:solidFill>
                  <a:srgbClr val="DDDDDD"/>
                </a:solidFill>
                <a:ln w="9525">
                  <a:noFill/>
                  <a:round/>
                  <a:headEnd/>
                  <a:tailEnd/>
                </a:ln>
              </p:spPr>
              <p:txBody>
                <a:bodyPr lIns="0" tIns="0" rIns="0" bIns="0" anchor="ctr"/>
                <a:lstStyle/>
                <a:p>
                  <a:endParaRPr lang="en-GB"/>
                </a:p>
              </p:txBody>
            </p:sp>
            <p:sp>
              <p:nvSpPr>
                <p:cNvPr id="3333" name="Freeform 116"/>
                <p:cNvSpPr>
                  <a:spLocks/>
                </p:cNvSpPr>
                <p:nvPr/>
              </p:nvSpPr>
              <p:spPr bwMode="gray">
                <a:xfrm>
                  <a:off x="3916" y="2599"/>
                  <a:ext cx="129" cy="290"/>
                </a:xfrm>
                <a:custGeom>
                  <a:avLst/>
                  <a:gdLst>
                    <a:gd name="T0" fmla="*/ 5801 w 116"/>
                    <a:gd name="T1" fmla="*/ 58978 h 253"/>
                    <a:gd name="T2" fmla="*/ 6946 w 116"/>
                    <a:gd name="T3" fmla="*/ 51274 h 253"/>
                    <a:gd name="T4" fmla="*/ 6249 w 116"/>
                    <a:gd name="T5" fmla="*/ 46260 h 253"/>
                    <a:gd name="T6" fmla="*/ 5801 w 116"/>
                    <a:gd name="T7" fmla="*/ 41854 h 253"/>
                    <a:gd name="T8" fmla="*/ 5801 w 116"/>
                    <a:gd name="T9" fmla="*/ 38194 h 253"/>
                    <a:gd name="T10" fmla="*/ 5119 w 116"/>
                    <a:gd name="T11" fmla="*/ 32369 h 253"/>
                    <a:gd name="T12" fmla="*/ 5119 w 116"/>
                    <a:gd name="T13" fmla="*/ 28516 h 253"/>
                    <a:gd name="T14" fmla="*/ 7381 w 116"/>
                    <a:gd name="T15" fmla="*/ 24961 h 253"/>
                    <a:gd name="T16" fmla="*/ 8037 w 116"/>
                    <a:gd name="T17" fmla="*/ 21152 h 253"/>
                    <a:gd name="T18" fmla="*/ 7381 w 116"/>
                    <a:gd name="T19" fmla="*/ 21152 h 253"/>
                    <a:gd name="T20" fmla="*/ 6249 w 116"/>
                    <a:gd name="T21" fmla="*/ 19302 h 253"/>
                    <a:gd name="T22" fmla="*/ 6249 w 116"/>
                    <a:gd name="T23" fmla="*/ 17221 h 253"/>
                    <a:gd name="T24" fmla="*/ 6249 w 116"/>
                    <a:gd name="T25" fmla="*/ 15613 h 253"/>
                    <a:gd name="T26" fmla="*/ 5801 w 116"/>
                    <a:gd name="T27" fmla="*/ 13543 h 253"/>
                    <a:gd name="T28" fmla="*/ 5119 w 116"/>
                    <a:gd name="T29" fmla="*/ 13543 h 253"/>
                    <a:gd name="T30" fmla="*/ 5801 w 116"/>
                    <a:gd name="T31" fmla="*/ 3765 h 253"/>
                    <a:gd name="T32" fmla="*/ 5119 w 116"/>
                    <a:gd name="T33" fmla="*/ 0 h 253"/>
                    <a:gd name="T34" fmla="*/ 4542 w 116"/>
                    <a:gd name="T35" fmla="*/ 0 h 253"/>
                    <a:gd name="T36" fmla="*/ 4542 w 116"/>
                    <a:gd name="T37" fmla="*/ 3765 h 253"/>
                    <a:gd name="T38" fmla="*/ 3551 w 116"/>
                    <a:gd name="T39" fmla="*/ 3765 h 253"/>
                    <a:gd name="T40" fmla="*/ 2894 w 116"/>
                    <a:gd name="T41" fmla="*/ 5972 h 253"/>
                    <a:gd name="T42" fmla="*/ 1745 w 116"/>
                    <a:gd name="T43" fmla="*/ 13543 h 253"/>
                    <a:gd name="T44" fmla="*/ 1237 w 116"/>
                    <a:gd name="T45" fmla="*/ 15613 h 253"/>
                    <a:gd name="T46" fmla="*/ 654 w 116"/>
                    <a:gd name="T47" fmla="*/ 19302 h 253"/>
                    <a:gd name="T48" fmla="*/ 654 w 116"/>
                    <a:gd name="T49" fmla="*/ 21152 h 253"/>
                    <a:gd name="T50" fmla="*/ 0 w 116"/>
                    <a:gd name="T51" fmla="*/ 22626 h 253"/>
                    <a:gd name="T52" fmla="*/ 1237 w 116"/>
                    <a:gd name="T53" fmla="*/ 26952 h 253"/>
                    <a:gd name="T54" fmla="*/ 1745 w 116"/>
                    <a:gd name="T55" fmla="*/ 30733 h 253"/>
                    <a:gd name="T56" fmla="*/ 2401 w 116"/>
                    <a:gd name="T57" fmla="*/ 36514 h 253"/>
                    <a:gd name="T58" fmla="*/ 1745 w 116"/>
                    <a:gd name="T59" fmla="*/ 38194 h 253"/>
                    <a:gd name="T60" fmla="*/ 2894 w 116"/>
                    <a:gd name="T61" fmla="*/ 40358 h 253"/>
                    <a:gd name="T62" fmla="*/ 4086 w 116"/>
                    <a:gd name="T63" fmla="*/ 36514 h 253"/>
                    <a:gd name="T64" fmla="*/ 4542 w 116"/>
                    <a:gd name="T65" fmla="*/ 38194 h 253"/>
                    <a:gd name="T66" fmla="*/ 5801 w 116"/>
                    <a:gd name="T67" fmla="*/ 49593 h 253"/>
                    <a:gd name="T68" fmla="*/ 5801 w 116"/>
                    <a:gd name="T69" fmla="*/ 58978 h 2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253"/>
                    <a:gd name="T107" fmla="*/ 116 w 116"/>
                    <a:gd name="T108" fmla="*/ 253 h 2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253">
                      <a:moveTo>
                        <a:pt x="83" y="252"/>
                      </a:moveTo>
                      <a:lnTo>
                        <a:pt x="99" y="218"/>
                      </a:lnTo>
                      <a:lnTo>
                        <a:pt x="90" y="196"/>
                      </a:lnTo>
                      <a:lnTo>
                        <a:pt x="83" y="178"/>
                      </a:lnTo>
                      <a:lnTo>
                        <a:pt x="83" y="162"/>
                      </a:lnTo>
                      <a:lnTo>
                        <a:pt x="74" y="138"/>
                      </a:lnTo>
                      <a:lnTo>
                        <a:pt x="74" y="121"/>
                      </a:lnTo>
                      <a:lnTo>
                        <a:pt x="106" y="106"/>
                      </a:lnTo>
                      <a:lnTo>
                        <a:pt x="115" y="90"/>
                      </a:lnTo>
                      <a:lnTo>
                        <a:pt x="106" y="90"/>
                      </a:lnTo>
                      <a:lnTo>
                        <a:pt x="90" y="81"/>
                      </a:lnTo>
                      <a:lnTo>
                        <a:pt x="90" y="74"/>
                      </a:lnTo>
                      <a:lnTo>
                        <a:pt x="90" y="66"/>
                      </a:lnTo>
                      <a:lnTo>
                        <a:pt x="83" y="57"/>
                      </a:lnTo>
                      <a:lnTo>
                        <a:pt x="74" y="57"/>
                      </a:lnTo>
                      <a:lnTo>
                        <a:pt x="83" y="16"/>
                      </a:lnTo>
                      <a:lnTo>
                        <a:pt x="74" y="0"/>
                      </a:lnTo>
                      <a:lnTo>
                        <a:pt x="65" y="0"/>
                      </a:lnTo>
                      <a:lnTo>
                        <a:pt x="65" y="16"/>
                      </a:lnTo>
                      <a:lnTo>
                        <a:pt x="50" y="16"/>
                      </a:lnTo>
                      <a:lnTo>
                        <a:pt x="41" y="25"/>
                      </a:lnTo>
                      <a:lnTo>
                        <a:pt x="25" y="57"/>
                      </a:lnTo>
                      <a:lnTo>
                        <a:pt x="18" y="66"/>
                      </a:lnTo>
                      <a:lnTo>
                        <a:pt x="10" y="81"/>
                      </a:lnTo>
                      <a:lnTo>
                        <a:pt x="10" y="90"/>
                      </a:lnTo>
                      <a:lnTo>
                        <a:pt x="0" y="97"/>
                      </a:lnTo>
                      <a:lnTo>
                        <a:pt x="18" y="115"/>
                      </a:lnTo>
                      <a:lnTo>
                        <a:pt x="25" y="131"/>
                      </a:lnTo>
                      <a:lnTo>
                        <a:pt x="34" y="155"/>
                      </a:lnTo>
                      <a:lnTo>
                        <a:pt x="25" y="162"/>
                      </a:lnTo>
                      <a:lnTo>
                        <a:pt x="41" y="171"/>
                      </a:lnTo>
                      <a:lnTo>
                        <a:pt x="59" y="155"/>
                      </a:lnTo>
                      <a:lnTo>
                        <a:pt x="65" y="162"/>
                      </a:lnTo>
                      <a:lnTo>
                        <a:pt x="83" y="211"/>
                      </a:lnTo>
                      <a:lnTo>
                        <a:pt x="83" y="252"/>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34" name="Freeform 117"/>
                <p:cNvSpPr>
                  <a:spLocks/>
                </p:cNvSpPr>
                <p:nvPr/>
              </p:nvSpPr>
              <p:spPr bwMode="gray">
                <a:xfrm>
                  <a:off x="3998" y="2720"/>
                  <a:ext cx="109" cy="224"/>
                </a:xfrm>
                <a:custGeom>
                  <a:avLst/>
                  <a:gdLst>
                    <a:gd name="T0" fmla="*/ 2301 w 98"/>
                    <a:gd name="T1" fmla="*/ 0 h 196"/>
                    <a:gd name="T2" fmla="*/ 0 w 98"/>
                    <a:gd name="T3" fmla="*/ 3071 h 196"/>
                    <a:gd name="T4" fmla="*/ 0 w 98"/>
                    <a:gd name="T5" fmla="*/ 6707 h 196"/>
                    <a:gd name="T6" fmla="*/ 596 w 98"/>
                    <a:gd name="T7" fmla="*/ 11672 h 196"/>
                    <a:gd name="T8" fmla="*/ 596 w 98"/>
                    <a:gd name="T9" fmla="*/ 14943 h 196"/>
                    <a:gd name="T10" fmla="*/ 1128 w 98"/>
                    <a:gd name="T11" fmla="*/ 18878 h 196"/>
                    <a:gd name="T12" fmla="*/ 1748 w 98"/>
                    <a:gd name="T13" fmla="*/ 23441 h 196"/>
                    <a:gd name="T14" fmla="*/ 596 w 98"/>
                    <a:gd name="T15" fmla="*/ 30617 h 196"/>
                    <a:gd name="T16" fmla="*/ 596 w 98"/>
                    <a:gd name="T17" fmla="*/ 32030 h 196"/>
                    <a:gd name="T18" fmla="*/ 596 w 98"/>
                    <a:gd name="T19" fmla="*/ 33671 h 196"/>
                    <a:gd name="T20" fmla="*/ 2301 w 98"/>
                    <a:gd name="T21" fmla="*/ 38822 h 196"/>
                    <a:gd name="T22" fmla="*/ 2301 w 98"/>
                    <a:gd name="T23" fmla="*/ 36875 h 196"/>
                    <a:gd name="T24" fmla="*/ 2941 w 98"/>
                    <a:gd name="T25" fmla="*/ 38822 h 196"/>
                    <a:gd name="T26" fmla="*/ 3570 w 98"/>
                    <a:gd name="T27" fmla="*/ 40726 h 196"/>
                    <a:gd name="T28" fmla="*/ 3971 w 98"/>
                    <a:gd name="T29" fmla="*/ 38822 h 196"/>
                    <a:gd name="T30" fmla="*/ 3570 w 98"/>
                    <a:gd name="T31" fmla="*/ 36875 h 196"/>
                    <a:gd name="T32" fmla="*/ 2301 w 98"/>
                    <a:gd name="T33" fmla="*/ 36875 h 196"/>
                    <a:gd name="T34" fmla="*/ 1748 w 98"/>
                    <a:gd name="T35" fmla="*/ 30617 h 196"/>
                    <a:gd name="T36" fmla="*/ 1128 w 98"/>
                    <a:gd name="T37" fmla="*/ 30617 h 196"/>
                    <a:gd name="T38" fmla="*/ 1128 w 98"/>
                    <a:gd name="T39" fmla="*/ 28589 h 196"/>
                    <a:gd name="T40" fmla="*/ 1748 w 98"/>
                    <a:gd name="T41" fmla="*/ 23441 h 196"/>
                    <a:gd name="T42" fmla="*/ 1748 w 98"/>
                    <a:gd name="T43" fmla="*/ 20296 h 196"/>
                    <a:gd name="T44" fmla="*/ 2941 w 98"/>
                    <a:gd name="T45" fmla="*/ 20296 h 196"/>
                    <a:gd name="T46" fmla="*/ 2941 w 98"/>
                    <a:gd name="T47" fmla="*/ 21888 h 196"/>
                    <a:gd name="T48" fmla="*/ 3570 w 98"/>
                    <a:gd name="T49" fmla="*/ 21888 h 196"/>
                    <a:gd name="T50" fmla="*/ 4552 w 98"/>
                    <a:gd name="T51" fmla="*/ 25493 h 196"/>
                    <a:gd name="T52" fmla="*/ 4552 w 98"/>
                    <a:gd name="T53" fmla="*/ 23441 h 196"/>
                    <a:gd name="T54" fmla="*/ 3971 w 98"/>
                    <a:gd name="T55" fmla="*/ 20296 h 196"/>
                    <a:gd name="T56" fmla="*/ 4552 w 98"/>
                    <a:gd name="T57" fmla="*/ 16550 h 196"/>
                    <a:gd name="T58" fmla="*/ 6887 w 98"/>
                    <a:gd name="T59" fmla="*/ 16550 h 196"/>
                    <a:gd name="T60" fmla="*/ 6887 w 98"/>
                    <a:gd name="T61" fmla="*/ 13597 h 196"/>
                    <a:gd name="T62" fmla="*/ 6269 w 98"/>
                    <a:gd name="T63" fmla="*/ 11672 h 196"/>
                    <a:gd name="T64" fmla="*/ 5636 w 98"/>
                    <a:gd name="T65" fmla="*/ 8488 h 196"/>
                    <a:gd name="T66" fmla="*/ 5246 w 98"/>
                    <a:gd name="T67" fmla="*/ 5239 h 196"/>
                    <a:gd name="T68" fmla="*/ 3971 w 98"/>
                    <a:gd name="T69" fmla="*/ 6707 h 196"/>
                    <a:gd name="T70" fmla="*/ 2941 w 98"/>
                    <a:gd name="T71" fmla="*/ 8488 h 196"/>
                    <a:gd name="T72" fmla="*/ 2941 w 98"/>
                    <a:gd name="T73" fmla="*/ 3071 h 196"/>
                    <a:gd name="T74" fmla="*/ 2301 w 98"/>
                    <a:gd name="T75" fmla="*/ 1800 h 196"/>
                    <a:gd name="T76" fmla="*/ 2301 w 98"/>
                    <a:gd name="T77" fmla="*/ 0 h 1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8"/>
                    <a:gd name="T118" fmla="*/ 0 h 196"/>
                    <a:gd name="T119" fmla="*/ 98 w 98"/>
                    <a:gd name="T120" fmla="*/ 196 h 1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8" h="196">
                      <a:moveTo>
                        <a:pt x="32" y="0"/>
                      </a:moveTo>
                      <a:lnTo>
                        <a:pt x="0" y="15"/>
                      </a:lnTo>
                      <a:lnTo>
                        <a:pt x="0" y="32"/>
                      </a:lnTo>
                      <a:lnTo>
                        <a:pt x="9" y="56"/>
                      </a:lnTo>
                      <a:lnTo>
                        <a:pt x="9" y="72"/>
                      </a:lnTo>
                      <a:lnTo>
                        <a:pt x="16" y="90"/>
                      </a:lnTo>
                      <a:lnTo>
                        <a:pt x="25" y="112"/>
                      </a:lnTo>
                      <a:lnTo>
                        <a:pt x="9" y="146"/>
                      </a:lnTo>
                      <a:lnTo>
                        <a:pt x="9" y="153"/>
                      </a:lnTo>
                      <a:lnTo>
                        <a:pt x="9" y="162"/>
                      </a:lnTo>
                      <a:lnTo>
                        <a:pt x="32" y="186"/>
                      </a:lnTo>
                      <a:lnTo>
                        <a:pt x="32" y="177"/>
                      </a:lnTo>
                      <a:lnTo>
                        <a:pt x="41" y="186"/>
                      </a:lnTo>
                      <a:lnTo>
                        <a:pt x="50" y="195"/>
                      </a:lnTo>
                      <a:lnTo>
                        <a:pt x="56" y="186"/>
                      </a:lnTo>
                      <a:lnTo>
                        <a:pt x="50" y="177"/>
                      </a:lnTo>
                      <a:lnTo>
                        <a:pt x="32" y="177"/>
                      </a:lnTo>
                      <a:lnTo>
                        <a:pt x="25" y="146"/>
                      </a:lnTo>
                      <a:lnTo>
                        <a:pt x="16" y="146"/>
                      </a:lnTo>
                      <a:lnTo>
                        <a:pt x="16" y="137"/>
                      </a:lnTo>
                      <a:lnTo>
                        <a:pt x="25" y="112"/>
                      </a:lnTo>
                      <a:lnTo>
                        <a:pt x="25" y="97"/>
                      </a:lnTo>
                      <a:lnTo>
                        <a:pt x="41" y="97"/>
                      </a:lnTo>
                      <a:lnTo>
                        <a:pt x="41" y="105"/>
                      </a:lnTo>
                      <a:lnTo>
                        <a:pt x="50" y="105"/>
                      </a:lnTo>
                      <a:lnTo>
                        <a:pt x="65" y="122"/>
                      </a:lnTo>
                      <a:lnTo>
                        <a:pt x="65" y="112"/>
                      </a:lnTo>
                      <a:lnTo>
                        <a:pt x="56" y="97"/>
                      </a:lnTo>
                      <a:lnTo>
                        <a:pt x="65" y="80"/>
                      </a:lnTo>
                      <a:lnTo>
                        <a:pt x="97" y="80"/>
                      </a:lnTo>
                      <a:lnTo>
                        <a:pt x="97" y="65"/>
                      </a:lnTo>
                      <a:lnTo>
                        <a:pt x="90" y="56"/>
                      </a:lnTo>
                      <a:lnTo>
                        <a:pt x="81" y="40"/>
                      </a:lnTo>
                      <a:lnTo>
                        <a:pt x="75" y="25"/>
                      </a:lnTo>
                      <a:lnTo>
                        <a:pt x="56" y="32"/>
                      </a:lnTo>
                      <a:lnTo>
                        <a:pt x="41" y="40"/>
                      </a:lnTo>
                      <a:lnTo>
                        <a:pt x="41" y="15"/>
                      </a:lnTo>
                      <a:lnTo>
                        <a:pt x="32" y="9"/>
                      </a:lnTo>
                      <a:lnTo>
                        <a:pt x="32" y="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35" name="Freeform 118"/>
                <p:cNvSpPr>
                  <a:spLocks/>
                </p:cNvSpPr>
                <p:nvPr/>
              </p:nvSpPr>
              <p:spPr bwMode="gray">
                <a:xfrm>
                  <a:off x="4034" y="2692"/>
                  <a:ext cx="101" cy="133"/>
                </a:xfrm>
                <a:custGeom>
                  <a:avLst/>
                  <a:gdLst>
                    <a:gd name="T0" fmla="*/ 5874 w 91"/>
                    <a:gd name="T1" fmla="*/ 24885 h 116"/>
                    <a:gd name="T2" fmla="*/ 5874 w 91"/>
                    <a:gd name="T3" fmla="*/ 21294 h 116"/>
                    <a:gd name="T4" fmla="*/ 4795 w 91"/>
                    <a:gd name="T5" fmla="*/ 17362 h 116"/>
                    <a:gd name="T6" fmla="*/ 4795 w 91"/>
                    <a:gd name="T7" fmla="*/ 15673 h 116"/>
                    <a:gd name="T8" fmla="*/ 2773 w 91"/>
                    <a:gd name="T9" fmla="*/ 9554 h 116"/>
                    <a:gd name="T10" fmla="*/ 3750 w 91"/>
                    <a:gd name="T11" fmla="*/ 8196 h 116"/>
                    <a:gd name="T12" fmla="*/ 3160 w 91"/>
                    <a:gd name="T13" fmla="*/ 6018 h 116"/>
                    <a:gd name="T14" fmla="*/ 2218 w 91"/>
                    <a:gd name="T15" fmla="*/ 3832 h 116"/>
                    <a:gd name="T16" fmla="*/ 1622 w 91"/>
                    <a:gd name="T17" fmla="*/ 0 h 116"/>
                    <a:gd name="T18" fmla="*/ 1186 w 91"/>
                    <a:gd name="T19" fmla="*/ 0 h 116"/>
                    <a:gd name="T20" fmla="*/ 1186 w 91"/>
                    <a:gd name="T21" fmla="*/ 3832 h 116"/>
                    <a:gd name="T22" fmla="*/ 572 w 91"/>
                    <a:gd name="T23" fmla="*/ 3832 h 116"/>
                    <a:gd name="T24" fmla="*/ 572 w 91"/>
                    <a:gd name="T25" fmla="*/ 2016 h 116"/>
                    <a:gd name="T26" fmla="*/ 0 w 91"/>
                    <a:gd name="T27" fmla="*/ 6018 h 116"/>
                    <a:gd name="T28" fmla="*/ 0 w 91"/>
                    <a:gd name="T29" fmla="*/ 8196 h 116"/>
                    <a:gd name="T30" fmla="*/ 572 w 91"/>
                    <a:gd name="T31" fmla="*/ 9554 h 116"/>
                    <a:gd name="T32" fmla="*/ 572 w 91"/>
                    <a:gd name="T33" fmla="*/ 15673 h 116"/>
                    <a:gd name="T34" fmla="*/ 1622 w 91"/>
                    <a:gd name="T35" fmla="*/ 13670 h 116"/>
                    <a:gd name="T36" fmla="*/ 2773 w 91"/>
                    <a:gd name="T37" fmla="*/ 11923 h 116"/>
                    <a:gd name="T38" fmla="*/ 3160 w 91"/>
                    <a:gd name="T39" fmla="*/ 15673 h 116"/>
                    <a:gd name="T40" fmla="*/ 3750 w 91"/>
                    <a:gd name="T41" fmla="*/ 19440 h 116"/>
                    <a:gd name="T42" fmla="*/ 4208 w 91"/>
                    <a:gd name="T43" fmla="*/ 21294 h 116"/>
                    <a:gd name="T44" fmla="*/ 4208 w 91"/>
                    <a:gd name="T45" fmla="*/ 24885 h 116"/>
                    <a:gd name="T46" fmla="*/ 4795 w 91"/>
                    <a:gd name="T47" fmla="*/ 27125 h 116"/>
                    <a:gd name="T48" fmla="*/ 4795 w 91"/>
                    <a:gd name="T49" fmla="*/ 24885 h 116"/>
                    <a:gd name="T50" fmla="*/ 5874 w 91"/>
                    <a:gd name="T51" fmla="*/ 24885 h 1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1"/>
                    <a:gd name="T79" fmla="*/ 0 h 116"/>
                    <a:gd name="T80" fmla="*/ 91 w 91"/>
                    <a:gd name="T81" fmla="*/ 116 h 1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1" h="116">
                      <a:moveTo>
                        <a:pt x="90" y="105"/>
                      </a:moveTo>
                      <a:lnTo>
                        <a:pt x="90" y="90"/>
                      </a:lnTo>
                      <a:lnTo>
                        <a:pt x="74" y="74"/>
                      </a:lnTo>
                      <a:lnTo>
                        <a:pt x="74" y="65"/>
                      </a:lnTo>
                      <a:lnTo>
                        <a:pt x="43" y="40"/>
                      </a:lnTo>
                      <a:lnTo>
                        <a:pt x="58" y="34"/>
                      </a:lnTo>
                      <a:lnTo>
                        <a:pt x="49" y="25"/>
                      </a:lnTo>
                      <a:lnTo>
                        <a:pt x="33" y="16"/>
                      </a:lnTo>
                      <a:lnTo>
                        <a:pt x="24" y="0"/>
                      </a:lnTo>
                      <a:lnTo>
                        <a:pt x="18" y="0"/>
                      </a:lnTo>
                      <a:lnTo>
                        <a:pt x="18" y="16"/>
                      </a:lnTo>
                      <a:lnTo>
                        <a:pt x="9" y="16"/>
                      </a:lnTo>
                      <a:lnTo>
                        <a:pt x="9" y="9"/>
                      </a:lnTo>
                      <a:lnTo>
                        <a:pt x="0" y="25"/>
                      </a:lnTo>
                      <a:lnTo>
                        <a:pt x="0" y="34"/>
                      </a:lnTo>
                      <a:lnTo>
                        <a:pt x="9" y="40"/>
                      </a:lnTo>
                      <a:lnTo>
                        <a:pt x="9" y="65"/>
                      </a:lnTo>
                      <a:lnTo>
                        <a:pt x="24" y="57"/>
                      </a:lnTo>
                      <a:lnTo>
                        <a:pt x="43" y="50"/>
                      </a:lnTo>
                      <a:lnTo>
                        <a:pt x="49" y="65"/>
                      </a:lnTo>
                      <a:lnTo>
                        <a:pt x="58" y="81"/>
                      </a:lnTo>
                      <a:lnTo>
                        <a:pt x="65" y="90"/>
                      </a:lnTo>
                      <a:lnTo>
                        <a:pt x="65" y="105"/>
                      </a:lnTo>
                      <a:lnTo>
                        <a:pt x="74" y="115"/>
                      </a:lnTo>
                      <a:lnTo>
                        <a:pt x="74" y="105"/>
                      </a:lnTo>
                      <a:lnTo>
                        <a:pt x="90" y="105"/>
                      </a:lnTo>
                    </a:path>
                  </a:pathLst>
                </a:custGeom>
                <a:solidFill>
                  <a:srgbClr val="DDDDDD"/>
                </a:solidFill>
                <a:ln w="9525">
                  <a:noFill/>
                  <a:round/>
                  <a:headEnd/>
                  <a:tailEnd/>
                </a:ln>
              </p:spPr>
              <p:txBody>
                <a:bodyPr lIns="0" tIns="0" rIns="0" bIns="0" anchor="ctr"/>
                <a:lstStyle/>
                <a:p>
                  <a:endParaRPr lang="en-GB"/>
                </a:p>
              </p:txBody>
            </p:sp>
            <p:sp>
              <p:nvSpPr>
                <p:cNvPr id="3336" name="Freeform 119"/>
                <p:cNvSpPr>
                  <a:spLocks/>
                </p:cNvSpPr>
                <p:nvPr/>
              </p:nvSpPr>
              <p:spPr bwMode="gray">
                <a:xfrm>
                  <a:off x="4060" y="2684"/>
                  <a:ext cx="103" cy="212"/>
                </a:xfrm>
                <a:custGeom>
                  <a:avLst/>
                  <a:gdLst>
                    <a:gd name="T0" fmla="*/ 0 w 92"/>
                    <a:gd name="T1" fmla="*/ 1267 h 186"/>
                    <a:gd name="T2" fmla="*/ 0 w 92"/>
                    <a:gd name="T3" fmla="*/ 0 h 186"/>
                    <a:gd name="T4" fmla="*/ 807 w 92"/>
                    <a:gd name="T5" fmla="*/ 1267 h 186"/>
                    <a:gd name="T6" fmla="*/ 3784 w 92"/>
                    <a:gd name="T7" fmla="*/ 0 h 186"/>
                    <a:gd name="T8" fmla="*/ 5371 w 92"/>
                    <a:gd name="T9" fmla="*/ 0 h 186"/>
                    <a:gd name="T10" fmla="*/ 5371 w 92"/>
                    <a:gd name="T11" fmla="*/ 2990 h 186"/>
                    <a:gd name="T12" fmla="*/ 6732 w 92"/>
                    <a:gd name="T13" fmla="*/ 2990 h 186"/>
                    <a:gd name="T14" fmla="*/ 5371 w 92"/>
                    <a:gd name="T15" fmla="*/ 4235 h 186"/>
                    <a:gd name="T16" fmla="*/ 4627 w 92"/>
                    <a:gd name="T17" fmla="*/ 7911 h 186"/>
                    <a:gd name="T18" fmla="*/ 3784 w 92"/>
                    <a:gd name="T19" fmla="*/ 9017 h 186"/>
                    <a:gd name="T20" fmla="*/ 7451 w 92"/>
                    <a:gd name="T21" fmla="*/ 19725 h 186"/>
                    <a:gd name="T22" fmla="*/ 8322 w 92"/>
                    <a:gd name="T23" fmla="*/ 22779 h 186"/>
                    <a:gd name="T24" fmla="*/ 7451 w 92"/>
                    <a:gd name="T25" fmla="*/ 28979 h 186"/>
                    <a:gd name="T26" fmla="*/ 6013 w 92"/>
                    <a:gd name="T27" fmla="*/ 30503 h 186"/>
                    <a:gd name="T28" fmla="*/ 5371 w 92"/>
                    <a:gd name="T29" fmla="*/ 30503 h 186"/>
                    <a:gd name="T30" fmla="*/ 4627 w 92"/>
                    <a:gd name="T31" fmla="*/ 33362 h 186"/>
                    <a:gd name="T32" fmla="*/ 3128 w 92"/>
                    <a:gd name="T33" fmla="*/ 34767 h 186"/>
                    <a:gd name="T34" fmla="*/ 3128 w 92"/>
                    <a:gd name="T35" fmla="*/ 31811 h 186"/>
                    <a:gd name="T36" fmla="*/ 2242 w 92"/>
                    <a:gd name="T37" fmla="*/ 30503 h 186"/>
                    <a:gd name="T38" fmla="*/ 3784 w 92"/>
                    <a:gd name="T39" fmla="*/ 28979 h 186"/>
                    <a:gd name="T40" fmla="*/ 4627 w 92"/>
                    <a:gd name="T41" fmla="*/ 26973 h 186"/>
                    <a:gd name="T42" fmla="*/ 6013 w 92"/>
                    <a:gd name="T43" fmla="*/ 25680 h 186"/>
                    <a:gd name="T44" fmla="*/ 6013 w 92"/>
                    <a:gd name="T45" fmla="*/ 20970 h 186"/>
                    <a:gd name="T46" fmla="*/ 6013 w 92"/>
                    <a:gd name="T47" fmla="*/ 18232 h 186"/>
                    <a:gd name="T48" fmla="*/ 4627 w 92"/>
                    <a:gd name="T49" fmla="*/ 15217 h 186"/>
                    <a:gd name="T50" fmla="*/ 4627 w 92"/>
                    <a:gd name="T51" fmla="*/ 13440 h 186"/>
                    <a:gd name="T52" fmla="*/ 1778 w 92"/>
                    <a:gd name="T53" fmla="*/ 9017 h 186"/>
                    <a:gd name="T54" fmla="*/ 3128 w 92"/>
                    <a:gd name="T55" fmla="*/ 7911 h 186"/>
                    <a:gd name="T56" fmla="*/ 2242 w 92"/>
                    <a:gd name="T57" fmla="*/ 6090 h 186"/>
                    <a:gd name="T58" fmla="*/ 807 w 92"/>
                    <a:gd name="T59" fmla="*/ 4235 h 186"/>
                    <a:gd name="T60" fmla="*/ 0 w 92"/>
                    <a:gd name="T61" fmla="*/ 1267 h 1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2"/>
                    <a:gd name="T94" fmla="*/ 0 h 186"/>
                    <a:gd name="T95" fmla="*/ 92 w 92"/>
                    <a:gd name="T96" fmla="*/ 186 h 1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2" h="186">
                      <a:moveTo>
                        <a:pt x="0" y="7"/>
                      </a:moveTo>
                      <a:lnTo>
                        <a:pt x="0" y="0"/>
                      </a:lnTo>
                      <a:lnTo>
                        <a:pt x="9" y="7"/>
                      </a:lnTo>
                      <a:lnTo>
                        <a:pt x="41" y="0"/>
                      </a:lnTo>
                      <a:lnTo>
                        <a:pt x="59" y="0"/>
                      </a:lnTo>
                      <a:lnTo>
                        <a:pt x="59" y="16"/>
                      </a:lnTo>
                      <a:lnTo>
                        <a:pt x="74" y="16"/>
                      </a:lnTo>
                      <a:lnTo>
                        <a:pt x="59" y="23"/>
                      </a:lnTo>
                      <a:lnTo>
                        <a:pt x="50" y="41"/>
                      </a:lnTo>
                      <a:lnTo>
                        <a:pt x="41" y="47"/>
                      </a:lnTo>
                      <a:lnTo>
                        <a:pt x="82" y="104"/>
                      </a:lnTo>
                      <a:lnTo>
                        <a:pt x="91" y="122"/>
                      </a:lnTo>
                      <a:lnTo>
                        <a:pt x="82" y="154"/>
                      </a:lnTo>
                      <a:lnTo>
                        <a:pt x="66" y="162"/>
                      </a:lnTo>
                      <a:lnTo>
                        <a:pt x="59" y="162"/>
                      </a:lnTo>
                      <a:lnTo>
                        <a:pt x="50" y="178"/>
                      </a:lnTo>
                      <a:lnTo>
                        <a:pt x="34" y="185"/>
                      </a:lnTo>
                      <a:lnTo>
                        <a:pt x="34" y="169"/>
                      </a:lnTo>
                      <a:lnTo>
                        <a:pt x="25" y="162"/>
                      </a:lnTo>
                      <a:lnTo>
                        <a:pt x="41" y="154"/>
                      </a:lnTo>
                      <a:lnTo>
                        <a:pt x="50" y="144"/>
                      </a:lnTo>
                      <a:lnTo>
                        <a:pt x="66" y="137"/>
                      </a:lnTo>
                      <a:lnTo>
                        <a:pt x="66" y="112"/>
                      </a:lnTo>
                      <a:lnTo>
                        <a:pt x="66" y="97"/>
                      </a:lnTo>
                      <a:lnTo>
                        <a:pt x="50" y="81"/>
                      </a:lnTo>
                      <a:lnTo>
                        <a:pt x="50" y="72"/>
                      </a:lnTo>
                      <a:lnTo>
                        <a:pt x="19" y="47"/>
                      </a:lnTo>
                      <a:lnTo>
                        <a:pt x="34" y="41"/>
                      </a:lnTo>
                      <a:lnTo>
                        <a:pt x="25" y="32"/>
                      </a:lnTo>
                      <a:lnTo>
                        <a:pt x="9" y="23"/>
                      </a:lnTo>
                      <a:lnTo>
                        <a:pt x="0" y="7"/>
                      </a:lnTo>
                    </a:path>
                  </a:pathLst>
                </a:custGeom>
                <a:solidFill>
                  <a:srgbClr val="DDDDDD"/>
                </a:solidFill>
                <a:ln w="9525">
                  <a:noFill/>
                  <a:round/>
                  <a:headEnd/>
                  <a:tailEnd/>
                </a:ln>
              </p:spPr>
              <p:txBody>
                <a:bodyPr lIns="0" tIns="0" rIns="0" bIns="0" anchor="ctr"/>
                <a:lstStyle/>
                <a:p>
                  <a:endParaRPr lang="en-GB"/>
                </a:p>
              </p:txBody>
            </p:sp>
            <p:sp>
              <p:nvSpPr>
                <p:cNvPr id="3337" name="Freeform 120"/>
                <p:cNvSpPr>
                  <a:spLocks/>
                </p:cNvSpPr>
                <p:nvPr/>
              </p:nvSpPr>
              <p:spPr bwMode="gray">
                <a:xfrm>
                  <a:off x="4060" y="2812"/>
                  <a:ext cx="75" cy="59"/>
                </a:xfrm>
                <a:custGeom>
                  <a:avLst/>
                  <a:gdLst>
                    <a:gd name="T0" fmla="*/ 2235 w 67"/>
                    <a:gd name="T1" fmla="*/ 17004 h 51"/>
                    <a:gd name="T2" fmla="*/ 3770 w 67"/>
                    <a:gd name="T3" fmla="*/ 14425 h 51"/>
                    <a:gd name="T4" fmla="*/ 4600 w 67"/>
                    <a:gd name="T5" fmla="*/ 10982 h 51"/>
                    <a:gd name="T6" fmla="*/ 5994 w 67"/>
                    <a:gd name="T7" fmla="*/ 8546 h 51"/>
                    <a:gd name="T8" fmla="*/ 5994 w 67"/>
                    <a:gd name="T9" fmla="*/ 0 h 51"/>
                    <a:gd name="T10" fmla="*/ 4600 w 67"/>
                    <a:gd name="T11" fmla="*/ 0 h 51"/>
                    <a:gd name="T12" fmla="*/ 4600 w 67"/>
                    <a:gd name="T13" fmla="*/ 3565 h 51"/>
                    <a:gd name="T14" fmla="*/ 3770 w 67"/>
                    <a:gd name="T15" fmla="*/ 0 h 51"/>
                    <a:gd name="T16" fmla="*/ 807 w 67"/>
                    <a:gd name="T17" fmla="*/ 0 h 51"/>
                    <a:gd name="T18" fmla="*/ 0 w 67"/>
                    <a:gd name="T19" fmla="*/ 6018 h 51"/>
                    <a:gd name="T20" fmla="*/ 807 w 67"/>
                    <a:gd name="T21" fmla="*/ 10982 h 51"/>
                    <a:gd name="T22" fmla="*/ 807 w 67"/>
                    <a:gd name="T23" fmla="*/ 14425 h 51"/>
                    <a:gd name="T24" fmla="*/ 807 w 67"/>
                    <a:gd name="T25" fmla="*/ 17004 h 51"/>
                    <a:gd name="T26" fmla="*/ 2235 w 67"/>
                    <a:gd name="T27" fmla="*/ 17004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
                    <a:gd name="T43" fmla="*/ 0 h 51"/>
                    <a:gd name="T44" fmla="*/ 67 w 67"/>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 h="51">
                      <a:moveTo>
                        <a:pt x="25" y="50"/>
                      </a:moveTo>
                      <a:lnTo>
                        <a:pt x="41" y="42"/>
                      </a:lnTo>
                      <a:lnTo>
                        <a:pt x="50" y="32"/>
                      </a:lnTo>
                      <a:lnTo>
                        <a:pt x="66" y="25"/>
                      </a:lnTo>
                      <a:lnTo>
                        <a:pt x="66" y="0"/>
                      </a:lnTo>
                      <a:lnTo>
                        <a:pt x="50" y="0"/>
                      </a:lnTo>
                      <a:lnTo>
                        <a:pt x="50" y="10"/>
                      </a:lnTo>
                      <a:lnTo>
                        <a:pt x="41" y="0"/>
                      </a:lnTo>
                      <a:lnTo>
                        <a:pt x="9" y="0"/>
                      </a:lnTo>
                      <a:lnTo>
                        <a:pt x="0" y="17"/>
                      </a:lnTo>
                      <a:lnTo>
                        <a:pt x="9" y="32"/>
                      </a:lnTo>
                      <a:lnTo>
                        <a:pt x="9" y="42"/>
                      </a:lnTo>
                      <a:lnTo>
                        <a:pt x="9" y="50"/>
                      </a:lnTo>
                      <a:lnTo>
                        <a:pt x="25" y="50"/>
                      </a:lnTo>
                    </a:path>
                  </a:pathLst>
                </a:custGeom>
                <a:solidFill>
                  <a:srgbClr val="DDDDDD"/>
                </a:solidFill>
                <a:ln w="9525">
                  <a:noFill/>
                  <a:round/>
                  <a:headEnd/>
                  <a:tailEnd/>
                </a:ln>
              </p:spPr>
              <p:txBody>
                <a:bodyPr lIns="0" tIns="0" rIns="0" bIns="0" anchor="ctr"/>
                <a:lstStyle/>
                <a:p>
                  <a:endParaRPr lang="en-GB"/>
                </a:p>
              </p:txBody>
            </p:sp>
            <p:sp>
              <p:nvSpPr>
                <p:cNvPr id="3338" name="Freeform 121"/>
                <p:cNvSpPr>
                  <a:spLocks/>
                </p:cNvSpPr>
                <p:nvPr/>
              </p:nvSpPr>
              <p:spPr bwMode="gray">
                <a:xfrm>
                  <a:off x="4034" y="2923"/>
                  <a:ext cx="55" cy="85"/>
                </a:xfrm>
                <a:custGeom>
                  <a:avLst/>
                  <a:gdLst>
                    <a:gd name="T0" fmla="*/ 1093 w 50"/>
                    <a:gd name="T1" fmla="*/ 1221 h 75"/>
                    <a:gd name="T2" fmla="*/ 822 w 50"/>
                    <a:gd name="T3" fmla="*/ 2589 h 75"/>
                    <a:gd name="T4" fmla="*/ 384 w 50"/>
                    <a:gd name="T5" fmla="*/ 1221 h 75"/>
                    <a:gd name="T6" fmla="*/ 0 w 50"/>
                    <a:gd name="T7" fmla="*/ 0 h 75"/>
                    <a:gd name="T8" fmla="*/ 0 w 50"/>
                    <a:gd name="T9" fmla="*/ 1221 h 75"/>
                    <a:gd name="T10" fmla="*/ 0 w 50"/>
                    <a:gd name="T11" fmla="*/ 5200 h 75"/>
                    <a:gd name="T12" fmla="*/ 822 w 50"/>
                    <a:gd name="T13" fmla="*/ 7570 h 75"/>
                    <a:gd name="T14" fmla="*/ 1935 w 50"/>
                    <a:gd name="T15" fmla="*/ 11019 h 75"/>
                    <a:gd name="T16" fmla="*/ 2265 w 50"/>
                    <a:gd name="T17" fmla="*/ 11019 h 75"/>
                    <a:gd name="T18" fmla="*/ 1935 w 50"/>
                    <a:gd name="T19" fmla="*/ 7570 h 75"/>
                    <a:gd name="T20" fmla="*/ 1935 w 50"/>
                    <a:gd name="T21" fmla="*/ 3660 h 75"/>
                    <a:gd name="T22" fmla="*/ 1093 w 50"/>
                    <a:gd name="T23" fmla="*/ 1221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75"/>
                    <a:gd name="T38" fmla="*/ 50 w 50"/>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75">
                      <a:moveTo>
                        <a:pt x="24" y="9"/>
                      </a:moveTo>
                      <a:lnTo>
                        <a:pt x="18" y="18"/>
                      </a:lnTo>
                      <a:lnTo>
                        <a:pt x="9" y="9"/>
                      </a:lnTo>
                      <a:lnTo>
                        <a:pt x="0" y="0"/>
                      </a:lnTo>
                      <a:lnTo>
                        <a:pt x="0" y="9"/>
                      </a:lnTo>
                      <a:lnTo>
                        <a:pt x="0" y="34"/>
                      </a:lnTo>
                      <a:lnTo>
                        <a:pt x="18" y="50"/>
                      </a:lnTo>
                      <a:lnTo>
                        <a:pt x="43" y="74"/>
                      </a:lnTo>
                      <a:lnTo>
                        <a:pt x="49" y="74"/>
                      </a:lnTo>
                      <a:lnTo>
                        <a:pt x="43" y="50"/>
                      </a:lnTo>
                      <a:lnTo>
                        <a:pt x="43" y="25"/>
                      </a:lnTo>
                      <a:lnTo>
                        <a:pt x="24" y="9"/>
                      </a:lnTo>
                    </a:path>
                  </a:pathLst>
                </a:custGeom>
                <a:solidFill>
                  <a:srgbClr val="DDDDDD"/>
                </a:solidFill>
                <a:ln w="9525">
                  <a:noFill/>
                  <a:round/>
                  <a:headEnd/>
                  <a:tailEnd/>
                </a:ln>
              </p:spPr>
              <p:txBody>
                <a:bodyPr lIns="0" tIns="0" rIns="0" bIns="0" anchor="ctr"/>
                <a:lstStyle/>
                <a:p>
                  <a:endParaRPr lang="en-GB"/>
                </a:p>
              </p:txBody>
            </p:sp>
            <p:sp>
              <p:nvSpPr>
                <p:cNvPr id="3339" name="Freeform 122"/>
                <p:cNvSpPr>
                  <a:spLocks/>
                </p:cNvSpPr>
                <p:nvPr/>
              </p:nvSpPr>
              <p:spPr bwMode="gray">
                <a:xfrm>
                  <a:off x="4162" y="2923"/>
                  <a:ext cx="146" cy="85"/>
                </a:xfrm>
                <a:custGeom>
                  <a:avLst/>
                  <a:gdLst>
                    <a:gd name="T0" fmla="*/ 5349 w 131"/>
                    <a:gd name="T1" fmla="*/ 3660 h 75"/>
                    <a:gd name="T2" fmla="*/ 6138 w 131"/>
                    <a:gd name="T3" fmla="*/ 3660 h 75"/>
                    <a:gd name="T4" fmla="*/ 5349 w 131"/>
                    <a:gd name="T5" fmla="*/ 5200 h 75"/>
                    <a:gd name="T6" fmla="*/ 4941 w 131"/>
                    <a:gd name="T7" fmla="*/ 5200 h 75"/>
                    <a:gd name="T8" fmla="*/ 4255 w 131"/>
                    <a:gd name="T9" fmla="*/ 5200 h 75"/>
                    <a:gd name="T10" fmla="*/ 3074 w 131"/>
                    <a:gd name="T11" fmla="*/ 7570 h 75"/>
                    <a:gd name="T12" fmla="*/ 1896 w 131"/>
                    <a:gd name="T13" fmla="*/ 7570 h 75"/>
                    <a:gd name="T14" fmla="*/ 1896 w 131"/>
                    <a:gd name="T15" fmla="*/ 9723 h 75"/>
                    <a:gd name="T16" fmla="*/ 0 w 131"/>
                    <a:gd name="T17" fmla="*/ 9723 h 75"/>
                    <a:gd name="T18" fmla="*/ 1158 w 131"/>
                    <a:gd name="T19" fmla="*/ 11019 h 75"/>
                    <a:gd name="T20" fmla="*/ 2355 w 131"/>
                    <a:gd name="T21" fmla="*/ 11019 h 75"/>
                    <a:gd name="T22" fmla="*/ 3074 w 131"/>
                    <a:gd name="T23" fmla="*/ 9723 h 75"/>
                    <a:gd name="T24" fmla="*/ 4255 w 131"/>
                    <a:gd name="T25" fmla="*/ 11019 h 75"/>
                    <a:gd name="T26" fmla="*/ 4941 w 131"/>
                    <a:gd name="T27" fmla="*/ 9723 h 75"/>
                    <a:gd name="T28" fmla="*/ 6841 w 131"/>
                    <a:gd name="T29" fmla="*/ 5200 h 75"/>
                    <a:gd name="T30" fmla="*/ 8569 w 131"/>
                    <a:gd name="T31" fmla="*/ 5200 h 75"/>
                    <a:gd name="T32" fmla="*/ 9162 w 131"/>
                    <a:gd name="T33" fmla="*/ 5200 h 75"/>
                    <a:gd name="T34" fmla="*/ 8569 w 131"/>
                    <a:gd name="T35" fmla="*/ 3660 h 75"/>
                    <a:gd name="T36" fmla="*/ 9997 w 131"/>
                    <a:gd name="T37" fmla="*/ 3660 h 75"/>
                    <a:gd name="T38" fmla="*/ 8048 w 131"/>
                    <a:gd name="T39" fmla="*/ 2589 h 75"/>
                    <a:gd name="T40" fmla="*/ 8048 w 131"/>
                    <a:gd name="T41" fmla="*/ 1221 h 75"/>
                    <a:gd name="T42" fmla="*/ 7316 w 131"/>
                    <a:gd name="T43" fmla="*/ 0 h 75"/>
                    <a:gd name="T44" fmla="*/ 6138 w 131"/>
                    <a:gd name="T45" fmla="*/ 2589 h 75"/>
                    <a:gd name="T46" fmla="*/ 5349 w 131"/>
                    <a:gd name="T47" fmla="*/ 3660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1"/>
                    <a:gd name="T73" fmla="*/ 0 h 75"/>
                    <a:gd name="T74" fmla="*/ 131 w 131"/>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1" h="75">
                      <a:moveTo>
                        <a:pt x="71" y="25"/>
                      </a:moveTo>
                      <a:lnTo>
                        <a:pt x="80" y="25"/>
                      </a:lnTo>
                      <a:lnTo>
                        <a:pt x="71" y="34"/>
                      </a:lnTo>
                      <a:lnTo>
                        <a:pt x="65" y="34"/>
                      </a:lnTo>
                      <a:lnTo>
                        <a:pt x="56" y="34"/>
                      </a:lnTo>
                      <a:lnTo>
                        <a:pt x="40" y="50"/>
                      </a:lnTo>
                      <a:lnTo>
                        <a:pt x="25" y="50"/>
                      </a:lnTo>
                      <a:lnTo>
                        <a:pt x="25" y="65"/>
                      </a:lnTo>
                      <a:lnTo>
                        <a:pt x="0" y="65"/>
                      </a:lnTo>
                      <a:lnTo>
                        <a:pt x="15" y="74"/>
                      </a:lnTo>
                      <a:lnTo>
                        <a:pt x="31" y="74"/>
                      </a:lnTo>
                      <a:lnTo>
                        <a:pt x="40" y="65"/>
                      </a:lnTo>
                      <a:lnTo>
                        <a:pt x="56" y="74"/>
                      </a:lnTo>
                      <a:lnTo>
                        <a:pt x="65" y="65"/>
                      </a:lnTo>
                      <a:lnTo>
                        <a:pt x="89" y="34"/>
                      </a:lnTo>
                      <a:lnTo>
                        <a:pt x="112" y="34"/>
                      </a:lnTo>
                      <a:lnTo>
                        <a:pt x="120" y="34"/>
                      </a:lnTo>
                      <a:lnTo>
                        <a:pt x="112" y="25"/>
                      </a:lnTo>
                      <a:lnTo>
                        <a:pt x="130" y="25"/>
                      </a:lnTo>
                      <a:lnTo>
                        <a:pt x="105" y="18"/>
                      </a:lnTo>
                      <a:lnTo>
                        <a:pt x="105" y="9"/>
                      </a:lnTo>
                      <a:lnTo>
                        <a:pt x="96" y="0"/>
                      </a:lnTo>
                      <a:lnTo>
                        <a:pt x="80" y="18"/>
                      </a:lnTo>
                      <a:lnTo>
                        <a:pt x="71" y="25"/>
                      </a:lnTo>
                    </a:path>
                  </a:pathLst>
                </a:custGeom>
                <a:solidFill>
                  <a:srgbClr val="DDDDDD"/>
                </a:solidFill>
                <a:ln w="9525">
                  <a:noFill/>
                  <a:round/>
                  <a:headEnd/>
                  <a:tailEnd/>
                </a:ln>
              </p:spPr>
              <p:txBody>
                <a:bodyPr lIns="0" tIns="0" rIns="0" bIns="0" anchor="ctr"/>
                <a:lstStyle/>
                <a:p>
                  <a:endParaRPr lang="en-GB"/>
                </a:p>
              </p:txBody>
            </p:sp>
            <p:sp>
              <p:nvSpPr>
                <p:cNvPr id="3340" name="Freeform 123"/>
                <p:cNvSpPr>
                  <a:spLocks/>
                </p:cNvSpPr>
                <p:nvPr/>
              </p:nvSpPr>
              <p:spPr bwMode="gray">
                <a:xfrm>
                  <a:off x="4224" y="2951"/>
                  <a:ext cx="28" cy="20"/>
                </a:xfrm>
                <a:custGeom>
                  <a:avLst/>
                  <a:gdLst>
                    <a:gd name="T0" fmla="*/ 0 w 25"/>
                    <a:gd name="T1" fmla="*/ 10528 h 17"/>
                    <a:gd name="T2" fmla="*/ 809 w 25"/>
                    <a:gd name="T3" fmla="*/ 10528 h 17"/>
                    <a:gd name="T4" fmla="*/ 1426 w 25"/>
                    <a:gd name="T5" fmla="*/ 10528 h 17"/>
                    <a:gd name="T6" fmla="*/ 2244 w 25"/>
                    <a:gd name="T7" fmla="*/ 0 h 17"/>
                    <a:gd name="T8" fmla="*/ 1426 w 25"/>
                    <a:gd name="T9" fmla="*/ 0 h 17"/>
                    <a:gd name="T10" fmla="*/ 0 w 25"/>
                    <a:gd name="T11" fmla="*/ 10528 h 17"/>
                    <a:gd name="T12" fmla="*/ 0 60000 65536"/>
                    <a:gd name="T13" fmla="*/ 0 60000 65536"/>
                    <a:gd name="T14" fmla="*/ 0 60000 65536"/>
                    <a:gd name="T15" fmla="*/ 0 60000 65536"/>
                    <a:gd name="T16" fmla="*/ 0 60000 65536"/>
                    <a:gd name="T17" fmla="*/ 0 60000 65536"/>
                    <a:gd name="T18" fmla="*/ 0 w 25"/>
                    <a:gd name="T19" fmla="*/ 0 h 17"/>
                    <a:gd name="T20" fmla="*/ 25 w 2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5" h="17">
                      <a:moveTo>
                        <a:pt x="0" y="16"/>
                      </a:moveTo>
                      <a:lnTo>
                        <a:pt x="9" y="16"/>
                      </a:lnTo>
                      <a:lnTo>
                        <a:pt x="15" y="16"/>
                      </a:lnTo>
                      <a:lnTo>
                        <a:pt x="24" y="0"/>
                      </a:lnTo>
                      <a:lnTo>
                        <a:pt x="15" y="0"/>
                      </a:lnTo>
                      <a:lnTo>
                        <a:pt x="0" y="16"/>
                      </a:lnTo>
                    </a:path>
                  </a:pathLst>
                </a:custGeom>
                <a:solidFill>
                  <a:srgbClr val="DDDDDD"/>
                </a:solidFill>
                <a:ln w="9525">
                  <a:noFill/>
                  <a:round/>
                  <a:headEnd/>
                  <a:tailEnd/>
                </a:ln>
              </p:spPr>
              <p:txBody>
                <a:bodyPr lIns="0" tIns="0" rIns="0" bIns="0" anchor="ctr"/>
                <a:lstStyle/>
                <a:p>
                  <a:endParaRPr lang="en-GB"/>
                </a:p>
              </p:txBody>
            </p:sp>
            <p:sp>
              <p:nvSpPr>
                <p:cNvPr id="3341" name="Freeform 124"/>
                <p:cNvSpPr>
                  <a:spLocks/>
                </p:cNvSpPr>
                <p:nvPr/>
              </p:nvSpPr>
              <p:spPr bwMode="gray">
                <a:xfrm>
                  <a:off x="4151" y="2961"/>
                  <a:ext cx="145" cy="122"/>
                </a:xfrm>
                <a:custGeom>
                  <a:avLst/>
                  <a:gdLst>
                    <a:gd name="T0" fmla="*/ 670 w 130"/>
                    <a:gd name="T1" fmla="*/ 8472 h 106"/>
                    <a:gd name="T2" fmla="*/ 1875 w 130"/>
                    <a:gd name="T3" fmla="*/ 11081 h 106"/>
                    <a:gd name="T4" fmla="*/ 3151 w 130"/>
                    <a:gd name="T5" fmla="*/ 11081 h 106"/>
                    <a:gd name="T6" fmla="*/ 3886 w 130"/>
                    <a:gd name="T7" fmla="*/ 8472 h 106"/>
                    <a:gd name="T8" fmla="*/ 5088 w 130"/>
                    <a:gd name="T9" fmla="*/ 11081 h 106"/>
                    <a:gd name="T10" fmla="*/ 5938 w 130"/>
                    <a:gd name="T11" fmla="*/ 8472 h 106"/>
                    <a:gd name="T12" fmla="*/ 7750 w 130"/>
                    <a:gd name="T13" fmla="*/ 0 h 106"/>
                    <a:gd name="T14" fmla="*/ 9539 w 130"/>
                    <a:gd name="T15" fmla="*/ 0 h 106"/>
                    <a:gd name="T16" fmla="*/ 8921 w 130"/>
                    <a:gd name="T17" fmla="*/ 4406 h 106"/>
                    <a:gd name="T18" fmla="*/ 9539 w 130"/>
                    <a:gd name="T19" fmla="*/ 7092 h 106"/>
                    <a:gd name="T20" fmla="*/ 8921 w 130"/>
                    <a:gd name="T21" fmla="*/ 8472 h 106"/>
                    <a:gd name="T22" fmla="*/ 10250 w 130"/>
                    <a:gd name="T23" fmla="*/ 11081 h 106"/>
                    <a:gd name="T24" fmla="*/ 9539 w 130"/>
                    <a:gd name="T25" fmla="*/ 13314 h 106"/>
                    <a:gd name="T26" fmla="*/ 8247 w 130"/>
                    <a:gd name="T27" fmla="*/ 17987 h 106"/>
                    <a:gd name="T28" fmla="*/ 7750 w 130"/>
                    <a:gd name="T29" fmla="*/ 22380 h 106"/>
                    <a:gd name="T30" fmla="*/ 8247 w 130"/>
                    <a:gd name="T31" fmla="*/ 22380 h 106"/>
                    <a:gd name="T32" fmla="*/ 7750 w 130"/>
                    <a:gd name="T33" fmla="*/ 26889 h 106"/>
                    <a:gd name="T34" fmla="*/ 6286 w 130"/>
                    <a:gd name="T35" fmla="*/ 29087 h 106"/>
                    <a:gd name="T36" fmla="*/ 5938 w 130"/>
                    <a:gd name="T37" fmla="*/ 26889 h 106"/>
                    <a:gd name="T38" fmla="*/ 4489 w 130"/>
                    <a:gd name="T39" fmla="*/ 26889 h 106"/>
                    <a:gd name="T40" fmla="*/ 3151 w 130"/>
                    <a:gd name="T41" fmla="*/ 26889 h 106"/>
                    <a:gd name="T42" fmla="*/ 3151 w 130"/>
                    <a:gd name="T43" fmla="*/ 24311 h 106"/>
                    <a:gd name="T44" fmla="*/ 1875 w 130"/>
                    <a:gd name="T45" fmla="*/ 24311 h 106"/>
                    <a:gd name="T46" fmla="*/ 1315 w 130"/>
                    <a:gd name="T47" fmla="*/ 20030 h 106"/>
                    <a:gd name="T48" fmla="*/ 670 w 130"/>
                    <a:gd name="T49" fmla="*/ 15614 h 106"/>
                    <a:gd name="T50" fmla="*/ 0 w 130"/>
                    <a:gd name="T51" fmla="*/ 11081 h 106"/>
                    <a:gd name="T52" fmla="*/ 670 w 130"/>
                    <a:gd name="T53" fmla="*/ 8472 h 1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0"/>
                    <a:gd name="T82" fmla="*/ 0 h 106"/>
                    <a:gd name="T83" fmla="*/ 130 w 130"/>
                    <a:gd name="T84" fmla="*/ 106 h 1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0" h="106">
                      <a:moveTo>
                        <a:pt x="9" y="31"/>
                      </a:moveTo>
                      <a:lnTo>
                        <a:pt x="24" y="40"/>
                      </a:lnTo>
                      <a:lnTo>
                        <a:pt x="40" y="40"/>
                      </a:lnTo>
                      <a:lnTo>
                        <a:pt x="49" y="31"/>
                      </a:lnTo>
                      <a:lnTo>
                        <a:pt x="65" y="40"/>
                      </a:lnTo>
                      <a:lnTo>
                        <a:pt x="74" y="31"/>
                      </a:lnTo>
                      <a:lnTo>
                        <a:pt x="98" y="0"/>
                      </a:lnTo>
                      <a:lnTo>
                        <a:pt x="121" y="0"/>
                      </a:lnTo>
                      <a:lnTo>
                        <a:pt x="114" y="16"/>
                      </a:lnTo>
                      <a:lnTo>
                        <a:pt x="121" y="25"/>
                      </a:lnTo>
                      <a:lnTo>
                        <a:pt x="114" y="31"/>
                      </a:lnTo>
                      <a:lnTo>
                        <a:pt x="129" y="40"/>
                      </a:lnTo>
                      <a:lnTo>
                        <a:pt x="121" y="48"/>
                      </a:lnTo>
                      <a:lnTo>
                        <a:pt x="105" y="65"/>
                      </a:lnTo>
                      <a:lnTo>
                        <a:pt x="98" y="81"/>
                      </a:lnTo>
                      <a:lnTo>
                        <a:pt x="105" y="81"/>
                      </a:lnTo>
                      <a:lnTo>
                        <a:pt x="98" y="97"/>
                      </a:lnTo>
                      <a:lnTo>
                        <a:pt x="80" y="105"/>
                      </a:lnTo>
                      <a:lnTo>
                        <a:pt x="74" y="97"/>
                      </a:lnTo>
                      <a:lnTo>
                        <a:pt x="57" y="97"/>
                      </a:lnTo>
                      <a:lnTo>
                        <a:pt x="40" y="97"/>
                      </a:lnTo>
                      <a:lnTo>
                        <a:pt x="40" y="88"/>
                      </a:lnTo>
                      <a:lnTo>
                        <a:pt x="24" y="88"/>
                      </a:lnTo>
                      <a:lnTo>
                        <a:pt x="17" y="72"/>
                      </a:lnTo>
                      <a:lnTo>
                        <a:pt x="9" y="56"/>
                      </a:lnTo>
                      <a:lnTo>
                        <a:pt x="0" y="40"/>
                      </a:lnTo>
                      <a:lnTo>
                        <a:pt x="9" y="31"/>
                      </a:lnTo>
                    </a:path>
                  </a:pathLst>
                </a:custGeom>
                <a:solidFill>
                  <a:srgbClr val="DDDDDD"/>
                </a:solidFill>
                <a:ln w="9525">
                  <a:noFill/>
                  <a:round/>
                  <a:headEnd/>
                  <a:tailEnd/>
                </a:ln>
              </p:spPr>
              <p:txBody>
                <a:bodyPr lIns="0" tIns="0" rIns="0" bIns="0" anchor="ctr"/>
                <a:lstStyle/>
                <a:p>
                  <a:endParaRPr lang="en-GB"/>
                </a:p>
              </p:txBody>
            </p:sp>
            <p:sp>
              <p:nvSpPr>
                <p:cNvPr id="3342" name="Freeform 125"/>
                <p:cNvSpPr>
                  <a:spLocks/>
                </p:cNvSpPr>
                <p:nvPr/>
              </p:nvSpPr>
              <p:spPr bwMode="gray">
                <a:xfrm>
                  <a:off x="4468" y="3026"/>
                  <a:ext cx="146" cy="129"/>
                </a:xfrm>
                <a:custGeom>
                  <a:avLst/>
                  <a:gdLst>
                    <a:gd name="T0" fmla="*/ 9997 w 131"/>
                    <a:gd name="T1" fmla="*/ 6504 h 113"/>
                    <a:gd name="T2" fmla="*/ 9997 w 131"/>
                    <a:gd name="T3" fmla="*/ 12882 h 113"/>
                    <a:gd name="T4" fmla="*/ 9997 w 131"/>
                    <a:gd name="T5" fmla="*/ 22433 h 113"/>
                    <a:gd name="T6" fmla="*/ 8569 w 131"/>
                    <a:gd name="T7" fmla="*/ 19615 h 113"/>
                    <a:gd name="T8" fmla="*/ 6644 w 131"/>
                    <a:gd name="T9" fmla="*/ 21066 h 113"/>
                    <a:gd name="T10" fmla="*/ 7376 w 131"/>
                    <a:gd name="T11" fmla="*/ 17666 h 113"/>
                    <a:gd name="T12" fmla="*/ 6644 w 131"/>
                    <a:gd name="T13" fmla="*/ 14395 h 113"/>
                    <a:gd name="T14" fmla="*/ 2355 w 131"/>
                    <a:gd name="T15" fmla="*/ 8302 h 113"/>
                    <a:gd name="T16" fmla="*/ 1896 w 131"/>
                    <a:gd name="T17" fmla="*/ 9750 h 113"/>
                    <a:gd name="T18" fmla="*/ 1896 w 131"/>
                    <a:gd name="T19" fmla="*/ 8302 h 113"/>
                    <a:gd name="T20" fmla="*/ 1228 w 131"/>
                    <a:gd name="T21" fmla="*/ 6504 h 113"/>
                    <a:gd name="T22" fmla="*/ 2355 w 131"/>
                    <a:gd name="T23" fmla="*/ 6504 h 113"/>
                    <a:gd name="T24" fmla="*/ 3074 w 131"/>
                    <a:gd name="T25" fmla="*/ 5029 h 113"/>
                    <a:gd name="T26" fmla="*/ 1228 w 131"/>
                    <a:gd name="T27" fmla="*/ 5029 h 113"/>
                    <a:gd name="T28" fmla="*/ 463 w 131"/>
                    <a:gd name="T29" fmla="*/ 3278 h 113"/>
                    <a:gd name="T30" fmla="*/ 0 w 131"/>
                    <a:gd name="T31" fmla="*/ 3278 h 113"/>
                    <a:gd name="T32" fmla="*/ 1228 w 131"/>
                    <a:gd name="T33" fmla="*/ 0 h 113"/>
                    <a:gd name="T34" fmla="*/ 1896 w 131"/>
                    <a:gd name="T35" fmla="*/ 0 h 113"/>
                    <a:gd name="T36" fmla="*/ 3074 w 131"/>
                    <a:gd name="T37" fmla="*/ 1743 h 113"/>
                    <a:gd name="T38" fmla="*/ 3074 w 131"/>
                    <a:gd name="T39" fmla="*/ 5029 h 113"/>
                    <a:gd name="T40" fmla="*/ 4255 w 131"/>
                    <a:gd name="T41" fmla="*/ 8302 h 113"/>
                    <a:gd name="T42" fmla="*/ 5507 w 131"/>
                    <a:gd name="T43" fmla="*/ 5029 h 113"/>
                    <a:gd name="T44" fmla="*/ 6644 w 131"/>
                    <a:gd name="T45" fmla="*/ 3278 h 113"/>
                    <a:gd name="T46" fmla="*/ 9997 w 131"/>
                    <a:gd name="T47" fmla="*/ 6504 h 1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1"/>
                    <a:gd name="T73" fmla="*/ 0 h 113"/>
                    <a:gd name="T74" fmla="*/ 131 w 131"/>
                    <a:gd name="T75" fmla="*/ 113 h 1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1" h="113">
                      <a:moveTo>
                        <a:pt x="130" y="32"/>
                      </a:moveTo>
                      <a:lnTo>
                        <a:pt x="130" y="65"/>
                      </a:lnTo>
                      <a:lnTo>
                        <a:pt x="130" y="112"/>
                      </a:lnTo>
                      <a:lnTo>
                        <a:pt x="112" y="97"/>
                      </a:lnTo>
                      <a:lnTo>
                        <a:pt x="88" y="106"/>
                      </a:lnTo>
                      <a:lnTo>
                        <a:pt x="97" y="89"/>
                      </a:lnTo>
                      <a:lnTo>
                        <a:pt x="88" y="72"/>
                      </a:lnTo>
                      <a:lnTo>
                        <a:pt x="31" y="41"/>
                      </a:lnTo>
                      <a:lnTo>
                        <a:pt x="25" y="49"/>
                      </a:lnTo>
                      <a:lnTo>
                        <a:pt x="25" y="41"/>
                      </a:lnTo>
                      <a:lnTo>
                        <a:pt x="16" y="32"/>
                      </a:lnTo>
                      <a:lnTo>
                        <a:pt x="31" y="32"/>
                      </a:lnTo>
                      <a:lnTo>
                        <a:pt x="40" y="25"/>
                      </a:lnTo>
                      <a:lnTo>
                        <a:pt x="16" y="25"/>
                      </a:lnTo>
                      <a:lnTo>
                        <a:pt x="6" y="16"/>
                      </a:lnTo>
                      <a:lnTo>
                        <a:pt x="0" y="16"/>
                      </a:lnTo>
                      <a:lnTo>
                        <a:pt x="16" y="0"/>
                      </a:lnTo>
                      <a:lnTo>
                        <a:pt x="25" y="0"/>
                      </a:lnTo>
                      <a:lnTo>
                        <a:pt x="40" y="9"/>
                      </a:lnTo>
                      <a:lnTo>
                        <a:pt x="40" y="25"/>
                      </a:lnTo>
                      <a:lnTo>
                        <a:pt x="56" y="41"/>
                      </a:lnTo>
                      <a:lnTo>
                        <a:pt x="72" y="25"/>
                      </a:lnTo>
                      <a:lnTo>
                        <a:pt x="88" y="16"/>
                      </a:lnTo>
                      <a:lnTo>
                        <a:pt x="130" y="32"/>
                      </a:lnTo>
                    </a:path>
                  </a:pathLst>
                </a:custGeom>
                <a:solidFill>
                  <a:srgbClr val="DDDDDD"/>
                </a:solidFill>
                <a:ln w="9525">
                  <a:noFill/>
                  <a:round/>
                  <a:headEnd/>
                  <a:tailEnd/>
                </a:ln>
              </p:spPr>
              <p:txBody>
                <a:bodyPr lIns="0" tIns="0" rIns="0" bIns="0" anchor="ctr"/>
                <a:lstStyle/>
                <a:p>
                  <a:endParaRPr lang="en-GB"/>
                </a:p>
              </p:txBody>
            </p:sp>
            <p:sp>
              <p:nvSpPr>
                <p:cNvPr id="3343" name="Freeform 126"/>
                <p:cNvSpPr>
                  <a:spLocks/>
                </p:cNvSpPr>
                <p:nvPr/>
              </p:nvSpPr>
              <p:spPr bwMode="gray">
                <a:xfrm>
                  <a:off x="4612" y="3062"/>
                  <a:ext cx="137" cy="121"/>
                </a:xfrm>
                <a:custGeom>
                  <a:avLst/>
                  <a:gdLst>
                    <a:gd name="T0" fmla="*/ 0 w 123"/>
                    <a:gd name="T1" fmla="*/ 16040 h 106"/>
                    <a:gd name="T2" fmla="*/ 0 w 123"/>
                    <a:gd name="T3" fmla="*/ 6537 h 106"/>
                    <a:gd name="T4" fmla="*/ 0 w 123"/>
                    <a:gd name="T5" fmla="*/ 0 h 106"/>
                    <a:gd name="T6" fmla="*/ 2450 w 123"/>
                    <a:gd name="T7" fmla="*/ 1741 h 106"/>
                    <a:gd name="T8" fmla="*/ 4205 w 123"/>
                    <a:gd name="T9" fmla="*/ 5017 h 106"/>
                    <a:gd name="T10" fmla="*/ 4205 w 123"/>
                    <a:gd name="T11" fmla="*/ 6537 h 106"/>
                    <a:gd name="T12" fmla="*/ 6520 w 123"/>
                    <a:gd name="T13" fmla="*/ 9723 h 106"/>
                    <a:gd name="T14" fmla="*/ 5363 w 123"/>
                    <a:gd name="T15" fmla="*/ 11271 h 106"/>
                    <a:gd name="T16" fmla="*/ 6042 w 123"/>
                    <a:gd name="T17" fmla="*/ 11271 h 106"/>
                    <a:gd name="T18" fmla="*/ 6520 w 123"/>
                    <a:gd name="T19" fmla="*/ 12866 h 106"/>
                    <a:gd name="T20" fmla="*/ 7209 w 123"/>
                    <a:gd name="T21" fmla="*/ 16040 h 106"/>
                    <a:gd name="T22" fmla="*/ 7747 w 123"/>
                    <a:gd name="T23" fmla="*/ 16040 h 106"/>
                    <a:gd name="T24" fmla="*/ 7747 w 123"/>
                    <a:gd name="T25" fmla="*/ 18068 h 106"/>
                    <a:gd name="T26" fmla="*/ 9024 w 123"/>
                    <a:gd name="T27" fmla="*/ 19666 h 106"/>
                    <a:gd name="T28" fmla="*/ 9024 w 123"/>
                    <a:gd name="T29" fmla="*/ 20950 h 106"/>
                    <a:gd name="T30" fmla="*/ 6042 w 123"/>
                    <a:gd name="T31" fmla="*/ 19666 h 106"/>
                    <a:gd name="T32" fmla="*/ 4684 w 123"/>
                    <a:gd name="T33" fmla="*/ 12866 h 106"/>
                    <a:gd name="T34" fmla="*/ 3484 w 123"/>
                    <a:gd name="T35" fmla="*/ 12866 h 106"/>
                    <a:gd name="T36" fmla="*/ 3040 w 123"/>
                    <a:gd name="T37" fmla="*/ 12866 h 106"/>
                    <a:gd name="T38" fmla="*/ 1773 w 123"/>
                    <a:gd name="T39" fmla="*/ 14687 h 106"/>
                    <a:gd name="T40" fmla="*/ 2450 w 123"/>
                    <a:gd name="T41" fmla="*/ 16040 h 106"/>
                    <a:gd name="T42" fmla="*/ 1152 w 123"/>
                    <a:gd name="T43" fmla="*/ 16040 h 106"/>
                    <a:gd name="T44" fmla="*/ 0 w 123"/>
                    <a:gd name="T45" fmla="*/ 16040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3"/>
                    <a:gd name="T70" fmla="*/ 0 h 106"/>
                    <a:gd name="T71" fmla="*/ 123 w 123"/>
                    <a:gd name="T72" fmla="*/ 106 h 1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3" h="106">
                      <a:moveTo>
                        <a:pt x="0" y="80"/>
                      </a:moveTo>
                      <a:lnTo>
                        <a:pt x="0" y="33"/>
                      </a:lnTo>
                      <a:lnTo>
                        <a:pt x="0" y="0"/>
                      </a:lnTo>
                      <a:lnTo>
                        <a:pt x="32" y="9"/>
                      </a:lnTo>
                      <a:lnTo>
                        <a:pt x="57" y="25"/>
                      </a:lnTo>
                      <a:lnTo>
                        <a:pt x="57" y="33"/>
                      </a:lnTo>
                      <a:lnTo>
                        <a:pt x="88" y="49"/>
                      </a:lnTo>
                      <a:lnTo>
                        <a:pt x="72" y="57"/>
                      </a:lnTo>
                      <a:lnTo>
                        <a:pt x="81" y="57"/>
                      </a:lnTo>
                      <a:lnTo>
                        <a:pt x="88" y="65"/>
                      </a:lnTo>
                      <a:lnTo>
                        <a:pt x="97" y="80"/>
                      </a:lnTo>
                      <a:lnTo>
                        <a:pt x="104" y="80"/>
                      </a:lnTo>
                      <a:lnTo>
                        <a:pt x="104" y="90"/>
                      </a:lnTo>
                      <a:lnTo>
                        <a:pt x="122" y="99"/>
                      </a:lnTo>
                      <a:lnTo>
                        <a:pt x="122" y="105"/>
                      </a:lnTo>
                      <a:lnTo>
                        <a:pt x="81" y="99"/>
                      </a:lnTo>
                      <a:lnTo>
                        <a:pt x="63" y="65"/>
                      </a:lnTo>
                      <a:lnTo>
                        <a:pt x="47" y="65"/>
                      </a:lnTo>
                      <a:lnTo>
                        <a:pt x="40" y="65"/>
                      </a:lnTo>
                      <a:lnTo>
                        <a:pt x="23" y="74"/>
                      </a:lnTo>
                      <a:lnTo>
                        <a:pt x="32" y="80"/>
                      </a:lnTo>
                      <a:lnTo>
                        <a:pt x="15" y="80"/>
                      </a:lnTo>
                      <a:lnTo>
                        <a:pt x="0" y="8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44" name="Freeform 127"/>
                <p:cNvSpPr>
                  <a:spLocks/>
                </p:cNvSpPr>
                <p:nvPr/>
              </p:nvSpPr>
              <p:spPr bwMode="gray">
                <a:xfrm>
                  <a:off x="4402" y="2415"/>
                  <a:ext cx="50" cy="76"/>
                </a:xfrm>
                <a:custGeom>
                  <a:avLst/>
                  <a:gdLst>
                    <a:gd name="T0" fmla="*/ 0 w 44"/>
                    <a:gd name="T1" fmla="*/ 4557 h 66"/>
                    <a:gd name="T2" fmla="*/ 4123 w 44"/>
                    <a:gd name="T3" fmla="*/ 0 h 66"/>
                    <a:gd name="T4" fmla="*/ 5716 w 44"/>
                    <a:gd name="T5" fmla="*/ 4557 h 66"/>
                    <a:gd name="T6" fmla="*/ 7341 w 44"/>
                    <a:gd name="T7" fmla="*/ 11327 h 66"/>
                    <a:gd name="T8" fmla="*/ 5716 w 44"/>
                    <a:gd name="T9" fmla="*/ 15768 h 66"/>
                    <a:gd name="T10" fmla="*/ 0 w 44"/>
                    <a:gd name="T11" fmla="*/ 18177 h 66"/>
                    <a:gd name="T12" fmla="*/ 0 w 44"/>
                    <a:gd name="T13" fmla="*/ 15768 h 66"/>
                    <a:gd name="T14" fmla="*/ 0 w 44"/>
                    <a:gd name="T15" fmla="*/ 13671 h 66"/>
                    <a:gd name="T16" fmla="*/ 0 w 44"/>
                    <a:gd name="T17" fmla="*/ 6957 h 66"/>
                    <a:gd name="T18" fmla="*/ 0 w 44"/>
                    <a:gd name="T19" fmla="*/ 4557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66"/>
                    <a:gd name="T32" fmla="*/ 44 w 44"/>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66">
                      <a:moveTo>
                        <a:pt x="0" y="16"/>
                      </a:moveTo>
                      <a:lnTo>
                        <a:pt x="25" y="0"/>
                      </a:lnTo>
                      <a:lnTo>
                        <a:pt x="34" y="16"/>
                      </a:lnTo>
                      <a:lnTo>
                        <a:pt x="43" y="40"/>
                      </a:lnTo>
                      <a:lnTo>
                        <a:pt x="34" y="56"/>
                      </a:lnTo>
                      <a:lnTo>
                        <a:pt x="0" y="65"/>
                      </a:lnTo>
                      <a:lnTo>
                        <a:pt x="0" y="56"/>
                      </a:lnTo>
                      <a:lnTo>
                        <a:pt x="0" y="48"/>
                      </a:lnTo>
                      <a:lnTo>
                        <a:pt x="0" y="24"/>
                      </a:lnTo>
                      <a:lnTo>
                        <a:pt x="0" y="16"/>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45" name="Freeform 128"/>
                <p:cNvSpPr>
                  <a:spLocks/>
                </p:cNvSpPr>
                <p:nvPr/>
              </p:nvSpPr>
              <p:spPr bwMode="gray">
                <a:xfrm>
                  <a:off x="4378" y="2340"/>
                  <a:ext cx="91" cy="94"/>
                </a:xfrm>
                <a:custGeom>
                  <a:avLst/>
                  <a:gdLst>
                    <a:gd name="T0" fmla="*/ 5208 w 82"/>
                    <a:gd name="T1" fmla="*/ 0 h 83"/>
                    <a:gd name="T2" fmla="*/ 4660 w 82"/>
                    <a:gd name="T3" fmla="*/ 0 h 83"/>
                    <a:gd name="T4" fmla="*/ 3571 w 82"/>
                    <a:gd name="T5" fmla="*/ 1207 h 83"/>
                    <a:gd name="T6" fmla="*/ 3030 w 82"/>
                    <a:gd name="T7" fmla="*/ 1207 h 83"/>
                    <a:gd name="T8" fmla="*/ 2560 w 82"/>
                    <a:gd name="T9" fmla="*/ 2486 h 83"/>
                    <a:gd name="T10" fmla="*/ 2079 w 82"/>
                    <a:gd name="T11" fmla="*/ 2486 h 83"/>
                    <a:gd name="T12" fmla="*/ 0 w 82"/>
                    <a:gd name="T13" fmla="*/ 5941 h 83"/>
                    <a:gd name="T14" fmla="*/ 0 w 82"/>
                    <a:gd name="T15" fmla="*/ 7435 h 83"/>
                    <a:gd name="T16" fmla="*/ 464 w 82"/>
                    <a:gd name="T17" fmla="*/ 7435 h 83"/>
                    <a:gd name="T18" fmla="*/ 0 w 82"/>
                    <a:gd name="T19" fmla="*/ 10800 h 83"/>
                    <a:gd name="T20" fmla="*/ 464 w 82"/>
                    <a:gd name="T21" fmla="*/ 11896 h 83"/>
                    <a:gd name="T22" fmla="*/ 1069 w 82"/>
                    <a:gd name="T23" fmla="*/ 11896 h 83"/>
                    <a:gd name="T24" fmla="*/ 1460 w 82"/>
                    <a:gd name="T25" fmla="*/ 11896 h 83"/>
                    <a:gd name="T26" fmla="*/ 3030 w 82"/>
                    <a:gd name="T27" fmla="*/ 9559 h 83"/>
                    <a:gd name="T28" fmla="*/ 2079 w 82"/>
                    <a:gd name="T29" fmla="*/ 8420 h 83"/>
                    <a:gd name="T30" fmla="*/ 2079 w 82"/>
                    <a:gd name="T31" fmla="*/ 7435 h 83"/>
                    <a:gd name="T32" fmla="*/ 4199 w 82"/>
                    <a:gd name="T33" fmla="*/ 5119 h 83"/>
                    <a:gd name="T34" fmla="*/ 4199 w 82"/>
                    <a:gd name="T35" fmla="*/ 2486 h 83"/>
                    <a:gd name="T36" fmla="*/ 5208 w 82"/>
                    <a:gd name="T37" fmla="*/ 0 h 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83"/>
                    <a:gd name="T59" fmla="*/ 82 w 82"/>
                    <a:gd name="T60" fmla="*/ 83 h 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83">
                      <a:moveTo>
                        <a:pt x="81" y="0"/>
                      </a:moveTo>
                      <a:lnTo>
                        <a:pt x="72" y="0"/>
                      </a:lnTo>
                      <a:lnTo>
                        <a:pt x="56" y="9"/>
                      </a:lnTo>
                      <a:lnTo>
                        <a:pt x="47" y="9"/>
                      </a:lnTo>
                      <a:lnTo>
                        <a:pt x="40" y="17"/>
                      </a:lnTo>
                      <a:lnTo>
                        <a:pt x="32" y="17"/>
                      </a:lnTo>
                      <a:lnTo>
                        <a:pt x="0" y="41"/>
                      </a:lnTo>
                      <a:lnTo>
                        <a:pt x="0" y="50"/>
                      </a:lnTo>
                      <a:lnTo>
                        <a:pt x="7" y="50"/>
                      </a:lnTo>
                      <a:lnTo>
                        <a:pt x="0" y="74"/>
                      </a:lnTo>
                      <a:lnTo>
                        <a:pt x="7" y="82"/>
                      </a:lnTo>
                      <a:lnTo>
                        <a:pt x="16" y="82"/>
                      </a:lnTo>
                      <a:lnTo>
                        <a:pt x="22" y="82"/>
                      </a:lnTo>
                      <a:lnTo>
                        <a:pt x="47" y="66"/>
                      </a:lnTo>
                      <a:lnTo>
                        <a:pt x="32" y="57"/>
                      </a:lnTo>
                      <a:lnTo>
                        <a:pt x="32" y="50"/>
                      </a:lnTo>
                      <a:lnTo>
                        <a:pt x="65" y="34"/>
                      </a:lnTo>
                      <a:lnTo>
                        <a:pt x="65" y="17"/>
                      </a:lnTo>
                      <a:lnTo>
                        <a:pt x="81" y="0"/>
                      </a:lnTo>
                    </a:path>
                  </a:pathLst>
                </a:custGeom>
                <a:solidFill>
                  <a:srgbClr val="DDDDDD"/>
                </a:solidFill>
                <a:ln w="9525">
                  <a:noFill/>
                  <a:round/>
                  <a:headEnd/>
                  <a:tailEnd/>
                </a:ln>
              </p:spPr>
              <p:txBody>
                <a:bodyPr lIns="0" tIns="0" rIns="0" bIns="0" anchor="ctr"/>
                <a:lstStyle/>
                <a:p>
                  <a:endParaRPr lang="en-GB"/>
                </a:p>
              </p:txBody>
            </p:sp>
            <p:sp>
              <p:nvSpPr>
                <p:cNvPr id="3346" name="Freeform 129"/>
                <p:cNvSpPr>
                  <a:spLocks/>
                </p:cNvSpPr>
                <p:nvPr/>
              </p:nvSpPr>
              <p:spPr bwMode="gray">
                <a:xfrm>
                  <a:off x="2421" y="2470"/>
                  <a:ext cx="173" cy="140"/>
                </a:xfrm>
                <a:custGeom>
                  <a:avLst/>
                  <a:gdLst>
                    <a:gd name="T0" fmla="*/ 8694 w 156"/>
                    <a:gd name="T1" fmla="*/ 1325 h 123"/>
                    <a:gd name="T2" fmla="*/ 9223 w 156"/>
                    <a:gd name="T3" fmla="*/ 1325 h 123"/>
                    <a:gd name="T4" fmla="*/ 9746 w 156"/>
                    <a:gd name="T5" fmla="*/ 8683 h 123"/>
                    <a:gd name="T6" fmla="*/ 7608 w 156"/>
                    <a:gd name="T7" fmla="*/ 10089 h 123"/>
                    <a:gd name="T8" fmla="*/ 7608 w 156"/>
                    <a:gd name="T9" fmla="*/ 11597 h 123"/>
                    <a:gd name="T10" fmla="*/ 6186 w 156"/>
                    <a:gd name="T11" fmla="*/ 14574 h 123"/>
                    <a:gd name="T12" fmla="*/ 4090 w 156"/>
                    <a:gd name="T13" fmla="*/ 17100 h 123"/>
                    <a:gd name="T14" fmla="*/ 3622 w 156"/>
                    <a:gd name="T15" fmla="*/ 18800 h 123"/>
                    <a:gd name="T16" fmla="*/ 3622 w 156"/>
                    <a:gd name="T17" fmla="*/ 21700 h 123"/>
                    <a:gd name="T18" fmla="*/ 0 w 156"/>
                    <a:gd name="T19" fmla="*/ 20072 h 123"/>
                    <a:gd name="T20" fmla="*/ 990 w 156"/>
                    <a:gd name="T21" fmla="*/ 20072 h 123"/>
                    <a:gd name="T22" fmla="*/ 1982 w 156"/>
                    <a:gd name="T23" fmla="*/ 17100 h 123"/>
                    <a:gd name="T24" fmla="*/ 2506 w 156"/>
                    <a:gd name="T25" fmla="*/ 14574 h 123"/>
                    <a:gd name="T26" fmla="*/ 2506 w 156"/>
                    <a:gd name="T27" fmla="*/ 11597 h 123"/>
                    <a:gd name="T28" fmla="*/ 3091 w 156"/>
                    <a:gd name="T29" fmla="*/ 8683 h 123"/>
                    <a:gd name="T30" fmla="*/ 3622 w 156"/>
                    <a:gd name="T31" fmla="*/ 5502 h 123"/>
                    <a:gd name="T32" fmla="*/ 5036 w 156"/>
                    <a:gd name="T33" fmla="*/ 4247 h 123"/>
                    <a:gd name="T34" fmla="*/ 5585 w 156"/>
                    <a:gd name="T35" fmla="*/ 0 h 123"/>
                    <a:gd name="T36" fmla="*/ 6186 w 156"/>
                    <a:gd name="T37" fmla="*/ 0 h 123"/>
                    <a:gd name="T38" fmla="*/ 6591 w 156"/>
                    <a:gd name="T39" fmla="*/ 1325 h 123"/>
                    <a:gd name="T40" fmla="*/ 8127 w 156"/>
                    <a:gd name="T41" fmla="*/ 1325 h 123"/>
                    <a:gd name="T42" fmla="*/ 8694 w 156"/>
                    <a:gd name="T43" fmla="*/ 1325 h 1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6"/>
                    <a:gd name="T67" fmla="*/ 0 h 123"/>
                    <a:gd name="T68" fmla="*/ 156 w 156"/>
                    <a:gd name="T69" fmla="*/ 123 h 1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6" h="123">
                      <a:moveTo>
                        <a:pt x="139" y="8"/>
                      </a:moveTo>
                      <a:lnTo>
                        <a:pt x="147" y="8"/>
                      </a:lnTo>
                      <a:lnTo>
                        <a:pt x="155" y="48"/>
                      </a:lnTo>
                      <a:lnTo>
                        <a:pt x="122" y="57"/>
                      </a:lnTo>
                      <a:lnTo>
                        <a:pt x="122" y="66"/>
                      </a:lnTo>
                      <a:lnTo>
                        <a:pt x="99" y="82"/>
                      </a:lnTo>
                      <a:lnTo>
                        <a:pt x="65" y="97"/>
                      </a:lnTo>
                      <a:lnTo>
                        <a:pt x="57" y="105"/>
                      </a:lnTo>
                      <a:lnTo>
                        <a:pt x="57" y="122"/>
                      </a:lnTo>
                      <a:lnTo>
                        <a:pt x="0" y="113"/>
                      </a:lnTo>
                      <a:lnTo>
                        <a:pt x="16" y="113"/>
                      </a:lnTo>
                      <a:lnTo>
                        <a:pt x="32" y="97"/>
                      </a:lnTo>
                      <a:lnTo>
                        <a:pt x="40" y="82"/>
                      </a:lnTo>
                      <a:lnTo>
                        <a:pt x="40" y="66"/>
                      </a:lnTo>
                      <a:lnTo>
                        <a:pt x="50" y="48"/>
                      </a:lnTo>
                      <a:lnTo>
                        <a:pt x="57" y="32"/>
                      </a:lnTo>
                      <a:lnTo>
                        <a:pt x="81" y="25"/>
                      </a:lnTo>
                      <a:lnTo>
                        <a:pt x="90" y="0"/>
                      </a:lnTo>
                      <a:lnTo>
                        <a:pt x="99" y="0"/>
                      </a:lnTo>
                      <a:lnTo>
                        <a:pt x="105" y="8"/>
                      </a:lnTo>
                      <a:lnTo>
                        <a:pt x="130" y="8"/>
                      </a:lnTo>
                      <a:lnTo>
                        <a:pt x="139" y="8"/>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47" name="Freeform 130"/>
                <p:cNvSpPr>
                  <a:spLocks/>
                </p:cNvSpPr>
                <p:nvPr/>
              </p:nvSpPr>
              <p:spPr bwMode="gray">
                <a:xfrm>
                  <a:off x="2711" y="2442"/>
                  <a:ext cx="53" cy="122"/>
                </a:xfrm>
                <a:custGeom>
                  <a:avLst/>
                  <a:gdLst>
                    <a:gd name="T0" fmla="*/ 2490 w 48"/>
                    <a:gd name="T1" fmla="*/ 12527 h 107"/>
                    <a:gd name="T2" fmla="*/ 2490 w 48"/>
                    <a:gd name="T3" fmla="*/ 13569 h 107"/>
                    <a:gd name="T4" fmla="*/ 1650 w 48"/>
                    <a:gd name="T5" fmla="*/ 17091 h 107"/>
                    <a:gd name="T6" fmla="*/ 1650 w 48"/>
                    <a:gd name="T7" fmla="*/ 18519 h 107"/>
                    <a:gd name="T8" fmla="*/ 1353 w 48"/>
                    <a:gd name="T9" fmla="*/ 20113 h 107"/>
                    <a:gd name="T10" fmla="*/ 1353 w 48"/>
                    <a:gd name="T11" fmla="*/ 15355 h 107"/>
                    <a:gd name="T12" fmla="*/ 337 w 48"/>
                    <a:gd name="T13" fmla="*/ 13569 h 107"/>
                    <a:gd name="T14" fmla="*/ 0 w 48"/>
                    <a:gd name="T15" fmla="*/ 10625 h 107"/>
                    <a:gd name="T16" fmla="*/ 823 w 48"/>
                    <a:gd name="T17" fmla="*/ 7968 h 107"/>
                    <a:gd name="T18" fmla="*/ 337 w 48"/>
                    <a:gd name="T19" fmla="*/ 1693 h 107"/>
                    <a:gd name="T20" fmla="*/ 823 w 48"/>
                    <a:gd name="T21" fmla="*/ 0 h 107"/>
                    <a:gd name="T22" fmla="*/ 1650 w 48"/>
                    <a:gd name="T23" fmla="*/ 0 h 107"/>
                    <a:gd name="T24" fmla="*/ 2100 w 48"/>
                    <a:gd name="T25" fmla="*/ 1693 h 107"/>
                    <a:gd name="T26" fmla="*/ 2490 w 48"/>
                    <a:gd name="T27" fmla="*/ 0 h 107"/>
                    <a:gd name="T28" fmla="*/ 2100 w 48"/>
                    <a:gd name="T29" fmla="*/ 3024 h 107"/>
                    <a:gd name="T30" fmla="*/ 2490 w 48"/>
                    <a:gd name="T31" fmla="*/ 6129 h 107"/>
                    <a:gd name="T32" fmla="*/ 1650 w 48"/>
                    <a:gd name="T33" fmla="*/ 9319 h 107"/>
                    <a:gd name="T34" fmla="*/ 1650 w 48"/>
                    <a:gd name="T35" fmla="*/ 10625 h 107"/>
                    <a:gd name="T36" fmla="*/ 2490 w 48"/>
                    <a:gd name="T37" fmla="*/ 10625 h 107"/>
                    <a:gd name="T38" fmla="*/ 2490 w 48"/>
                    <a:gd name="T39" fmla="*/ 12527 h 1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107"/>
                    <a:gd name="T62" fmla="*/ 48 w 48"/>
                    <a:gd name="T63" fmla="*/ 107 h 1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107">
                      <a:moveTo>
                        <a:pt x="47" y="66"/>
                      </a:moveTo>
                      <a:lnTo>
                        <a:pt x="47" y="72"/>
                      </a:lnTo>
                      <a:lnTo>
                        <a:pt x="31" y="90"/>
                      </a:lnTo>
                      <a:lnTo>
                        <a:pt x="31" y="97"/>
                      </a:lnTo>
                      <a:lnTo>
                        <a:pt x="25" y="106"/>
                      </a:lnTo>
                      <a:lnTo>
                        <a:pt x="25" y="81"/>
                      </a:lnTo>
                      <a:lnTo>
                        <a:pt x="6" y="72"/>
                      </a:lnTo>
                      <a:lnTo>
                        <a:pt x="0" y="56"/>
                      </a:lnTo>
                      <a:lnTo>
                        <a:pt x="15" y="41"/>
                      </a:lnTo>
                      <a:lnTo>
                        <a:pt x="6" y="9"/>
                      </a:lnTo>
                      <a:lnTo>
                        <a:pt x="15" y="0"/>
                      </a:lnTo>
                      <a:lnTo>
                        <a:pt x="31" y="0"/>
                      </a:lnTo>
                      <a:lnTo>
                        <a:pt x="40" y="9"/>
                      </a:lnTo>
                      <a:lnTo>
                        <a:pt x="47" y="0"/>
                      </a:lnTo>
                      <a:lnTo>
                        <a:pt x="40" y="16"/>
                      </a:lnTo>
                      <a:lnTo>
                        <a:pt x="47" y="32"/>
                      </a:lnTo>
                      <a:lnTo>
                        <a:pt x="31" y="49"/>
                      </a:lnTo>
                      <a:lnTo>
                        <a:pt x="31" y="56"/>
                      </a:lnTo>
                      <a:lnTo>
                        <a:pt x="47" y="56"/>
                      </a:lnTo>
                      <a:lnTo>
                        <a:pt x="47" y="66"/>
                      </a:lnTo>
                    </a:path>
                  </a:pathLst>
                </a:custGeom>
                <a:solidFill>
                  <a:srgbClr val="DDDDDD"/>
                </a:solidFill>
                <a:ln w="9525">
                  <a:noFill/>
                  <a:round/>
                  <a:headEnd/>
                  <a:tailEnd/>
                </a:ln>
              </p:spPr>
              <p:txBody>
                <a:bodyPr lIns="0" tIns="0" rIns="0" bIns="0" anchor="ctr"/>
                <a:lstStyle/>
                <a:p>
                  <a:endParaRPr lang="en-GB"/>
                </a:p>
              </p:txBody>
            </p:sp>
            <p:sp>
              <p:nvSpPr>
                <p:cNvPr id="3348" name="Freeform 131"/>
                <p:cNvSpPr>
                  <a:spLocks/>
                </p:cNvSpPr>
                <p:nvPr/>
              </p:nvSpPr>
              <p:spPr bwMode="gray">
                <a:xfrm>
                  <a:off x="3080" y="2757"/>
                  <a:ext cx="207" cy="214"/>
                </a:xfrm>
                <a:custGeom>
                  <a:avLst/>
                  <a:gdLst>
                    <a:gd name="T0" fmla="*/ 7003 w 187"/>
                    <a:gd name="T1" fmla="*/ 16190 h 187"/>
                    <a:gd name="T2" fmla="*/ 6555 w 187"/>
                    <a:gd name="T3" fmla="*/ 16190 h 187"/>
                    <a:gd name="T4" fmla="*/ 6555 w 187"/>
                    <a:gd name="T5" fmla="*/ 19694 h 187"/>
                    <a:gd name="T6" fmla="*/ 6555 w 187"/>
                    <a:gd name="T7" fmla="*/ 21424 h 187"/>
                    <a:gd name="T8" fmla="*/ 7003 w 187"/>
                    <a:gd name="T9" fmla="*/ 21424 h 187"/>
                    <a:gd name="T10" fmla="*/ 7003 w 187"/>
                    <a:gd name="T11" fmla="*/ 23150 h 187"/>
                    <a:gd name="T12" fmla="*/ 8032 w 187"/>
                    <a:gd name="T13" fmla="*/ 26601 h 187"/>
                    <a:gd name="T14" fmla="*/ 10404 w 187"/>
                    <a:gd name="T15" fmla="*/ 28643 h 187"/>
                    <a:gd name="T16" fmla="*/ 10850 w 187"/>
                    <a:gd name="T17" fmla="*/ 28643 h 187"/>
                    <a:gd name="T18" fmla="*/ 8891 w 187"/>
                    <a:gd name="T19" fmla="*/ 37463 h 187"/>
                    <a:gd name="T20" fmla="*/ 7507 w 187"/>
                    <a:gd name="T21" fmla="*/ 37463 h 187"/>
                    <a:gd name="T22" fmla="*/ 6555 w 187"/>
                    <a:gd name="T23" fmla="*/ 40915 h 187"/>
                    <a:gd name="T24" fmla="*/ 5655 w 187"/>
                    <a:gd name="T25" fmla="*/ 39544 h 187"/>
                    <a:gd name="T26" fmla="*/ 4296 w 187"/>
                    <a:gd name="T27" fmla="*/ 40915 h 187"/>
                    <a:gd name="T28" fmla="*/ 1905 w 187"/>
                    <a:gd name="T29" fmla="*/ 39544 h 187"/>
                    <a:gd name="T30" fmla="*/ 1905 w 187"/>
                    <a:gd name="T31" fmla="*/ 35913 h 187"/>
                    <a:gd name="T32" fmla="*/ 1428 w 187"/>
                    <a:gd name="T33" fmla="*/ 35913 h 187"/>
                    <a:gd name="T34" fmla="*/ 382 w 187"/>
                    <a:gd name="T35" fmla="*/ 30465 h 187"/>
                    <a:gd name="T36" fmla="*/ 0 w 187"/>
                    <a:gd name="T37" fmla="*/ 28643 h 187"/>
                    <a:gd name="T38" fmla="*/ 382 w 187"/>
                    <a:gd name="T39" fmla="*/ 26601 h 187"/>
                    <a:gd name="T40" fmla="*/ 950 w 187"/>
                    <a:gd name="T41" fmla="*/ 21424 h 187"/>
                    <a:gd name="T42" fmla="*/ 2373 w 187"/>
                    <a:gd name="T43" fmla="*/ 14202 h 187"/>
                    <a:gd name="T44" fmla="*/ 2739 w 187"/>
                    <a:gd name="T45" fmla="*/ 3672 h 187"/>
                    <a:gd name="T46" fmla="*/ 3902 w 187"/>
                    <a:gd name="T47" fmla="*/ 1635 h 187"/>
                    <a:gd name="T48" fmla="*/ 3902 w 187"/>
                    <a:gd name="T49" fmla="*/ 0 h 187"/>
                    <a:gd name="T50" fmla="*/ 4781 w 187"/>
                    <a:gd name="T51" fmla="*/ 7207 h 187"/>
                    <a:gd name="T52" fmla="*/ 5655 w 187"/>
                    <a:gd name="T53" fmla="*/ 10669 h 187"/>
                    <a:gd name="T54" fmla="*/ 7003 w 187"/>
                    <a:gd name="T55" fmla="*/ 16190 h 1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187"/>
                    <a:gd name="T86" fmla="*/ 187 w 187"/>
                    <a:gd name="T87" fmla="*/ 187 h 18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187">
                      <a:moveTo>
                        <a:pt x="121" y="73"/>
                      </a:moveTo>
                      <a:lnTo>
                        <a:pt x="113" y="73"/>
                      </a:lnTo>
                      <a:lnTo>
                        <a:pt x="113" y="90"/>
                      </a:lnTo>
                      <a:lnTo>
                        <a:pt x="113" y="98"/>
                      </a:lnTo>
                      <a:lnTo>
                        <a:pt x="121" y="98"/>
                      </a:lnTo>
                      <a:lnTo>
                        <a:pt x="121" y="105"/>
                      </a:lnTo>
                      <a:lnTo>
                        <a:pt x="138" y="121"/>
                      </a:lnTo>
                      <a:lnTo>
                        <a:pt x="178" y="130"/>
                      </a:lnTo>
                      <a:lnTo>
                        <a:pt x="186" y="130"/>
                      </a:lnTo>
                      <a:lnTo>
                        <a:pt x="153" y="170"/>
                      </a:lnTo>
                      <a:lnTo>
                        <a:pt x="129" y="170"/>
                      </a:lnTo>
                      <a:lnTo>
                        <a:pt x="113" y="186"/>
                      </a:lnTo>
                      <a:lnTo>
                        <a:pt x="97" y="179"/>
                      </a:lnTo>
                      <a:lnTo>
                        <a:pt x="72" y="186"/>
                      </a:lnTo>
                      <a:lnTo>
                        <a:pt x="32" y="179"/>
                      </a:lnTo>
                      <a:lnTo>
                        <a:pt x="32" y="163"/>
                      </a:lnTo>
                      <a:lnTo>
                        <a:pt x="24" y="163"/>
                      </a:lnTo>
                      <a:lnTo>
                        <a:pt x="7" y="139"/>
                      </a:lnTo>
                      <a:lnTo>
                        <a:pt x="0" y="130"/>
                      </a:lnTo>
                      <a:lnTo>
                        <a:pt x="7" y="121"/>
                      </a:lnTo>
                      <a:lnTo>
                        <a:pt x="16" y="98"/>
                      </a:lnTo>
                      <a:lnTo>
                        <a:pt x="41" y="65"/>
                      </a:lnTo>
                      <a:lnTo>
                        <a:pt x="47" y="17"/>
                      </a:lnTo>
                      <a:lnTo>
                        <a:pt x="66" y="8"/>
                      </a:lnTo>
                      <a:lnTo>
                        <a:pt x="66" y="0"/>
                      </a:lnTo>
                      <a:lnTo>
                        <a:pt x="81" y="33"/>
                      </a:lnTo>
                      <a:lnTo>
                        <a:pt x="97" y="48"/>
                      </a:lnTo>
                      <a:lnTo>
                        <a:pt x="121" y="73"/>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49" name="Freeform 132"/>
                <p:cNvSpPr>
                  <a:spLocks/>
                </p:cNvSpPr>
                <p:nvPr/>
              </p:nvSpPr>
              <p:spPr bwMode="gray">
                <a:xfrm>
                  <a:off x="3205" y="2840"/>
                  <a:ext cx="19" cy="31"/>
                </a:xfrm>
                <a:custGeom>
                  <a:avLst/>
                  <a:gdLst>
                    <a:gd name="T0" fmla="*/ 642 w 17"/>
                    <a:gd name="T1" fmla="*/ 28815 h 26"/>
                    <a:gd name="T2" fmla="*/ 0 w 17"/>
                    <a:gd name="T3" fmla="*/ 28815 h 26"/>
                    <a:gd name="T4" fmla="*/ 0 w 17"/>
                    <a:gd name="T5" fmla="*/ 20231 h 26"/>
                    <a:gd name="T6" fmla="*/ 0 w 17"/>
                    <a:gd name="T7" fmla="*/ 0 h 26"/>
                    <a:gd name="T8" fmla="*/ 642 w 17"/>
                    <a:gd name="T9" fmla="*/ 0 h 26"/>
                    <a:gd name="T10" fmla="*/ 1364 w 17"/>
                    <a:gd name="T11" fmla="*/ 0 h 26"/>
                    <a:gd name="T12" fmla="*/ 1364 w 17"/>
                    <a:gd name="T13" fmla="*/ 8396 h 26"/>
                    <a:gd name="T14" fmla="*/ 642 w 17"/>
                    <a:gd name="T15" fmla="*/ 8396 h 26"/>
                    <a:gd name="T16" fmla="*/ 1364 w 17"/>
                    <a:gd name="T17" fmla="*/ 20231 h 26"/>
                    <a:gd name="T18" fmla="*/ 642 w 17"/>
                    <a:gd name="T19" fmla="*/ 28815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6"/>
                    <a:gd name="T32" fmla="*/ 17 w 17"/>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6">
                      <a:moveTo>
                        <a:pt x="8" y="25"/>
                      </a:moveTo>
                      <a:lnTo>
                        <a:pt x="0" y="25"/>
                      </a:lnTo>
                      <a:lnTo>
                        <a:pt x="0" y="17"/>
                      </a:lnTo>
                      <a:lnTo>
                        <a:pt x="0" y="0"/>
                      </a:lnTo>
                      <a:lnTo>
                        <a:pt x="8" y="0"/>
                      </a:lnTo>
                      <a:lnTo>
                        <a:pt x="16" y="0"/>
                      </a:lnTo>
                      <a:lnTo>
                        <a:pt x="16" y="7"/>
                      </a:lnTo>
                      <a:lnTo>
                        <a:pt x="8" y="7"/>
                      </a:lnTo>
                      <a:lnTo>
                        <a:pt x="16" y="17"/>
                      </a:lnTo>
                      <a:lnTo>
                        <a:pt x="8" y="25"/>
                      </a:lnTo>
                    </a:path>
                  </a:pathLst>
                </a:custGeom>
                <a:solidFill>
                  <a:srgbClr val="DDDDDD"/>
                </a:solidFill>
                <a:ln w="9525">
                  <a:noFill/>
                  <a:round/>
                  <a:headEnd/>
                  <a:tailEnd/>
                </a:ln>
              </p:spPr>
              <p:txBody>
                <a:bodyPr lIns="0" tIns="0" rIns="0" bIns="0" anchor="ctr"/>
                <a:lstStyle/>
                <a:p>
                  <a:endParaRPr lang="en-GB"/>
                </a:p>
              </p:txBody>
            </p:sp>
            <p:sp>
              <p:nvSpPr>
                <p:cNvPr id="3350" name="Freeform 133"/>
                <p:cNvSpPr>
                  <a:spLocks/>
                </p:cNvSpPr>
                <p:nvPr/>
              </p:nvSpPr>
              <p:spPr bwMode="gray">
                <a:xfrm>
                  <a:off x="3205" y="2840"/>
                  <a:ext cx="19" cy="31"/>
                </a:xfrm>
                <a:custGeom>
                  <a:avLst/>
                  <a:gdLst>
                    <a:gd name="T0" fmla="*/ 642 w 17"/>
                    <a:gd name="T1" fmla="*/ 28815 h 26"/>
                    <a:gd name="T2" fmla="*/ 0 w 17"/>
                    <a:gd name="T3" fmla="*/ 28815 h 26"/>
                    <a:gd name="T4" fmla="*/ 0 w 17"/>
                    <a:gd name="T5" fmla="*/ 20231 h 26"/>
                    <a:gd name="T6" fmla="*/ 0 w 17"/>
                    <a:gd name="T7" fmla="*/ 0 h 26"/>
                    <a:gd name="T8" fmla="*/ 642 w 17"/>
                    <a:gd name="T9" fmla="*/ 0 h 26"/>
                    <a:gd name="T10" fmla="*/ 1364 w 17"/>
                    <a:gd name="T11" fmla="*/ 0 h 26"/>
                    <a:gd name="T12" fmla="*/ 1364 w 17"/>
                    <a:gd name="T13" fmla="*/ 8396 h 26"/>
                    <a:gd name="T14" fmla="*/ 642 w 17"/>
                    <a:gd name="T15" fmla="*/ 8396 h 26"/>
                    <a:gd name="T16" fmla="*/ 1364 w 17"/>
                    <a:gd name="T17" fmla="*/ 20231 h 26"/>
                    <a:gd name="T18" fmla="*/ 642 w 17"/>
                    <a:gd name="T19" fmla="*/ 28815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6"/>
                    <a:gd name="T32" fmla="*/ 17 w 17"/>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6">
                      <a:moveTo>
                        <a:pt x="8" y="25"/>
                      </a:moveTo>
                      <a:lnTo>
                        <a:pt x="0" y="25"/>
                      </a:lnTo>
                      <a:lnTo>
                        <a:pt x="0" y="17"/>
                      </a:lnTo>
                      <a:lnTo>
                        <a:pt x="0" y="0"/>
                      </a:lnTo>
                      <a:lnTo>
                        <a:pt x="8" y="0"/>
                      </a:lnTo>
                      <a:lnTo>
                        <a:pt x="16" y="0"/>
                      </a:lnTo>
                      <a:lnTo>
                        <a:pt x="16" y="7"/>
                      </a:lnTo>
                      <a:lnTo>
                        <a:pt x="8" y="7"/>
                      </a:lnTo>
                      <a:lnTo>
                        <a:pt x="16" y="17"/>
                      </a:lnTo>
                      <a:lnTo>
                        <a:pt x="8" y="25"/>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51" name="Freeform 134"/>
                <p:cNvSpPr>
                  <a:spLocks/>
                </p:cNvSpPr>
                <p:nvPr/>
              </p:nvSpPr>
              <p:spPr bwMode="gray">
                <a:xfrm>
                  <a:off x="3188" y="2849"/>
                  <a:ext cx="146" cy="196"/>
                </a:xfrm>
                <a:custGeom>
                  <a:avLst/>
                  <a:gdLst>
                    <a:gd name="T0" fmla="*/ 935 w 132"/>
                    <a:gd name="T1" fmla="*/ 19691 h 172"/>
                    <a:gd name="T2" fmla="*/ 0 w 132"/>
                    <a:gd name="T3" fmla="*/ 23036 h 172"/>
                    <a:gd name="T4" fmla="*/ 0 w 132"/>
                    <a:gd name="T5" fmla="*/ 30512 h 172"/>
                    <a:gd name="T6" fmla="*/ 465 w 132"/>
                    <a:gd name="T7" fmla="*/ 31686 h 172"/>
                    <a:gd name="T8" fmla="*/ 1795 w 132"/>
                    <a:gd name="T9" fmla="*/ 27287 h 172"/>
                    <a:gd name="T10" fmla="*/ 3636 w 132"/>
                    <a:gd name="T11" fmla="*/ 23036 h 172"/>
                    <a:gd name="T12" fmla="*/ 4960 w 132"/>
                    <a:gd name="T13" fmla="*/ 18441 h 172"/>
                    <a:gd name="T14" fmla="*/ 6001 w 132"/>
                    <a:gd name="T15" fmla="*/ 15456 h 172"/>
                    <a:gd name="T16" fmla="*/ 7364 w 132"/>
                    <a:gd name="T17" fmla="*/ 3375 h 172"/>
                    <a:gd name="T18" fmla="*/ 7364 w 132"/>
                    <a:gd name="T19" fmla="*/ 0 h 172"/>
                    <a:gd name="T20" fmla="*/ 6816 w 132"/>
                    <a:gd name="T21" fmla="*/ 0 h 172"/>
                    <a:gd name="T22" fmla="*/ 6001 w 132"/>
                    <a:gd name="T23" fmla="*/ 1872 h 172"/>
                    <a:gd name="T24" fmla="*/ 2810 w 132"/>
                    <a:gd name="T25" fmla="*/ 4672 h 172"/>
                    <a:gd name="T26" fmla="*/ 2315 w 132"/>
                    <a:gd name="T27" fmla="*/ 3375 h 172"/>
                    <a:gd name="T28" fmla="*/ 1795 w 132"/>
                    <a:gd name="T29" fmla="*/ 1872 h 172"/>
                    <a:gd name="T30" fmla="*/ 1399 w 132"/>
                    <a:gd name="T31" fmla="*/ 3375 h 172"/>
                    <a:gd name="T32" fmla="*/ 1399 w 132"/>
                    <a:gd name="T33" fmla="*/ 4672 h 172"/>
                    <a:gd name="T34" fmla="*/ 2315 w 132"/>
                    <a:gd name="T35" fmla="*/ 7879 h 172"/>
                    <a:gd name="T36" fmla="*/ 4652 w 132"/>
                    <a:gd name="T37" fmla="*/ 9233 h 172"/>
                    <a:gd name="T38" fmla="*/ 4960 w 132"/>
                    <a:gd name="T39" fmla="*/ 9233 h 172"/>
                    <a:gd name="T40" fmla="*/ 3159 w 132"/>
                    <a:gd name="T41" fmla="*/ 16714 h 172"/>
                    <a:gd name="T42" fmla="*/ 1795 w 132"/>
                    <a:gd name="T43" fmla="*/ 16714 h 172"/>
                    <a:gd name="T44" fmla="*/ 935 w 132"/>
                    <a:gd name="T45" fmla="*/ 19691 h 1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172"/>
                    <a:gd name="T71" fmla="*/ 132 w 132"/>
                    <a:gd name="T72" fmla="*/ 172 h 1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172">
                      <a:moveTo>
                        <a:pt x="16" y="106"/>
                      </a:moveTo>
                      <a:lnTo>
                        <a:pt x="0" y="124"/>
                      </a:lnTo>
                      <a:lnTo>
                        <a:pt x="0" y="164"/>
                      </a:lnTo>
                      <a:lnTo>
                        <a:pt x="9" y="171"/>
                      </a:lnTo>
                      <a:lnTo>
                        <a:pt x="32" y="147"/>
                      </a:lnTo>
                      <a:lnTo>
                        <a:pt x="65" y="124"/>
                      </a:lnTo>
                      <a:lnTo>
                        <a:pt x="89" y="99"/>
                      </a:lnTo>
                      <a:lnTo>
                        <a:pt x="106" y="83"/>
                      </a:lnTo>
                      <a:lnTo>
                        <a:pt x="131" y="18"/>
                      </a:lnTo>
                      <a:lnTo>
                        <a:pt x="131" y="0"/>
                      </a:lnTo>
                      <a:lnTo>
                        <a:pt x="121" y="0"/>
                      </a:lnTo>
                      <a:lnTo>
                        <a:pt x="106" y="10"/>
                      </a:lnTo>
                      <a:lnTo>
                        <a:pt x="49" y="25"/>
                      </a:lnTo>
                      <a:lnTo>
                        <a:pt x="41" y="18"/>
                      </a:lnTo>
                      <a:lnTo>
                        <a:pt x="32" y="10"/>
                      </a:lnTo>
                      <a:lnTo>
                        <a:pt x="24" y="18"/>
                      </a:lnTo>
                      <a:lnTo>
                        <a:pt x="24" y="25"/>
                      </a:lnTo>
                      <a:lnTo>
                        <a:pt x="41" y="41"/>
                      </a:lnTo>
                      <a:lnTo>
                        <a:pt x="81" y="50"/>
                      </a:lnTo>
                      <a:lnTo>
                        <a:pt x="89" y="50"/>
                      </a:lnTo>
                      <a:lnTo>
                        <a:pt x="56" y="90"/>
                      </a:lnTo>
                      <a:lnTo>
                        <a:pt x="32" y="90"/>
                      </a:lnTo>
                      <a:lnTo>
                        <a:pt x="16" y="106"/>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52" name="Freeform 135"/>
                <p:cNvSpPr>
                  <a:spLocks/>
                </p:cNvSpPr>
                <p:nvPr/>
              </p:nvSpPr>
              <p:spPr bwMode="gray">
                <a:xfrm>
                  <a:off x="2366" y="2609"/>
                  <a:ext cx="173" cy="195"/>
                </a:xfrm>
                <a:custGeom>
                  <a:avLst/>
                  <a:gdLst>
                    <a:gd name="T0" fmla="*/ 0 w 155"/>
                    <a:gd name="T1" fmla="*/ 21447 h 170"/>
                    <a:gd name="T2" fmla="*/ 708 w 155"/>
                    <a:gd name="T3" fmla="*/ 19662 h 170"/>
                    <a:gd name="T4" fmla="*/ 3958 w 155"/>
                    <a:gd name="T5" fmla="*/ 19662 h 170"/>
                    <a:gd name="T6" fmla="*/ 3958 w 155"/>
                    <a:gd name="T7" fmla="*/ 15880 h 170"/>
                    <a:gd name="T8" fmla="*/ 5247 w 155"/>
                    <a:gd name="T9" fmla="*/ 13844 h 170"/>
                    <a:gd name="T10" fmla="*/ 5247 w 155"/>
                    <a:gd name="T11" fmla="*/ 3851 h 170"/>
                    <a:gd name="T12" fmla="*/ 8541 w 155"/>
                    <a:gd name="T13" fmla="*/ 3851 h 170"/>
                    <a:gd name="T14" fmla="*/ 8541 w 155"/>
                    <a:gd name="T15" fmla="*/ 0 h 170"/>
                    <a:gd name="T16" fmla="*/ 12493 w 155"/>
                    <a:gd name="T17" fmla="*/ 7647 h 170"/>
                    <a:gd name="T18" fmla="*/ 10527 w 155"/>
                    <a:gd name="T19" fmla="*/ 7647 h 170"/>
                    <a:gd name="T20" fmla="*/ 11941 w 155"/>
                    <a:gd name="T21" fmla="*/ 39044 h 170"/>
                    <a:gd name="T22" fmla="*/ 7176 w 155"/>
                    <a:gd name="T23" fmla="*/ 39044 h 170"/>
                    <a:gd name="T24" fmla="*/ 6536 w 155"/>
                    <a:gd name="T25" fmla="*/ 41144 h 170"/>
                    <a:gd name="T26" fmla="*/ 6038 w 155"/>
                    <a:gd name="T27" fmla="*/ 39044 h 170"/>
                    <a:gd name="T28" fmla="*/ 4701 w 155"/>
                    <a:gd name="T29" fmla="*/ 41144 h 170"/>
                    <a:gd name="T30" fmla="*/ 3958 w 155"/>
                    <a:gd name="T31" fmla="*/ 37129 h 170"/>
                    <a:gd name="T32" fmla="*/ 1912 w 155"/>
                    <a:gd name="T33" fmla="*/ 35289 h 170"/>
                    <a:gd name="T34" fmla="*/ 708 w 155"/>
                    <a:gd name="T35" fmla="*/ 35289 h 170"/>
                    <a:gd name="T36" fmla="*/ 0 w 155"/>
                    <a:gd name="T37" fmla="*/ 37129 h 170"/>
                    <a:gd name="T38" fmla="*/ 708 w 155"/>
                    <a:gd name="T39" fmla="*/ 29586 h 170"/>
                    <a:gd name="T40" fmla="*/ 0 w 155"/>
                    <a:gd name="T41" fmla="*/ 27261 h 170"/>
                    <a:gd name="T42" fmla="*/ 708 w 155"/>
                    <a:gd name="T43" fmla="*/ 23382 h 170"/>
                    <a:gd name="T44" fmla="*/ 0 w 155"/>
                    <a:gd name="T45" fmla="*/ 21447 h 1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5"/>
                    <a:gd name="T70" fmla="*/ 0 h 170"/>
                    <a:gd name="T71" fmla="*/ 155 w 155"/>
                    <a:gd name="T72" fmla="*/ 170 h 1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5" h="170">
                      <a:moveTo>
                        <a:pt x="0" y="88"/>
                      </a:moveTo>
                      <a:lnTo>
                        <a:pt x="9" y="81"/>
                      </a:lnTo>
                      <a:lnTo>
                        <a:pt x="49" y="81"/>
                      </a:lnTo>
                      <a:lnTo>
                        <a:pt x="49" y="65"/>
                      </a:lnTo>
                      <a:lnTo>
                        <a:pt x="65" y="57"/>
                      </a:lnTo>
                      <a:lnTo>
                        <a:pt x="65" y="16"/>
                      </a:lnTo>
                      <a:lnTo>
                        <a:pt x="106" y="16"/>
                      </a:lnTo>
                      <a:lnTo>
                        <a:pt x="106" y="0"/>
                      </a:lnTo>
                      <a:lnTo>
                        <a:pt x="154" y="32"/>
                      </a:lnTo>
                      <a:lnTo>
                        <a:pt x="130" y="32"/>
                      </a:lnTo>
                      <a:lnTo>
                        <a:pt x="148" y="162"/>
                      </a:lnTo>
                      <a:lnTo>
                        <a:pt x="89" y="162"/>
                      </a:lnTo>
                      <a:lnTo>
                        <a:pt x="81" y="169"/>
                      </a:lnTo>
                      <a:lnTo>
                        <a:pt x="74" y="162"/>
                      </a:lnTo>
                      <a:lnTo>
                        <a:pt x="58" y="169"/>
                      </a:lnTo>
                      <a:lnTo>
                        <a:pt x="49" y="153"/>
                      </a:lnTo>
                      <a:lnTo>
                        <a:pt x="24" y="146"/>
                      </a:lnTo>
                      <a:lnTo>
                        <a:pt x="9" y="146"/>
                      </a:lnTo>
                      <a:lnTo>
                        <a:pt x="0" y="153"/>
                      </a:lnTo>
                      <a:lnTo>
                        <a:pt x="9" y="122"/>
                      </a:lnTo>
                      <a:lnTo>
                        <a:pt x="0" y="112"/>
                      </a:lnTo>
                      <a:lnTo>
                        <a:pt x="9" y="97"/>
                      </a:lnTo>
                      <a:lnTo>
                        <a:pt x="0" y="88"/>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53" name="Freeform 136"/>
                <p:cNvSpPr>
                  <a:spLocks/>
                </p:cNvSpPr>
                <p:nvPr/>
              </p:nvSpPr>
              <p:spPr bwMode="gray">
                <a:xfrm>
                  <a:off x="2366" y="2599"/>
                  <a:ext cx="119" cy="112"/>
                </a:xfrm>
                <a:custGeom>
                  <a:avLst/>
                  <a:gdLst>
                    <a:gd name="T0" fmla="*/ 0 w 107"/>
                    <a:gd name="T1" fmla="*/ 20296 h 98"/>
                    <a:gd name="T2" fmla="*/ 594 w 107"/>
                    <a:gd name="T3" fmla="*/ 18878 h 98"/>
                    <a:gd name="T4" fmla="*/ 3410 w 107"/>
                    <a:gd name="T5" fmla="*/ 18878 h 98"/>
                    <a:gd name="T6" fmla="*/ 3410 w 107"/>
                    <a:gd name="T7" fmla="*/ 15539 h 98"/>
                    <a:gd name="T8" fmla="*/ 4545 w 107"/>
                    <a:gd name="T9" fmla="*/ 13741 h 98"/>
                    <a:gd name="T10" fmla="*/ 4545 w 107"/>
                    <a:gd name="T11" fmla="*/ 5239 h 98"/>
                    <a:gd name="T12" fmla="*/ 7388 w 107"/>
                    <a:gd name="T13" fmla="*/ 5239 h 98"/>
                    <a:gd name="T14" fmla="*/ 7388 w 107"/>
                    <a:gd name="T15" fmla="*/ 1800 h 98"/>
                    <a:gd name="T16" fmla="*/ 3410 w 107"/>
                    <a:gd name="T17" fmla="*/ 0 h 98"/>
                    <a:gd name="T18" fmla="*/ 2757 w 107"/>
                    <a:gd name="T19" fmla="*/ 3334 h 98"/>
                    <a:gd name="T20" fmla="*/ 2402 w 107"/>
                    <a:gd name="T21" fmla="*/ 5239 h 98"/>
                    <a:gd name="T22" fmla="*/ 1719 w 107"/>
                    <a:gd name="T23" fmla="*/ 10213 h 98"/>
                    <a:gd name="T24" fmla="*/ 0 w 107"/>
                    <a:gd name="T25" fmla="*/ 17027 h 98"/>
                    <a:gd name="T26" fmla="*/ 0 w 107"/>
                    <a:gd name="T27" fmla="*/ 20296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7"/>
                    <a:gd name="T43" fmla="*/ 0 h 98"/>
                    <a:gd name="T44" fmla="*/ 107 w 107"/>
                    <a:gd name="T45" fmla="*/ 98 h 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7" h="98">
                      <a:moveTo>
                        <a:pt x="0" y="97"/>
                      </a:moveTo>
                      <a:lnTo>
                        <a:pt x="9" y="90"/>
                      </a:lnTo>
                      <a:lnTo>
                        <a:pt x="49" y="90"/>
                      </a:lnTo>
                      <a:lnTo>
                        <a:pt x="49" y="74"/>
                      </a:lnTo>
                      <a:lnTo>
                        <a:pt x="65" y="66"/>
                      </a:lnTo>
                      <a:lnTo>
                        <a:pt x="65" y="25"/>
                      </a:lnTo>
                      <a:lnTo>
                        <a:pt x="106" y="25"/>
                      </a:lnTo>
                      <a:lnTo>
                        <a:pt x="106" y="9"/>
                      </a:lnTo>
                      <a:lnTo>
                        <a:pt x="49" y="0"/>
                      </a:lnTo>
                      <a:lnTo>
                        <a:pt x="40" y="16"/>
                      </a:lnTo>
                      <a:lnTo>
                        <a:pt x="34" y="25"/>
                      </a:lnTo>
                      <a:lnTo>
                        <a:pt x="24" y="49"/>
                      </a:lnTo>
                      <a:lnTo>
                        <a:pt x="0" y="81"/>
                      </a:lnTo>
                      <a:lnTo>
                        <a:pt x="0" y="97"/>
                      </a:lnTo>
                    </a:path>
                  </a:pathLst>
                </a:custGeom>
                <a:solidFill>
                  <a:srgbClr val="DDDDDD"/>
                </a:solidFill>
                <a:ln w="9525">
                  <a:noFill/>
                  <a:round/>
                  <a:headEnd/>
                  <a:tailEnd/>
                </a:ln>
              </p:spPr>
              <p:txBody>
                <a:bodyPr lIns="0" tIns="0" rIns="0" bIns="0" anchor="ctr"/>
                <a:lstStyle/>
                <a:p>
                  <a:endParaRPr lang="en-GB"/>
                </a:p>
              </p:txBody>
            </p:sp>
            <p:sp>
              <p:nvSpPr>
                <p:cNvPr id="3354" name="Freeform 137"/>
                <p:cNvSpPr>
                  <a:spLocks/>
                </p:cNvSpPr>
                <p:nvPr/>
              </p:nvSpPr>
              <p:spPr bwMode="gray">
                <a:xfrm>
                  <a:off x="2358" y="2777"/>
                  <a:ext cx="92" cy="65"/>
                </a:xfrm>
                <a:custGeom>
                  <a:avLst/>
                  <a:gdLst>
                    <a:gd name="T0" fmla="*/ 479 w 83"/>
                    <a:gd name="T1" fmla="*/ 9316 h 57"/>
                    <a:gd name="T2" fmla="*/ 1054 w 83"/>
                    <a:gd name="T3" fmla="*/ 9316 h 57"/>
                    <a:gd name="T4" fmla="*/ 1961 w 83"/>
                    <a:gd name="T5" fmla="*/ 7979 h 57"/>
                    <a:gd name="T6" fmla="*/ 2662 w 83"/>
                    <a:gd name="T7" fmla="*/ 9316 h 57"/>
                    <a:gd name="T8" fmla="*/ 2961 w 83"/>
                    <a:gd name="T9" fmla="*/ 7979 h 57"/>
                    <a:gd name="T10" fmla="*/ 1961 w 83"/>
                    <a:gd name="T11" fmla="*/ 7979 h 57"/>
                    <a:gd name="T12" fmla="*/ 479 w 83"/>
                    <a:gd name="T13" fmla="*/ 7979 h 57"/>
                    <a:gd name="T14" fmla="*/ 0 w 83"/>
                    <a:gd name="T15" fmla="*/ 4312 h 57"/>
                    <a:gd name="T16" fmla="*/ 479 w 83"/>
                    <a:gd name="T17" fmla="*/ 1303 h 57"/>
                    <a:gd name="T18" fmla="*/ 1054 w 83"/>
                    <a:gd name="T19" fmla="*/ 0 h 57"/>
                    <a:gd name="T20" fmla="*/ 1961 w 83"/>
                    <a:gd name="T21" fmla="*/ 0 h 57"/>
                    <a:gd name="T22" fmla="*/ 3467 w 83"/>
                    <a:gd name="T23" fmla="*/ 1303 h 57"/>
                    <a:gd name="T24" fmla="*/ 4056 w 83"/>
                    <a:gd name="T25" fmla="*/ 4312 h 57"/>
                    <a:gd name="T26" fmla="*/ 4988 w 83"/>
                    <a:gd name="T27" fmla="*/ 10657 h 57"/>
                    <a:gd name="T28" fmla="*/ 2961 w 83"/>
                    <a:gd name="T29" fmla="*/ 10657 h 57"/>
                    <a:gd name="T30" fmla="*/ 479 w 83"/>
                    <a:gd name="T31" fmla="*/ 10657 h 57"/>
                    <a:gd name="T32" fmla="*/ 479 w 83"/>
                    <a:gd name="T33" fmla="*/ 9316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57"/>
                    <a:gd name="T53" fmla="*/ 83 w 83"/>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57">
                      <a:moveTo>
                        <a:pt x="8" y="48"/>
                      </a:moveTo>
                      <a:lnTo>
                        <a:pt x="17" y="48"/>
                      </a:lnTo>
                      <a:lnTo>
                        <a:pt x="32" y="41"/>
                      </a:lnTo>
                      <a:lnTo>
                        <a:pt x="42" y="48"/>
                      </a:lnTo>
                      <a:lnTo>
                        <a:pt x="48" y="41"/>
                      </a:lnTo>
                      <a:lnTo>
                        <a:pt x="32" y="41"/>
                      </a:lnTo>
                      <a:lnTo>
                        <a:pt x="8" y="41"/>
                      </a:lnTo>
                      <a:lnTo>
                        <a:pt x="0" y="23"/>
                      </a:lnTo>
                      <a:lnTo>
                        <a:pt x="8" y="7"/>
                      </a:lnTo>
                      <a:lnTo>
                        <a:pt x="17" y="0"/>
                      </a:lnTo>
                      <a:lnTo>
                        <a:pt x="32" y="0"/>
                      </a:lnTo>
                      <a:lnTo>
                        <a:pt x="57" y="7"/>
                      </a:lnTo>
                      <a:lnTo>
                        <a:pt x="66" y="23"/>
                      </a:lnTo>
                      <a:lnTo>
                        <a:pt x="82" y="56"/>
                      </a:lnTo>
                      <a:lnTo>
                        <a:pt x="48" y="56"/>
                      </a:lnTo>
                      <a:lnTo>
                        <a:pt x="8" y="56"/>
                      </a:lnTo>
                      <a:lnTo>
                        <a:pt x="8" y="48"/>
                      </a:lnTo>
                    </a:path>
                  </a:pathLst>
                </a:custGeom>
                <a:solidFill>
                  <a:srgbClr val="DDDDDD"/>
                </a:solidFill>
                <a:ln w="9525">
                  <a:noFill/>
                  <a:round/>
                  <a:headEnd/>
                  <a:tailEnd/>
                </a:ln>
              </p:spPr>
              <p:txBody>
                <a:bodyPr lIns="0" tIns="0" rIns="0" bIns="0" anchor="ctr"/>
                <a:lstStyle/>
                <a:p>
                  <a:endParaRPr lang="en-GB"/>
                </a:p>
              </p:txBody>
            </p:sp>
            <p:sp>
              <p:nvSpPr>
                <p:cNvPr id="3355" name="Freeform 138"/>
                <p:cNvSpPr>
                  <a:spLocks/>
                </p:cNvSpPr>
                <p:nvPr/>
              </p:nvSpPr>
              <p:spPr bwMode="gray">
                <a:xfrm>
                  <a:off x="2366" y="2824"/>
                  <a:ext cx="46" cy="19"/>
                </a:xfrm>
                <a:custGeom>
                  <a:avLst/>
                  <a:gdLst>
                    <a:gd name="T0" fmla="*/ 0 w 41"/>
                    <a:gd name="T1" fmla="*/ 1364 h 17"/>
                    <a:gd name="T2" fmla="*/ 847 w 41"/>
                    <a:gd name="T3" fmla="*/ 1364 h 17"/>
                    <a:gd name="T4" fmla="*/ 2386 w 41"/>
                    <a:gd name="T5" fmla="*/ 0 h 17"/>
                    <a:gd name="T6" fmla="*/ 3369 w 41"/>
                    <a:gd name="T7" fmla="*/ 1364 h 17"/>
                    <a:gd name="T8" fmla="*/ 3981 w 41"/>
                    <a:gd name="T9" fmla="*/ 0 h 17"/>
                    <a:gd name="T10" fmla="*/ 2386 w 41"/>
                    <a:gd name="T11" fmla="*/ 0 h 17"/>
                    <a:gd name="T12" fmla="*/ 0 w 41"/>
                    <a:gd name="T13" fmla="*/ 0 h 17"/>
                    <a:gd name="T14" fmla="*/ 0 w 41"/>
                    <a:gd name="T15" fmla="*/ 1364 h 17"/>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7"/>
                    <a:gd name="T26" fmla="*/ 41 w 4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7">
                      <a:moveTo>
                        <a:pt x="0" y="16"/>
                      </a:moveTo>
                      <a:lnTo>
                        <a:pt x="9" y="16"/>
                      </a:lnTo>
                      <a:lnTo>
                        <a:pt x="24" y="0"/>
                      </a:lnTo>
                      <a:lnTo>
                        <a:pt x="34" y="16"/>
                      </a:lnTo>
                      <a:lnTo>
                        <a:pt x="40" y="0"/>
                      </a:lnTo>
                      <a:lnTo>
                        <a:pt x="24" y="0"/>
                      </a:lnTo>
                      <a:lnTo>
                        <a:pt x="0" y="0"/>
                      </a:lnTo>
                      <a:lnTo>
                        <a:pt x="0" y="16"/>
                      </a:lnTo>
                    </a:path>
                  </a:pathLst>
                </a:custGeom>
                <a:solidFill>
                  <a:srgbClr val="DDDDDD"/>
                </a:solidFill>
                <a:ln w="9525">
                  <a:noFill/>
                  <a:round/>
                  <a:headEnd/>
                  <a:tailEnd/>
                </a:ln>
              </p:spPr>
              <p:txBody>
                <a:bodyPr lIns="0" tIns="0" rIns="0" bIns="0" anchor="ctr"/>
                <a:lstStyle/>
                <a:p>
                  <a:endParaRPr lang="en-GB"/>
                </a:p>
              </p:txBody>
            </p:sp>
            <p:sp>
              <p:nvSpPr>
                <p:cNvPr id="3356" name="Freeform 139"/>
                <p:cNvSpPr>
                  <a:spLocks/>
                </p:cNvSpPr>
                <p:nvPr/>
              </p:nvSpPr>
              <p:spPr bwMode="gray">
                <a:xfrm>
                  <a:off x="2366" y="2840"/>
                  <a:ext cx="46" cy="31"/>
                </a:xfrm>
                <a:custGeom>
                  <a:avLst/>
                  <a:gdLst>
                    <a:gd name="T0" fmla="*/ 2386 w 41"/>
                    <a:gd name="T1" fmla="*/ 28815 h 26"/>
                    <a:gd name="T2" fmla="*/ 3981 w 41"/>
                    <a:gd name="T3" fmla="*/ 8396 h 26"/>
                    <a:gd name="T4" fmla="*/ 3981 w 41"/>
                    <a:gd name="T5" fmla="*/ 0 h 26"/>
                    <a:gd name="T6" fmla="*/ 0 w 41"/>
                    <a:gd name="T7" fmla="*/ 0 h 26"/>
                    <a:gd name="T8" fmla="*/ 1690 w 41"/>
                    <a:gd name="T9" fmla="*/ 8396 h 26"/>
                    <a:gd name="T10" fmla="*/ 1690 w 41"/>
                    <a:gd name="T11" fmla="*/ 20231 h 26"/>
                    <a:gd name="T12" fmla="*/ 2386 w 41"/>
                    <a:gd name="T13" fmla="*/ 28815 h 26"/>
                    <a:gd name="T14" fmla="*/ 0 60000 65536"/>
                    <a:gd name="T15" fmla="*/ 0 60000 65536"/>
                    <a:gd name="T16" fmla="*/ 0 60000 65536"/>
                    <a:gd name="T17" fmla="*/ 0 60000 65536"/>
                    <a:gd name="T18" fmla="*/ 0 60000 65536"/>
                    <a:gd name="T19" fmla="*/ 0 60000 65536"/>
                    <a:gd name="T20" fmla="*/ 0 60000 65536"/>
                    <a:gd name="T21" fmla="*/ 0 w 41"/>
                    <a:gd name="T22" fmla="*/ 0 h 26"/>
                    <a:gd name="T23" fmla="*/ 41 w 41"/>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6">
                      <a:moveTo>
                        <a:pt x="24" y="25"/>
                      </a:moveTo>
                      <a:lnTo>
                        <a:pt x="40" y="7"/>
                      </a:lnTo>
                      <a:lnTo>
                        <a:pt x="40" y="0"/>
                      </a:lnTo>
                      <a:lnTo>
                        <a:pt x="0" y="0"/>
                      </a:lnTo>
                      <a:lnTo>
                        <a:pt x="17" y="7"/>
                      </a:lnTo>
                      <a:lnTo>
                        <a:pt x="17" y="17"/>
                      </a:lnTo>
                      <a:lnTo>
                        <a:pt x="24" y="25"/>
                      </a:lnTo>
                    </a:path>
                  </a:pathLst>
                </a:custGeom>
                <a:solidFill>
                  <a:srgbClr val="DDDDDD"/>
                </a:solidFill>
                <a:ln w="9525">
                  <a:noFill/>
                  <a:round/>
                  <a:headEnd/>
                  <a:tailEnd/>
                </a:ln>
              </p:spPr>
              <p:txBody>
                <a:bodyPr lIns="0" tIns="0" rIns="0" bIns="0" anchor="ctr"/>
                <a:lstStyle/>
                <a:p>
                  <a:endParaRPr lang="en-GB"/>
                </a:p>
              </p:txBody>
            </p:sp>
            <p:sp>
              <p:nvSpPr>
                <p:cNvPr id="3357" name="Freeform 140"/>
                <p:cNvSpPr>
                  <a:spLocks/>
                </p:cNvSpPr>
                <p:nvPr/>
              </p:nvSpPr>
              <p:spPr bwMode="gray">
                <a:xfrm>
                  <a:off x="2393" y="2840"/>
                  <a:ext cx="101" cy="77"/>
                </a:xfrm>
                <a:custGeom>
                  <a:avLst/>
                  <a:gdLst>
                    <a:gd name="T0" fmla="*/ 5322 w 91"/>
                    <a:gd name="T1" fmla="*/ 17207 h 67"/>
                    <a:gd name="T2" fmla="*/ 5874 w 91"/>
                    <a:gd name="T3" fmla="*/ 17207 h 67"/>
                    <a:gd name="T4" fmla="*/ 5874 w 91"/>
                    <a:gd name="T5" fmla="*/ 14972 h 67"/>
                    <a:gd name="T6" fmla="*/ 5874 w 91"/>
                    <a:gd name="T7" fmla="*/ 12317 h 67"/>
                    <a:gd name="T8" fmla="*/ 5874 w 91"/>
                    <a:gd name="T9" fmla="*/ 10621 h 67"/>
                    <a:gd name="T10" fmla="*/ 5874 w 91"/>
                    <a:gd name="T11" fmla="*/ 8439 h 67"/>
                    <a:gd name="T12" fmla="*/ 4814 w 91"/>
                    <a:gd name="T13" fmla="*/ 0 h 67"/>
                    <a:gd name="T14" fmla="*/ 3736 w 91"/>
                    <a:gd name="T15" fmla="*/ 1696 h 67"/>
                    <a:gd name="T16" fmla="*/ 2733 w 91"/>
                    <a:gd name="T17" fmla="*/ 1696 h 67"/>
                    <a:gd name="T18" fmla="*/ 3172 w 91"/>
                    <a:gd name="T19" fmla="*/ 0 h 67"/>
                    <a:gd name="T20" fmla="*/ 1069 w 91"/>
                    <a:gd name="T21" fmla="*/ 0 h 67"/>
                    <a:gd name="T22" fmla="*/ 1069 w 91"/>
                    <a:gd name="T23" fmla="*/ 1696 h 67"/>
                    <a:gd name="T24" fmla="*/ 0 w 91"/>
                    <a:gd name="T25" fmla="*/ 6700 h 67"/>
                    <a:gd name="T26" fmla="*/ 1628 w 91"/>
                    <a:gd name="T27" fmla="*/ 10621 h 67"/>
                    <a:gd name="T28" fmla="*/ 2226 w 91"/>
                    <a:gd name="T29" fmla="*/ 8439 h 67"/>
                    <a:gd name="T30" fmla="*/ 2733 w 91"/>
                    <a:gd name="T31" fmla="*/ 8439 h 67"/>
                    <a:gd name="T32" fmla="*/ 3736 w 91"/>
                    <a:gd name="T33" fmla="*/ 12317 h 67"/>
                    <a:gd name="T34" fmla="*/ 3736 w 91"/>
                    <a:gd name="T35" fmla="*/ 14972 h 67"/>
                    <a:gd name="T36" fmla="*/ 4208 w 91"/>
                    <a:gd name="T37" fmla="*/ 12317 h 67"/>
                    <a:gd name="T38" fmla="*/ 4814 w 91"/>
                    <a:gd name="T39" fmla="*/ 17207 h 67"/>
                    <a:gd name="T40" fmla="*/ 5322 w 91"/>
                    <a:gd name="T41" fmla="*/ 17207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67"/>
                    <a:gd name="T65" fmla="*/ 91 w 91"/>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67">
                      <a:moveTo>
                        <a:pt x="82" y="66"/>
                      </a:moveTo>
                      <a:lnTo>
                        <a:pt x="90" y="66"/>
                      </a:lnTo>
                      <a:lnTo>
                        <a:pt x="90" y="57"/>
                      </a:lnTo>
                      <a:lnTo>
                        <a:pt x="90" y="48"/>
                      </a:lnTo>
                      <a:lnTo>
                        <a:pt x="90" y="41"/>
                      </a:lnTo>
                      <a:lnTo>
                        <a:pt x="90" y="32"/>
                      </a:lnTo>
                      <a:lnTo>
                        <a:pt x="75" y="0"/>
                      </a:lnTo>
                      <a:lnTo>
                        <a:pt x="57" y="7"/>
                      </a:lnTo>
                      <a:lnTo>
                        <a:pt x="41" y="7"/>
                      </a:lnTo>
                      <a:lnTo>
                        <a:pt x="50" y="0"/>
                      </a:lnTo>
                      <a:lnTo>
                        <a:pt x="16" y="0"/>
                      </a:lnTo>
                      <a:lnTo>
                        <a:pt x="16" y="7"/>
                      </a:lnTo>
                      <a:lnTo>
                        <a:pt x="0" y="25"/>
                      </a:lnTo>
                      <a:lnTo>
                        <a:pt x="25" y="41"/>
                      </a:lnTo>
                      <a:lnTo>
                        <a:pt x="34" y="32"/>
                      </a:lnTo>
                      <a:lnTo>
                        <a:pt x="41" y="32"/>
                      </a:lnTo>
                      <a:lnTo>
                        <a:pt x="57" y="48"/>
                      </a:lnTo>
                      <a:lnTo>
                        <a:pt x="57" y="57"/>
                      </a:lnTo>
                      <a:lnTo>
                        <a:pt x="65" y="48"/>
                      </a:lnTo>
                      <a:lnTo>
                        <a:pt x="75" y="66"/>
                      </a:lnTo>
                      <a:lnTo>
                        <a:pt x="82" y="66"/>
                      </a:lnTo>
                    </a:path>
                  </a:pathLst>
                </a:custGeom>
                <a:solidFill>
                  <a:srgbClr val="DDDDDD"/>
                </a:solidFill>
                <a:ln w="9525">
                  <a:noFill/>
                  <a:round/>
                  <a:headEnd/>
                  <a:tailEnd/>
                </a:ln>
              </p:spPr>
              <p:txBody>
                <a:bodyPr lIns="0" tIns="0" rIns="0" bIns="0" anchor="ctr"/>
                <a:lstStyle/>
                <a:p>
                  <a:endParaRPr lang="en-GB"/>
                </a:p>
              </p:txBody>
            </p:sp>
            <p:sp>
              <p:nvSpPr>
                <p:cNvPr id="3358" name="Freeform 141"/>
                <p:cNvSpPr>
                  <a:spLocks/>
                </p:cNvSpPr>
                <p:nvPr/>
              </p:nvSpPr>
              <p:spPr bwMode="gray">
                <a:xfrm>
                  <a:off x="2421" y="2877"/>
                  <a:ext cx="36" cy="47"/>
                </a:xfrm>
                <a:custGeom>
                  <a:avLst/>
                  <a:gdLst>
                    <a:gd name="T0" fmla="*/ 0 w 33"/>
                    <a:gd name="T1" fmla="*/ 2004 h 41"/>
                    <a:gd name="T2" fmla="*/ 279 w 33"/>
                    <a:gd name="T3" fmla="*/ 0 h 41"/>
                    <a:gd name="T4" fmla="*/ 513 w 33"/>
                    <a:gd name="T5" fmla="*/ 0 h 41"/>
                    <a:gd name="T6" fmla="*/ 1031 w 33"/>
                    <a:gd name="T7" fmla="*/ 3826 h 41"/>
                    <a:gd name="T8" fmla="*/ 1031 w 33"/>
                    <a:gd name="T9" fmla="*/ 5974 h 41"/>
                    <a:gd name="T10" fmla="*/ 513 w 33"/>
                    <a:gd name="T11" fmla="*/ 9488 h 41"/>
                    <a:gd name="T12" fmla="*/ 279 w 33"/>
                    <a:gd name="T13" fmla="*/ 8156 h 41"/>
                    <a:gd name="T14" fmla="*/ 0 w 33"/>
                    <a:gd name="T15" fmla="*/ 8156 h 41"/>
                    <a:gd name="T16" fmla="*/ 0 w 33"/>
                    <a:gd name="T17" fmla="*/ 2004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1"/>
                    <a:gd name="T29" fmla="*/ 33 w 33"/>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1">
                      <a:moveTo>
                        <a:pt x="0" y="9"/>
                      </a:moveTo>
                      <a:lnTo>
                        <a:pt x="9" y="0"/>
                      </a:lnTo>
                      <a:lnTo>
                        <a:pt x="16" y="0"/>
                      </a:lnTo>
                      <a:lnTo>
                        <a:pt x="32" y="16"/>
                      </a:lnTo>
                      <a:lnTo>
                        <a:pt x="32" y="25"/>
                      </a:lnTo>
                      <a:lnTo>
                        <a:pt x="16" y="40"/>
                      </a:lnTo>
                      <a:lnTo>
                        <a:pt x="9" y="34"/>
                      </a:lnTo>
                      <a:lnTo>
                        <a:pt x="0" y="34"/>
                      </a:lnTo>
                      <a:lnTo>
                        <a:pt x="0" y="9"/>
                      </a:lnTo>
                    </a:path>
                  </a:pathLst>
                </a:custGeom>
                <a:solidFill>
                  <a:srgbClr val="DDDDDD"/>
                </a:solidFill>
                <a:ln w="9525">
                  <a:noFill/>
                  <a:round/>
                  <a:headEnd/>
                  <a:tailEnd/>
                </a:ln>
              </p:spPr>
              <p:txBody>
                <a:bodyPr lIns="0" tIns="0" rIns="0" bIns="0" anchor="ctr"/>
                <a:lstStyle/>
                <a:p>
                  <a:endParaRPr lang="en-GB"/>
                </a:p>
              </p:txBody>
            </p:sp>
            <p:sp>
              <p:nvSpPr>
                <p:cNvPr id="3359" name="Freeform 142"/>
                <p:cNvSpPr>
                  <a:spLocks/>
                </p:cNvSpPr>
                <p:nvPr/>
              </p:nvSpPr>
              <p:spPr bwMode="gray">
                <a:xfrm>
                  <a:off x="2439" y="2895"/>
                  <a:ext cx="66" cy="67"/>
                </a:xfrm>
                <a:custGeom>
                  <a:avLst/>
                  <a:gdLst>
                    <a:gd name="T0" fmla="*/ 5179 w 59"/>
                    <a:gd name="T1" fmla="*/ 9398 h 59"/>
                    <a:gd name="T2" fmla="*/ 5179 w 59"/>
                    <a:gd name="T3" fmla="*/ 6784 h 59"/>
                    <a:gd name="T4" fmla="*/ 3696 w 59"/>
                    <a:gd name="T5" fmla="*/ 5261 h 59"/>
                    <a:gd name="T6" fmla="*/ 3696 w 59"/>
                    <a:gd name="T7" fmla="*/ 2980 h 59"/>
                    <a:gd name="T8" fmla="*/ 3005 w 59"/>
                    <a:gd name="T9" fmla="*/ 2980 h 59"/>
                    <a:gd name="T10" fmla="*/ 2146 w 59"/>
                    <a:gd name="T11" fmla="*/ 0 h 59"/>
                    <a:gd name="T12" fmla="*/ 1415 w 59"/>
                    <a:gd name="T13" fmla="*/ 1390 h 59"/>
                    <a:gd name="T14" fmla="*/ 0 w 59"/>
                    <a:gd name="T15" fmla="*/ 3860 h 59"/>
                    <a:gd name="T16" fmla="*/ 3696 w 59"/>
                    <a:gd name="T17" fmla="*/ 9398 h 59"/>
                    <a:gd name="T18" fmla="*/ 5179 w 59"/>
                    <a:gd name="T19" fmla="*/ 9398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59"/>
                    <a:gd name="T32" fmla="*/ 59 w 59"/>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59">
                      <a:moveTo>
                        <a:pt x="58" y="58"/>
                      </a:moveTo>
                      <a:lnTo>
                        <a:pt x="58" y="42"/>
                      </a:lnTo>
                      <a:lnTo>
                        <a:pt x="41" y="33"/>
                      </a:lnTo>
                      <a:lnTo>
                        <a:pt x="41" y="18"/>
                      </a:lnTo>
                      <a:lnTo>
                        <a:pt x="34" y="18"/>
                      </a:lnTo>
                      <a:lnTo>
                        <a:pt x="24" y="0"/>
                      </a:lnTo>
                      <a:lnTo>
                        <a:pt x="16" y="9"/>
                      </a:lnTo>
                      <a:lnTo>
                        <a:pt x="0" y="24"/>
                      </a:lnTo>
                      <a:lnTo>
                        <a:pt x="41" y="58"/>
                      </a:lnTo>
                      <a:lnTo>
                        <a:pt x="58" y="58"/>
                      </a:lnTo>
                    </a:path>
                  </a:pathLst>
                </a:custGeom>
                <a:solidFill>
                  <a:srgbClr val="DDDDDD"/>
                </a:solidFill>
                <a:ln w="9525">
                  <a:noFill/>
                  <a:round/>
                  <a:headEnd/>
                  <a:tailEnd/>
                </a:ln>
              </p:spPr>
              <p:txBody>
                <a:bodyPr lIns="0" tIns="0" rIns="0" bIns="0" anchor="ctr"/>
                <a:lstStyle/>
                <a:p>
                  <a:endParaRPr lang="en-GB"/>
                </a:p>
              </p:txBody>
            </p:sp>
            <p:sp>
              <p:nvSpPr>
                <p:cNvPr id="3360" name="Freeform 143"/>
                <p:cNvSpPr>
                  <a:spLocks/>
                </p:cNvSpPr>
                <p:nvPr/>
              </p:nvSpPr>
              <p:spPr bwMode="gray">
                <a:xfrm>
                  <a:off x="2600" y="2860"/>
                  <a:ext cx="30" cy="74"/>
                </a:xfrm>
                <a:custGeom>
                  <a:avLst/>
                  <a:gdLst>
                    <a:gd name="T0" fmla="*/ 5310 w 26"/>
                    <a:gd name="T1" fmla="*/ 0 h 65"/>
                    <a:gd name="T2" fmla="*/ 0 w 26"/>
                    <a:gd name="T3" fmla="*/ 0 h 65"/>
                    <a:gd name="T4" fmla="*/ 2755 w 26"/>
                    <a:gd name="T5" fmla="*/ 5517 h 65"/>
                    <a:gd name="T6" fmla="*/ 5310 w 26"/>
                    <a:gd name="T7" fmla="*/ 9973 h 65"/>
                    <a:gd name="T8" fmla="*/ 5310 w 26"/>
                    <a:gd name="T9" fmla="*/ 11405 h 65"/>
                    <a:gd name="T10" fmla="*/ 7521 w 26"/>
                    <a:gd name="T11" fmla="*/ 11405 h 65"/>
                    <a:gd name="T12" fmla="*/ 7521 w 26"/>
                    <a:gd name="T13" fmla="*/ 5517 h 65"/>
                    <a:gd name="T14" fmla="*/ 7521 w 26"/>
                    <a:gd name="T15" fmla="*/ 2612 h 65"/>
                    <a:gd name="T16" fmla="*/ 5310 w 26"/>
                    <a:gd name="T17" fmla="*/ 1366 h 65"/>
                    <a:gd name="T18" fmla="*/ 5310 w 26"/>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65"/>
                    <a:gd name="T32" fmla="*/ 26 w 26"/>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65">
                      <a:moveTo>
                        <a:pt x="17" y="0"/>
                      </a:moveTo>
                      <a:lnTo>
                        <a:pt x="0" y="0"/>
                      </a:lnTo>
                      <a:lnTo>
                        <a:pt x="9" y="31"/>
                      </a:lnTo>
                      <a:lnTo>
                        <a:pt x="17" y="55"/>
                      </a:lnTo>
                      <a:lnTo>
                        <a:pt x="17" y="64"/>
                      </a:lnTo>
                      <a:lnTo>
                        <a:pt x="25" y="64"/>
                      </a:lnTo>
                      <a:lnTo>
                        <a:pt x="25" y="31"/>
                      </a:lnTo>
                      <a:lnTo>
                        <a:pt x="25" y="15"/>
                      </a:lnTo>
                      <a:lnTo>
                        <a:pt x="17" y="8"/>
                      </a:lnTo>
                      <a:lnTo>
                        <a:pt x="17" y="0"/>
                      </a:lnTo>
                    </a:path>
                  </a:pathLst>
                </a:custGeom>
                <a:solidFill>
                  <a:srgbClr val="DDDDDD"/>
                </a:solidFill>
                <a:ln w="9525">
                  <a:noFill/>
                  <a:round/>
                  <a:headEnd/>
                  <a:tailEnd/>
                </a:ln>
              </p:spPr>
              <p:txBody>
                <a:bodyPr lIns="0" tIns="0" rIns="0" bIns="0" anchor="ctr"/>
                <a:lstStyle/>
                <a:p>
                  <a:endParaRPr lang="en-GB"/>
                </a:p>
              </p:txBody>
            </p:sp>
            <p:sp>
              <p:nvSpPr>
                <p:cNvPr id="3361" name="Freeform 144"/>
                <p:cNvSpPr>
                  <a:spLocks/>
                </p:cNvSpPr>
                <p:nvPr/>
              </p:nvSpPr>
              <p:spPr bwMode="gray">
                <a:xfrm>
                  <a:off x="2739" y="2990"/>
                  <a:ext cx="25" cy="19"/>
                </a:xfrm>
                <a:custGeom>
                  <a:avLst/>
                  <a:gdLst>
                    <a:gd name="T0" fmla="*/ 612 w 23"/>
                    <a:gd name="T1" fmla="*/ 0 h 17"/>
                    <a:gd name="T2" fmla="*/ 612 w 23"/>
                    <a:gd name="T3" fmla="*/ 1364 h 17"/>
                    <a:gd name="T4" fmla="*/ 191 w 23"/>
                    <a:gd name="T5" fmla="*/ 1364 h 17"/>
                    <a:gd name="T6" fmla="*/ 0 w 23"/>
                    <a:gd name="T7" fmla="*/ 1364 h 17"/>
                    <a:gd name="T8" fmla="*/ 191 w 23"/>
                    <a:gd name="T9" fmla="*/ 0 h 17"/>
                    <a:gd name="T10" fmla="*/ 612 w 23"/>
                    <a:gd name="T11" fmla="*/ 0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22" y="0"/>
                      </a:moveTo>
                      <a:lnTo>
                        <a:pt x="22" y="16"/>
                      </a:lnTo>
                      <a:lnTo>
                        <a:pt x="6" y="16"/>
                      </a:lnTo>
                      <a:lnTo>
                        <a:pt x="0" y="16"/>
                      </a:lnTo>
                      <a:lnTo>
                        <a:pt x="6" y="0"/>
                      </a:lnTo>
                      <a:lnTo>
                        <a:pt x="22" y="0"/>
                      </a:lnTo>
                    </a:path>
                  </a:pathLst>
                </a:custGeom>
                <a:solidFill>
                  <a:srgbClr val="DDDDDD"/>
                </a:solidFill>
                <a:ln w="9525">
                  <a:noFill/>
                  <a:round/>
                  <a:headEnd/>
                  <a:tailEnd/>
                </a:ln>
              </p:spPr>
              <p:txBody>
                <a:bodyPr lIns="0" tIns="0" rIns="0" bIns="0" anchor="ctr"/>
                <a:lstStyle/>
                <a:p>
                  <a:endParaRPr lang="en-GB"/>
                </a:p>
              </p:txBody>
            </p:sp>
            <p:sp>
              <p:nvSpPr>
                <p:cNvPr id="3362" name="Freeform 145"/>
                <p:cNvSpPr>
                  <a:spLocks/>
                </p:cNvSpPr>
                <p:nvPr/>
              </p:nvSpPr>
              <p:spPr bwMode="gray">
                <a:xfrm>
                  <a:off x="2763" y="2970"/>
                  <a:ext cx="110" cy="131"/>
                </a:xfrm>
                <a:custGeom>
                  <a:avLst/>
                  <a:gdLst>
                    <a:gd name="T0" fmla="*/ 4420 w 99"/>
                    <a:gd name="T1" fmla="*/ 1632 h 115"/>
                    <a:gd name="T2" fmla="*/ 4420 w 99"/>
                    <a:gd name="T3" fmla="*/ 4325 h 115"/>
                    <a:gd name="T4" fmla="*/ 1678 w 99"/>
                    <a:gd name="T5" fmla="*/ 3333 h 115"/>
                    <a:gd name="T6" fmla="*/ 1678 w 99"/>
                    <a:gd name="T7" fmla="*/ 6090 h 115"/>
                    <a:gd name="T8" fmla="*/ 2274 w 99"/>
                    <a:gd name="T9" fmla="*/ 4325 h 115"/>
                    <a:gd name="T10" fmla="*/ 2808 w 99"/>
                    <a:gd name="T11" fmla="*/ 6090 h 115"/>
                    <a:gd name="T12" fmla="*/ 2808 w 99"/>
                    <a:gd name="T13" fmla="*/ 7792 h 115"/>
                    <a:gd name="T14" fmla="*/ 2808 w 99"/>
                    <a:gd name="T15" fmla="*/ 13486 h 115"/>
                    <a:gd name="T16" fmla="*/ 1209 w 99"/>
                    <a:gd name="T17" fmla="*/ 13486 h 115"/>
                    <a:gd name="T18" fmla="*/ 579 w 99"/>
                    <a:gd name="T19" fmla="*/ 14947 h 115"/>
                    <a:gd name="T20" fmla="*/ 579 w 99"/>
                    <a:gd name="T21" fmla="*/ 16417 h 115"/>
                    <a:gd name="T22" fmla="*/ 0 w 99"/>
                    <a:gd name="T23" fmla="*/ 16417 h 115"/>
                    <a:gd name="T24" fmla="*/ 0 w 99"/>
                    <a:gd name="T25" fmla="*/ 17983 h 115"/>
                    <a:gd name="T26" fmla="*/ 1209 w 99"/>
                    <a:gd name="T27" fmla="*/ 21076 h 115"/>
                    <a:gd name="T28" fmla="*/ 1209 w 99"/>
                    <a:gd name="T29" fmla="*/ 19465 h 115"/>
                    <a:gd name="T30" fmla="*/ 1678 w 99"/>
                    <a:gd name="T31" fmla="*/ 19465 h 115"/>
                    <a:gd name="T32" fmla="*/ 2808 w 99"/>
                    <a:gd name="T33" fmla="*/ 19465 h 115"/>
                    <a:gd name="T34" fmla="*/ 3898 w 99"/>
                    <a:gd name="T35" fmla="*/ 17983 h 115"/>
                    <a:gd name="T36" fmla="*/ 4420 w 99"/>
                    <a:gd name="T37" fmla="*/ 13486 h 115"/>
                    <a:gd name="T38" fmla="*/ 5481 w 99"/>
                    <a:gd name="T39" fmla="*/ 10472 h 115"/>
                    <a:gd name="T40" fmla="*/ 6601 w 99"/>
                    <a:gd name="T41" fmla="*/ 0 h 115"/>
                    <a:gd name="T42" fmla="*/ 5012 w 99"/>
                    <a:gd name="T43" fmla="*/ 1632 h 115"/>
                    <a:gd name="T44" fmla="*/ 4420 w 99"/>
                    <a:gd name="T45" fmla="*/ 1632 h 1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9"/>
                    <a:gd name="T70" fmla="*/ 0 h 115"/>
                    <a:gd name="T71" fmla="*/ 99 w 99"/>
                    <a:gd name="T72" fmla="*/ 115 h 1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9" h="115">
                      <a:moveTo>
                        <a:pt x="65" y="9"/>
                      </a:moveTo>
                      <a:lnTo>
                        <a:pt x="65" y="24"/>
                      </a:lnTo>
                      <a:lnTo>
                        <a:pt x="25" y="18"/>
                      </a:lnTo>
                      <a:lnTo>
                        <a:pt x="25" y="33"/>
                      </a:lnTo>
                      <a:lnTo>
                        <a:pt x="33" y="24"/>
                      </a:lnTo>
                      <a:lnTo>
                        <a:pt x="41" y="33"/>
                      </a:lnTo>
                      <a:lnTo>
                        <a:pt x="41" y="41"/>
                      </a:lnTo>
                      <a:lnTo>
                        <a:pt x="41" y="74"/>
                      </a:lnTo>
                      <a:lnTo>
                        <a:pt x="18" y="74"/>
                      </a:lnTo>
                      <a:lnTo>
                        <a:pt x="9" y="81"/>
                      </a:lnTo>
                      <a:lnTo>
                        <a:pt x="9" y="90"/>
                      </a:lnTo>
                      <a:lnTo>
                        <a:pt x="0" y="90"/>
                      </a:lnTo>
                      <a:lnTo>
                        <a:pt x="0" y="98"/>
                      </a:lnTo>
                      <a:lnTo>
                        <a:pt x="18" y="114"/>
                      </a:lnTo>
                      <a:lnTo>
                        <a:pt x="18" y="106"/>
                      </a:lnTo>
                      <a:lnTo>
                        <a:pt x="25" y="106"/>
                      </a:lnTo>
                      <a:lnTo>
                        <a:pt x="41" y="106"/>
                      </a:lnTo>
                      <a:lnTo>
                        <a:pt x="58" y="98"/>
                      </a:lnTo>
                      <a:lnTo>
                        <a:pt x="65" y="74"/>
                      </a:lnTo>
                      <a:lnTo>
                        <a:pt x="81" y="58"/>
                      </a:lnTo>
                      <a:lnTo>
                        <a:pt x="98" y="0"/>
                      </a:lnTo>
                      <a:lnTo>
                        <a:pt x="75" y="9"/>
                      </a:lnTo>
                      <a:lnTo>
                        <a:pt x="65" y="9"/>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63" name="Freeform 146"/>
                <p:cNvSpPr>
                  <a:spLocks/>
                </p:cNvSpPr>
                <p:nvPr/>
              </p:nvSpPr>
              <p:spPr bwMode="gray">
                <a:xfrm>
                  <a:off x="3015" y="3036"/>
                  <a:ext cx="29" cy="28"/>
                </a:xfrm>
                <a:custGeom>
                  <a:avLst/>
                  <a:gdLst>
                    <a:gd name="T0" fmla="*/ 2018 w 26"/>
                    <a:gd name="T1" fmla="*/ 10662 h 24"/>
                    <a:gd name="T2" fmla="*/ 683 w 26"/>
                    <a:gd name="T3" fmla="*/ 10662 h 24"/>
                    <a:gd name="T4" fmla="*/ 0 w 26"/>
                    <a:gd name="T5" fmla="*/ 10662 h 24"/>
                    <a:gd name="T6" fmla="*/ 683 w 26"/>
                    <a:gd name="T7" fmla="*/ 3171 h 24"/>
                    <a:gd name="T8" fmla="*/ 2018 w 26"/>
                    <a:gd name="T9" fmla="*/ 0 h 24"/>
                    <a:gd name="T10" fmla="*/ 2018 w 26"/>
                    <a:gd name="T11" fmla="*/ 7791 h 24"/>
                    <a:gd name="T12" fmla="*/ 2018 w 26"/>
                    <a:gd name="T13" fmla="*/ 10662 h 24"/>
                    <a:gd name="T14" fmla="*/ 0 60000 65536"/>
                    <a:gd name="T15" fmla="*/ 0 60000 65536"/>
                    <a:gd name="T16" fmla="*/ 0 60000 65536"/>
                    <a:gd name="T17" fmla="*/ 0 60000 65536"/>
                    <a:gd name="T18" fmla="*/ 0 60000 65536"/>
                    <a:gd name="T19" fmla="*/ 0 60000 65536"/>
                    <a:gd name="T20" fmla="*/ 0 60000 65536"/>
                    <a:gd name="T21" fmla="*/ 0 w 26"/>
                    <a:gd name="T22" fmla="*/ 0 h 24"/>
                    <a:gd name="T23" fmla="*/ 26 w 2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4">
                      <a:moveTo>
                        <a:pt x="25" y="23"/>
                      </a:moveTo>
                      <a:lnTo>
                        <a:pt x="9" y="23"/>
                      </a:lnTo>
                      <a:lnTo>
                        <a:pt x="0" y="23"/>
                      </a:lnTo>
                      <a:lnTo>
                        <a:pt x="9" y="7"/>
                      </a:lnTo>
                      <a:lnTo>
                        <a:pt x="25" y="0"/>
                      </a:lnTo>
                      <a:lnTo>
                        <a:pt x="25" y="16"/>
                      </a:lnTo>
                      <a:lnTo>
                        <a:pt x="25" y="23"/>
                      </a:lnTo>
                    </a:path>
                  </a:pathLst>
                </a:custGeom>
                <a:solidFill>
                  <a:srgbClr val="DDDDDD"/>
                </a:solidFill>
                <a:ln w="9525">
                  <a:noFill/>
                  <a:round/>
                  <a:headEnd/>
                  <a:tailEnd/>
                </a:ln>
              </p:spPr>
              <p:txBody>
                <a:bodyPr lIns="0" tIns="0" rIns="0" bIns="0" anchor="ctr"/>
                <a:lstStyle/>
                <a:p>
                  <a:endParaRPr lang="en-GB"/>
                </a:p>
              </p:txBody>
            </p:sp>
            <p:sp>
              <p:nvSpPr>
                <p:cNvPr id="3364" name="Freeform 147"/>
                <p:cNvSpPr>
                  <a:spLocks/>
                </p:cNvSpPr>
                <p:nvPr/>
              </p:nvSpPr>
              <p:spPr bwMode="gray">
                <a:xfrm>
                  <a:off x="3025" y="3062"/>
                  <a:ext cx="19" cy="30"/>
                </a:xfrm>
                <a:custGeom>
                  <a:avLst/>
                  <a:gdLst>
                    <a:gd name="T0" fmla="*/ 1364 w 17"/>
                    <a:gd name="T1" fmla="*/ 0 h 26"/>
                    <a:gd name="T2" fmla="*/ 1364 w 17"/>
                    <a:gd name="T3" fmla="*/ 2755 h 26"/>
                    <a:gd name="T4" fmla="*/ 0 w 17"/>
                    <a:gd name="T5" fmla="*/ 7521 h 26"/>
                    <a:gd name="T6" fmla="*/ 0 w 17"/>
                    <a:gd name="T7" fmla="*/ 2755 h 26"/>
                    <a:gd name="T8" fmla="*/ 0 w 17"/>
                    <a:gd name="T9" fmla="*/ 0 h 26"/>
                    <a:gd name="T10" fmla="*/ 1364 w 17"/>
                    <a:gd name="T11" fmla="*/ 0 h 26"/>
                    <a:gd name="T12" fmla="*/ 0 60000 65536"/>
                    <a:gd name="T13" fmla="*/ 0 60000 65536"/>
                    <a:gd name="T14" fmla="*/ 0 60000 65536"/>
                    <a:gd name="T15" fmla="*/ 0 60000 65536"/>
                    <a:gd name="T16" fmla="*/ 0 60000 65536"/>
                    <a:gd name="T17" fmla="*/ 0 60000 65536"/>
                    <a:gd name="T18" fmla="*/ 0 w 17"/>
                    <a:gd name="T19" fmla="*/ 0 h 26"/>
                    <a:gd name="T20" fmla="*/ 17 w 1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7" h="26">
                      <a:moveTo>
                        <a:pt x="16" y="0"/>
                      </a:moveTo>
                      <a:lnTo>
                        <a:pt x="16" y="9"/>
                      </a:lnTo>
                      <a:lnTo>
                        <a:pt x="0" y="25"/>
                      </a:lnTo>
                      <a:lnTo>
                        <a:pt x="0" y="9"/>
                      </a:lnTo>
                      <a:lnTo>
                        <a:pt x="0" y="0"/>
                      </a:lnTo>
                      <a:lnTo>
                        <a:pt x="16" y="0"/>
                      </a:lnTo>
                    </a:path>
                  </a:pathLst>
                </a:custGeom>
                <a:solidFill>
                  <a:srgbClr val="DDDDDD"/>
                </a:solidFill>
                <a:ln w="9525">
                  <a:noFill/>
                  <a:round/>
                  <a:headEnd/>
                  <a:tailEnd/>
                </a:ln>
              </p:spPr>
              <p:txBody>
                <a:bodyPr lIns="0" tIns="0" rIns="0" bIns="0" anchor="ctr"/>
                <a:lstStyle/>
                <a:p>
                  <a:endParaRPr lang="en-GB"/>
                </a:p>
              </p:txBody>
            </p:sp>
            <p:sp>
              <p:nvSpPr>
                <p:cNvPr id="3365" name="Freeform 148"/>
                <p:cNvSpPr>
                  <a:spLocks/>
                </p:cNvSpPr>
                <p:nvPr/>
              </p:nvSpPr>
              <p:spPr bwMode="gray">
                <a:xfrm>
                  <a:off x="2773" y="3275"/>
                  <a:ext cx="191" cy="187"/>
                </a:xfrm>
                <a:custGeom>
                  <a:avLst/>
                  <a:gdLst>
                    <a:gd name="T0" fmla="*/ 3767 w 172"/>
                    <a:gd name="T1" fmla="*/ 39299 h 163"/>
                    <a:gd name="T2" fmla="*/ 3208 w 172"/>
                    <a:gd name="T3" fmla="*/ 35404 h 163"/>
                    <a:gd name="T4" fmla="*/ 2110 w 172"/>
                    <a:gd name="T5" fmla="*/ 24110 h 163"/>
                    <a:gd name="T6" fmla="*/ 2110 w 172"/>
                    <a:gd name="T7" fmla="*/ 18319 h 163"/>
                    <a:gd name="T8" fmla="*/ 0 w 172"/>
                    <a:gd name="T9" fmla="*/ 2136 h 163"/>
                    <a:gd name="T10" fmla="*/ 0 w 172"/>
                    <a:gd name="T11" fmla="*/ 0 h 163"/>
                    <a:gd name="T12" fmla="*/ 1086 w 172"/>
                    <a:gd name="T13" fmla="*/ 0 h 163"/>
                    <a:gd name="T14" fmla="*/ 2110 w 172"/>
                    <a:gd name="T15" fmla="*/ 0 h 163"/>
                    <a:gd name="T16" fmla="*/ 5378 w 172"/>
                    <a:gd name="T17" fmla="*/ 2136 h 163"/>
                    <a:gd name="T18" fmla="*/ 6445 w 172"/>
                    <a:gd name="T19" fmla="*/ 2136 h 163"/>
                    <a:gd name="T20" fmla="*/ 8601 w 172"/>
                    <a:gd name="T21" fmla="*/ 3873 h 163"/>
                    <a:gd name="T22" fmla="*/ 9652 w 172"/>
                    <a:gd name="T23" fmla="*/ 2136 h 163"/>
                    <a:gd name="T24" fmla="*/ 10155 w 172"/>
                    <a:gd name="T25" fmla="*/ 0 h 163"/>
                    <a:gd name="T26" fmla="*/ 11288 w 172"/>
                    <a:gd name="T27" fmla="*/ 2136 h 163"/>
                    <a:gd name="T28" fmla="*/ 10155 w 172"/>
                    <a:gd name="T29" fmla="*/ 6106 h 163"/>
                    <a:gd name="T30" fmla="*/ 9652 w 172"/>
                    <a:gd name="T31" fmla="*/ 3873 h 163"/>
                    <a:gd name="T32" fmla="*/ 7951 w 172"/>
                    <a:gd name="T33" fmla="*/ 3873 h 163"/>
                    <a:gd name="T34" fmla="*/ 7416 w 172"/>
                    <a:gd name="T35" fmla="*/ 15968 h 163"/>
                    <a:gd name="T36" fmla="*/ 6997 w 172"/>
                    <a:gd name="T37" fmla="*/ 18319 h 163"/>
                    <a:gd name="T38" fmla="*/ 6997 w 172"/>
                    <a:gd name="T39" fmla="*/ 25931 h 163"/>
                    <a:gd name="T40" fmla="*/ 6997 w 172"/>
                    <a:gd name="T41" fmla="*/ 37486 h 163"/>
                    <a:gd name="T42" fmla="*/ 5839 w 172"/>
                    <a:gd name="T43" fmla="*/ 39299 h 163"/>
                    <a:gd name="T44" fmla="*/ 4735 w 172"/>
                    <a:gd name="T45" fmla="*/ 39299 h 163"/>
                    <a:gd name="T46" fmla="*/ 4361 w 172"/>
                    <a:gd name="T47" fmla="*/ 37486 h 163"/>
                    <a:gd name="T48" fmla="*/ 3767 w 172"/>
                    <a:gd name="T49" fmla="*/ 39299 h 1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2"/>
                    <a:gd name="T76" fmla="*/ 0 h 163"/>
                    <a:gd name="T77" fmla="*/ 172 w 172"/>
                    <a:gd name="T78" fmla="*/ 163 h 1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2" h="163">
                      <a:moveTo>
                        <a:pt x="56" y="162"/>
                      </a:moveTo>
                      <a:lnTo>
                        <a:pt x="49" y="146"/>
                      </a:lnTo>
                      <a:lnTo>
                        <a:pt x="32" y="99"/>
                      </a:lnTo>
                      <a:lnTo>
                        <a:pt x="32" y="75"/>
                      </a:lnTo>
                      <a:lnTo>
                        <a:pt x="0" y="9"/>
                      </a:lnTo>
                      <a:lnTo>
                        <a:pt x="0" y="0"/>
                      </a:lnTo>
                      <a:lnTo>
                        <a:pt x="16" y="0"/>
                      </a:lnTo>
                      <a:lnTo>
                        <a:pt x="32" y="0"/>
                      </a:lnTo>
                      <a:lnTo>
                        <a:pt x="81" y="9"/>
                      </a:lnTo>
                      <a:lnTo>
                        <a:pt x="97" y="9"/>
                      </a:lnTo>
                      <a:lnTo>
                        <a:pt x="130" y="16"/>
                      </a:lnTo>
                      <a:lnTo>
                        <a:pt x="146" y="9"/>
                      </a:lnTo>
                      <a:lnTo>
                        <a:pt x="153" y="0"/>
                      </a:lnTo>
                      <a:lnTo>
                        <a:pt x="171" y="9"/>
                      </a:lnTo>
                      <a:lnTo>
                        <a:pt x="153" y="25"/>
                      </a:lnTo>
                      <a:lnTo>
                        <a:pt x="146" y="16"/>
                      </a:lnTo>
                      <a:lnTo>
                        <a:pt x="121" y="16"/>
                      </a:lnTo>
                      <a:lnTo>
                        <a:pt x="112" y="65"/>
                      </a:lnTo>
                      <a:lnTo>
                        <a:pt x="106" y="75"/>
                      </a:lnTo>
                      <a:lnTo>
                        <a:pt x="106" y="106"/>
                      </a:lnTo>
                      <a:lnTo>
                        <a:pt x="106" y="155"/>
                      </a:lnTo>
                      <a:lnTo>
                        <a:pt x="89" y="162"/>
                      </a:lnTo>
                      <a:lnTo>
                        <a:pt x="72" y="162"/>
                      </a:lnTo>
                      <a:lnTo>
                        <a:pt x="66" y="155"/>
                      </a:lnTo>
                      <a:lnTo>
                        <a:pt x="56" y="162"/>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66" name="Freeform 149"/>
                <p:cNvSpPr>
                  <a:spLocks/>
                </p:cNvSpPr>
                <p:nvPr/>
              </p:nvSpPr>
              <p:spPr bwMode="gray">
                <a:xfrm>
                  <a:off x="2773" y="3108"/>
                  <a:ext cx="180" cy="186"/>
                </a:xfrm>
                <a:custGeom>
                  <a:avLst/>
                  <a:gdLst>
                    <a:gd name="T0" fmla="*/ 0 w 162"/>
                    <a:gd name="T1" fmla="*/ 28882 h 163"/>
                    <a:gd name="T2" fmla="*/ 1088 w 162"/>
                    <a:gd name="T3" fmla="*/ 28882 h 163"/>
                    <a:gd name="T4" fmla="*/ 2134 w 162"/>
                    <a:gd name="T5" fmla="*/ 28882 h 163"/>
                    <a:gd name="T6" fmla="*/ 5481 w 162"/>
                    <a:gd name="T7" fmla="*/ 30502 h 163"/>
                    <a:gd name="T8" fmla="*/ 6523 w 162"/>
                    <a:gd name="T9" fmla="*/ 30502 h 163"/>
                    <a:gd name="T10" fmla="*/ 8757 w 162"/>
                    <a:gd name="T11" fmla="*/ 31938 h 163"/>
                    <a:gd name="T12" fmla="*/ 9866 w 162"/>
                    <a:gd name="T13" fmla="*/ 30502 h 163"/>
                    <a:gd name="T14" fmla="*/ 8757 w 162"/>
                    <a:gd name="T15" fmla="*/ 27243 h 163"/>
                    <a:gd name="T16" fmla="*/ 8757 w 162"/>
                    <a:gd name="T17" fmla="*/ 19468 h 163"/>
                    <a:gd name="T18" fmla="*/ 10869 w 162"/>
                    <a:gd name="T19" fmla="*/ 17853 h 163"/>
                    <a:gd name="T20" fmla="*/ 10362 w 162"/>
                    <a:gd name="T21" fmla="*/ 12716 h 163"/>
                    <a:gd name="T22" fmla="*/ 8757 w 162"/>
                    <a:gd name="T23" fmla="*/ 14510 h 163"/>
                    <a:gd name="T24" fmla="*/ 8757 w 162"/>
                    <a:gd name="T25" fmla="*/ 12716 h 163"/>
                    <a:gd name="T26" fmla="*/ 9282 w 162"/>
                    <a:gd name="T27" fmla="*/ 11482 h 163"/>
                    <a:gd name="T28" fmla="*/ 8757 w 162"/>
                    <a:gd name="T29" fmla="*/ 9766 h 163"/>
                    <a:gd name="T30" fmla="*/ 8757 w 162"/>
                    <a:gd name="T31" fmla="*/ 4963 h 163"/>
                    <a:gd name="T32" fmla="*/ 7554 w 162"/>
                    <a:gd name="T33" fmla="*/ 3340 h 163"/>
                    <a:gd name="T34" fmla="*/ 6523 w 162"/>
                    <a:gd name="T35" fmla="*/ 3340 h 163"/>
                    <a:gd name="T36" fmla="*/ 6523 w 162"/>
                    <a:gd name="T37" fmla="*/ 4963 h 163"/>
                    <a:gd name="T38" fmla="*/ 5481 w 162"/>
                    <a:gd name="T39" fmla="*/ 6761 h 163"/>
                    <a:gd name="T40" fmla="*/ 4440 w 162"/>
                    <a:gd name="T41" fmla="*/ 3340 h 163"/>
                    <a:gd name="T42" fmla="*/ 4440 w 162"/>
                    <a:gd name="T43" fmla="*/ 0 h 163"/>
                    <a:gd name="T44" fmla="*/ 3851 w 162"/>
                    <a:gd name="T45" fmla="*/ 0 h 163"/>
                    <a:gd name="T46" fmla="*/ 1658 w 162"/>
                    <a:gd name="T47" fmla="*/ 0 h 163"/>
                    <a:gd name="T48" fmla="*/ 579 w 162"/>
                    <a:gd name="T49" fmla="*/ 1726 h 163"/>
                    <a:gd name="T50" fmla="*/ 1088 w 162"/>
                    <a:gd name="T51" fmla="*/ 6761 h 163"/>
                    <a:gd name="T52" fmla="*/ 1088 w 162"/>
                    <a:gd name="T53" fmla="*/ 7728 h 163"/>
                    <a:gd name="T54" fmla="*/ 1658 w 162"/>
                    <a:gd name="T55" fmla="*/ 14510 h 163"/>
                    <a:gd name="T56" fmla="*/ 1658 w 162"/>
                    <a:gd name="T57" fmla="*/ 17853 h 163"/>
                    <a:gd name="T58" fmla="*/ 579 w 162"/>
                    <a:gd name="T59" fmla="*/ 19468 h 163"/>
                    <a:gd name="T60" fmla="*/ 0 w 162"/>
                    <a:gd name="T61" fmla="*/ 25608 h 163"/>
                    <a:gd name="T62" fmla="*/ 0 w 162"/>
                    <a:gd name="T63" fmla="*/ 28882 h 1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2"/>
                    <a:gd name="T97" fmla="*/ 0 h 163"/>
                    <a:gd name="T98" fmla="*/ 162 w 162"/>
                    <a:gd name="T99" fmla="*/ 163 h 1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2" h="163">
                      <a:moveTo>
                        <a:pt x="0" y="146"/>
                      </a:moveTo>
                      <a:lnTo>
                        <a:pt x="16" y="146"/>
                      </a:lnTo>
                      <a:lnTo>
                        <a:pt x="32" y="146"/>
                      </a:lnTo>
                      <a:lnTo>
                        <a:pt x="81" y="155"/>
                      </a:lnTo>
                      <a:lnTo>
                        <a:pt x="97" y="155"/>
                      </a:lnTo>
                      <a:lnTo>
                        <a:pt x="130" y="162"/>
                      </a:lnTo>
                      <a:lnTo>
                        <a:pt x="146" y="155"/>
                      </a:lnTo>
                      <a:lnTo>
                        <a:pt x="130" y="139"/>
                      </a:lnTo>
                      <a:lnTo>
                        <a:pt x="130" y="99"/>
                      </a:lnTo>
                      <a:lnTo>
                        <a:pt x="161" y="90"/>
                      </a:lnTo>
                      <a:lnTo>
                        <a:pt x="153" y="65"/>
                      </a:lnTo>
                      <a:lnTo>
                        <a:pt x="130" y="74"/>
                      </a:lnTo>
                      <a:lnTo>
                        <a:pt x="130" y="65"/>
                      </a:lnTo>
                      <a:lnTo>
                        <a:pt x="137" y="59"/>
                      </a:lnTo>
                      <a:lnTo>
                        <a:pt x="130" y="50"/>
                      </a:lnTo>
                      <a:lnTo>
                        <a:pt x="130" y="25"/>
                      </a:lnTo>
                      <a:lnTo>
                        <a:pt x="112" y="17"/>
                      </a:lnTo>
                      <a:lnTo>
                        <a:pt x="97" y="17"/>
                      </a:lnTo>
                      <a:lnTo>
                        <a:pt x="97" y="25"/>
                      </a:lnTo>
                      <a:lnTo>
                        <a:pt x="81" y="34"/>
                      </a:lnTo>
                      <a:lnTo>
                        <a:pt x="66" y="17"/>
                      </a:lnTo>
                      <a:lnTo>
                        <a:pt x="66" y="0"/>
                      </a:lnTo>
                      <a:lnTo>
                        <a:pt x="56" y="0"/>
                      </a:lnTo>
                      <a:lnTo>
                        <a:pt x="24" y="0"/>
                      </a:lnTo>
                      <a:lnTo>
                        <a:pt x="9" y="9"/>
                      </a:lnTo>
                      <a:lnTo>
                        <a:pt x="16" y="34"/>
                      </a:lnTo>
                      <a:lnTo>
                        <a:pt x="16" y="40"/>
                      </a:lnTo>
                      <a:lnTo>
                        <a:pt x="24" y="74"/>
                      </a:lnTo>
                      <a:lnTo>
                        <a:pt x="24" y="90"/>
                      </a:lnTo>
                      <a:lnTo>
                        <a:pt x="9" y="99"/>
                      </a:lnTo>
                      <a:lnTo>
                        <a:pt x="0" y="131"/>
                      </a:lnTo>
                      <a:lnTo>
                        <a:pt x="0" y="146"/>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67" name="Freeform 150"/>
                <p:cNvSpPr>
                  <a:spLocks/>
                </p:cNvSpPr>
                <p:nvPr/>
              </p:nvSpPr>
              <p:spPr bwMode="gray">
                <a:xfrm>
                  <a:off x="2783" y="3091"/>
                  <a:ext cx="19" cy="20"/>
                </a:xfrm>
                <a:custGeom>
                  <a:avLst/>
                  <a:gdLst>
                    <a:gd name="T0" fmla="*/ 1364 w 17"/>
                    <a:gd name="T1" fmla="*/ 0 h 17"/>
                    <a:gd name="T2" fmla="*/ 0 w 17"/>
                    <a:gd name="T3" fmla="*/ 10528 h 17"/>
                    <a:gd name="T4" fmla="*/ 0 w 17"/>
                    <a:gd name="T5" fmla="*/ 5209 h 17"/>
                    <a:gd name="T6" fmla="*/ 0 w 17"/>
                    <a:gd name="T7" fmla="*/ 0 h 17"/>
                    <a:gd name="T8" fmla="*/ 136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16"/>
                      </a:lnTo>
                      <a:lnTo>
                        <a:pt x="0" y="8"/>
                      </a:lnTo>
                      <a:lnTo>
                        <a:pt x="0" y="0"/>
                      </a:lnTo>
                      <a:lnTo>
                        <a:pt x="16" y="0"/>
                      </a:lnTo>
                    </a:path>
                  </a:pathLst>
                </a:custGeom>
                <a:solidFill>
                  <a:srgbClr val="DDDDDD"/>
                </a:solidFill>
                <a:ln w="9525">
                  <a:noFill/>
                  <a:round/>
                  <a:headEnd/>
                  <a:tailEnd/>
                </a:ln>
              </p:spPr>
              <p:txBody>
                <a:bodyPr lIns="0" tIns="0" rIns="0" bIns="0" anchor="ctr"/>
                <a:lstStyle/>
                <a:p>
                  <a:endParaRPr lang="en-GB"/>
                </a:p>
              </p:txBody>
            </p:sp>
            <p:sp>
              <p:nvSpPr>
                <p:cNvPr id="3368" name="Freeform 151"/>
                <p:cNvSpPr>
                  <a:spLocks/>
                </p:cNvSpPr>
                <p:nvPr/>
              </p:nvSpPr>
              <p:spPr bwMode="gray">
                <a:xfrm>
                  <a:off x="2783" y="3091"/>
                  <a:ext cx="19" cy="20"/>
                </a:xfrm>
                <a:custGeom>
                  <a:avLst/>
                  <a:gdLst>
                    <a:gd name="T0" fmla="*/ 1364 w 17"/>
                    <a:gd name="T1" fmla="*/ 0 h 17"/>
                    <a:gd name="T2" fmla="*/ 0 w 17"/>
                    <a:gd name="T3" fmla="*/ 10528 h 17"/>
                    <a:gd name="T4" fmla="*/ 0 w 17"/>
                    <a:gd name="T5" fmla="*/ 5209 h 17"/>
                    <a:gd name="T6" fmla="*/ 0 w 17"/>
                    <a:gd name="T7" fmla="*/ 0 h 17"/>
                    <a:gd name="T8" fmla="*/ 1364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16"/>
                      </a:lnTo>
                      <a:lnTo>
                        <a:pt x="0" y="8"/>
                      </a:lnTo>
                      <a:lnTo>
                        <a:pt x="0" y="0"/>
                      </a:lnTo>
                      <a:lnTo>
                        <a:pt x="16" y="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69" name="Freeform 152"/>
                <p:cNvSpPr>
                  <a:spLocks/>
                </p:cNvSpPr>
                <p:nvPr/>
              </p:nvSpPr>
              <p:spPr bwMode="gray">
                <a:xfrm>
                  <a:off x="2835" y="3349"/>
                  <a:ext cx="236" cy="215"/>
                </a:xfrm>
                <a:custGeom>
                  <a:avLst/>
                  <a:gdLst>
                    <a:gd name="T0" fmla="*/ 11816 w 213"/>
                    <a:gd name="T1" fmla="*/ 2101 h 188"/>
                    <a:gd name="T2" fmla="*/ 12230 w 213"/>
                    <a:gd name="T3" fmla="*/ 12156 h 188"/>
                    <a:gd name="T4" fmla="*/ 11816 w 213"/>
                    <a:gd name="T5" fmla="*/ 12156 h 188"/>
                    <a:gd name="T6" fmla="*/ 11277 w 213"/>
                    <a:gd name="T7" fmla="*/ 13902 h 188"/>
                    <a:gd name="T8" fmla="*/ 11816 w 213"/>
                    <a:gd name="T9" fmla="*/ 15899 h 188"/>
                    <a:gd name="T10" fmla="*/ 12230 w 213"/>
                    <a:gd name="T11" fmla="*/ 13902 h 188"/>
                    <a:gd name="T12" fmla="*/ 12795 w 213"/>
                    <a:gd name="T13" fmla="*/ 13902 h 188"/>
                    <a:gd name="T14" fmla="*/ 12795 w 213"/>
                    <a:gd name="T15" fmla="*/ 15899 h 188"/>
                    <a:gd name="T16" fmla="*/ 12795 w 213"/>
                    <a:gd name="T17" fmla="*/ 20793 h 188"/>
                    <a:gd name="T18" fmla="*/ 11816 w 213"/>
                    <a:gd name="T19" fmla="*/ 22628 h 188"/>
                    <a:gd name="T20" fmla="*/ 10844 w 213"/>
                    <a:gd name="T21" fmla="*/ 27865 h 188"/>
                    <a:gd name="T22" fmla="*/ 9407 w 213"/>
                    <a:gd name="T23" fmla="*/ 32802 h 188"/>
                    <a:gd name="T24" fmla="*/ 8398 w 213"/>
                    <a:gd name="T25" fmla="*/ 36727 h 188"/>
                    <a:gd name="T26" fmla="*/ 6937 w 213"/>
                    <a:gd name="T27" fmla="*/ 38135 h 188"/>
                    <a:gd name="T28" fmla="*/ 5843 w 213"/>
                    <a:gd name="T29" fmla="*/ 38135 h 188"/>
                    <a:gd name="T30" fmla="*/ 4443 w 213"/>
                    <a:gd name="T31" fmla="*/ 38135 h 188"/>
                    <a:gd name="T32" fmla="*/ 3003 w 213"/>
                    <a:gd name="T33" fmla="*/ 40149 h 188"/>
                    <a:gd name="T34" fmla="*/ 2446 w 213"/>
                    <a:gd name="T35" fmla="*/ 40149 h 188"/>
                    <a:gd name="T36" fmla="*/ 1993 w 213"/>
                    <a:gd name="T37" fmla="*/ 38135 h 188"/>
                    <a:gd name="T38" fmla="*/ 1573 w 213"/>
                    <a:gd name="T39" fmla="*/ 32802 h 188"/>
                    <a:gd name="T40" fmla="*/ 1573 w 213"/>
                    <a:gd name="T41" fmla="*/ 31546 h 188"/>
                    <a:gd name="T42" fmla="*/ 582 w 213"/>
                    <a:gd name="T43" fmla="*/ 20793 h 188"/>
                    <a:gd name="T44" fmla="*/ 0 w 213"/>
                    <a:gd name="T45" fmla="*/ 20793 h 188"/>
                    <a:gd name="T46" fmla="*/ 582 w 213"/>
                    <a:gd name="T47" fmla="*/ 19200 h 188"/>
                    <a:gd name="T48" fmla="*/ 973 w 213"/>
                    <a:gd name="T49" fmla="*/ 20793 h 188"/>
                    <a:gd name="T50" fmla="*/ 1993 w 213"/>
                    <a:gd name="T51" fmla="*/ 20793 h 188"/>
                    <a:gd name="T52" fmla="*/ 3003 w 213"/>
                    <a:gd name="T53" fmla="*/ 19200 h 188"/>
                    <a:gd name="T54" fmla="*/ 3003 w 213"/>
                    <a:gd name="T55" fmla="*/ 8882 h 188"/>
                    <a:gd name="T56" fmla="*/ 3374 w 213"/>
                    <a:gd name="T57" fmla="*/ 10629 h 188"/>
                    <a:gd name="T58" fmla="*/ 3374 w 213"/>
                    <a:gd name="T59" fmla="*/ 13902 h 188"/>
                    <a:gd name="T60" fmla="*/ 4443 w 213"/>
                    <a:gd name="T61" fmla="*/ 13902 h 188"/>
                    <a:gd name="T62" fmla="*/ 5843 w 213"/>
                    <a:gd name="T63" fmla="*/ 10629 h 188"/>
                    <a:gd name="T64" fmla="*/ 6369 w 213"/>
                    <a:gd name="T65" fmla="*/ 12156 h 188"/>
                    <a:gd name="T66" fmla="*/ 6937 w 213"/>
                    <a:gd name="T67" fmla="*/ 10629 h 188"/>
                    <a:gd name="T68" fmla="*/ 8980 w 213"/>
                    <a:gd name="T69" fmla="*/ 3406 h 188"/>
                    <a:gd name="T70" fmla="*/ 10310 w 213"/>
                    <a:gd name="T71" fmla="*/ 0 h 188"/>
                    <a:gd name="T72" fmla="*/ 11277 w 213"/>
                    <a:gd name="T73" fmla="*/ 2101 h 188"/>
                    <a:gd name="T74" fmla="*/ 11816 w 213"/>
                    <a:gd name="T75" fmla="*/ 2101 h 1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3"/>
                    <a:gd name="T115" fmla="*/ 0 h 188"/>
                    <a:gd name="T116" fmla="*/ 213 w 213"/>
                    <a:gd name="T117" fmla="*/ 188 h 1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3" h="188">
                      <a:moveTo>
                        <a:pt x="196" y="10"/>
                      </a:moveTo>
                      <a:lnTo>
                        <a:pt x="202" y="57"/>
                      </a:lnTo>
                      <a:lnTo>
                        <a:pt x="196" y="57"/>
                      </a:lnTo>
                      <a:lnTo>
                        <a:pt x="187" y="65"/>
                      </a:lnTo>
                      <a:lnTo>
                        <a:pt x="196" y="74"/>
                      </a:lnTo>
                      <a:lnTo>
                        <a:pt x="202" y="65"/>
                      </a:lnTo>
                      <a:lnTo>
                        <a:pt x="212" y="65"/>
                      </a:lnTo>
                      <a:lnTo>
                        <a:pt x="212" y="74"/>
                      </a:lnTo>
                      <a:lnTo>
                        <a:pt x="212" y="97"/>
                      </a:lnTo>
                      <a:lnTo>
                        <a:pt x="196" y="105"/>
                      </a:lnTo>
                      <a:lnTo>
                        <a:pt x="180" y="130"/>
                      </a:lnTo>
                      <a:lnTo>
                        <a:pt x="155" y="153"/>
                      </a:lnTo>
                      <a:lnTo>
                        <a:pt x="139" y="171"/>
                      </a:lnTo>
                      <a:lnTo>
                        <a:pt x="115" y="178"/>
                      </a:lnTo>
                      <a:lnTo>
                        <a:pt x="97" y="178"/>
                      </a:lnTo>
                      <a:lnTo>
                        <a:pt x="74" y="178"/>
                      </a:lnTo>
                      <a:lnTo>
                        <a:pt x="50" y="187"/>
                      </a:lnTo>
                      <a:lnTo>
                        <a:pt x="41" y="187"/>
                      </a:lnTo>
                      <a:lnTo>
                        <a:pt x="33" y="178"/>
                      </a:lnTo>
                      <a:lnTo>
                        <a:pt x="25" y="153"/>
                      </a:lnTo>
                      <a:lnTo>
                        <a:pt x="25" y="147"/>
                      </a:lnTo>
                      <a:lnTo>
                        <a:pt x="10" y="97"/>
                      </a:lnTo>
                      <a:lnTo>
                        <a:pt x="0" y="97"/>
                      </a:lnTo>
                      <a:lnTo>
                        <a:pt x="10" y="90"/>
                      </a:lnTo>
                      <a:lnTo>
                        <a:pt x="16" y="97"/>
                      </a:lnTo>
                      <a:lnTo>
                        <a:pt x="33" y="97"/>
                      </a:lnTo>
                      <a:lnTo>
                        <a:pt x="50" y="90"/>
                      </a:lnTo>
                      <a:lnTo>
                        <a:pt x="50" y="41"/>
                      </a:lnTo>
                      <a:lnTo>
                        <a:pt x="56" y="50"/>
                      </a:lnTo>
                      <a:lnTo>
                        <a:pt x="56" y="65"/>
                      </a:lnTo>
                      <a:lnTo>
                        <a:pt x="74" y="65"/>
                      </a:lnTo>
                      <a:lnTo>
                        <a:pt x="97" y="50"/>
                      </a:lnTo>
                      <a:lnTo>
                        <a:pt x="105" y="57"/>
                      </a:lnTo>
                      <a:lnTo>
                        <a:pt x="115" y="50"/>
                      </a:lnTo>
                      <a:lnTo>
                        <a:pt x="147" y="16"/>
                      </a:lnTo>
                      <a:lnTo>
                        <a:pt x="171" y="0"/>
                      </a:lnTo>
                      <a:lnTo>
                        <a:pt x="187" y="10"/>
                      </a:lnTo>
                      <a:lnTo>
                        <a:pt x="196" y="1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70" name="Freeform 153"/>
                <p:cNvSpPr>
                  <a:spLocks/>
                </p:cNvSpPr>
                <p:nvPr/>
              </p:nvSpPr>
              <p:spPr bwMode="gray">
                <a:xfrm>
                  <a:off x="2890" y="3285"/>
                  <a:ext cx="136" cy="139"/>
                </a:xfrm>
                <a:custGeom>
                  <a:avLst/>
                  <a:gdLst>
                    <a:gd name="T0" fmla="*/ 0 w 122"/>
                    <a:gd name="T1" fmla="*/ 17995 h 122"/>
                    <a:gd name="T2" fmla="*/ 483 w 122"/>
                    <a:gd name="T3" fmla="*/ 19601 h 122"/>
                    <a:gd name="T4" fmla="*/ 483 w 122"/>
                    <a:gd name="T5" fmla="*/ 22332 h 122"/>
                    <a:gd name="T6" fmla="*/ 1834 w 122"/>
                    <a:gd name="T7" fmla="*/ 22332 h 122"/>
                    <a:gd name="T8" fmla="*/ 3585 w 122"/>
                    <a:gd name="T9" fmla="*/ 19601 h 122"/>
                    <a:gd name="T10" fmla="*/ 4263 w 122"/>
                    <a:gd name="T11" fmla="*/ 20752 h 122"/>
                    <a:gd name="T12" fmla="*/ 4966 w 122"/>
                    <a:gd name="T13" fmla="*/ 19601 h 122"/>
                    <a:gd name="T14" fmla="*/ 7414 w 122"/>
                    <a:gd name="T15" fmla="*/ 13253 h 122"/>
                    <a:gd name="T16" fmla="*/ 9327 w 122"/>
                    <a:gd name="T17" fmla="*/ 10360 h 122"/>
                    <a:gd name="T18" fmla="*/ 8132 w 122"/>
                    <a:gd name="T19" fmla="*/ 10360 h 122"/>
                    <a:gd name="T20" fmla="*/ 7414 w 122"/>
                    <a:gd name="T21" fmla="*/ 7832 h 122"/>
                    <a:gd name="T22" fmla="*/ 6171 w 122"/>
                    <a:gd name="T23" fmla="*/ 4337 h 122"/>
                    <a:gd name="T24" fmla="*/ 4966 w 122"/>
                    <a:gd name="T25" fmla="*/ 0 h 122"/>
                    <a:gd name="T26" fmla="*/ 3585 w 122"/>
                    <a:gd name="T27" fmla="*/ 2932 h 122"/>
                    <a:gd name="T28" fmla="*/ 3106 w 122"/>
                    <a:gd name="T29" fmla="*/ 1261 h 122"/>
                    <a:gd name="T30" fmla="*/ 1168 w 122"/>
                    <a:gd name="T31" fmla="*/ 1261 h 122"/>
                    <a:gd name="T32" fmla="*/ 483 w 122"/>
                    <a:gd name="T33" fmla="*/ 10360 h 122"/>
                    <a:gd name="T34" fmla="*/ 0 w 122"/>
                    <a:gd name="T35" fmla="*/ 12167 h 122"/>
                    <a:gd name="T36" fmla="*/ 0 w 122"/>
                    <a:gd name="T37" fmla="*/ 17995 h 1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2"/>
                    <a:gd name="T58" fmla="*/ 0 h 122"/>
                    <a:gd name="T59" fmla="*/ 122 w 122"/>
                    <a:gd name="T60" fmla="*/ 122 h 1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2" h="122">
                      <a:moveTo>
                        <a:pt x="0" y="97"/>
                      </a:moveTo>
                      <a:lnTo>
                        <a:pt x="6" y="106"/>
                      </a:lnTo>
                      <a:lnTo>
                        <a:pt x="6" y="121"/>
                      </a:lnTo>
                      <a:lnTo>
                        <a:pt x="24" y="121"/>
                      </a:lnTo>
                      <a:lnTo>
                        <a:pt x="47" y="106"/>
                      </a:lnTo>
                      <a:lnTo>
                        <a:pt x="55" y="113"/>
                      </a:lnTo>
                      <a:lnTo>
                        <a:pt x="65" y="106"/>
                      </a:lnTo>
                      <a:lnTo>
                        <a:pt x="97" y="72"/>
                      </a:lnTo>
                      <a:lnTo>
                        <a:pt x="121" y="56"/>
                      </a:lnTo>
                      <a:lnTo>
                        <a:pt x="105" y="56"/>
                      </a:lnTo>
                      <a:lnTo>
                        <a:pt x="97" y="41"/>
                      </a:lnTo>
                      <a:lnTo>
                        <a:pt x="80" y="24"/>
                      </a:lnTo>
                      <a:lnTo>
                        <a:pt x="65" y="0"/>
                      </a:lnTo>
                      <a:lnTo>
                        <a:pt x="47" y="16"/>
                      </a:lnTo>
                      <a:lnTo>
                        <a:pt x="40" y="7"/>
                      </a:lnTo>
                      <a:lnTo>
                        <a:pt x="15" y="7"/>
                      </a:lnTo>
                      <a:lnTo>
                        <a:pt x="6" y="56"/>
                      </a:lnTo>
                      <a:lnTo>
                        <a:pt x="0" y="66"/>
                      </a:lnTo>
                      <a:lnTo>
                        <a:pt x="0" y="97"/>
                      </a:lnTo>
                    </a:path>
                  </a:pathLst>
                </a:custGeom>
                <a:solidFill>
                  <a:srgbClr val="DDDDDD"/>
                </a:solidFill>
                <a:ln w="9525">
                  <a:noFill/>
                  <a:round/>
                  <a:headEnd/>
                  <a:tailEnd/>
                </a:ln>
              </p:spPr>
              <p:txBody>
                <a:bodyPr lIns="0" tIns="0" rIns="0" bIns="0" anchor="ctr"/>
                <a:lstStyle/>
                <a:p>
                  <a:endParaRPr lang="en-GB"/>
                </a:p>
              </p:txBody>
            </p:sp>
            <p:sp>
              <p:nvSpPr>
                <p:cNvPr id="3371" name="Freeform 154"/>
                <p:cNvSpPr>
                  <a:spLocks/>
                </p:cNvSpPr>
                <p:nvPr/>
              </p:nvSpPr>
              <p:spPr bwMode="gray">
                <a:xfrm>
                  <a:off x="2963" y="3258"/>
                  <a:ext cx="118" cy="104"/>
                </a:xfrm>
                <a:custGeom>
                  <a:avLst/>
                  <a:gdLst>
                    <a:gd name="T0" fmla="*/ 4664 w 106"/>
                    <a:gd name="T1" fmla="*/ 0 h 91"/>
                    <a:gd name="T2" fmla="*/ 3381 w 106"/>
                    <a:gd name="T3" fmla="*/ 0 h 91"/>
                    <a:gd name="T4" fmla="*/ 3381 w 106"/>
                    <a:gd name="T5" fmla="*/ 1575 h 91"/>
                    <a:gd name="T6" fmla="*/ 1754 w 106"/>
                    <a:gd name="T7" fmla="*/ 4976 h 91"/>
                    <a:gd name="T8" fmla="*/ 0 w 106"/>
                    <a:gd name="T9" fmla="*/ 4976 h 91"/>
                    <a:gd name="T10" fmla="*/ 1141 w 106"/>
                    <a:gd name="T11" fmla="*/ 10011 h 91"/>
                    <a:gd name="T12" fmla="*/ 2417 w 106"/>
                    <a:gd name="T13" fmla="*/ 13597 h 91"/>
                    <a:gd name="T14" fmla="*/ 2996 w 106"/>
                    <a:gd name="T15" fmla="*/ 16550 h 91"/>
                    <a:gd name="T16" fmla="*/ 4133 w 106"/>
                    <a:gd name="T17" fmla="*/ 16550 h 91"/>
                    <a:gd name="T18" fmla="*/ 5192 w 106"/>
                    <a:gd name="T19" fmla="*/ 18878 h 91"/>
                    <a:gd name="T20" fmla="*/ 5904 w 106"/>
                    <a:gd name="T21" fmla="*/ 18878 h 91"/>
                    <a:gd name="T22" fmla="*/ 7072 w 106"/>
                    <a:gd name="T23" fmla="*/ 11672 h 91"/>
                    <a:gd name="T24" fmla="*/ 7649 w 106"/>
                    <a:gd name="T25" fmla="*/ 4976 h 91"/>
                    <a:gd name="T26" fmla="*/ 7072 w 106"/>
                    <a:gd name="T27" fmla="*/ 1575 h 91"/>
                    <a:gd name="T28" fmla="*/ 5904 w 106"/>
                    <a:gd name="T29" fmla="*/ 0 h 91"/>
                    <a:gd name="T30" fmla="*/ 4664 w 106"/>
                    <a:gd name="T31" fmla="*/ 0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91"/>
                    <a:gd name="T50" fmla="*/ 106 w 106"/>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91">
                      <a:moveTo>
                        <a:pt x="65" y="0"/>
                      </a:moveTo>
                      <a:lnTo>
                        <a:pt x="47" y="0"/>
                      </a:lnTo>
                      <a:lnTo>
                        <a:pt x="47" y="8"/>
                      </a:lnTo>
                      <a:lnTo>
                        <a:pt x="24" y="24"/>
                      </a:lnTo>
                      <a:lnTo>
                        <a:pt x="0" y="24"/>
                      </a:lnTo>
                      <a:lnTo>
                        <a:pt x="15" y="48"/>
                      </a:lnTo>
                      <a:lnTo>
                        <a:pt x="32" y="65"/>
                      </a:lnTo>
                      <a:lnTo>
                        <a:pt x="40" y="80"/>
                      </a:lnTo>
                      <a:lnTo>
                        <a:pt x="56" y="80"/>
                      </a:lnTo>
                      <a:lnTo>
                        <a:pt x="72" y="90"/>
                      </a:lnTo>
                      <a:lnTo>
                        <a:pt x="81" y="90"/>
                      </a:lnTo>
                      <a:lnTo>
                        <a:pt x="97" y="56"/>
                      </a:lnTo>
                      <a:lnTo>
                        <a:pt x="105" y="24"/>
                      </a:lnTo>
                      <a:lnTo>
                        <a:pt x="97" y="8"/>
                      </a:lnTo>
                      <a:lnTo>
                        <a:pt x="81" y="0"/>
                      </a:lnTo>
                      <a:lnTo>
                        <a:pt x="65" y="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72" name="Freeform 155"/>
                <p:cNvSpPr>
                  <a:spLocks/>
                </p:cNvSpPr>
                <p:nvPr/>
              </p:nvSpPr>
              <p:spPr bwMode="gray">
                <a:xfrm>
                  <a:off x="3035" y="3176"/>
                  <a:ext cx="154" cy="248"/>
                </a:xfrm>
                <a:custGeom>
                  <a:avLst/>
                  <a:gdLst>
                    <a:gd name="T0" fmla="*/ 2563 w 138"/>
                    <a:gd name="T1" fmla="*/ 37806 h 218"/>
                    <a:gd name="T2" fmla="*/ 2563 w 138"/>
                    <a:gd name="T3" fmla="*/ 36290 h 218"/>
                    <a:gd name="T4" fmla="*/ 2563 w 138"/>
                    <a:gd name="T5" fmla="*/ 35170 h 218"/>
                    <a:gd name="T6" fmla="*/ 5110 w 138"/>
                    <a:gd name="T7" fmla="*/ 33584 h 218"/>
                    <a:gd name="T8" fmla="*/ 5729 w 138"/>
                    <a:gd name="T9" fmla="*/ 32398 h 218"/>
                    <a:gd name="T10" fmla="*/ 5729 w 138"/>
                    <a:gd name="T11" fmla="*/ 28041 h 218"/>
                    <a:gd name="T12" fmla="*/ 4436 w 138"/>
                    <a:gd name="T13" fmla="*/ 22403 h 218"/>
                    <a:gd name="T14" fmla="*/ 7058 w 138"/>
                    <a:gd name="T15" fmla="*/ 16586 h 218"/>
                    <a:gd name="T16" fmla="*/ 8967 w 138"/>
                    <a:gd name="T17" fmla="*/ 15267 h 218"/>
                    <a:gd name="T18" fmla="*/ 11063 w 138"/>
                    <a:gd name="T19" fmla="*/ 11103 h 218"/>
                    <a:gd name="T20" fmla="*/ 10416 w 138"/>
                    <a:gd name="T21" fmla="*/ 0 h 218"/>
                    <a:gd name="T22" fmla="*/ 8967 w 138"/>
                    <a:gd name="T23" fmla="*/ 2522 h 218"/>
                    <a:gd name="T24" fmla="*/ 6452 w 138"/>
                    <a:gd name="T25" fmla="*/ 2522 h 218"/>
                    <a:gd name="T26" fmla="*/ 5110 w 138"/>
                    <a:gd name="T27" fmla="*/ 2522 h 218"/>
                    <a:gd name="T28" fmla="*/ 4436 w 138"/>
                    <a:gd name="T29" fmla="*/ 4015 h 218"/>
                    <a:gd name="T30" fmla="*/ 5110 w 138"/>
                    <a:gd name="T31" fmla="*/ 6825 h 218"/>
                    <a:gd name="T32" fmla="*/ 5729 w 138"/>
                    <a:gd name="T33" fmla="*/ 9760 h 218"/>
                    <a:gd name="T34" fmla="*/ 5729 w 138"/>
                    <a:gd name="T35" fmla="*/ 12631 h 218"/>
                    <a:gd name="T36" fmla="*/ 5110 w 138"/>
                    <a:gd name="T37" fmla="*/ 15267 h 218"/>
                    <a:gd name="T38" fmla="*/ 4436 w 138"/>
                    <a:gd name="T39" fmla="*/ 12631 h 218"/>
                    <a:gd name="T40" fmla="*/ 4436 w 138"/>
                    <a:gd name="T41" fmla="*/ 9760 h 218"/>
                    <a:gd name="T42" fmla="*/ 3729 w 138"/>
                    <a:gd name="T43" fmla="*/ 9760 h 218"/>
                    <a:gd name="T44" fmla="*/ 3192 w 138"/>
                    <a:gd name="T45" fmla="*/ 8047 h 218"/>
                    <a:gd name="T46" fmla="*/ 0 w 138"/>
                    <a:gd name="T47" fmla="*/ 11103 h 218"/>
                    <a:gd name="T48" fmla="*/ 0 w 138"/>
                    <a:gd name="T49" fmla="*/ 12631 h 218"/>
                    <a:gd name="T50" fmla="*/ 1319 w 138"/>
                    <a:gd name="T51" fmla="*/ 12631 h 218"/>
                    <a:gd name="T52" fmla="*/ 2563 w 138"/>
                    <a:gd name="T53" fmla="*/ 13905 h 218"/>
                    <a:gd name="T54" fmla="*/ 3192 w 138"/>
                    <a:gd name="T55" fmla="*/ 16586 h 218"/>
                    <a:gd name="T56" fmla="*/ 2563 w 138"/>
                    <a:gd name="T57" fmla="*/ 22403 h 218"/>
                    <a:gd name="T58" fmla="*/ 1319 w 138"/>
                    <a:gd name="T59" fmla="*/ 28041 h 218"/>
                    <a:gd name="T60" fmla="*/ 1833 w 138"/>
                    <a:gd name="T61" fmla="*/ 36290 h 218"/>
                    <a:gd name="T62" fmla="*/ 1833 w 138"/>
                    <a:gd name="T63" fmla="*/ 37806 h 218"/>
                    <a:gd name="T64" fmla="*/ 2563 w 138"/>
                    <a:gd name="T65" fmla="*/ 37806 h 2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218"/>
                    <a:gd name="T101" fmla="*/ 138 w 138"/>
                    <a:gd name="T102" fmla="*/ 218 h 2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218">
                      <a:moveTo>
                        <a:pt x="32" y="217"/>
                      </a:moveTo>
                      <a:lnTo>
                        <a:pt x="32" y="209"/>
                      </a:lnTo>
                      <a:lnTo>
                        <a:pt x="32" y="202"/>
                      </a:lnTo>
                      <a:lnTo>
                        <a:pt x="64" y="193"/>
                      </a:lnTo>
                      <a:lnTo>
                        <a:pt x="72" y="186"/>
                      </a:lnTo>
                      <a:lnTo>
                        <a:pt x="72" y="162"/>
                      </a:lnTo>
                      <a:lnTo>
                        <a:pt x="56" y="128"/>
                      </a:lnTo>
                      <a:lnTo>
                        <a:pt x="87" y="96"/>
                      </a:lnTo>
                      <a:lnTo>
                        <a:pt x="112" y="87"/>
                      </a:lnTo>
                      <a:lnTo>
                        <a:pt x="137" y="63"/>
                      </a:lnTo>
                      <a:lnTo>
                        <a:pt x="129" y="0"/>
                      </a:lnTo>
                      <a:lnTo>
                        <a:pt x="112" y="15"/>
                      </a:lnTo>
                      <a:lnTo>
                        <a:pt x="81" y="15"/>
                      </a:lnTo>
                      <a:lnTo>
                        <a:pt x="64" y="15"/>
                      </a:lnTo>
                      <a:lnTo>
                        <a:pt x="56" y="23"/>
                      </a:lnTo>
                      <a:lnTo>
                        <a:pt x="64" y="40"/>
                      </a:lnTo>
                      <a:lnTo>
                        <a:pt x="72" y="55"/>
                      </a:lnTo>
                      <a:lnTo>
                        <a:pt x="72" y="72"/>
                      </a:lnTo>
                      <a:lnTo>
                        <a:pt x="64" y="87"/>
                      </a:lnTo>
                      <a:lnTo>
                        <a:pt x="56" y="72"/>
                      </a:lnTo>
                      <a:lnTo>
                        <a:pt x="56" y="55"/>
                      </a:lnTo>
                      <a:lnTo>
                        <a:pt x="47" y="55"/>
                      </a:lnTo>
                      <a:lnTo>
                        <a:pt x="40" y="47"/>
                      </a:lnTo>
                      <a:lnTo>
                        <a:pt x="0" y="63"/>
                      </a:lnTo>
                      <a:lnTo>
                        <a:pt x="0" y="72"/>
                      </a:lnTo>
                      <a:lnTo>
                        <a:pt x="16" y="72"/>
                      </a:lnTo>
                      <a:lnTo>
                        <a:pt x="32" y="80"/>
                      </a:lnTo>
                      <a:lnTo>
                        <a:pt x="40" y="96"/>
                      </a:lnTo>
                      <a:lnTo>
                        <a:pt x="32" y="128"/>
                      </a:lnTo>
                      <a:lnTo>
                        <a:pt x="16" y="162"/>
                      </a:lnTo>
                      <a:lnTo>
                        <a:pt x="22" y="209"/>
                      </a:lnTo>
                      <a:lnTo>
                        <a:pt x="22" y="217"/>
                      </a:lnTo>
                      <a:lnTo>
                        <a:pt x="32" y="217"/>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73" name="Freeform 156"/>
                <p:cNvSpPr>
                  <a:spLocks/>
                </p:cNvSpPr>
                <p:nvPr/>
              </p:nvSpPr>
              <p:spPr bwMode="gray">
                <a:xfrm>
                  <a:off x="3043" y="3415"/>
                  <a:ext cx="19" cy="20"/>
                </a:xfrm>
                <a:custGeom>
                  <a:avLst/>
                  <a:gdLst>
                    <a:gd name="T0" fmla="*/ 1364 w 17"/>
                    <a:gd name="T1" fmla="*/ 521 h 18"/>
                    <a:gd name="T2" fmla="*/ 1364 w 17"/>
                    <a:gd name="T3" fmla="*/ 0 h 18"/>
                    <a:gd name="T4" fmla="*/ 718 w 17"/>
                    <a:gd name="T5" fmla="*/ 0 h 18"/>
                    <a:gd name="T6" fmla="*/ 0 w 17"/>
                    <a:gd name="T7" fmla="*/ 521 h 18"/>
                    <a:gd name="T8" fmla="*/ 718 w 17"/>
                    <a:gd name="T9" fmla="*/ 1134 h 18"/>
                    <a:gd name="T10" fmla="*/ 1364 w 17"/>
                    <a:gd name="T11" fmla="*/ 521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16" y="8"/>
                      </a:moveTo>
                      <a:lnTo>
                        <a:pt x="16" y="0"/>
                      </a:lnTo>
                      <a:lnTo>
                        <a:pt x="9" y="0"/>
                      </a:lnTo>
                      <a:lnTo>
                        <a:pt x="0" y="8"/>
                      </a:lnTo>
                      <a:lnTo>
                        <a:pt x="9" y="17"/>
                      </a:lnTo>
                      <a:lnTo>
                        <a:pt x="16" y="8"/>
                      </a:lnTo>
                    </a:path>
                  </a:pathLst>
                </a:custGeom>
                <a:solidFill>
                  <a:srgbClr val="DDDDDD"/>
                </a:solidFill>
                <a:ln w="9525">
                  <a:noFill/>
                  <a:round/>
                  <a:headEnd/>
                  <a:tailEnd/>
                </a:ln>
              </p:spPr>
              <p:txBody>
                <a:bodyPr lIns="0" tIns="0" rIns="0" bIns="0" anchor="ctr"/>
                <a:lstStyle/>
                <a:p>
                  <a:endParaRPr lang="en-GB"/>
                </a:p>
              </p:txBody>
            </p:sp>
            <p:sp>
              <p:nvSpPr>
                <p:cNvPr id="3374" name="Freeform 157"/>
                <p:cNvSpPr>
                  <a:spLocks/>
                </p:cNvSpPr>
                <p:nvPr/>
              </p:nvSpPr>
              <p:spPr bwMode="gray">
                <a:xfrm>
                  <a:off x="3043" y="3415"/>
                  <a:ext cx="19" cy="20"/>
                </a:xfrm>
                <a:custGeom>
                  <a:avLst/>
                  <a:gdLst>
                    <a:gd name="T0" fmla="*/ 1364 w 17"/>
                    <a:gd name="T1" fmla="*/ 521 h 18"/>
                    <a:gd name="T2" fmla="*/ 1364 w 17"/>
                    <a:gd name="T3" fmla="*/ 0 h 18"/>
                    <a:gd name="T4" fmla="*/ 718 w 17"/>
                    <a:gd name="T5" fmla="*/ 0 h 18"/>
                    <a:gd name="T6" fmla="*/ 0 w 17"/>
                    <a:gd name="T7" fmla="*/ 521 h 18"/>
                    <a:gd name="T8" fmla="*/ 718 w 17"/>
                    <a:gd name="T9" fmla="*/ 1134 h 18"/>
                    <a:gd name="T10" fmla="*/ 1364 w 17"/>
                    <a:gd name="T11" fmla="*/ 521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16" y="8"/>
                      </a:moveTo>
                      <a:lnTo>
                        <a:pt x="16" y="0"/>
                      </a:lnTo>
                      <a:lnTo>
                        <a:pt x="9" y="0"/>
                      </a:lnTo>
                      <a:lnTo>
                        <a:pt x="0" y="8"/>
                      </a:lnTo>
                      <a:lnTo>
                        <a:pt x="9" y="17"/>
                      </a:lnTo>
                      <a:lnTo>
                        <a:pt x="16" y="8"/>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75" name="Freeform 158"/>
                <p:cNvSpPr>
                  <a:spLocks/>
                </p:cNvSpPr>
                <p:nvPr/>
              </p:nvSpPr>
              <p:spPr bwMode="gray">
                <a:xfrm>
                  <a:off x="1547" y="3693"/>
                  <a:ext cx="20" cy="39"/>
                </a:xfrm>
                <a:custGeom>
                  <a:avLst/>
                  <a:gdLst>
                    <a:gd name="T0" fmla="*/ 3764 w 17"/>
                    <a:gd name="T1" fmla="*/ 0 h 33"/>
                    <a:gd name="T2" fmla="*/ 0 w 17"/>
                    <a:gd name="T3" fmla="*/ 18247 h 33"/>
                    <a:gd name="T4" fmla="*/ 3764 w 17"/>
                    <a:gd name="T5" fmla="*/ 25486 h 33"/>
                    <a:gd name="T6" fmla="*/ 10528 w 17"/>
                    <a:gd name="T7" fmla="*/ 5147 h 33"/>
                    <a:gd name="T8" fmla="*/ 3764 w 17"/>
                    <a:gd name="T9" fmla="*/ 0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6" y="0"/>
                      </a:moveTo>
                      <a:lnTo>
                        <a:pt x="0" y="23"/>
                      </a:lnTo>
                      <a:lnTo>
                        <a:pt x="6" y="32"/>
                      </a:lnTo>
                      <a:lnTo>
                        <a:pt x="16" y="7"/>
                      </a:lnTo>
                      <a:lnTo>
                        <a:pt x="6" y="0"/>
                      </a:lnTo>
                    </a:path>
                  </a:pathLst>
                </a:custGeom>
                <a:solidFill>
                  <a:srgbClr val="DDDDDD"/>
                </a:solidFill>
                <a:ln w="9525">
                  <a:noFill/>
                  <a:round/>
                  <a:headEnd/>
                  <a:tailEnd/>
                </a:ln>
              </p:spPr>
              <p:txBody>
                <a:bodyPr lIns="0" tIns="0" rIns="0" bIns="0" anchor="ctr"/>
                <a:lstStyle/>
                <a:p>
                  <a:endParaRPr lang="en-GB"/>
                </a:p>
              </p:txBody>
            </p:sp>
            <p:sp>
              <p:nvSpPr>
                <p:cNvPr id="3376" name="Freeform 159"/>
                <p:cNvSpPr>
                  <a:spLocks/>
                </p:cNvSpPr>
                <p:nvPr/>
              </p:nvSpPr>
              <p:spPr bwMode="gray">
                <a:xfrm>
                  <a:off x="1492" y="2749"/>
                  <a:ext cx="29" cy="19"/>
                </a:xfrm>
                <a:custGeom>
                  <a:avLst/>
                  <a:gdLst>
                    <a:gd name="T0" fmla="*/ 0 w 26"/>
                    <a:gd name="T1" fmla="*/ 574 h 17"/>
                    <a:gd name="T2" fmla="*/ 1304 w 26"/>
                    <a:gd name="T3" fmla="*/ 1364 h 17"/>
                    <a:gd name="T4" fmla="*/ 2018 w 26"/>
                    <a:gd name="T5" fmla="*/ 574 h 17"/>
                    <a:gd name="T6" fmla="*/ 683 w 26"/>
                    <a:gd name="T7" fmla="*/ 0 h 17"/>
                    <a:gd name="T8" fmla="*/ 0 w 26"/>
                    <a:gd name="T9" fmla="*/ 574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7"/>
                      </a:moveTo>
                      <a:lnTo>
                        <a:pt x="16" y="16"/>
                      </a:lnTo>
                      <a:lnTo>
                        <a:pt x="25" y="7"/>
                      </a:lnTo>
                      <a:lnTo>
                        <a:pt x="9" y="0"/>
                      </a:lnTo>
                      <a:lnTo>
                        <a:pt x="0" y="7"/>
                      </a:lnTo>
                    </a:path>
                  </a:pathLst>
                </a:custGeom>
                <a:solidFill>
                  <a:srgbClr val="DDDDDD"/>
                </a:solidFill>
                <a:ln w="9525">
                  <a:noFill/>
                  <a:round/>
                  <a:headEnd/>
                  <a:tailEnd/>
                </a:ln>
              </p:spPr>
              <p:txBody>
                <a:bodyPr lIns="0" tIns="0" rIns="0" bIns="0" anchor="ctr"/>
                <a:lstStyle/>
                <a:p>
                  <a:endParaRPr lang="en-GB"/>
                </a:p>
              </p:txBody>
            </p:sp>
            <p:sp>
              <p:nvSpPr>
                <p:cNvPr id="3377" name="Freeform 160"/>
                <p:cNvSpPr>
                  <a:spLocks/>
                </p:cNvSpPr>
                <p:nvPr/>
              </p:nvSpPr>
              <p:spPr bwMode="gray">
                <a:xfrm>
                  <a:off x="1402" y="2674"/>
                  <a:ext cx="146" cy="58"/>
                </a:xfrm>
                <a:custGeom>
                  <a:avLst/>
                  <a:gdLst>
                    <a:gd name="T0" fmla="*/ 0 w 132"/>
                    <a:gd name="T1" fmla="*/ 8880 h 50"/>
                    <a:gd name="T2" fmla="*/ 465 w 132"/>
                    <a:gd name="T3" fmla="*/ 8880 h 50"/>
                    <a:gd name="T4" fmla="*/ 1410 w 132"/>
                    <a:gd name="T5" fmla="*/ 3067 h 50"/>
                    <a:gd name="T6" fmla="*/ 2315 w 132"/>
                    <a:gd name="T7" fmla="*/ 5675 h 50"/>
                    <a:gd name="T8" fmla="*/ 1908 w 132"/>
                    <a:gd name="T9" fmla="*/ 5675 h 50"/>
                    <a:gd name="T10" fmla="*/ 2315 w 132"/>
                    <a:gd name="T11" fmla="*/ 5675 h 50"/>
                    <a:gd name="T12" fmla="*/ 4238 w 132"/>
                    <a:gd name="T13" fmla="*/ 8880 h 50"/>
                    <a:gd name="T14" fmla="*/ 4652 w 132"/>
                    <a:gd name="T15" fmla="*/ 14802 h 50"/>
                    <a:gd name="T16" fmla="*/ 5443 w 132"/>
                    <a:gd name="T17" fmla="*/ 14802 h 50"/>
                    <a:gd name="T18" fmla="*/ 5145 w 132"/>
                    <a:gd name="T19" fmla="*/ 18604 h 50"/>
                    <a:gd name="T20" fmla="*/ 7364 w 132"/>
                    <a:gd name="T21" fmla="*/ 18604 h 50"/>
                    <a:gd name="T22" fmla="*/ 6849 w 132"/>
                    <a:gd name="T23" fmla="*/ 14802 h 50"/>
                    <a:gd name="T24" fmla="*/ 6397 w 132"/>
                    <a:gd name="T25" fmla="*/ 14802 h 50"/>
                    <a:gd name="T26" fmla="*/ 6397 w 132"/>
                    <a:gd name="T27" fmla="*/ 11919 h 50"/>
                    <a:gd name="T28" fmla="*/ 4652 w 132"/>
                    <a:gd name="T29" fmla="*/ 5675 h 50"/>
                    <a:gd name="T30" fmla="*/ 2315 w 132"/>
                    <a:gd name="T31" fmla="*/ 0 h 50"/>
                    <a:gd name="T32" fmla="*/ 935 w 132"/>
                    <a:gd name="T33" fmla="*/ 3067 h 50"/>
                    <a:gd name="T34" fmla="*/ 0 w 132"/>
                    <a:gd name="T35" fmla="*/ 8880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50"/>
                    <a:gd name="T56" fmla="*/ 132 w 132"/>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50">
                      <a:moveTo>
                        <a:pt x="0" y="24"/>
                      </a:moveTo>
                      <a:lnTo>
                        <a:pt x="9" y="24"/>
                      </a:lnTo>
                      <a:lnTo>
                        <a:pt x="25" y="8"/>
                      </a:lnTo>
                      <a:lnTo>
                        <a:pt x="41" y="15"/>
                      </a:lnTo>
                      <a:lnTo>
                        <a:pt x="34" y="15"/>
                      </a:lnTo>
                      <a:lnTo>
                        <a:pt x="41" y="15"/>
                      </a:lnTo>
                      <a:lnTo>
                        <a:pt x="74" y="24"/>
                      </a:lnTo>
                      <a:lnTo>
                        <a:pt x="81" y="40"/>
                      </a:lnTo>
                      <a:lnTo>
                        <a:pt x="97" y="40"/>
                      </a:lnTo>
                      <a:lnTo>
                        <a:pt x="90" y="49"/>
                      </a:lnTo>
                      <a:lnTo>
                        <a:pt x="131" y="49"/>
                      </a:lnTo>
                      <a:lnTo>
                        <a:pt x="122" y="40"/>
                      </a:lnTo>
                      <a:lnTo>
                        <a:pt x="114" y="40"/>
                      </a:lnTo>
                      <a:lnTo>
                        <a:pt x="114" y="31"/>
                      </a:lnTo>
                      <a:lnTo>
                        <a:pt x="81" y="15"/>
                      </a:lnTo>
                      <a:lnTo>
                        <a:pt x="41" y="0"/>
                      </a:lnTo>
                      <a:lnTo>
                        <a:pt x="16" y="8"/>
                      </a:lnTo>
                      <a:lnTo>
                        <a:pt x="0" y="24"/>
                      </a:lnTo>
                    </a:path>
                  </a:pathLst>
                </a:custGeom>
                <a:solidFill>
                  <a:srgbClr val="DDDDDD"/>
                </a:solidFill>
                <a:ln w="9525">
                  <a:noFill/>
                  <a:round/>
                  <a:headEnd/>
                  <a:tailEnd/>
                </a:ln>
              </p:spPr>
              <p:txBody>
                <a:bodyPr lIns="0" tIns="0" rIns="0" bIns="0" anchor="ctr"/>
                <a:lstStyle/>
                <a:p>
                  <a:endParaRPr lang="en-GB"/>
                </a:p>
              </p:txBody>
            </p:sp>
            <p:sp>
              <p:nvSpPr>
                <p:cNvPr id="3378" name="Freeform 161"/>
                <p:cNvSpPr>
                  <a:spLocks/>
                </p:cNvSpPr>
                <p:nvPr/>
              </p:nvSpPr>
              <p:spPr bwMode="gray">
                <a:xfrm>
                  <a:off x="1492" y="2646"/>
                  <a:ext cx="19" cy="29"/>
                </a:xfrm>
                <a:custGeom>
                  <a:avLst/>
                  <a:gdLst>
                    <a:gd name="T0" fmla="*/ 0 w 17"/>
                    <a:gd name="T1" fmla="*/ 0 h 26"/>
                    <a:gd name="T2" fmla="*/ 0 w 17"/>
                    <a:gd name="T3" fmla="*/ 612 h 26"/>
                    <a:gd name="T4" fmla="*/ 1364 w 17"/>
                    <a:gd name="T5" fmla="*/ 2018 h 26"/>
                    <a:gd name="T6" fmla="*/ 1364 w 17"/>
                    <a:gd name="T7" fmla="*/ 612 h 26"/>
                    <a:gd name="T8" fmla="*/ 0 w 17"/>
                    <a:gd name="T9" fmla="*/ 0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0"/>
                      </a:moveTo>
                      <a:lnTo>
                        <a:pt x="0" y="8"/>
                      </a:lnTo>
                      <a:lnTo>
                        <a:pt x="16" y="25"/>
                      </a:lnTo>
                      <a:lnTo>
                        <a:pt x="16" y="8"/>
                      </a:lnTo>
                      <a:lnTo>
                        <a:pt x="0" y="0"/>
                      </a:lnTo>
                    </a:path>
                  </a:pathLst>
                </a:custGeom>
                <a:solidFill>
                  <a:srgbClr val="DDDDDD"/>
                </a:solidFill>
                <a:ln w="9525">
                  <a:noFill/>
                  <a:round/>
                  <a:headEnd/>
                  <a:tailEnd/>
                </a:ln>
              </p:spPr>
              <p:txBody>
                <a:bodyPr lIns="0" tIns="0" rIns="0" bIns="0" anchor="ctr"/>
                <a:lstStyle/>
                <a:p>
                  <a:endParaRPr lang="en-GB"/>
                </a:p>
              </p:txBody>
            </p:sp>
            <p:sp>
              <p:nvSpPr>
                <p:cNvPr id="3379" name="Freeform 162"/>
                <p:cNvSpPr>
                  <a:spLocks/>
                </p:cNvSpPr>
                <p:nvPr/>
              </p:nvSpPr>
              <p:spPr bwMode="gray">
                <a:xfrm>
                  <a:off x="1368" y="1729"/>
                  <a:ext cx="98" cy="104"/>
                </a:xfrm>
                <a:custGeom>
                  <a:avLst/>
                  <a:gdLst>
                    <a:gd name="T0" fmla="*/ 0 w 89"/>
                    <a:gd name="T1" fmla="*/ 15245 h 91"/>
                    <a:gd name="T2" fmla="*/ 748 w 89"/>
                    <a:gd name="T3" fmla="*/ 15245 h 91"/>
                    <a:gd name="T4" fmla="*/ 748 w 89"/>
                    <a:gd name="T5" fmla="*/ 18878 h 91"/>
                    <a:gd name="T6" fmla="*/ 1468 w 89"/>
                    <a:gd name="T7" fmla="*/ 18878 h 91"/>
                    <a:gd name="T8" fmla="*/ 2180 w 89"/>
                    <a:gd name="T9" fmla="*/ 13597 h 91"/>
                    <a:gd name="T10" fmla="*/ 2635 w 89"/>
                    <a:gd name="T11" fmla="*/ 13597 h 91"/>
                    <a:gd name="T12" fmla="*/ 3390 w 89"/>
                    <a:gd name="T13" fmla="*/ 17027 h 91"/>
                    <a:gd name="T14" fmla="*/ 4127 w 89"/>
                    <a:gd name="T15" fmla="*/ 13597 h 91"/>
                    <a:gd name="T16" fmla="*/ 3390 w 89"/>
                    <a:gd name="T17" fmla="*/ 13597 h 91"/>
                    <a:gd name="T18" fmla="*/ 2635 w 89"/>
                    <a:gd name="T19" fmla="*/ 8488 h 91"/>
                    <a:gd name="T20" fmla="*/ 1468 w 89"/>
                    <a:gd name="T21" fmla="*/ 3334 h 91"/>
                    <a:gd name="T22" fmla="*/ 1211 w 89"/>
                    <a:gd name="T23" fmla="*/ 0 h 91"/>
                    <a:gd name="T24" fmla="*/ 748 w 89"/>
                    <a:gd name="T25" fmla="*/ 3334 h 91"/>
                    <a:gd name="T26" fmla="*/ 314 w 89"/>
                    <a:gd name="T27" fmla="*/ 5239 h 91"/>
                    <a:gd name="T28" fmla="*/ 748 w 89"/>
                    <a:gd name="T29" fmla="*/ 13597 h 91"/>
                    <a:gd name="T30" fmla="*/ 0 w 89"/>
                    <a:gd name="T31" fmla="*/ 15245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91"/>
                    <a:gd name="T50" fmla="*/ 89 w 89"/>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91">
                      <a:moveTo>
                        <a:pt x="0" y="73"/>
                      </a:moveTo>
                      <a:lnTo>
                        <a:pt x="15" y="73"/>
                      </a:lnTo>
                      <a:lnTo>
                        <a:pt x="15" y="90"/>
                      </a:lnTo>
                      <a:lnTo>
                        <a:pt x="31" y="90"/>
                      </a:lnTo>
                      <a:lnTo>
                        <a:pt x="47" y="65"/>
                      </a:lnTo>
                      <a:lnTo>
                        <a:pt x="56" y="65"/>
                      </a:lnTo>
                      <a:lnTo>
                        <a:pt x="72" y="81"/>
                      </a:lnTo>
                      <a:lnTo>
                        <a:pt x="88" y="65"/>
                      </a:lnTo>
                      <a:lnTo>
                        <a:pt x="72" y="65"/>
                      </a:lnTo>
                      <a:lnTo>
                        <a:pt x="56" y="40"/>
                      </a:lnTo>
                      <a:lnTo>
                        <a:pt x="31" y="16"/>
                      </a:lnTo>
                      <a:lnTo>
                        <a:pt x="25" y="0"/>
                      </a:lnTo>
                      <a:lnTo>
                        <a:pt x="15" y="16"/>
                      </a:lnTo>
                      <a:lnTo>
                        <a:pt x="6" y="25"/>
                      </a:lnTo>
                      <a:lnTo>
                        <a:pt x="15" y="65"/>
                      </a:lnTo>
                      <a:lnTo>
                        <a:pt x="0" y="73"/>
                      </a:lnTo>
                    </a:path>
                  </a:pathLst>
                </a:custGeom>
                <a:solidFill>
                  <a:srgbClr val="DDDDDD"/>
                </a:solidFill>
                <a:ln w="9525">
                  <a:noFill/>
                  <a:round/>
                  <a:headEnd/>
                  <a:tailEnd/>
                </a:ln>
              </p:spPr>
              <p:txBody>
                <a:bodyPr lIns="0" tIns="0" rIns="0" bIns="0" anchor="ctr"/>
                <a:lstStyle/>
                <a:p>
                  <a:endParaRPr lang="en-GB"/>
                </a:p>
              </p:txBody>
            </p:sp>
            <p:sp>
              <p:nvSpPr>
                <p:cNvPr id="3380" name="Freeform 163"/>
                <p:cNvSpPr>
                  <a:spLocks/>
                </p:cNvSpPr>
                <p:nvPr/>
              </p:nvSpPr>
              <p:spPr bwMode="gray">
                <a:xfrm>
                  <a:off x="1510" y="1646"/>
                  <a:ext cx="29" cy="47"/>
                </a:xfrm>
                <a:custGeom>
                  <a:avLst/>
                  <a:gdLst>
                    <a:gd name="T0" fmla="*/ 0 w 26"/>
                    <a:gd name="T1" fmla="*/ 5974 h 41"/>
                    <a:gd name="T2" fmla="*/ 0 w 26"/>
                    <a:gd name="T3" fmla="*/ 9488 h 41"/>
                    <a:gd name="T4" fmla="*/ 1315 w 26"/>
                    <a:gd name="T5" fmla="*/ 7429 h 41"/>
                    <a:gd name="T6" fmla="*/ 2018 w 26"/>
                    <a:gd name="T7" fmla="*/ 5974 h 41"/>
                    <a:gd name="T8" fmla="*/ 2018 w 26"/>
                    <a:gd name="T9" fmla="*/ 3826 h 41"/>
                    <a:gd name="T10" fmla="*/ 2018 w 26"/>
                    <a:gd name="T11" fmla="*/ 0 h 41"/>
                    <a:gd name="T12" fmla="*/ 683 w 26"/>
                    <a:gd name="T13" fmla="*/ 0 h 41"/>
                    <a:gd name="T14" fmla="*/ 0 w 26"/>
                    <a:gd name="T15" fmla="*/ 5974 h 41"/>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41"/>
                    <a:gd name="T26" fmla="*/ 26 w 26"/>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41">
                      <a:moveTo>
                        <a:pt x="0" y="25"/>
                      </a:moveTo>
                      <a:lnTo>
                        <a:pt x="0" y="40"/>
                      </a:lnTo>
                      <a:lnTo>
                        <a:pt x="17" y="31"/>
                      </a:lnTo>
                      <a:lnTo>
                        <a:pt x="25" y="25"/>
                      </a:lnTo>
                      <a:lnTo>
                        <a:pt x="25" y="16"/>
                      </a:lnTo>
                      <a:lnTo>
                        <a:pt x="25" y="0"/>
                      </a:lnTo>
                      <a:lnTo>
                        <a:pt x="9" y="0"/>
                      </a:lnTo>
                      <a:lnTo>
                        <a:pt x="0" y="25"/>
                      </a:lnTo>
                    </a:path>
                  </a:pathLst>
                </a:custGeom>
                <a:solidFill>
                  <a:srgbClr val="DDDDDD"/>
                </a:solidFill>
                <a:ln w="9525">
                  <a:noFill/>
                  <a:round/>
                  <a:headEnd/>
                  <a:tailEnd/>
                </a:ln>
              </p:spPr>
              <p:txBody>
                <a:bodyPr lIns="0" tIns="0" rIns="0" bIns="0" anchor="ctr"/>
                <a:lstStyle/>
                <a:p>
                  <a:endParaRPr lang="en-GB"/>
                </a:p>
              </p:txBody>
            </p:sp>
            <p:sp>
              <p:nvSpPr>
                <p:cNvPr id="3381" name="Freeform 164"/>
                <p:cNvSpPr>
                  <a:spLocks/>
                </p:cNvSpPr>
                <p:nvPr/>
              </p:nvSpPr>
              <p:spPr bwMode="gray">
                <a:xfrm>
                  <a:off x="1456" y="1394"/>
                  <a:ext cx="65" cy="50"/>
                </a:xfrm>
                <a:custGeom>
                  <a:avLst/>
                  <a:gdLst>
                    <a:gd name="T0" fmla="*/ 0 w 58"/>
                    <a:gd name="T1" fmla="*/ 0 h 43"/>
                    <a:gd name="T2" fmla="*/ 0 w 58"/>
                    <a:gd name="T3" fmla="*/ 7143 h 43"/>
                    <a:gd name="T4" fmla="*/ 0 w 58"/>
                    <a:gd name="T5" fmla="*/ 17656 h 43"/>
                    <a:gd name="T6" fmla="*/ 2338 w 58"/>
                    <a:gd name="T7" fmla="*/ 17656 h 43"/>
                    <a:gd name="T8" fmla="*/ 3067 w 58"/>
                    <a:gd name="T9" fmla="*/ 17656 h 43"/>
                    <a:gd name="T10" fmla="*/ 5461 w 58"/>
                    <a:gd name="T11" fmla="*/ 17656 h 43"/>
                    <a:gd name="T12" fmla="*/ 5461 w 58"/>
                    <a:gd name="T13" fmla="*/ 14562 h 43"/>
                    <a:gd name="T14" fmla="*/ 4550 w 58"/>
                    <a:gd name="T15" fmla="*/ 3797 h 43"/>
                    <a:gd name="T16" fmla="*/ 3973 w 58"/>
                    <a:gd name="T17" fmla="*/ 0 h 43"/>
                    <a:gd name="T18" fmla="*/ 1632 w 58"/>
                    <a:gd name="T19" fmla="*/ 0 h 43"/>
                    <a:gd name="T20" fmla="*/ 0 w 58"/>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43"/>
                    <a:gd name="T35" fmla="*/ 58 w 58"/>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43">
                      <a:moveTo>
                        <a:pt x="0" y="0"/>
                      </a:moveTo>
                      <a:lnTo>
                        <a:pt x="0" y="17"/>
                      </a:lnTo>
                      <a:lnTo>
                        <a:pt x="0" y="42"/>
                      </a:lnTo>
                      <a:lnTo>
                        <a:pt x="25" y="42"/>
                      </a:lnTo>
                      <a:lnTo>
                        <a:pt x="32" y="42"/>
                      </a:lnTo>
                      <a:lnTo>
                        <a:pt x="57" y="42"/>
                      </a:lnTo>
                      <a:lnTo>
                        <a:pt x="57" y="34"/>
                      </a:lnTo>
                      <a:lnTo>
                        <a:pt x="48" y="9"/>
                      </a:lnTo>
                      <a:lnTo>
                        <a:pt x="41" y="0"/>
                      </a:lnTo>
                      <a:lnTo>
                        <a:pt x="17" y="0"/>
                      </a:lnTo>
                      <a:lnTo>
                        <a:pt x="0" y="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82" name="Freeform 165"/>
                <p:cNvSpPr>
                  <a:spLocks/>
                </p:cNvSpPr>
                <p:nvPr/>
              </p:nvSpPr>
              <p:spPr bwMode="gray">
                <a:xfrm>
                  <a:off x="1564" y="608"/>
                  <a:ext cx="875" cy="1327"/>
                </a:xfrm>
                <a:custGeom>
                  <a:avLst/>
                  <a:gdLst>
                    <a:gd name="T0" fmla="*/ 2602 w 788"/>
                    <a:gd name="T1" fmla="*/ 102054 h 1160"/>
                    <a:gd name="T2" fmla="*/ 1652 w 788"/>
                    <a:gd name="T3" fmla="*/ 114614 h 1160"/>
                    <a:gd name="T4" fmla="*/ 3779 w 788"/>
                    <a:gd name="T5" fmla="*/ 124838 h 1160"/>
                    <a:gd name="T6" fmla="*/ 9664 w 788"/>
                    <a:gd name="T7" fmla="*/ 124838 h 1160"/>
                    <a:gd name="T8" fmla="*/ 13902 w 788"/>
                    <a:gd name="T9" fmla="*/ 142734 h 1160"/>
                    <a:gd name="T10" fmla="*/ 14512 w 788"/>
                    <a:gd name="T11" fmla="*/ 161877 h 1160"/>
                    <a:gd name="T12" fmla="*/ 14951 w 788"/>
                    <a:gd name="T13" fmla="*/ 172329 h 1160"/>
                    <a:gd name="T14" fmla="*/ 17239 w 788"/>
                    <a:gd name="T15" fmla="*/ 174047 h 1160"/>
                    <a:gd name="T16" fmla="*/ 16096 w 788"/>
                    <a:gd name="T17" fmla="*/ 177578 h 1160"/>
                    <a:gd name="T18" fmla="*/ 16602 w 788"/>
                    <a:gd name="T19" fmla="*/ 189753 h 1160"/>
                    <a:gd name="T20" fmla="*/ 19339 w 788"/>
                    <a:gd name="T21" fmla="*/ 189753 h 1160"/>
                    <a:gd name="T22" fmla="*/ 16602 w 788"/>
                    <a:gd name="T23" fmla="*/ 198412 h 1160"/>
                    <a:gd name="T24" fmla="*/ 18175 w 788"/>
                    <a:gd name="T25" fmla="*/ 225333 h 1160"/>
                    <a:gd name="T26" fmla="*/ 23044 w 788"/>
                    <a:gd name="T27" fmla="*/ 246322 h 1160"/>
                    <a:gd name="T28" fmla="*/ 26208 w 788"/>
                    <a:gd name="T29" fmla="*/ 238827 h 1160"/>
                    <a:gd name="T30" fmla="*/ 27927 w 788"/>
                    <a:gd name="T31" fmla="*/ 223316 h 1160"/>
                    <a:gd name="T32" fmla="*/ 28369 w 788"/>
                    <a:gd name="T33" fmla="*/ 216291 h 1160"/>
                    <a:gd name="T34" fmla="*/ 35371 w 788"/>
                    <a:gd name="T35" fmla="*/ 198412 h 1160"/>
                    <a:gd name="T36" fmla="*/ 42356 w 788"/>
                    <a:gd name="T37" fmla="*/ 186464 h 1160"/>
                    <a:gd name="T38" fmla="*/ 39606 w 788"/>
                    <a:gd name="T39" fmla="*/ 183001 h 1160"/>
                    <a:gd name="T40" fmla="*/ 40119 w 788"/>
                    <a:gd name="T41" fmla="*/ 174047 h 1160"/>
                    <a:gd name="T42" fmla="*/ 42356 w 788"/>
                    <a:gd name="T43" fmla="*/ 181418 h 1160"/>
                    <a:gd name="T44" fmla="*/ 41309 w 788"/>
                    <a:gd name="T45" fmla="*/ 161877 h 1160"/>
                    <a:gd name="T46" fmla="*/ 42356 w 788"/>
                    <a:gd name="T47" fmla="*/ 156825 h 1160"/>
                    <a:gd name="T48" fmla="*/ 44502 w 788"/>
                    <a:gd name="T49" fmla="*/ 149334 h 1160"/>
                    <a:gd name="T50" fmla="*/ 46097 w 788"/>
                    <a:gd name="T51" fmla="*/ 140723 h 1160"/>
                    <a:gd name="T52" fmla="*/ 44983 w 788"/>
                    <a:gd name="T53" fmla="*/ 124838 h 1160"/>
                    <a:gd name="T54" fmla="*/ 44502 w 788"/>
                    <a:gd name="T55" fmla="*/ 116214 h 1160"/>
                    <a:gd name="T56" fmla="*/ 45523 w 788"/>
                    <a:gd name="T57" fmla="*/ 102054 h 1160"/>
                    <a:gd name="T58" fmla="*/ 48832 w 788"/>
                    <a:gd name="T59" fmla="*/ 65303 h 1160"/>
                    <a:gd name="T60" fmla="*/ 48272 w 788"/>
                    <a:gd name="T61" fmla="*/ 40507 h 1160"/>
                    <a:gd name="T62" fmla="*/ 42877 w 788"/>
                    <a:gd name="T63" fmla="*/ 54543 h 1160"/>
                    <a:gd name="T64" fmla="*/ 43979 w 788"/>
                    <a:gd name="T65" fmla="*/ 40507 h 1160"/>
                    <a:gd name="T66" fmla="*/ 41820 w 788"/>
                    <a:gd name="T67" fmla="*/ 42326 h 1160"/>
                    <a:gd name="T68" fmla="*/ 36482 w 788"/>
                    <a:gd name="T69" fmla="*/ 35244 h 1160"/>
                    <a:gd name="T70" fmla="*/ 43537 w 788"/>
                    <a:gd name="T71" fmla="*/ 29882 h 1160"/>
                    <a:gd name="T72" fmla="*/ 41820 w 788"/>
                    <a:gd name="T73" fmla="*/ 16080 h 1160"/>
                    <a:gd name="T74" fmla="*/ 31550 w 788"/>
                    <a:gd name="T75" fmla="*/ 0 h 1160"/>
                    <a:gd name="T76" fmla="*/ 21952 w 788"/>
                    <a:gd name="T77" fmla="*/ 28224 h 1160"/>
                    <a:gd name="T78" fmla="*/ 16096 w 788"/>
                    <a:gd name="T79" fmla="*/ 29882 h 1160"/>
                    <a:gd name="T80" fmla="*/ 10212 w 788"/>
                    <a:gd name="T81" fmla="*/ 47980 h 1160"/>
                    <a:gd name="T82" fmla="*/ 5415 w 788"/>
                    <a:gd name="T83" fmla="*/ 63316 h 1160"/>
                    <a:gd name="T84" fmla="*/ 7536 w 788"/>
                    <a:gd name="T85" fmla="*/ 77722 h 1160"/>
                    <a:gd name="T86" fmla="*/ 574 w 788"/>
                    <a:gd name="T87" fmla="*/ 93390 h 11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8"/>
                    <a:gd name="T133" fmla="*/ 0 h 1160"/>
                    <a:gd name="T134" fmla="*/ 788 w 788"/>
                    <a:gd name="T135" fmla="*/ 1160 h 11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8" h="1160">
                      <a:moveTo>
                        <a:pt x="0" y="463"/>
                      </a:moveTo>
                      <a:lnTo>
                        <a:pt x="25" y="478"/>
                      </a:lnTo>
                      <a:lnTo>
                        <a:pt x="40" y="470"/>
                      </a:lnTo>
                      <a:lnTo>
                        <a:pt x="40" y="495"/>
                      </a:lnTo>
                      <a:lnTo>
                        <a:pt x="65" y="510"/>
                      </a:lnTo>
                      <a:lnTo>
                        <a:pt x="25" y="528"/>
                      </a:lnTo>
                      <a:lnTo>
                        <a:pt x="57" y="551"/>
                      </a:lnTo>
                      <a:lnTo>
                        <a:pt x="50" y="560"/>
                      </a:lnTo>
                      <a:lnTo>
                        <a:pt x="57" y="575"/>
                      </a:lnTo>
                      <a:lnTo>
                        <a:pt x="90" y="584"/>
                      </a:lnTo>
                      <a:lnTo>
                        <a:pt x="99" y="575"/>
                      </a:lnTo>
                      <a:lnTo>
                        <a:pt x="147" y="575"/>
                      </a:lnTo>
                      <a:lnTo>
                        <a:pt x="196" y="600"/>
                      </a:lnTo>
                      <a:lnTo>
                        <a:pt x="196" y="615"/>
                      </a:lnTo>
                      <a:lnTo>
                        <a:pt x="211" y="657"/>
                      </a:lnTo>
                      <a:lnTo>
                        <a:pt x="211" y="681"/>
                      </a:lnTo>
                      <a:lnTo>
                        <a:pt x="227" y="697"/>
                      </a:lnTo>
                      <a:lnTo>
                        <a:pt x="221" y="746"/>
                      </a:lnTo>
                      <a:lnTo>
                        <a:pt x="227" y="762"/>
                      </a:lnTo>
                      <a:lnTo>
                        <a:pt x="227" y="777"/>
                      </a:lnTo>
                      <a:lnTo>
                        <a:pt x="227" y="794"/>
                      </a:lnTo>
                      <a:lnTo>
                        <a:pt x="244" y="794"/>
                      </a:lnTo>
                      <a:lnTo>
                        <a:pt x="252" y="777"/>
                      </a:lnTo>
                      <a:lnTo>
                        <a:pt x="261" y="802"/>
                      </a:lnTo>
                      <a:lnTo>
                        <a:pt x="276" y="811"/>
                      </a:lnTo>
                      <a:lnTo>
                        <a:pt x="284" y="827"/>
                      </a:lnTo>
                      <a:lnTo>
                        <a:pt x="244" y="818"/>
                      </a:lnTo>
                      <a:lnTo>
                        <a:pt x="236" y="836"/>
                      </a:lnTo>
                      <a:lnTo>
                        <a:pt x="236" y="859"/>
                      </a:lnTo>
                      <a:lnTo>
                        <a:pt x="252" y="874"/>
                      </a:lnTo>
                      <a:lnTo>
                        <a:pt x="268" y="867"/>
                      </a:lnTo>
                      <a:lnTo>
                        <a:pt x="284" y="851"/>
                      </a:lnTo>
                      <a:lnTo>
                        <a:pt x="293" y="874"/>
                      </a:lnTo>
                      <a:lnTo>
                        <a:pt x="284" y="899"/>
                      </a:lnTo>
                      <a:lnTo>
                        <a:pt x="268" y="899"/>
                      </a:lnTo>
                      <a:lnTo>
                        <a:pt x="252" y="914"/>
                      </a:lnTo>
                      <a:lnTo>
                        <a:pt x="252" y="980"/>
                      </a:lnTo>
                      <a:lnTo>
                        <a:pt x="268" y="996"/>
                      </a:lnTo>
                      <a:lnTo>
                        <a:pt x="276" y="1038"/>
                      </a:lnTo>
                      <a:lnTo>
                        <a:pt x="308" y="1119"/>
                      </a:lnTo>
                      <a:lnTo>
                        <a:pt x="324" y="1135"/>
                      </a:lnTo>
                      <a:lnTo>
                        <a:pt x="349" y="1135"/>
                      </a:lnTo>
                      <a:lnTo>
                        <a:pt x="373" y="1159"/>
                      </a:lnTo>
                      <a:lnTo>
                        <a:pt x="383" y="1150"/>
                      </a:lnTo>
                      <a:lnTo>
                        <a:pt x="398" y="1101"/>
                      </a:lnTo>
                      <a:lnTo>
                        <a:pt x="398" y="1085"/>
                      </a:lnTo>
                      <a:lnTo>
                        <a:pt x="414" y="1061"/>
                      </a:lnTo>
                      <a:lnTo>
                        <a:pt x="423" y="1029"/>
                      </a:lnTo>
                      <a:lnTo>
                        <a:pt x="414" y="1013"/>
                      </a:lnTo>
                      <a:lnTo>
                        <a:pt x="423" y="1013"/>
                      </a:lnTo>
                      <a:lnTo>
                        <a:pt x="430" y="996"/>
                      </a:lnTo>
                      <a:lnTo>
                        <a:pt x="463" y="996"/>
                      </a:lnTo>
                      <a:lnTo>
                        <a:pt x="479" y="980"/>
                      </a:lnTo>
                      <a:lnTo>
                        <a:pt x="537" y="914"/>
                      </a:lnTo>
                      <a:lnTo>
                        <a:pt x="553" y="914"/>
                      </a:lnTo>
                      <a:lnTo>
                        <a:pt x="585" y="899"/>
                      </a:lnTo>
                      <a:lnTo>
                        <a:pt x="641" y="859"/>
                      </a:lnTo>
                      <a:lnTo>
                        <a:pt x="650" y="843"/>
                      </a:lnTo>
                      <a:lnTo>
                        <a:pt x="618" y="836"/>
                      </a:lnTo>
                      <a:lnTo>
                        <a:pt x="600" y="843"/>
                      </a:lnTo>
                      <a:lnTo>
                        <a:pt x="600" y="836"/>
                      </a:lnTo>
                      <a:lnTo>
                        <a:pt x="618" y="818"/>
                      </a:lnTo>
                      <a:lnTo>
                        <a:pt x="609" y="802"/>
                      </a:lnTo>
                      <a:lnTo>
                        <a:pt x="625" y="794"/>
                      </a:lnTo>
                      <a:lnTo>
                        <a:pt x="634" y="827"/>
                      </a:lnTo>
                      <a:lnTo>
                        <a:pt x="641" y="836"/>
                      </a:lnTo>
                      <a:lnTo>
                        <a:pt x="659" y="827"/>
                      </a:lnTo>
                      <a:lnTo>
                        <a:pt x="659" y="794"/>
                      </a:lnTo>
                      <a:lnTo>
                        <a:pt x="625" y="746"/>
                      </a:lnTo>
                      <a:lnTo>
                        <a:pt x="659" y="762"/>
                      </a:lnTo>
                      <a:lnTo>
                        <a:pt x="659" y="730"/>
                      </a:lnTo>
                      <a:lnTo>
                        <a:pt x="641" y="722"/>
                      </a:lnTo>
                      <a:lnTo>
                        <a:pt x="666" y="705"/>
                      </a:lnTo>
                      <a:lnTo>
                        <a:pt x="674" y="705"/>
                      </a:lnTo>
                      <a:lnTo>
                        <a:pt x="674" y="688"/>
                      </a:lnTo>
                      <a:lnTo>
                        <a:pt x="666" y="681"/>
                      </a:lnTo>
                      <a:lnTo>
                        <a:pt x="690" y="672"/>
                      </a:lnTo>
                      <a:lnTo>
                        <a:pt x="699" y="649"/>
                      </a:lnTo>
                      <a:lnTo>
                        <a:pt x="682" y="649"/>
                      </a:lnTo>
                      <a:lnTo>
                        <a:pt x="690" y="625"/>
                      </a:lnTo>
                      <a:lnTo>
                        <a:pt x="682" y="575"/>
                      </a:lnTo>
                      <a:lnTo>
                        <a:pt x="666" y="568"/>
                      </a:lnTo>
                      <a:lnTo>
                        <a:pt x="666" y="544"/>
                      </a:lnTo>
                      <a:lnTo>
                        <a:pt x="674" y="535"/>
                      </a:lnTo>
                      <a:lnTo>
                        <a:pt x="699" y="544"/>
                      </a:lnTo>
                      <a:lnTo>
                        <a:pt x="706" y="528"/>
                      </a:lnTo>
                      <a:lnTo>
                        <a:pt x="690" y="470"/>
                      </a:lnTo>
                      <a:lnTo>
                        <a:pt x="690" y="445"/>
                      </a:lnTo>
                      <a:lnTo>
                        <a:pt x="690" y="413"/>
                      </a:lnTo>
                      <a:lnTo>
                        <a:pt x="739" y="301"/>
                      </a:lnTo>
                      <a:lnTo>
                        <a:pt x="787" y="227"/>
                      </a:lnTo>
                      <a:lnTo>
                        <a:pt x="771" y="202"/>
                      </a:lnTo>
                      <a:lnTo>
                        <a:pt x="731" y="187"/>
                      </a:lnTo>
                      <a:lnTo>
                        <a:pt x="706" y="221"/>
                      </a:lnTo>
                      <a:lnTo>
                        <a:pt x="690" y="211"/>
                      </a:lnTo>
                      <a:lnTo>
                        <a:pt x="650" y="252"/>
                      </a:lnTo>
                      <a:lnTo>
                        <a:pt x="618" y="268"/>
                      </a:lnTo>
                      <a:lnTo>
                        <a:pt x="634" y="227"/>
                      </a:lnTo>
                      <a:lnTo>
                        <a:pt x="666" y="187"/>
                      </a:lnTo>
                      <a:lnTo>
                        <a:pt x="659" y="162"/>
                      </a:lnTo>
                      <a:lnTo>
                        <a:pt x="634" y="171"/>
                      </a:lnTo>
                      <a:lnTo>
                        <a:pt x="634" y="196"/>
                      </a:lnTo>
                      <a:lnTo>
                        <a:pt x="618" y="202"/>
                      </a:lnTo>
                      <a:lnTo>
                        <a:pt x="618" y="162"/>
                      </a:lnTo>
                      <a:lnTo>
                        <a:pt x="553" y="162"/>
                      </a:lnTo>
                      <a:lnTo>
                        <a:pt x="577" y="146"/>
                      </a:lnTo>
                      <a:lnTo>
                        <a:pt x="609" y="155"/>
                      </a:lnTo>
                      <a:lnTo>
                        <a:pt x="659" y="137"/>
                      </a:lnTo>
                      <a:lnTo>
                        <a:pt x="682" y="114"/>
                      </a:lnTo>
                      <a:lnTo>
                        <a:pt x="659" y="90"/>
                      </a:lnTo>
                      <a:lnTo>
                        <a:pt x="634" y="74"/>
                      </a:lnTo>
                      <a:lnTo>
                        <a:pt x="618" y="50"/>
                      </a:lnTo>
                      <a:lnTo>
                        <a:pt x="585" y="16"/>
                      </a:lnTo>
                      <a:lnTo>
                        <a:pt x="479" y="0"/>
                      </a:lnTo>
                      <a:lnTo>
                        <a:pt x="373" y="50"/>
                      </a:lnTo>
                      <a:lnTo>
                        <a:pt x="341" y="90"/>
                      </a:lnTo>
                      <a:lnTo>
                        <a:pt x="333" y="130"/>
                      </a:lnTo>
                      <a:lnTo>
                        <a:pt x="293" y="130"/>
                      </a:lnTo>
                      <a:lnTo>
                        <a:pt x="284" y="171"/>
                      </a:lnTo>
                      <a:lnTo>
                        <a:pt x="244" y="137"/>
                      </a:lnTo>
                      <a:lnTo>
                        <a:pt x="179" y="162"/>
                      </a:lnTo>
                      <a:lnTo>
                        <a:pt x="147" y="196"/>
                      </a:lnTo>
                      <a:lnTo>
                        <a:pt x="155" y="221"/>
                      </a:lnTo>
                      <a:lnTo>
                        <a:pt x="147" y="243"/>
                      </a:lnTo>
                      <a:lnTo>
                        <a:pt x="122" y="243"/>
                      </a:lnTo>
                      <a:lnTo>
                        <a:pt x="82" y="292"/>
                      </a:lnTo>
                      <a:lnTo>
                        <a:pt x="74" y="333"/>
                      </a:lnTo>
                      <a:lnTo>
                        <a:pt x="106" y="333"/>
                      </a:lnTo>
                      <a:lnTo>
                        <a:pt x="115" y="358"/>
                      </a:lnTo>
                      <a:lnTo>
                        <a:pt x="99" y="389"/>
                      </a:lnTo>
                      <a:lnTo>
                        <a:pt x="57" y="405"/>
                      </a:lnTo>
                      <a:lnTo>
                        <a:pt x="9" y="429"/>
                      </a:lnTo>
                      <a:lnTo>
                        <a:pt x="0" y="463"/>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83" name="Freeform 166"/>
                <p:cNvSpPr>
                  <a:spLocks/>
                </p:cNvSpPr>
                <p:nvPr/>
              </p:nvSpPr>
              <p:spPr bwMode="gray">
                <a:xfrm>
                  <a:off x="3404" y="861"/>
                  <a:ext cx="127" cy="119"/>
                </a:xfrm>
                <a:custGeom>
                  <a:avLst/>
                  <a:gdLst>
                    <a:gd name="T0" fmla="*/ 0 w 114"/>
                    <a:gd name="T1" fmla="*/ 22405 h 104"/>
                    <a:gd name="T2" fmla="*/ 1869 w 114"/>
                    <a:gd name="T3" fmla="*/ 22405 h 104"/>
                    <a:gd name="T4" fmla="*/ 3074 w 114"/>
                    <a:gd name="T5" fmla="*/ 17585 h 104"/>
                    <a:gd name="T6" fmla="*/ 5465 w 114"/>
                    <a:gd name="T7" fmla="*/ 18990 h 104"/>
                    <a:gd name="T8" fmla="*/ 6088 w 114"/>
                    <a:gd name="T9" fmla="*/ 17585 h 104"/>
                    <a:gd name="T10" fmla="*/ 6088 w 114"/>
                    <a:gd name="T11" fmla="*/ 10327 h 104"/>
                    <a:gd name="T12" fmla="*/ 7249 w 114"/>
                    <a:gd name="T13" fmla="*/ 10327 h 104"/>
                    <a:gd name="T14" fmla="*/ 8474 w 114"/>
                    <a:gd name="T15" fmla="*/ 8965 h 104"/>
                    <a:gd name="T16" fmla="*/ 7987 w 114"/>
                    <a:gd name="T17" fmla="*/ 0 h 104"/>
                    <a:gd name="T18" fmla="*/ 6539 w 114"/>
                    <a:gd name="T19" fmla="*/ 4801 h 104"/>
                    <a:gd name="T20" fmla="*/ 6088 w 114"/>
                    <a:gd name="T21" fmla="*/ 10327 h 104"/>
                    <a:gd name="T22" fmla="*/ 3572 w 114"/>
                    <a:gd name="T23" fmla="*/ 12107 h 104"/>
                    <a:gd name="T24" fmla="*/ 3074 w 114"/>
                    <a:gd name="T25" fmla="*/ 17585 h 104"/>
                    <a:gd name="T26" fmla="*/ 1214 w 114"/>
                    <a:gd name="T27" fmla="*/ 17585 h 104"/>
                    <a:gd name="T28" fmla="*/ 0 w 114"/>
                    <a:gd name="T29" fmla="*/ 22405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
                    <a:gd name="T46" fmla="*/ 0 h 104"/>
                    <a:gd name="T47" fmla="*/ 114 w 114"/>
                    <a:gd name="T48" fmla="*/ 104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 h="104">
                      <a:moveTo>
                        <a:pt x="0" y="103"/>
                      </a:moveTo>
                      <a:lnTo>
                        <a:pt x="25" y="103"/>
                      </a:lnTo>
                      <a:lnTo>
                        <a:pt x="41" y="80"/>
                      </a:lnTo>
                      <a:lnTo>
                        <a:pt x="73" y="87"/>
                      </a:lnTo>
                      <a:lnTo>
                        <a:pt x="81" y="80"/>
                      </a:lnTo>
                      <a:lnTo>
                        <a:pt x="81" y="47"/>
                      </a:lnTo>
                      <a:lnTo>
                        <a:pt x="97" y="47"/>
                      </a:lnTo>
                      <a:lnTo>
                        <a:pt x="113" y="40"/>
                      </a:lnTo>
                      <a:lnTo>
                        <a:pt x="106" y="0"/>
                      </a:lnTo>
                      <a:lnTo>
                        <a:pt x="88" y="22"/>
                      </a:lnTo>
                      <a:lnTo>
                        <a:pt x="81" y="47"/>
                      </a:lnTo>
                      <a:lnTo>
                        <a:pt x="48" y="55"/>
                      </a:lnTo>
                      <a:lnTo>
                        <a:pt x="41" y="80"/>
                      </a:lnTo>
                      <a:lnTo>
                        <a:pt x="16" y="80"/>
                      </a:lnTo>
                      <a:lnTo>
                        <a:pt x="0" y="103"/>
                      </a:lnTo>
                    </a:path>
                  </a:pathLst>
                </a:custGeom>
                <a:solidFill>
                  <a:srgbClr val="DDDDDD"/>
                </a:solidFill>
                <a:ln w="9525">
                  <a:noFill/>
                  <a:round/>
                  <a:headEnd/>
                  <a:tailEnd/>
                </a:ln>
              </p:spPr>
              <p:txBody>
                <a:bodyPr lIns="0" tIns="0" rIns="0" bIns="0" anchor="ctr"/>
                <a:lstStyle/>
                <a:p>
                  <a:endParaRPr lang="en-GB"/>
                </a:p>
              </p:txBody>
            </p:sp>
            <p:sp>
              <p:nvSpPr>
                <p:cNvPr id="3384" name="Freeform 167"/>
                <p:cNvSpPr>
                  <a:spLocks/>
                </p:cNvSpPr>
                <p:nvPr/>
              </p:nvSpPr>
              <p:spPr bwMode="gray">
                <a:xfrm>
                  <a:off x="3377" y="832"/>
                  <a:ext cx="63" cy="102"/>
                </a:xfrm>
                <a:custGeom>
                  <a:avLst/>
                  <a:gdLst>
                    <a:gd name="T0" fmla="*/ 0 w 57"/>
                    <a:gd name="T1" fmla="*/ 18644 h 89"/>
                    <a:gd name="T2" fmla="*/ 1322 w 57"/>
                    <a:gd name="T3" fmla="*/ 20464 h 89"/>
                    <a:gd name="T4" fmla="*/ 3114 w 57"/>
                    <a:gd name="T5" fmla="*/ 18644 h 89"/>
                    <a:gd name="T6" fmla="*/ 2665 w 57"/>
                    <a:gd name="T7" fmla="*/ 14972 h 89"/>
                    <a:gd name="T8" fmla="*/ 3114 w 57"/>
                    <a:gd name="T9" fmla="*/ 7397 h 89"/>
                    <a:gd name="T10" fmla="*/ 3114 w 57"/>
                    <a:gd name="T11" fmla="*/ 0 h 89"/>
                    <a:gd name="T12" fmla="*/ 1775 w 57"/>
                    <a:gd name="T13" fmla="*/ 5765 h 89"/>
                    <a:gd name="T14" fmla="*/ 1775 w 57"/>
                    <a:gd name="T15" fmla="*/ 13014 h 89"/>
                    <a:gd name="T16" fmla="*/ 380 w 57"/>
                    <a:gd name="T17" fmla="*/ 13014 h 89"/>
                    <a:gd name="T18" fmla="*/ 0 w 57"/>
                    <a:gd name="T19" fmla="*/ 18644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89"/>
                    <a:gd name="T32" fmla="*/ 57 w 57"/>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89">
                      <a:moveTo>
                        <a:pt x="0" y="80"/>
                      </a:moveTo>
                      <a:lnTo>
                        <a:pt x="24" y="88"/>
                      </a:lnTo>
                      <a:lnTo>
                        <a:pt x="56" y="80"/>
                      </a:lnTo>
                      <a:lnTo>
                        <a:pt x="49" y="65"/>
                      </a:lnTo>
                      <a:lnTo>
                        <a:pt x="56" y="31"/>
                      </a:lnTo>
                      <a:lnTo>
                        <a:pt x="56" y="0"/>
                      </a:lnTo>
                      <a:lnTo>
                        <a:pt x="32" y="25"/>
                      </a:lnTo>
                      <a:lnTo>
                        <a:pt x="32" y="56"/>
                      </a:lnTo>
                      <a:lnTo>
                        <a:pt x="7" y="56"/>
                      </a:lnTo>
                      <a:lnTo>
                        <a:pt x="0" y="80"/>
                      </a:lnTo>
                    </a:path>
                  </a:pathLst>
                </a:custGeom>
                <a:solidFill>
                  <a:srgbClr val="DDDDDD"/>
                </a:solidFill>
                <a:ln w="9525">
                  <a:noFill/>
                  <a:round/>
                  <a:headEnd/>
                  <a:tailEnd/>
                </a:ln>
              </p:spPr>
              <p:txBody>
                <a:bodyPr lIns="0" tIns="0" rIns="0" bIns="0" anchor="ctr"/>
                <a:lstStyle/>
                <a:p>
                  <a:endParaRPr lang="en-GB"/>
                </a:p>
              </p:txBody>
            </p:sp>
            <p:sp>
              <p:nvSpPr>
                <p:cNvPr id="3385" name="Freeform 168"/>
                <p:cNvSpPr>
                  <a:spLocks/>
                </p:cNvSpPr>
                <p:nvPr/>
              </p:nvSpPr>
              <p:spPr bwMode="gray">
                <a:xfrm>
                  <a:off x="3360" y="952"/>
                  <a:ext cx="27" cy="20"/>
                </a:xfrm>
                <a:custGeom>
                  <a:avLst/>
                  <a:gdLst>
                    <a:gd name="T0" fmla="*/ 0 w 24"/>
                    <a:gd name="T1" fmla="*/ 10528 h 17"/>
                    <a:gd name="T2" fmla="*/ 2549 w 24"/>
                    <a:gd name="T3" fmla="*/ 10528 h 17"/>
                    <a:gd name="T4" fmla="*/ 1790 w 24"/>
                    <a:gd name="T5" fmla="*/ 0 h 17"/>
                    <a:gd name="T6" fmla="*/ 0 w 24"/>
                    <a:gd name="T7" fmla="*/ 10528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0" y="16"/>
                      </a:moveTo>
                      <a:lnTo>
                        <a:pt x="23" y="16"/>
                      </a:lnTo>
                      <a:lnTo>
                        <a:pt x="16" y="0"/>
                      </a:lnTo>
                      <a:lnTo>
                        <a:pt x="0" y="16"/>
                      </a:lnTo>
                    </a:path>
                  </a:pathLst>
                </a:custGeom>
                <a:solidFill>
                  <a:srgbClr val="DDDDDD"/>
                </a:solidFill>
                <a:ln w="9525">
                  <a:noFill/>
                  <a:round/>
                  <a:headEnd/>
                  <a:tailEnd/>
                </a:ln>
              </p:spPr>
              <p:txBody>
                <a:bodyPr lIns="0" tIns="0" rIns="0" bIns="0" anchor="ctr"/>
                <a:lstStyle/>
                <a:p>
                  <a:endParaRPr lang="en-GB"/>
                </a:p>
              </p:txBody>
            </p:sp>
            <p:sp>
              <p:nvSpPr>
                <p:cNvPr id="3386" name="Freeform 169"/>
                <p:cNvSpPr>
                  <a:spLocks/>
                </p:cNvSpPr>
                <p:nvPr/>
              </p:nvSpPr>
              <p:spPr bwMode="gray">
                <a:xfrm>
                  <a:off x="3242" y="914"/>
                  <a:ext cx="92" cy="76"/>
                </a:xfrm>
                <a:custGeom>
                  <a:avLst/>
                  <a:gdLst>
                    <a:gd name="T0" fmla="*/ 0 w 83"/>
                    <a:gd name="T1" fmla="*/ 6957 h 66"/>
                    <a:gd name="T2" fmla="*/ 987 w 83"/>
                    <a:gd name="T3" fmla="*/ 9530 h 66"/>
                    <a:gd name="T4" fmla="*/ 1961 w 83"/>
                    <a:gd name="T5" fmla="*/ 9530 h 66"/>
                    <a:gd name="T6" fmla="*/ 1961 w 83"/>
                    <a:gd name="T7" fmla="*/ 15768 h 66"/>
                    <a:gd name="T8" fmla="*/ 2961 w 83"/>
                    <a:gd name="T9" fmla="*/ 18177 h 66"/>
                    <a:gd name="T10" fmla="*/ 4032 w 83"/>
                    <a:gd name="T11" fmla="*/ 15768 h 66"/>
                    <a:gd name="T12" fmla="*/ 4032 w 83"/>
                    <a:gd name="T13" fmla="*/ 11327 h 66"/>
                    <a:gd name="T14" fmla="*/ 4988 w 83"/>
                    <a:gd name="T15" fmla="*/ 4557 h 66"/>
                    <a:gd name="T16" fmla="*/ 4469 w 83"/>
                    <a:gd name="T17" fmla="*/ 2250 h 66"/>
                    <a:gd name="T18" fmla="*/ 2427 w 83"/>
                    <a:gd name="T19" fmla="*/ 6957 h 66"/>
                    <a:gd name="T20" fmla="*/ 2427 w 83"/>
                    <a:gd name="T21" fmla="*/ 2250 h 66"/>
                    <a:gd name="T22" fmla="*/ 1961 w 83"/>
                    <a:gd name="T23" fmla="*/ 0 h 66"/>
                    <a:gd name="T24" fmla="*/ 0 w 83"/>
                    <a:gd name="T25" fmla="*/ 6957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
                    <a:gd name="T40" fmla="*/ 0 h 66"/>
                    <a:gd name="T41" fmla="*/ 83 w 83"/>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 h="66">
                      <a:moveTo>
                        <a:pt x="0" y="24"/>
                      </a:moveTo>
                      <a:lnTo>
                        <a:pt x="16" y="33"/>
                      </a:lnTo>
                      <a:lnTo>
                        <a:pt x="32" y="33"/>
                      </a:lnTo>
                      <a:lnTo>
                        <a:pt x="32" y="56"/>
                      </a:lnTo>
                      <a:lnTo>
                        <a:pt x="48" y="65"/>
                      </a:lnTo>
                      <a:lnTo>
                        <a:pt x="65" y="56"/>
                      </a:lnTo>
                      <a:lnTo>
                        <a:pt x="65" y="40"/>
                      </a:lnTo>
                      <a:lnTo>
                        <a:pt x="82" y="16"/>
                      </a:lnTo>
                      <a:lnTo>
                        <a:pt x="72" y="8"/>
                      </a:lnTo>
                      <a:lnTo>
                        <a:pt x="40" y="24"/>
                      </a:lnTo>
                      <a:lnTo>
                        <a:pt x="40" y="8"/>
                      </a:lnTo>
                      <a:lnTo>
                        <a:pt x="32" y="0"/>
                      </a:lnTo>
                      <a:lnTo>
                        <a:pt x="0" y="24"/>
                      </a:lnTo>
                    </a:path>
                  </a:pathLst>
                </a:custGeom>
                <a:solidFill>
                  <a:srgbClr val="DDDDDD"/>
                </a:solidFill>
                <a:ln w="9525">
                  <a:noFill/>
                  <a:round/>
                  <a:headEnd/>
                  <a:tailEnd/>
                </a:ln>
              </p:spPr>
              <p:txBody>
                <a:bodyPr lIns="0" tIns="0" rIns="0" bIns="0" anchor="ctr"/>
                <a:lstStyle/>
                <a:p>
                  <a:endParaRPr lang="en-GB"/>
                </a:p>
              </p:txBody>
            </p:sp>
            <p:sp>
              <p:nvSpPr>
                <p:cNvPr id="3387" name="Freeform 170"/>
                <p:cNvSpPr>
                  <a:spLocks/>
                </p:cNvSpPr>
                <p:nvPr/>
              </p:nvSpPr>
              <p:spPr bwMode="gray">
                <a:xfrm>
                  <a:off x="2763" y="952"/>
                  <a:ext cx="228" cy="298"/>
                </a:xfrm>
                <a:custGeom>
                  <a:avLst/>
                  <a:gdLst>
                    <a:gd name="T0" fmla="*/ 0 w 205"/>
                    <a:gd name="T1" fmla="*/ 13517 h 260"/>
                    <a:gd name="T2" fmla="*/ 594 w 205"/>
                    <a:gd name="T3" fmla="*/ 28525 h 260"/>
                    <a:gd name="T4" fmla="*/ 1746 w 205"/>
                    <a:gd name="T5" fmla="*/ 35845 h 260"/>
                    <a:gd name="T6" fmla="*/ 3561 w 205"/>
                    <a:gd name="T7" fmla="*/ 35845 h 260"/>
                    <a:gd name="T8" fmla="*/ 2366 w 205"/>
                    <a:gd name="T9" fmla="*/ 39608 h 260"/>
                    <a:gd name="T10" fmla="*/ 2926 w 205"/>
                    <a:gd name="T11" fmla="*/ 47503 h 260"/>
                    <a:gd name="T12" fmla="*/ 5241 w 205"/>
                    <a:gd name="T13" fmla="*/ 60696 h 260"/>
                    <a:gd name="T14" fmla="*/ 7408 w 205"/>
                    <a:gd name="T15" fmla="*/ 33936 h 260"/>
                    <a:gd name="T16" fmla="*/ 8091 w 205"/>
                    <a:gd name="T17" fmla="*/ 29979 h 260"/>
                    <a:gd name="T18" fmla="*/ 8595 w 205"/>
                    <a:gd name="T19" fmla="*/ 35845 h 260"/>
                    <a:gd name="T20" fmla="*/ 9734 w 205"/>
                    <a:gd name="T21" fmla="*/ 39608 h 260"/>
                    <a:gd name="T22" fmla="*/ 8595 w 205"/>
                    <a:gd name="T23" fmla="*/ 47503 h 260"/>
                    <a:gd name="T24" fmla="*/ 10191 w 205"/>
                    <a:gd name="T25" fmla="*/ 49089 h 260"/>
                    <a:gd name="T26" fmla="*/ 12606 w 205"/>
                    <a:gd name="T27" fmla="*/ 43676 h 260"/>
                    <a:gd name="T28" fmla="*/ 10826 w 205"/>
                    <a:gd name="T29" fmla="*/ 38107 h 260"/>
                    <a:gd name="T30" fmla="*/ 9138 w 205"/>
                    <a:gd name="T31" fmla="*/ 26156 h 260"/>
                    <a:gd name="T32" fmla="*/ 7408 w 205"/>
                    <a:gd name="T33" fmla="*/ 22578 h 260"/>
                    <a:gd name="T34" fmla="*/ 6948 w 205"/>
                    <a:gd name="T35" fmla="*/ 13517 h 260"/>
                    <a:gd name="T36" fmla="*/ 9138 w 205"/>
                    <a:gd name="T37" fmla="*/ 19266 h 260"/>
                    <a:gd name="T38" fmla="*/ 11334 w 205"/>
                    <a:gd name="T39" fmla="*/ 22578 h 260"/>
                    <a:gd name="T40" fmla="*/ 13165 w 205"/>
                    <a:gd name="T41" fmla="*/ 16835 h 260"/>
                    <a:gd name="T42" fmla="*/ 14275 w 205"/>
                    <a:gd name="T43" fmla="*/ 9458 h 260"/>
                    <a:gd name="T44" fmla="*/ 14275 w 205"/>
                    <a:gd name="T45" fmla="*/ 5409 h 260"/>
                    <a:gd name="T46" fmla="*/ 10826 w 205"/>
                    <a:gd name="T47" fmla="*/ 0 h 260"/>
                    <a:gd name="T48" fmla="*/ 9138 w 205"/>
                    <a:gd name="T49" fmla="*/ 5409 h 260"/>
                    <a:gd name="T50" fmla="*/ 8091 w 205"/>
                    <a:gd name="T51" fmla="*/ 0 h 260"/>
                    <a:gd name="T52" fmla="*/ 6264 w 205"/>
                    <a:gd name="T53" fmla="*/ 3455 h 260"/>
                    <a:gd name="T54" fmla="*/ 6264 w 205"/>
                    <a:gd name="T55" fmla="*/ 9458 h 260"/>
                    <a:gd name="T56" fmla="*/ 4546 w 205"/>
                    <a:gd name="T57" fmla="*/ 7426 h 260"/>
                    <a:gd name="T58" fmla="*/ 4087 w 205"/>
                    <a:gd name="T59" fmla="*/ 13517 h 260"/>
                    <a:gd name="T60" fmla="*/ 2366 w 205"/>
                    <a:gd name="T61" fmla="*/ 11181 h 260"/>
                    <a:gd name="T62" fmla="*/ 0 w 205"/>
                    <a:gd name="T63" fmla="*/ 13517 h 2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260"/>
                    <a:gd name="T98" fmla="*/ 205 w 205"/>
                    <a:gd name="T99" fmla="*/ 260 h 2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260">
                      <a:moveTo>
                        <a:pt x="0" y="57"/>
                      </a:moveTo>
                      <a:lnTo>
                        <a:pt x="9" y="122"/>
                      </a:lnTo>
                      <a:lnTo>
                        <a:pt x="25" y="153"/>
                      </a:lnTo>
                      <a:lnTo>
                        <a:pt x="50" y="153"/>
                      </a:lnTo>
                      <a:lnTo>
                        <a:pt x="33" y="169"/>
                      </a:lnTo>
                      <a:lnTo>
                        <a:pt x="41" y="202"/>
                      </a:lnTo>
                      <a:lnTo>
                        <a:pt x="75" y="259"/>
                      </a:lnTo>
                      <a:lnTo>
                        <a:pt x="106" y="144"/>
                      </a:lnTo>
                      <a:lnTo>
                        <a:pt x="115" y="128"/>
                      </a:lnTo>
                      <a:lnTo>
                        <a:pt x="121" y="153"/>
                      </a:lnTo>
                      <a:lnTo>
                        <a:pt x="139" y="169"/>
                      </a:lnTo>
                      <a:lnTo>
                        <a:pt x="121" y="202"/>
                      </a:lnTo>
                      <a:lnTo>
                        <a:pt x="146" y="209"/>
                      </a:lnTo>
                      <a:lnTo>
                        <a:pt x="180" y="186"/>
                      </a:lnTo>
                      <a:lnTo>
                        <a:pt x="155" y="162"/>
                      </a:lnTo>
                      <a:lnTo>
                        <a:pt x="130" y="112"/>
                      </a:lnTo>
                      <a:lnTo>
                        <a:pt x="106" y="97"/>
                      </a:lnTo>
                      <a:lnTo>
                        <a:pt x="98" y="57"/>
                      </a:lnTo>
                      <a:lnTo>
                        <a:pt x="130" y="81"/>
                      </a:lnTo>
                      <a:lnTo>
                        <a:pt x="162" y="97"/>
                      </a:lnTo>
                      <a:lnTo>
                        <a:pt x="187" y="72"/>
                      </a:lnTo>
                      <a:lnTo>
                        <a:pt x="204" y="40"/>
                      </a:lnTo>
                      <a:lnTo>
                        <a:pt x="204" y="23"/>
                      </a:lnTo>
                      <a:lnTo>
                        <a:pt x="155" y="0"/>
                      </a:lnTo>
                      <a:lnTo>
                        <a:pt x="130" y="23"/>
                      </a:lnTo>
                      <a:lnTo>
                        <a:pt x="115" y="0"/>
                      </a:lnTo>
                      <a:lnTo>
                        <a:pt x="90" y="15"/>
                      </a:lnTo>
                      <a:lnTo>
                        <a:pt x="90" y="40"/>
                      </a:lnTo>
                      <a:lnTo>
                        <a:pt x="65" y="32"/>
                      </a:lnTo>
                      <a:lnTo>
                        <a:pt x="58" y="57"/>
                      </a:lnTo>
                      <a:lnTo>
                        <a:pt x="33" y="48"/>
                      </a:lnTo>
                      <a:lnTo>
                        <a:pt x="0" y="57"/>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88" name="Freeform 171"/>
                <p:cNvSpPr>
                  <a:spLocks/>
                </p:cNvSpPr>
                <p:nvPr/>
              </p:nvSpPr>
              <p:spPr bwMode="gray">
                <a:xfrm>
                  <a:off x="1232" y="1304"/>
                  <a:ext cx="46" cy="47"/>
                </a:xfrm>
                <a:custGeom>
                  <a:avLst/>
                  <a:gdLst>
                    <a:gd name="T0" fmla="*/ 0 w 41"/>
                    <a:gd name="T1" fmla="*/ 5415 h 41"/>
                    <a:gd name="T2" fmla="*/ 3981 w 41"/>
                    <a:gd name="T3" fmla="*/ 9488 h 41"/>
                    <a:gd name="T4" fmla="*/ 3981 w 41"/>
                    <a:gd name="T5" fmla="*/ 3826 h 41"/>
                    <a:gd name="T6" fmla="*/ 2327 w 41"/>
                    <a:gd name="T7" fmla="*/ 0 h 41"/>
                    <a:gd name="T8" fmla="*/ 1572 w 41"/>
                    <a:gd name="T9" fmla="*/ 0 h 41"/>
                    <a:gd name="T10" fmla="*/ 0 w 41"/>
                    <a:gd name="T11" fmla="*/ 5415 h 41"/>
                    <a:gd name="T12" fmla="*/ 0 60000 65536"/>
                    <a:gd name="T13" fmla="*/ 0 60000 65536"/>
                    <a:gd name="T14" fmla="*/ 0 60000 65536"/>
                    <a:gd name="T15" fmla="*/ 0 60000 65536"/>
                    <a:gd name="T16" fmla="*/ 0 60000 65536"/>
                    <a:gd name="T17" fmla="*/ 0 60000 65536"/>
                    <a:gd name="T18" fmla="*/ 0 w 41"/>
                    <a:gd name="T19" fmla="*/ 0 h 41"/>
                    <a:gd name="T20" fmla="*/ 41 w 41"/>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41" h="41">
                      <a:moveTo>
                        <a:pt x="0" y="23"/>
                      </a:moveTo>
                      <a:lnTo>
                        <a:pt x="40" y="40"/>
                      </a:lnTo>
                      <a:lnTo>
                        <a:pt x="40" y="16"/>
                      </a:lnTo>
                      <a:lnTo>
                        <a:pt x="23" y="0"/>
                      </a:lnTo>
                      <a:lnTo>
                        <a:pt x="16" y="0"/>
                      </a:lnTo>
                      <a:lnTo>
                        <a:pt x="0" y="23"/>
                      </a:lnTo>
                    </a:path>
                  </a:pathLst>
                </a:custGeom>
                <a:solidFill>
                  <a:srgbClr val="DDDDDD"/>
                </a:solidFill>
                <a:ln w="9525">
                  <a:noFill/>
                  <a:round/>
                  <a:headEnd/>
                  <a:tailEnd/>
                </a:ln>
              </p:spPr>
              <p:txBody>
                <a:bodyPr lIns="0" tIns="0" rIns="0" bIns="0" anchor="ctr"/>
                <a:lstStyle/>
                <a:p>
                  <a:endParaRPr lang="en-GB"/>
                </a:p>
              </p:txBody>
            </p:sp>
            <p:sp>
              <p:nvSpPr>
                <p:cNvPr id="3389" name="Freeform 172"/>
                <p:cNvSpPr>
                  <a:spLocks/>
                </p:cNvSpPr>
                <p:nvPr/>
              </p:nvSpPr>
              <p:spPr bwMode="gray">
                <a:xfrm>
                  <a:off x="1241" y="1212"/>
                  <a:ext cx="236" cy="158"/>
                </a:xfrm>
                <a:custGeom>
                  <a:avLst/>
                  <a:gdLst>
                    <a:gd name="T0" fmla="*/ 0 w 212"/>
                    <a:gd name="T1" fmla="*/ 0 h 138"/>
                    <a:gd name="T2" fmla="*/ 0 w 212"/>
                    <a:gd name="T3" fmla="*/ 3530 h 138"/>
                    <a:gd name="T4" fmla="*/ 1141 w 212"/>
                    <a:gd name="T5" fmla="*/ 9106 h 138"/>
                    <a:gd name="T6" fmla="*/ 2417 w 212"/>
                    <a:gd name="T7" fmla="*/ 9106 h 138"/>
                    <a:gd name="T8" fmla="*/ 3634 w 212"/>
                    <a:gd name="T9" fmla="*/ 10518 h 138"/>
                    <a:gd name="T10" fmla="*/ 3634 w 212"/>
                    <a:gd name="T11" fmla="*/ 27124 h 138"/>
                    <a:gd name="T12" fmla="*/ 8764 w 212"/>
                    <a:gd name="T13" fmla="*/ 30787 h 138"/>
                    <a:gd name="T14" fmla="*/ 10552 w 212"/>
                    <a:gd name="T15" fmla="*/ 30787 h 138"/>
                    <a:gd name="T16" fmla="*/ 11747 w 212"/>
                    <a:gd name="T17" fmla="*/ 27124 h 138"/>
                    <a:gd name="T18" fmla="*/ 13077 w 212"/>
                    <a:gd name="T19" fmla="*/ 28874 h 138"/>
                    <a:gd name="T20" fmla="*/ 14693 w 212"/>
                    <a:gd name="T21" fmla="*/ 27124 h 138"/>
                    <a:gd name="T22" fmla="*/ 15480 w 212"/>
                    <a:gd name="T23" fmla="*/ 18073 h 138"/>
                    <a:gd name="T24" fmla="*/ 13500 w 212"/>
                    <a:gd name="T25" fmla="*/ 16305 h 138"/>
                    <a:gd name="T26" fmla="*/ 10552 w 212"/>
                    <a:gd name="T27" fmla="*/ 14241 h 138"/>
                    <a:gd name="T28" fmla="*/ 8764 w 212"/>
                    <a:gd name="T29" fmla="*/ 18073 h 138"/>
                    <a:gd name="T30" fmla="*/ 7067 w 212"/>
                    <a:gd name="T31" fmla="*/ 16305 h 138"/>
                    <a:gd name="T32" fmla="*/ 5304 w 212"/>
                    <a:gd name="T33" fmla="*/ 12545 h 138"/>
                    <a:gd name="T34" fmla="*/ 5780 w 212"/>
                    <a:gd name="T35" fmla="*/ 10518 h 138"/>
                    <a:gd name="T36" fmla="*/ 4620 w 212"/>
                    <a:gd name="T37" fmla="*/ 5237 h 138"/>
                    <a:gd name="T38" fmla="*/ 2996 w 212"/>
                    <a:gd name="T39" fmla="*/ 5237 h 138"/>
                    <a:gd name="T40" fmla="*/ 1754 w 212"/>
                    <a:gd name="T41" fmla="*/ 1447 h 138"/>
                    <a:gd name="T42" fmla="*/ 0 w 212"/>
                    <a:gd name="T43" fmla="*/ 0 h 1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2"/>
                    <a:gd name="T67" fmla="*/ 0 h 138"/>
                    <a:gd name="T68" fmla="*/ 212 w 212"/>
                    <a:gd name="T69" fmla="*/ 138 h 1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2" h="138">
                      <a:moveTo>
                        <a:pt x="0" y="0"/>
                      </a:moveTo>
                      <a:lnTo>
                        <a:pt x="0" y="16"/>
                      </a:lnTo>
                      <a:lnTo>
                        <a:pt x="15" y="40"/>
                      </a:lnTo>
                      <a:lnTo>
                        <a:pt x="32" y="40"/>
                      </a:lnTo>
                      <a:lnTo>
                        <a:pt x="49" y="47"/>
                      </a:lnTo>
                      <a:lnTo>
                        <a:pt x="49" y="121"/>
                      </a:lnTo>
                      <a:lnTo>
                        <a:pt x="120" y="137"/>
                      </a:lnTo>
                      <a:lnTo>
                        <a:pt x="145" y="137"/>
                      </a:lnTo>
                      <a:lnTo>
                        <a:pt x="161" y="121"/>
                      </a:lnTo>
                      <a:lnTo>
                        <a:pt x="179" y="129"/>
                      </a:lnTo>
                      <a:lnTo>
                        <a:pt x="202" y="121"/>
                      </a:lnTo>
                      <a:lnTo>
                        <a:pt x="211" y="81"/>
                      </a:lnTo>
                      <a:lnTo>
                        <a:pt x="186" y="72"/>
                      </a:lnTo>
                      <a:lnTo>
                        <a:pt x="145" y="63"/>
                      </a:lnTo>
                      <a:lnTo>
                        <a:pt x="120" y="81"/>
                      </a:lnTo>
                      <a:lnTo>
                        <a:pt x="96" y="72"/>
                      </a:lnTo>
                      <a:lnTo>
                        <a:pt x="73" y="56"/>
                      </a:lnTo>
                      <a:lnTo>
                        <a:pt x="80" y="47"/>
                      </a:lnTo>
                      <a:lnTo>
                        <a:pt x="64" y="23"/>
                      </a:lnTo>
                      <a:lnTo>
                        <a:pt x="40" y="23"/>
                      </a:lnTo>
                      <a:lnTo>
                        <a:pt x="24" y="7"/>
                      </a:lnTo>
                      <a:lnTo>
                        <a:pt x="0" y="0"/>
                      </a:lnTo>
                    </a:path>
                  </a:pathLst>
                </a:custGeom>
                <a:solidFill>
                  <a:srgbClr val="DDDDDD"/>
                </a:solidFill>
                <a:ln w="9525">
                  <a:noFill/>
                  <a:round/>
                  <a:headEnd/>
                  <a:tailEnd/>
                </a:ln>
              </p:spPr>
              <p:txBody>
                <a:bodyPr lIns="0" tIns="0" rIns="0" bIns="0" anchor="ctr"/>
                <a:lstStyle/>
                <a:p>
                  <a:endParaRPr lang="en-GB"/>
                </a:p>
              </p:txBody>
            </p:sp>
            <p:sp>
              <p:nvSpPr>
                <p:cNvPr id="3390" name="Freeform 173"/>
                <p:cNvSpPr>
                  <a:spLocks/>
                </p:cNvSpPr>
                <p:nvPr/>
              </p:nvSpPr>
              <p:spPr bwMode="gray">
                <a:xfrm>
                  <a:off x="1257" y="878"/>
                  <a:ext cx="129" cy="261"/>
                </a:xfrm>
                <a:custGeom>
                  <a:avLst/>
                  <a:gdLst>
                    <a:gd name="T0" fmla="*/ 0 w 115"/>
                    <a:gd name="T1" fmla="*/ 21577 h 228"/>
                    <a:gd name="T2" fmla="*/ 2482 w 115"/>
                    <a:gd name="T3" fmla="*/ 32727 h 228"/>
                    <a:gd name="T4" fmla="*/ 1688 w 115"/>
                    <a:gd name="T5" fmla="*/ 37636 h 228"/>
                    <a:gd name="T6" fmla="*/ 1688 w 115"/>
                    <a:gd name="T7" fmla="*/ 44960 h 228"/>
                    <a:gd name="T8" fmla="*/ 3361 w 115"/>
                    <a:gd name="T9" fmla="*/ 50628 h 228"/>
                    <a:gd name="T10" fmla="*/ 7300 w 115"/>
                    <a:gd name="T11" fmla="*/ 50628 h 228"/>
                    <a:gd name="T12" fmla="*/ 9806 w 115"/>
                    <a:gd name="T13" fmla="*/ 37636 h 228"/>
                    <a:gd name="T14" fmla="*/ 11351 w 115"/>
                    <a:gd name="T15" fmla="*/ 34048 h 228"/>
                    <a:gd name="T16" fmla="*/ 11351 w 115"/>
                    <a:gd name="T17" fmla="*/ 28618 h 228"/>
                    <a:gd name="T18" fmla="*/ 8818 w 115"/>
                    <a:gd name="T19" fmla="*/ 27144 h 228"/>
                    <a:gd name="T20" fmla="*/ 9806 w 115"/>
                    <a:gd name="T21" fmla="*/ 19740 h 228"/>
                    <a:gd name="T22" fmla="*/ 8818 w 115"/>
                    <a:gd name="T23" fmla="*/ 14384 h 228"/>
                    <a:gd name="T24" fmla="*/ 5778 w 115"/>
                    <a:gd name="T25" fmla="*/ 14384 h 228"/>
                    <a:gd name="T26" fmla="*/ 3946 w 115"/>
                    <a:gd name="T27" fmla="*/ 9080 h 228"/>
                    <a:gd name="T28" fmla="*/ 3361 w 115"/>
                    <a:gd name="T29" fmla="*/ 0 h 228"/>
                    <a:gd name="T30" fmla="*/ 1688 w 115"/>
                    <a:gd name="T31" fmla="*/ 0 h 228"/>
                    <a:gd name="T32" fmla="*/ 1688 w 115"/>
                    <a:gd name="T33" fmla="*/ 9080 h 228"/>
                    <a:gd name="T34" fmla="*/ 0 w 115"/>
                    <a:gd name="T35" fmla="*/ 14384 h 228"/>
                    <a:gd name="T36" fmla="*/ 0 w 115"/>
                    <a:gd name="T37" fmla="*/ 21577 h 2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228"/>
                    <a:gd name="T59" fmla="*/ 115 w 115"/>
                    <a:gd name="T60" fmla="*/ 228 h 2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228">
                      <a:moveTo>
                        <a:pt x="0" y="97"/>
                      </a:moveTo>
                      <a:lnTo>
                        <a:pt x="25" y="146"/>
                      </a:lnTo>
                      <a:lnTo>
                        <a:pt x="17" y="169"/>
                      </a:lnTo>
                      <a:lnTo>
                        <a:pt x="17" y="202"/>
                      </a:lnTo>
                      <a:lnTo>
                        <a:pt x="34" y="227"/>
                      </a:lnTo>
                      <a:lnTo>
                        <a:pt x="74" y="227"/>
                      </a:lnTo>
                      <a:lnTo>
                        <a:pt x="99" y="169"/>
                      </a:lnTo>
                      <a:lnTo>
                        <a:pt x="114" y="153"/>
                      </a:lnTo>
                      <a:lnTo>
                        <a:pt x="114" y="128"/>
                      </a:lnTo>
                      <a:lnTo>
                        <a:pt x="90" y="122"/>
                      </a:lnTo>
                      <a:lnTo>
                        <a:pt x="99" y="88"/>
                      </a:lnTo>
                      <a:lnTo>
                        <a:pt x="90" y="65"/>
                      </a:lnTo>
                      <a:lnTo>
                        <a:pt x="58" y="65"/>
                      </a:lnTo>
                      <a:lnTo>
                        <a:pt x="40" y="40"/>
                      </a:lnTo>
                      <a:lnTo>
                        <a:pt x="34" y="0"/>
                      </a:lnTo>
                      <a:lnTo>
                        <a:pt x="17" y="0"/>
                      </a:lnTo>
                      <a:lnTo>
                        <a:pt x="17" y="40"/>
                      </a:lnTo>
                      <a:lnTo>
                        <a:pt x="0" y="65"/>
                      </a:lnTo>
                      <a:lnTo>
                        <a:pt x="0" y="97"/>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91" name="Freeform 174"/>
                <p:cNvSpPr>
                  <a:spLocks/>
                </p:cNvSpPr>
                <p:nvPr/>
              </p:nvSpPr>
              <p:spPr bwMode="gray">
                <a:xfrm>
                  <a:off x="1322" y="683"/>
                  <a:ext cx="416" cy="584"/>
                </a:xfrm>
                <a:custGeom>
                  <a:avLst/>
                  <a:gdLst>
                    <a:gd name="T0" fmla="*/ 0 w 374"/>
                    <a:gd name="T1" fmla="*/ 32367 h 511"/>
                    <a:gd name="T2" fmla="*/ 482 w 374"/>
                    <a:gd name="T3" fmla="*/ 41183 h 511"/>
                    <a:gd name="T4" fmla="*/ 1672 w 374"/>
                    <a:gd name="T5" fmla="*/ 45747 h 511"/>
                    <a:gd name="T6" fmla="*/ 4563 w 374"/>
                    <a:gd name="T7" fmla="*/ 45747 h 511"/>
                    <a:gd name="T8" fmla="*/ 6264 w 374"/>
                    <a:gd name="T9" fmla="*/ 43978 h 511"/>
                    <a:gd name="T10" fmla="*/ 11355 w 374"/>
                    <a:gd name="T11" fmla="*/ 42275 h 511"/>
                    <a:gd name="T12" fmla="*/ 9674 w 374"/>
                    <a:gd name="T13" fmla="*/ 45747 h 511"/>
                    <a:gd name="T14" fmla="*/ 6888 w 374"/>
                    <a:gd name="T15" fmla="*/ 49347 h 511"/>
                    <a:gd name="T16" fmla="*/ 6264 w 374"/>
                    <a:gd name="T17" fmla="*/ 52392 h 511"/>
                    <a:gd name="T18" fmla="*/ 3982 w 374"/>
                    <a:gd name="T19" fmla="*/ 49347 h 511"/>
                    <a:gd name="T20" fmla="*/ 3311 w 374"/>
                    <a:gd name="T21" fmla="*/ 57617 h 511"/>
                    <a:gd name="T22" fmla="*/ 4563 w 374"/>
                    <a:gd name="T23" fmla="*/ 61474 h 511"/>
                    <a:gd name="T24" fmla="*/ 5069 w 374"/>
                    <a:gd name="T25" fmla="*/ 72747 h 511"/>
                    <a:gd name="T26" fmla="*/ 3982 w 374"/>
                    <a:gd name="T27" fmla="*/ 74682 h 511"/>
                    <a:gd name="T28" fmla="*/ 2301 w 374"/>
                    <a:gd name="T29" fmla="*/ 83139 h 511"/>
                    <a:gd name="T30" fmla="*/ 4563 w 374"/>
                    <a:gd name="T31" fmla="*/ 84535 h 511"/>
                    <a:gd name="T32" fmla="*/ 2301 w 374"/>
                    <a:gd name="T33" fmla="*/ 86161 h 511"/>
                    <a:gd name="T34" fmla="*/ 2301 w 374"/>
                    <a:gd name="T35" fmla="*/ 91763 h 511"/>
                    <a:gd name="T36" fmla="*/ 2941 w 374"/>
                    <a:gd name="T37" fmla="*/ 93026 h 511"/>
                    <a:gd name="T38" fmla="*/ 482 w 374"/>
                    <a:gd name="T39" fmla="*/ 98293 h 511"/>
                    <a:gd name="T40" fmla="*/ 482 w 374"/>
                    <a:gd name="T41" fmla="*/ 103391 h 511"/>
                    <a:gd name="T42" fmla="*/ 4563 w 374"/>
                    <a:gd name="T43" fmla="*/ 105051 h 511"/>
                    <a:gd name="T44" fmla="*/ 5645 w 374"/>
                    <a:gd name="T45" fmla="*/ 103391 h 511"/>
                    <a:gd name="T46" fmla="*/ 6888 w 374"/>
                    <a:gd name="T47" fmla="*/ 105051 h 511"/>
                    <a:gd name="T48" fmla="*/ 8032 w 374"/>
                    <a:gd name="T49" fmla="*/ 103391 h 511"/>
                    <a:gd name="T50" fmla="*/ 8619 w 374"/>
                    <a:gd name="T51" fmla="*/ 106343 h 511"/>
                    <a:gd name="T52" fmla="*/ 10209 w 374"/>
                    <a:gd name="T53" fmla="*/ 103391 h 511"/>
                    <a:gd name="T54" fmla="*/ 11355 w 374"/>
                    <a:gd name="T55" fmla="*/ 98293 h 511"/>
                    <a:gd name="T56" fmla="*/ 10209 w 374"/>
                    <a:gd name="T57" fmla="*/ 93026 h 511"/>
                    <a:gd name="T58" fmla="*/ 11355 w 374"/>
                    <a:gd name="T59" fmla="*/ 89715 h 511"/>
                    <a:gd name="T60" fmla="*/ 11355 w 374"/>
                    <a:gd name="T61" fmla="*/ 84535 h 511"/>
                    <a:gd name="T62" fmla="*/ 13194 w 374"/>
                    <a:gd name="T63" fmla="*/ 84535 h 511"/>
                    <a:gd name="T64" fmla="*/ 14709 w 374"/>
                    <a:gd name="T65" fmla="*/ 64227 h 511"/>
                    <a:gd name="T66" fmla="*/ 17157 w 374"/>
                    <a:gd name="T67" fmla="*/ 61474 h 511"/>
                    <a:gd name="T68" fmla="*/ 19333 w 374"/>
                    <a:gd name="T69" fmla="*/ 47153 h 511"/>
                    <a:gd name="T70" fmla="*/ 23481 w 374"/>
                    <a:gd name="T71" fmla="*/ 32367 h 511"/>
                    <a:gd name="T72" fmla="*/ 23481 w 374"/>
                    <a:gd name="T73" fmla="*/ 28589 h 511"/>
                    <a:gd name="T74" fmla="*/ 26321 w 374"/>
                    <a:gd name="T75" fmla="*/ 18878 h 511"/>
                    <a:gd name="T76" fmla="*/ 26321 w 374"/>
                    <a:gd name="T77" fmla="*/ 13597 h 511"/>
                    <a:gd name="T78" fmla="*/ 24696 w 374"/>
                    <a:gd name="T79" fmla="*/ 11897 h 511"/>
                    <a:gd name="T80" fmla="*/ 23481 w 374"/>
                    <a:gd name="T81" fmla="*/ 5239 h 511"/>
                    <a:gd name="T82" fmla="*/ 18870 w 374"/>
                    <a:gd name="T83" fmla="*/ 0 h 511"/>
                    <a:gd name="T84" fmla="*/ 15923 w 374"/>
                    <a:gd name="T85" fmla="*/ 0 h 511"/>
                    <a:gd name="T86" fmla="*/ 14312 w 374"/>
                    <a:gd name="T87" fmla="*/ 1800 h 511"/>
                    <a:gd name="T88" fmla="*/ 11889 w 374"/>
                    <a:gd name="T89" fmla="*/ 0 h 511"/>
                    <a:gd name="T90" fmla="*/ 8619 w 374"/>
                    <a:gd name="T91" fmla="*/ 3510 h 511"/>
                    <a:gd name="T92" fmla="*/ 6888 w 374"/>
                    <a:gd name="T93" fmla="*/ 10213 h 511"/>
                    <a:gd name="T94" fmla="*/ 3311 w 374"/>
                    <a:gd name="T95" fmla="*/ 18878 h 511"/>
                    <a:gd name="T96" fmla="*/ 3311 w 374"/>
                    <a:gd name="T97" fmla="*/ 23464 h 511"/>
                    <a:gd name="T98" fmla="*/ 1128 w 374"/>
                    <a:gd name="T99" fmla="*/ 23464 h 511"/>
                    <a:gd name="T100" fmla="*/ 0 w 374"/>
                    <a:gd name="T101" fmla="*/ 32367 h 5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4"/>
                    <a:gd name="T154" fmla="*/ 0 h 511"/>
                    <a:gd name="T155" fmla="*/ 374 w 374"/>
                    <a:gd name="T156" fmla="*/ 511 h 51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4" h="511">
                      <a:moveTo>
                        <a:pt x="0" y="156"/>
                      </a:moveTo>
                      <a:lnTo>
                        <a:pt x="7" y="196"/>
                      </a:lnTo>
                      <a:lnTo>
                        <a:pt x="23" y="219"/>
                      </a:lnTo>
                      <a:lnTo>
                        <a:pt x="66" y="219"/>
                      </a:lnTo>
                      <a:lnTo>
                        <a:pt x="88" y="211"/>
                      </a:lnTo>
                      <a:lnTo>
                        <a:pt x="162" y="203"/>
                      </a:lnTo>
                      <a:lnTo>
                        <a:pt x="138" y="219"/>
                      </a:lnTo>
                      <a:lnTo>
                        <a:pt x="97" y="236"/>
                      </a:lnTo>
                      <a:lnTo>
                        <a:pt x="88" y="251"/>
                      </a:lnTo>
                      <a:lnTo>
                        <a:pt x="56" y="236"/>
                      </a:lnTo>
                      <a:lnTo>
                        <a:pt x="47" y="276"/>
                      </a:lnTo>
                      <a:lnTo>
                        <a:pt x="66" y="293"/>
                      </a:lnTo>
                      <a:lnTo>
                        <a:pt x="72" y="348"/>
                      </a:lnTo>
                      <a:lnTo>
                        <a:pt x="56" y="358"/>
                      </a:lnTo>
                      <a:lnTo>
                        <a:pt x="32" y="398"/>
                      </a:lnTo>
                      <a:lnTo>
                        <a:pt x="66" y="405"/>
                      </a:lnTo>
                      <a:lnTo>
                        <a:pt x="32" y="413"/>
                      </a:lnTo>
                      <a:lnTo>
                        <a:pt x="32" y="438"/>
                      </a:lnTo>
                      <a:lnTo>
                        <a:pt x="41" y="445"/>
                      </a:lnTo>
                      <a:lnTo>
                        <a:pt x="7" y="470"/>
                      </a:lnTo>
                      <a:lnTo>
                        <a:pt x="7" y="495"/>
                      </a:lnTo>
                      <a:lnTo>
                        <a:pt x="66" y="503"/>
                      </a:lnTo>
                      <a:lnTo>
                        <a:pt x="81" y="495"/>
                      </a:lnTo>
                      <a:lnTo>
                        <a:pt x="97" y="503"/>
                      </a:lnTo>
                      <a:lnTo>
                        <a:pt x="113" y="495"/>
                      </a:lnTo>
                      <a:lnTo>
                        <a:pt x="121" y="510"/>
                      </a:lnTo>
                      <a:lnTo>
                        <a:pt x="146" y="495"/>
                      </a:lnTo>
                      <a:lnTo>
                        <a:pt x="162" y="470"/>
                      </a:lnTo>
                      <a:lnTo>
                        <a:pt x="146" y="445"/>
                      </a:lnTo>
                      <a:lnTo>
                        <a:pt x="162" y="430"/>
                      </a:lnTo>
                      <a:lnTo>
                        <a:pt x="162" y="405"/>
                      </a:lnTo>
                      <a:lnTo>
                        <a:pt x="186" y="405"/>
                      </a:lnTo>
                      <a:lnTo>
                        <a:pt x="209" y="308"/>
                      </a:lnTo>
                      <a:lnTo>
                        <a:pt x="243" y="293"/>
                      </a:lnTo>
                      <a:lnTo>
                        <a:pt x="275" y="227"/>
                      </a:lnTo>
                      <a:lnTo>
                        <a:pt x="333" y="156"/>
                      </a:lnTo>
                      <a:lnTo>
                        <a:pt x="333" y="137"/>
                      </a:lnTo>
                      <a:lnTo>
                        <a:pt x="373" y="90"/>
                      </a:lnTo>
                      <a:lnTo>
                        <a:pt x="373" y="65"/>
                      </a:lnTo>
                      <a:lnTo>
                        <a:pt x="349" y="57"/>
                      </a:lnTo>
                      <a:lnTo>
                        <a:pt x="333" y="25"/>
                      </a:lnTo>
                      <a:lnTo>
                        <a:pt x="268" y="0"/>
                      </a:lnTo>
                      <a:lnTo>
                        <a:pt x="227" y="0"/>
                      </a:lnTo>
                      <a:lnTo>
                        <a:pt x="203" y="9"/>
                      </a:lnTo>
                      <a:lnTo>
                        <a:pt x="169" y="0"/>
                      </a:lnTo>
                      <a:lnTo>
                        <a:pt x="121" y="17"/>
                      </a:lnTo>
                      <a:lnTo>
                        <a:pt x="97" y="49"/>
                      </a:lnTo>
                      <a:lnTo>
                        <a:pt x="47" y="90"/>
                      </a:lnTo>
                      <a:lnTo>
                        <a:pt x="47" y="113"/>
                      </a:lnTo>
                      <a:lnTo>
                        <a:pt x="16" y="113"/>
                      </a:lnTo>
                      <a:lnTo>
                        <a:pt x="0" y="156"/>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92" name="Freeform 175"/>
                <p:cNvSpPr>
                  <a:spLocks/>
                </p:cNvSpPr>
                <p:nvPr/>
              </p:nvSpPr>
              <p:spPr bwMode="gray">
                <a:xfrm>
                  <a:off x="1096" y="1045"/>
                  <a:ext cx="155" cy="121"/>
                </a:xfrm>
                <a:custGeom>
                  <a:avLst/>
                  <a:gdLst>
                    <a:gd name="T0" fmla="*/ 0 w 140"/>
                    <a:gd name="T1" fmla="*/ 1336 h 106"/>
                    <a:gd name="T2" fmla="*/ 0 w 140"/>
                    <a:gd name="T3" fmla="*/ 4571 h 106"/>
                    <a:gd name="T4" fmla="*/ 1429 w 140"/>
                    <a:gd name="T5" fmla="*/ 6351 h 106"/>
                    <a:gd name="T6" fmla="*/ 1053 w 140"/>
                    <a:gd name="T7" fmla="*/ 11099 h 106"/>
                    <a:gd name="T8" fmla="*/ 1429 w 140"/>
                    <a:gd name="T9" fmla="*/ 14366 h 106"/>
                    <a:gd name="T10" fmla="*/ 3896 w 140"/>
                    <a:gd name="T11" fmla="*/ 16078 h 106"/>
                    <a:gd name="T12" fmla="*/ 4848 w 140"/>
                    <a:gd name="T13" fmla="*/ 20950 h 106"/>
                    <a:gd name="T14" fmla="*/ 5704 w 140"/>
                    <a:gd name="T15" fmla="*/ 17383 h 106"/>
                    <a:gd name="T16" fmla="*/ 7698 w 140"/>
                    <a:gd name="T17" fmla="*/ 17383 h 106"/>
                    <a:gd name="T18" fmla="*/ 8075 w 140"/>
                    <a:gd name="T19" fmla="*/ 14366 h 106"/>
                    <a:gd name="T20" fmla="*/ 7698 w 140"/>
                    <a:gd name="T21" fmla="*/ 11099 h 106"/>
                    <a:gd name="T22" fmla="*/ 6201 w 140"/>
                    <a:gd name="T23" fmla="*/ 6351 h 106"/>
                    <a:gd name="T24" fmla="*/ 5704 w 140"/>
                    <a:gd name="T25" fmla="*/ 16078 h 106"/>
                    <a:gd name="T26" fmla="*/ 4848 w 140"/>
                    <a:gd name="T27" fmla="*/ 16078 h 106"/>
                    <a:gd name="T28" fmla="*/ 4848 w 140"/>
                    <a:gd name="T29" fmla="*/ 6351 h 106"/>
                    <a:gd name="T30" fmla="*/ 3896 w 140"/>
                    <a:gd name="T31" fmla="*/ 1336 h 106"/>
                    <a:gd name="T32" fmla="*/ 468 w 140"/>
                    <a:gd name="T33" fmla="*/ 0 h 106"/>
                    <a:gd name="T34" fmla="*/ 0 w 140"/>
                    <a:gd name="T35" fmla="*/ 1336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0"/>
                    <a:gd name="T55" fmla="*/ 0 h 106"/>
                    <a:gd name="T56" fmla="*/ 140 w 140"/>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0" h="106">
                      <a:moveTo>
                        <a:pt x="0" y="7"/>
                      </a:moveTo>
                      <a:lnTo>
                        <a:pt x="0" y="23"/>
                      </a:lnTo>
                      <a:lnTo>
                        <a:pt x="24" y="31"/>
                      </a:lnTo>
                      <a:lnTo>
                        <a:pt x="18" y="56"/>
                      </a:lnTo>
                      <a:lnTo>
                        <a:pt x="24" y="72"/>
                      </a:lnTo>
                      <a:lnTo>
                        <a:pt x="65" y="81"/>
                      </a:lnTo>
                      <a:lnTo>
                        <a:pt x="83" y="105"/>
                      </a:lnTo>
                      <a:lnTo>
                        <a:pt x="98" y="88"/>
                      </a:lnTo>
                      <a:lnTo>
                        <a:pt x="131" y="88"/>
                      </a:lnTo>
                      <a:lnTo>
                        <a:pt x="139" y="72"/>
                      </a:lnTo>
                      <a:lnTo>
                        <a:pt x="131" y="56"/>
                      </a:lnTo>
                      <a:lnTo>
                        <a:pt x="106" y="31"/>
                      </a:lnTo>
                      <a:lnTo>
                        <a:pt x="98" y="81"/>
                      </a:lnTo>
                      <a:lnTo>
                        <a:pt x="83" y="81"/>
                      </a:lnTo>
                      <a:lnTo>
                        <a:pt x="83" y="31"/>
                      </a:lnTo>
                      <a:lnTo>
                        <a:pt x="65" y="7"/>
                      </a:lnTo>
                      <a:lnTo>
                        <a:pt x="9" y="0"/>
                      </a:lnTo>
                      <a:lnTo>
                        <a:pt x="0" y="7"/>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393" name="Freeform 176"/>
                <p:cNvSpPr>
                  <a:spLocks/>
                </p:cNvSpPr>
                <p:nvPr/>
              </p:nvSpPr>
              <p:spPr bwMode="gray">
                <a:xfrm>
                  <a:off x="1232" y="1154"/>
                  <a:ext cx="64" cy="39"/>
                </a:xfrm>
                <a:custGeom>
                  <a:avLst/>
                  <a:gdLst>
                    <a:gd name="T0" fmla="*/ 0 w 58"/>
                    <a:gd name="T1" fmla="*/ 7189 h 33"/>
                    <a:gd name="T2" fmla="*/ 2458 w 58"/>
                    <a:gd name="T3" fmla="*/ 25486 h 33"/>
                    <a:gd name="T4" fmla="*/ 2956 w 58"/>
                    <a:gd name="T5" fmla="*/ 13542 h 33"/>
                    <a:gd name="T6" fmla="*/ 2956 w 58"/>
                    <a:gd name="T7" fmla="*/ 0 h 33"/>
                    <a:gd name="T8" fmla="*/ 1194 w 58"/>
                    <a:gd name="T9" fmla="*/ 0 h 33"/>
                    <a:gd name="T10" fmla="*/ 0 w 58"/>
                    <a:gd name="T11" fmla="*/ 7189 h 33"/>
                    <a:gd name="T12" fmla="*/ 0 60000 65536"/>
                    <a:gd name="T13" fmla="*/ 0 60000 65536"/>
                    <a:gd name="T14" fmla="*/ 0 60000 65536"/>
                    <a:gd name="T15" fmla="*/ 0 60000 65536"/>
                    <a:gd name="T16" fmla="*/ 0 60000 65536"/>
                    <a:gd name="T17" fmla="*/ 0 60000 65536"/>
                    <a:gd name="T18" fmla="*/ 0 w 58"/>
                    <a:gd name="T19" fmla="*/ 0 h 33"/>
                    <a:gd name="T20" fmla="*/ 58 w 58"/>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58" h="33">
                      <a:moveTo>
                        <a:pt x="0" y="9"/>
                      </a:moveTo>
                      <a:lnTo>
                        <a:pt x="48" y="32"/>
                      </a:lnTo>
                      <a:lnTo>
                        <a:pt x="57" y="17"/>
                      </a:lnTo>
                      <a:lnTo>
                        <a:pt x="57" y="0"/>
                      </a:lnTo>
                      <a:lnTo>
                        <a:pt x="23" y="0"/>
                      </a:lnTo>
                      <a:lnTo>
                        <a:pt x="0" y="9"/>
                      </a:lnTo>
                    </a:path>
                  </a:pathLst>
                </a:custGeom>
                <a:solidFill>
                  <a:srgbClr val="DDDDDD"/>
                </a:solidFill>
                <a:ln w="9525">
                  <a:noFill/>
                  <a:round/>
                  <a:headEnd/>
                  <a:tailEnd/>
                </a:ln>
              </p:spPr>
              <p:txBody>
                <a:bodyPr lIns="0" tIns="0" rIns="0" bIns="0" anchor="ctr"/>
                <a:lstStyle/>
                <a:p>
                  <a:endParaRPr lang="en-GB"/>
                </a:p>
              </p:txBody>
            </p:sp>
            <p:sp>
              <p:nvSpPr>
                <p:cNvPr id="3394" name="Freeform 177"/>
                <p:cNvSpPr>
                  <a:spLocks/>
                </p:cNvSpPr>
                <p:nvPr/>
              </p:nvSpPr>
              <p:spPr bwMode="gray">
                <a:xfrm>
                  <a:off x="1106" y="1165"/>
                  <a:ext cx="29" cy="48"/>
                </a:xfrm>
                <a:custGeom>
                  <a:avLst/>
                  <a:gdLst>
                    <a:gd name="T0" fmla="*/ 0 w 26"/>
                    <a:gd name="T1" fmla="*/ 0 h 42"/>
                    <a:gd name="T2" fmla="*/ 0 w 26"/>
                    <a:gd name="T3" fmla="*/ 6842 h 42"/>
                    <a:gd name="T4" fmla="*/ 2018 w 26"/>
                    <a:gd name="T5" fmla="*/ 8733 h 42"/>
                    <a:gd name="T6" fmla="*/ 683 w 26"/>
                    <a:gd name="T7" fmla="*/ 0 h 42"/>
                    <a:gd name="T8" fmla="*/ 0 w 26"/>
                    <a:gd name="T9" fmla="*/ 0 h 42"/>
                    <a:gd name="T10" fmla="*/ 0 60000 65536"/>
                    <a:gd name="T11" fmla="*/ 0 60000 65536"/>
                    <a:gd name="T12" fmla="*/ 0 60000 65536"/>
                    <a:gd name="T13" fmla="*/ 0 60000 65536"/>
                    <a:gd name="T14" fmla="*/ 0 60000 65536"/>
                    <a:gd name="T15" fmla="*/ 0 w 26"/>
                    <a:gd name="T16" fmla="*/ 0 h 42"/>
                    <a:gd name="T17" fmla="*/ 26 w 26"/>
                    <a:gd name="T18" fmla="*/ 42 h 42"/>
                  </a:gdLst>
                  <a:ahLst/>
                  <a:cxnLst>
                    <a:cxn ang="T10">
                      <a:pos x="T0" y="T1"/>
                    </a:cxn>
                    <a:cxn ang="T11">
                      <a:pos x="T2" y="T3"/>
                    </a:cxn>
                    <a:cxn ang="T12">
                      <a:pos x="T4" y="T5"/>
                    </a:cxn>
                    <a:cxn ang="T13">
                      <a:pos x="T6" y="T7"/>
                    </a:cxn>
                    <a:cxn ang="T14">
                      <a:pos x="T8" y="T9"/>
                    </a:cxn>
                  </a:cxnLst>
                  <a:rect l="T15" t="T16" r="T17" b="T18"/>
                  <a:pathLst>
                    <a:path w="26" h="42">
                      <a:moveTo>
                        <a:pt x="0" y="0"/>
                      </a:moveTo>
                      <a:lnTo>
                        <a:pt x="0" y="33"/>
                      </a:lnTo>
                      <a:lnTo>
                        <a:pt x="25" y="41"/>
                      </a:lnTo>
                      <a:lnTo>
                        <a:pt x="9" y="0"/>
                      </a:lnTo>
                      <a:lnTo>
                        <a:pt x="0" y="0"/>
                      </a:lnTo>
                    </a:path>
                  </a:pathLst>
                </a:custGeom>
                <a:solidFill>
                  <a:srgbClr val="DDDDDD"/>
                </a:solidFill>
                <a:ln w="9525">
                  <a:noFill/>
                  <a:round/>
                  <a:headEnd/>
                  <a:tailEnd/>
                </a:ln>
              </p:spPr>
              <p:txBody>
                <a:bodyPr lIns="0" tIns="0" rIns="0" bIns="0" anchor="ctr"/>
                <a:lstStyle/>
                <a:p>
                  <a:endParaRPr lang="en-GB"/>
                </a:p>
              </p:txBody>
            </p:sp>
            <p:sp>
              <p:nvSpPr>
                <p:cNvPr id="3395" name="Freeform 178"/>
                <p:cNvSpPr>
                  <a:spLocks/>
                </p:cNvSpPr>
                <p:nvPr/>
              </p:nvSpPr>
              <p:spPr bwMode="gray">
                <a:xfrm>
                  <a:off x="1115" y="1230"/>
                  <a:ext cx="100" cy="102"/>
                </a:xfrm>
                <a:custGeom>
                  <a:avLst/>
                  <a:gdLst>
                    <a:gd name="T0" fmla="*/ 0 w 89"/>
                    <a:gd name="T1" fmla="*/ 1475 h 89"/>
                    <a:gd name="T2" fmla="*/ 2566 w 89"/>
                    <a:gd name="T3" fmla="*/ 16760 h 89"/>
                    <a:gd name="T4" fmla="*/ 4270 w 89"/>
                    <a:gd name="T5" fmla="*/ 13014 h 89"/>
                    <a:gd name="T6" fmla="*/ 5987 w 89"/>
                    <a:gd name="T7" fmla="*/ 20464 h 89"/>
                    <a:gd name="T8" fmla="*/ 8492 w 89"/>
                    <a:gd name="T9" fmla="*/ 20464 h 89"/>
                    <a:gd name="T10" fmla="*/ 9244 w 89"/>
                    <a:gd name="T11" fmla="*/ 14972 h 89"/>
                    <a:gd name="T12" fmla="*/ 9244 w 89"/>
                    <a:gd name="T13" fmla="*/ 3752 h 89"/>
                    <a:gd name="T14" fmla="*/ 7558 w 89"/>
                    <a:gd name="T15" fmla="*/ 0 h 89"/>
                    <a:gd name="T16" fmla="*/ 5016 w 89"/>
                    <a:gd name="T17" fmla="*/ 0 h 89"/>
                    <a:gd name="T18" fmla="*/ 4270 w 89"/>
                    <a:gd name="T19" fmla="*/ 9430 h 89"/>
                    <a:gd name="T20" fmla="*/ 1643 w 89"/>
                    <a:gd name="T21" fmla="*/ 1475 h 89"/>
                    <a:gd name="T22" fmla="*/ 0 w 89"/>
                    <a:gd name="T23" fmla="*/ 1475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89"/>
                    <a:gd name="T38" fmla="*/ 89 w 89"/>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89">
                      <a:moveTo>
                        <a:pt x="0" y="7"/>
                      </a:moveTo>
                      <a:lnTo>
                        <a:pt x="24" y="71"/>
                      </a:lnTo>
                      <a:lnTo>
                        <a:pt x="40" y="56"/>
                      </a:lnTo>
                      <a:lnTo>
                        <a:pt x="56" y="88"/>
                      </a:lnTo>
                      <a:lnTo>
                        <a:pt x="80" y="88"/>
                      </a:lnTo>
                      <a:lnTo>
                        <a:pt x="88" y="65"/>
                      </a:lnTo>
                      <a:lnTo>
                        <a:pt x="88" y="16"/>
                      </a:lnTo>
                      <a:lnTo>
                        <a:pt x="71" y="0"/>
                      </a:lnTo>
                      <a:lnTo>
                        <a:pt x="47" y="0"/>
                      </a:lnTo>
                      <a:lnTo>
                        <a:pt x="40" y="40"/>
                      </a:lnTo>
                      <a:lnTo>
                        <a:pt x="16" y="7"/>
                      </a:lnTo>
                      <a:lnTo>
                        <a:pt x="0" y="7"/>
                      </a:lnTo>
                    </a:path>
                  </a:pathLst>
                </a:custGeom>
                <a:solidFill>
                  <a:srgbClr val="DDDDDD"/>
                </a:solidFill>
                <a:ln w="9525">
                  <a:noFill/>
                  <a:round/>
                  <a:headEnd/>
                  <a:tailEnd/>
                </a:ln>
              </p:spPr>
              <p:txBody>
                <a:bodyPr lIns="0" tIns="0" rIns="0" bIns="0" anchor="ctr"/>
                <a:lstStyle/>
                <a:p>
                  <a:endParaRPr lang="en-GB"/>
                </a:p>
              </p:txBody>
            </p:sp>
            <p:sp>
              <p:nvSpPr>
                <p:cNvPr id="3396" name="Freeform 179"/>
                <p:cNvSpPr>
                  <a:spLocks/>
                </p:cNvSpPr>
                <p:nvPr/>
              </p:nvSpPr>
              <p:spPr bwMode="gray">
                <a:xfrm>
                  <a:off x="988" y="1099"/>
                  <a:ext cx="74" cy="29"/>
                </a:xfrm>
                <a:custGeom>
                  <a:avLst/>
                  <a:gdLst>
                    <a:gd name="T0" fmla="*/ 0 w 67"/>
                    <a:gd name="T1" fmla="*/ 2018 h 26"/>
                    <a:gd name="T2" fmla="*/ 2994 w 67"/>
                    <a:gd name="T3" fmla="*/ 2018 h 26"/>
                    <a:gd name="T4" fmla="*/ 3472 w 67"/>
                    <a:gd name="T5" fmla="*/ 1304 h 26"/>
                    <a:gd name="T6" fmla="*/ 2206 w 67"/>
                    <a:gd name="T7" fmla="*/ 0 h 26"/>
                    <a:gd name="T8" fmla="*/ 454 w 67"/>
                    <a:gd name="T9" fmla="*/ 683 h 26"/>
                    <a:gd name="T10" fmla="*/ 0 w 67"/>
                    <a:gd name="T11" fmla="*/ 2018 h 26"/>
                    <a:gd name="T12" fmla="*/ 0 60000 65536"/>
                    <a:gd name="T13" fmla="*/ 0 60000 65536"/>
                    <a:gd name="T14" fmla="*/ 0 60000 65536"/>
                    <a:gd name="T15" fmla="*/ 0 60000 65536"/>
                    <a:gd name="T16" fmla="*/ 0 60000 65536"/>
                    <a:gd name="T17" fmla="*/ 0 60000 65536"/>
                    <a:gd name="T18" fmla="*/ 0 w 67"/>
                    <a:gd name="T19" fmla="*/ 0 h 26"/>
                    <a:gd name="T20" fmla="*/ 67 w 6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67" h="26">
                      <a:moveTo>
                        <a:pt x="0" y="25"/>
                      </a:moveTo>
                      <a:lnTo>
                        <a:pt x="56" y="25"/>
                      </a:lnTo>
                      <a:lnTo>
                        <a:pt x="66" y="16"/>
                      </a:lnTo>
                      <a:lnTo>
                        <a:pt x="41" y="0"/>
                      </a:lnTo>
                      <a:lnTo>
                        <a:pt x="9" y="9"/>
                      </a:lnTo>
                      <a:lnTo>
                        <a:pt x="0" y="25"/>
                      </a:lnTo>
                    </a:path>
                  </a:pathLst>
                </a:custGeom>
                <a:solidFill>
                  <a:srgbClr val="DDDDDD"/>
                </a:solidFill>
                <a:ln w="9525">
                  <a:noFill/>
                  <a:round/>
                  <a:headEnd/>
                  <a:tailEnd/>
                </a:ln>
              </p:spPr>
              <p:txBody>
                <a:bodyPr lIns="0" tIns="0" rIns="0" bIns="0" anchor="ctr"/>
                <a:lstStyle/>
                <a:p>
                  <a:endParaRPr lang="en-GB"/>
                </a:p>
              </p:txBody>
            </p:sp>
            <p:sp>
              <p:nvSpPr>
                <p:cNvPr id="3397" name="Freeform 180"/>
                <p:cNvSpPr>
                  <a:spLocks/>
                </p:cNvSpPr>
                <p:nvPr/>
              </p:nvSpPr>
              <p:spPr bwMode="gray">
                <a:xfrm>
                  <a:off x="961" y="1137"/>
                  <a:ext cx="28" cy="29"/>
                </a:xfrm>
                <a:custGeom>
                  <a:avLst/>
                  <a:gdLst>
                    <a:gd name="T0" fmla="*/ 0 w 25"/>
                    <a:gd name="T1" fmla="*/ 2644 h 25"/>
                    <a:gd name="T2" fmla="*/ 722 w 25"/>
                    <a:gd name="T3" fmla="*/ 8880 h 25"/>
                    <a:gd name="T4" fmla="*/ 2244 w 25"/>
                    <a:gd name="T5" fmla="*/ 8880 h 25"/>
                    <a:gd name="T6" fmla="*/ 1466 w 25"/>
                    <a:gd name="T7" fmla="*/ 0 h 25"/>
                    <a:gd name="T8" fmla="*/ 0 w 25"/>
                    <a:gd name="T9" fmla="*/ 2644 h 25"/>
                    <a:gd name="T10" fmla="*/ 0 60000 65536"/>
                    <a:gd name="T11" fmla="*/ 0 60000 65536"/>
                    <a:gd name="T12" fmla="*/ 0 60000 65536"/>
                    <a:gd name="T13" fmla="*/ 0 60000 65536"/>
                    <a:gd name="T14" fmla="*/ 0 60000 65536"/>
                    <a:gd name="T15" fmla="*/ 0 w 25"/>
                    <a:gd name="T16" fmla="*/ 0 h 25"/>
                    <a:gd name="T17" fmla="*/ 25 w 25"/>
                    <a:gd name="T18" fmla="*/ 25 h 25"/>
                  </a:gdLst>
                  <a:ahLst/>
                  <a:cxnLst>
                    <a:cxn ang="T10">
                      <a:pos x="T0" y="T1"/>
                    </a:cxn>
                    <a:cxn ang="T11">
                      <a:pos x="T2" y="T3"/>
                    </a:cxn>
                    <a:cxn ang="T12">
                      <a:pos x="T4" y="T5"/>
                    </a:cxn>
                    <a:cxn ang="T13">
                      <a:pos x="T6" y="T7"/>
                    </a:cxn>
                    <a:cxn ang="T14">
                      <a:pos x="T8" y="T9"/>
                    </a:cxn>
                  </a:cxnLst>
                  <a:rect l="T15" t="T16" r="T17" b="T18"/>
                  <a:pathLst>
                    <a:path w="25" h="25">
                      <a:moveTo>
                        <a:pt x="0" y="7"/>
                      </a:moveTo>
                      <a:lnTo>
                        <a:pt x="8" y="24"/>
                      </a:lnTo>
                      <a:lnTo>
                        <a:pt x="24" y="24"/>
                      </a:lnTo>
                      <a:lnTo>
                        <a:pt x="16" y="0"/>
                      </a:lnTo>
                      <a:lnTo>
                        <a:pt x="0" y="7"/>
                      </a:lnTo>
                    </a:path>
                  </a:pathLst>
                </a:custGeom>
                <a:solidFill>
                  <a:srgbClr val="DDDDDD"/>
                </a:solidFill>
                <a:ln w="9525">
                  <a:noFill/>
                  <a:round/>
                  <a:headEnd/>
                  <a:tailEnd/>
                </a:ln>
              </p:spPr>
              <p:txBody>
                <a:bodyPr lIns="0" tIns="0" rIns="0" bIns="0" anchor="ctr"/>
                <a:lstStyle/>
                <a:p>
                  <a:endParaRPr lang="en-GB"/>
                </a:p>
              </p:txBody>
            </p:sp>
            <p:sp>
              <p:nvSpPr>
                <p:cNvPr id="3398" name="Freeform 181"/>
                <p:cNvSpPr>
                  <a:spLocks/>
                </p:cNvSpPr>
                <p:nvPr/>
              </p:nvSpPr>
              <p:spPr bwMode="gray">
                <a:xfrm>
                  <a:off x="988" y="1146"/>
                  <a:ext cx="56" cy="47"/>
                </a:xfrm>
                <a:custGeom>
                  <a:avLst/>
                  <a:gdLst>
                    <a:gd name="T0" fmla="*/ 0 w 50"/>
                    <a:gd name="T1" fmla="*/ 3966 h 41"/>
                    <a:gd name="T2" fmla="*/ 809 w 50"/>
                    <a:gd name="T3" fmla="*/ 7850 h 41"/>
                    <a:gd name="T4" fmla="*/ 2244 w 50"/>
                    <a:gd name="T5" fmla="*/ 9488 h 41"/>
                    <a:gd name="T6" fmla="*/ 4554 w 50"/>
                    <a:gd name="T7" fmla="*/ 5974 h 41"/>
                    <a:gd name="T8" fmla="*/ 4554 w 50"/>
                    <a:gd name="T9" fmla="*/ 0 h 41"/>
                    <a:gd name="T10" fmla="*/ 0 w 50"/>
                    <a:gd name="T11" fmla="*/ 3966 h 41"/>
                    <a:gd name="T12" fmla="*/ 0 60000 65536"/>
                    <a:gd name="T13" fmla="*/ 0 60000 65536"/>
                    <a:gd name="T14" fmla="*/ 0 60000 65536"/>
                    <a:gd name="T15" fmla="*/ 0 60000 65536"/>
                    <a:gd name="T16" fmla="*/ 0 60000 65536"/>
                    <a:gd name="T17" fmla="*/ 0 60000 65536"/>
                    <a:gd name="T18" fmla="*/ 0 w 50"/>
                    <a:gd name="T19" fmla="*/ 0 h 41"/>
                    <a:gd name="T20" fmla="*/ 50 w 50"/>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0" h="41">
                      <a:moveTo>
                        <a:pt x="0" y="17"/>
                      </a:moveTo>
                      <a:lnTo>
                        <a:pt x="9" y="33"/>
                      </a:lnTo>
                      <a:lnTo>
                        <a:pt x="24" y="40"/>
                      </a:lnTo>
                      <a:lnTo>
                        <a:pt x="49" y="25"/>
                      </a:lnTo>
                      <a:lnTo>
                        <a:pt x="49" y="0"/>
                      </a:lnTo>
                      <a:lnTo>
                        <a:pt x="0" y="17"/>
                      </a:lnTo>
                    </a:path>
                  </a:pathLst>
                </a:custGeom>
                <a:solidFill>
                  <a:srgbClr val="DDDDDD"/>
                </a:solidFill>
                <a:ln w="9525">
                  <a:noFill/>
                  <a:round/>
                  <a:headEnd/>
                  <a:tailEnd/>
                </a:ln>
              </p:spPr>
              <p:txBody>
                <a:bodyPr lIns="0" tIns="0" rIns="0" bIns="0" anchor="ctr"/>
                <a:lstStyle/>
                <a:p>
                  <a:endParaRPr lang="en-GB"/>
                </a:p>
              </p:txBody>
            </p:sp>
            <p:sp>
              <p:nvSpPr>
                <p:cNvPr id="3399" name="Freeform 182"/>
                <p:cNvSpPr>
                  <a:spLocks/>
                </p:cNvSpPr>
                <p:nvPr/>
              </p:nvSpPr>
              <p:spPr bwMode="gray">
                <a:xfrm>
                  <a:off x="843" y="1174"/>
                  <a:ext cx="119" cy="111"/>
                </a:xfrm>
                <a:custGeom>
                  <a:avLst/>
                  <a:gdLst>
                    <a:gd name="T0" fmla="*/ 0 w 107"/>
                    <a:gd name="T1" fmla="*/ 16168 h 97"/>
                    <a:gd name="T2" fmla="*/ 594 w 107"/>
                    <a:gd name="T3" fmla="*/ 21172 h 97"/>
                    <a:gd name="T4" fmla="*/ 2757 w 107"/>
                    <a:gd name="T5" fmla="*/ 21172 h 97"/>
                    <a:gd name="T6" fmla="*/ 4545 w 107"/>
                    <a:gd name="T7" fmla="*/ 14142 h 97"/>
                    <a:gd name="T8" fmla="*/ 5632 w 107"/>
                    <a:gd name="T9" fmla="*/ 16168 h 97"/>
                    <a:gd name="T10" fmla="*/ 6954 w 107"/>
                    <a:gd name="T11" fmla="*/ 10790 h 97"/>
                    <a:gd name="T12" fmla="*/ 6954 w 107"/>
                    <a:gd name="T13" fmla="*/ 7201 h 97"/>
                    <a:gd name="T14" fmla="*/ 7388 w 107"/>
                    <a:gd name="T15" fmla="*/ 3206 h 97"/>
                    <a:gd name="T16" fmla="*/ 6264 w 107"/>
                    <a:gd name="T17" fmla="*/ 0 h 97"/>
                    <a:gd name="T18" fmla="*/ 5632 w 107"/>
                    <a:gd name="T19" fmla="*/ 3206 h 97"/>
                    <a:gd name="T20" fmla="*/ 4087 w 107"/>
                    <a:gd name="T21" fmla="*/ 3206 h 97"/>
                    <a:gd name="T22" fmla="*/ 0 w 107"/>
                    <a:gd name="T23" fmla="*/ 16168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
                    <a:gd name="T37" fmla="*/ 0 h 97"/>
                    <a:gd name="T38" fmla="*/ 107 w 107"/>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 h="97">
                      <a:moveTo>
                        <a:pt x="0" y="73"/>
                      </a:moveTo>
                      <a:lnTo>
                        <a:pt x="9" y="96"/>
                      </a:lnTo>
                      <a:lnTo>
                        <a:pt x="40" y="96"/>
                      </a:lnTo>
                      <a:lnTo>
                        <a:pt x="65" y="65"/>
                      </a:lnTo>
                      <a:lnTo>
                        <a:pt x="81" y="73"/>
                      </a:lnTo>
                      <a:lnTo>
                        <a:pt x="99" y="49"/>
                      </a:lnTo>
                      <a:lnTo>
                        <a:pt x="99" y="33"/>
                      </a:lnTo>
                      <a:lnTo>
                        <a:pt x="106" y="15"/>
                      </a:lnTo>
                      <a:lnTo>
                        <a:pt x="90" y="0"/>
                      </a:lnTo>
                      <a:lnTo>
                        <a:pt x="81" y="15"/>
                      </a:lnTo>
                      <a:lnTo>
                        <a:pt x="58" y="15"/>
                      </a:lnTo>
                      <a:lnTo>
                        <a:pt x="0" y="73"/>
                      </a:lnTo>
                    </a:path>
                  </a:pathLst>
                </a:custGeom>
                <a:solidFill>
                  <a:srgbClr val="DDDDDD"/>
                </a:solidFill>
                <a:ln w="9525">
                  <a:noFill/>
                  <a:round/>
                  <a:headEnd/>
                  <a:tailEnd/>
                </a:ln>
              </p:spPr>
              <p:txBody>
                <a:bodyPr lIns="0" tIns="0" rIns="0" bIns="0" anchor="ctr"/>
                <a:lstStyle/>
                <a:p>
                  <a:endParaRPr lang="en-GB"/>
                </a:p>
              </p:txBody>
            </p:sp>
            <p:sp>
              <p:nvSpPr>
                <p:cNvPr id="3400" name="Freeform 183"/>
                <p:cNvSpPr>
                  <a:spLocks/>
                </p:cNvSpPr>
                <p:nvPr/>
              </p:nvSpPr>
              <p:spPr bwMode="gray">
                <a:xfrm>
                  <a:off x="933" y="1230"/>
                  <a:ext cx="174" cy="140"/>
                </a:xfrm>
                <a:custGeom>
                  <a:avLst/>
                  <a:gdLst>
                    <a:gd name="T0" fmla="*/ 0 w 156"/>
                    <a:gd name="T1" fmla="*/ 19877 h 122"/>
                    <a:gd name="T2" fmla="*/ 2601 w 156"/>
                    <a:gd name="T3" fmla="*/ 21733 h 122"/>
                    <a:gd name="T4" fmla="*/ 3236 w 156"/>
                    <a:gd name="T5" fmla="*/ 19877 h 122"/>
                    <a:gd name="T6" fmla="*/ 4603 w 156"/>
                    <a:gd name="T7" fmla="*/ 23464 h 122"/>
                    <a:gd name="T8" fmla="*/ 3236 w 156"/>
                    <a:gd name="T9" fmla="*/ 25635 h 122"/>
                    <a:gd name="T10" fmla="*/ 3886 w 156"/>
                    <a:gd name="T11" fmla="*/ 27837 h 122"/>
                    <a:gd name="T12" fmla="*/ 5134 w 156"/>
                    <a:gd name="T13" fmla="*/ 29980 h 122"/>
                    <a:gd name="T14" fmla="*/ 8247 w 156"/>
                    <a:gd name="T15" fmla="*/ 21733 h 122"/>
                    <a:gd name="T16" fmla="*/ 11465 w 156"/>
                    <a:gd name="T17" fmla="*/ 21733 h 122"/>
                    <a:gd name="T18" fmla="*/ 12299 w 156"/>
                    <a:gd name="T19" fmla="*/ 11462 h 122"/>
                    <a:gd name="T20" fmla="*/ 9115 w 156"/>
                    <a:gd name="T21" fmla="*/ 5877 h 122"/>
                    <a:gd name="T22" fmla="*/ 8247 w 156"/>
                    <a:gd name="T23" fmla="*/ 0 h 122"/>
                    <a:gd name="T24" fmla="*/ 7124 w 156"/>
                    <a:gd name="T25" fmla="*/ 5877 h 122"/>
                    <a:gd name="T26" fmla="*/ 7750 w 156"/>
                    <a:gd name="T27" fmla="*/ 7585 h 122"/>
                    <a:gd name="T28" fmla="*/ 7750 w 156"/>
                    <a:gd name="T29" fmla="*/ 11462 h 122"/>
                    <a:gd name="T30" fmla="*/ 8247 w 156"/>
                    <a:gd name="T31" fmla="*/ 16076 h 122"/>
                    <a:gd name="T32" fmla="*/ 6387 w 156"/>
                    <a:gd name="T33" fmla="*/ 16076 h 122"/>
                    <a:gd name="T34" fmla="*/ 5134 w 156"/>
                    <a:gd name="T35" fmla="*/ 7585 h 122"/>
                    <a:gd name="T36" fmla="*/ 2018 w 156"/>
                    <a:gd name="T37" fmla="*/ 3889 h 122"/>
                    <a:gd name="T38" fmla="*/ 0 w 156"/>
                    <a:gd name="T39" fmla="*/ 19877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6"/>
                    <a:gd name="T61" fmla="*/ 0 h 122"/>
                    <a:gd name="T62" fmla="*/ 156 w 156"/>
                    <a:gd name="T63" fmla="*/ 122 h 1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6" h="122">
                      <a:moveTo>
                        <a:pt x="0" y="81"/>
                      </a:moveTo>
                      <a:lnTo>
                        <a:pt x="33" y="88"/>
                      </a:lnTo>
                      <a:lnTo>
                        <a:pt x="41" y="81"/>
                      </a:lnTo>
                      <a:lnTo>
                        <a:pt x="58" y="96"/>
                      </a:lnTo>
                      <a:lnTo>
                        <a:pt x="41" y="105"/>
                      </a:lnTo>
                      <a:lnTo>
                        <a:pt x="49" y="113"/>
                      </a:lnTo>
                      <a:lnTo>
                        <a:pt x="65" y="121"/>
                      </a:lnTo>
                      <a:lnTo>
                        <a:pt x="105" y="88"/>
                      </a:lnTo>
                      <a:lnTo>
                        <a:pt x="146" y="88"/>
                      </a:lnTo>
                      <a:lnTo>
                        <a:pt x="155" y="47"/>
                      </a:lnTo>
                      <a:lnTo>
                        <a:pt x="115" y="24"/>
                      </a:lnTo>
                      <a:lnTo>
                        <a:pt x="105" y="0"/>
                      </a:lnTo>
                      <a:lnTo>
                        <a:pt x="90" y="24"/>
                      </a:lnTo>
                      <a:lnTo>
                        <a:pt x="98" y="31"/>
                      </a:lnTo>
                      <a:lnTo>
                        <a:pt x="98" y="47"/>
                      </a:lnTo>
                      <a:lnTo>
                        <a:pt x="105" y="65"/>
                      </a:lnTo>
                      <a:lnTo>
                        <a:pt x="81" y="65"/>
                      </a:lnTo>
                      <a:lnTo>
                        <a:pt x="65" y="31"/>
                      </a:lnTo>
                      <a:lnTo>
                        <a:pt x="25" y="16"/>
                      </a:lnTo>
                      <a:lnTo>
                        <a:pt x="0" y="81"/>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401" name="Freeform 184"/>
                <p:cNvSpPr>
                  <a:spLocks/>
                </p:cNvSpPr>
                <p:nvPr/>
              </p:nvSpPr>
              <p:spPr bwMode="gray">
                <a:xfrm>
                  <a:off x="1142" y="1376"/>
                  <a:ext cx="100" cy="141"/>
                </a:xfrm>
                <a:custGeom>
                  <a:avLst/>
                  <a:gdLst>
                    <a:gd name="T0" fmla="*/ 0 w 90"/>
                    <a:gd name="T1" fmla="*/ 13637 h 123"/>
                    <a:gd name="T2" fmla="*/ 1088 w 90"/>
                    <a:gd name="T3" fmla="*/ 21213 h 123"/>
                    <a:gd name="T4" fmla="*/ 1556 w 90"/>
                    <a:gd name="T5" fmla="*/ 21213 h 123"/>
                    <a:gd name="T6" fmla="*/ 3157 w 90"/>
                    <a:gd name="T7" fmla="*/ 28655 h 123"/>
                    <a:gd name="T8" fmla="*/ 4331 w 90"/>
                    <a:gd name="T9" fmla="*/ 26855 h 123"/>
                    <a:gd name="T10" fmla="*/ 5481 w 90"/>
                    <a:gd name="T11" fmla="*/ 24683 h 123"/>
                    <a:gd name="T12" fmla="*/ 6063 w 90"/>
                    <a:gd name="T13" fmla="*/ 19325 h 123"/>
                    <a:gd name="T14" fmla="*/ 5481 w 90"/>
                    <a:gd name="T15" fmla="*/ 13637 h 123"/>
                    <a:gd name="T16" fmla="*/ 4331 w 90"/>
                    <a:gd name="T17" fmla="*/ 11826 h 123"/>
                    <a:gd name="T18" fmla="*/ 4911 w 90"/>
                    <a:gd name="T19" fmla="*/ 5974 h 123"/>
                    <a:gd name="T20" fmla="*/ 4331 w 90"/>
                    <a:gd name="T21" fmla="*/ 0 h 123"/>
                    <a:gd name="T22" fmla="*/ 3851 w 90"/>
                    <a:gd name="T23" fmla="*/ 3826 h 123"/>
                    <a:gd name="T24" fmla="*/ 2134 w 90"/>
                    <a:gd name="T25" fmla="*/ 2004 h 123"/>
                    <a:gd name="T26" fmla="*/ 1556 w 90"/>
                    <a:gd name="T27" fmla="*/ 3826 h 123"/>
                    <a:gd name="T28" fmla="*/ 1088 w 90"/>
                    <a:gd name="T29" fmla="*/ 7850 h 123"/>
                    <a:gd name="T30" fmla="*/ 2134 w 90"/>
                    <a:gd name="T31" fmla="*/ 11826 h 123"/>
                    <a:gd name="T32" fmla="*/ 1088 w 90"/>
                    <a:gd name="T33" fmla="*/ 11826 h 123"/>
                    <a:gd name="T34" fmla="*/ 0 w 90"/>
                    <a:gd name="T35" fmla="*/ 1363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23"/>
                    <a:gd name="T56" fmla="*/ 90 w 90"/>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23">
                      <a:moveTo>
                        <a:pt x="0" y="58"/>
                      </a:moveTo>
                      <a:lnTo>
                        <a:pt x="16" y="90"/>
                      </a:lnTo>
                      <a:lnTo>
                        <a:pt x="23" y="90"/>
                      </a:lnTo>
                      <a:lnTo>
                        <a:pt x="47" y="122"/>
                      </a:lnTo>
                      <a:lnTo>
                        <a:pt x="64" y="114"/>
                      </a:lnTo>
                      <a:lnTo>
                        <a:pt x="81" y="105"/>
                      </a:lnTo>
                      <a:lnTo>
                        <a:pt x="89" y="81"/>
                      </a:lnTo>
                      <a:lnTo>
                        <a:pt x="81" y="58"/>
                      </a:lnTo>
                      <a:lnTo>
                        <a:pt x="64" y="50"/>
                      </a:lnTo>
                      <a:lnTo>
                        <a:pt x="72" y="25"/>
                      </a:lnTo>
                      <a:lnTo>
                        <a:pt x="64" y="0"/>
                      </a:lnTo>
                      <a:lnTo>
                        <a:pt x="56" y="16"/>
                      </a:lnTo>
                      <a:lnTo>
                        <a:pt x="32" y="9"/>
                      </a:lnTo>
                      <a:lnTo>
                        <a:pt x="23" y="16"/>
                      </a:lnTo>
                      <a:lnTo>
                        <a:pt x="16" y="33"/>
                      </a:lnTo>
                      <a:lnTo>
                        <a:pt x="32" y="50"/>
                      </a:lnTo>
                      <a:lnTo>
                        <a:pt x="16" y="50"/>
                      </a:lnTo>
                      <a:lnTo>
                        <a:pt x="0" y="58"/>
                      </a:lnTo>
                    </a:path>
                  </a:pathLst>
                </a:custGeom>
                <a:solidFill>
                  <a:srgbClr val="DDDDDD"/>
                </a:solidFill>
                <a:ln w="9525">
                  <a:noFill/>
                  <a:round/>
                  <a:headEnd/>
                  <a:tailEnd/>
                </a:ln>
              </p:spPr>
              <p:txBody>
                <a:bodyPr lIns="0" tIns="0" rIns="0" bIns="0" anchor="ctr"/>
                <a:lstStyle/>
                <a:p>
                  <a:endParaRPr lang="en-GB"/>
                </a:p>
              </p:txBody>
            </p:sp>
            <p:sp>
              <p:nvSpPr>
                <p:cNvPr id="3402" name="Freeform 185"/>
                <p:cNvSpPr>
                  <a:spLocks/>
                </p:cNvSpPr>
                <p:nvPr/>
              </p:nvSpPr>
              <p:spPr bwMode="gray">
                <a:xfrm>
                  <a:off x="825" y="1359"/>
                  <a:ext cx="146" cy="167"/>
                </a:xfrm>
                <a:custGeom>
                  <a:avLst/>
                  <a:gdLst>
                    <a:gd name="T0" fmla="*/ 0 w 131"/>
                    <a:gd name="T1" fmla="*/ 22751 h 146"/>
                    <a:gd name="T2" fmla="*/ 1228 w 131"/>
                    <a:gd name="T3" fmla="*/ 27960 h 146"/>
                    <a:gd name="T4" fmla="*/ 1896 w 131"/>
                    <a:gd name="T5" fmla="*/ 31407 h 146"/>
                    <a:gd name="T6" fmla="*/ 4255 w 131"/>
                    <a:gd name="T7" fmla="*/ 29766 h 146"/>
                    <a:gd name="T8" fmla="*/ 5607 w 131"/>
                    <a:gd name="T9" fmla="*/ 24586 h 146"/>
                    <a:gd name="T10" fmla="*/ 5607 w 131"/>
                    <a:gd name="T11" fmla="*/ 19272 h 146"/>
                    <a:gd name="T12" fmla="*/ 9997 w 131"/>
                    <a:gd name="T13" fmla="*/ 10439 h 146"/>
                    <a:gd name="T14" fmla="*/ 8758 w 131"/>
                    <a:gd name="T15" fmla="*/ 6788 h 146"/>
                    <a:gd name="T16" fmla="*/ 7376 w 131"/>
                    <a:gd name="T17" fmla="*/ 3181 h 146"/>
                    <a:gd name="T18" fmla="*/ 5607 w 131"/>
                    <a:gd name="T19" fmla="*/ 3181 h 146"/>
                    <a:gd name="T20" fmla="*/ 3818 w 131"/>
                    <a:gd name="T21" fmla="*/ 0 h 146"/>
                    <a:gd name="T22" fmla="*/ 641 w 131"/>
                    <a:gd name="T23" fmla="*/ 5188 h 146"/>
                    <a:gd name="T24" fmla="*/ 1228 w 131"/>
                    <a:gd name="T25" fmla="*/ 10439 h 146"/>
                    <a:gd name="T26" fmla="*/ 1228 w 131"/>
                    <a:gd name="T27" fmla="*/ 15936 h 146"/>
                    <a:gd name="T28" fmla="*/ 0 w 131"/>
                    <a:gd name="T29" fmla="*/ 22751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1"/>
                    <a:gd name="T46" fmla="*/ 0 h 146"/>
                    <a:gd name="T47" fmla="*/ 131 w 131"/>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1" h="146">
                      <a:moveTo>
                        <a:pt x="0" y="105"/>
                      </a:moveTo>
                      <a:lnTo>
                        <a:pt x="16" y="129"/>
                      </a:lnTo>
                      <a:lnTo>
                        <a:pt x="25" y="145"/>
                      </a:lnTo>
                      <a:lnTo>
                        <a:pt x="56" y="137"/>
                      </a:lnTo>
                      <a:lnTo>
                        <a:pt x="74" y="114"/>
                      </a:lnTo>
                      <a:lnTo>
                        <a:pt x="74" y="89"/>
                      </a:lnTo>
                      <a:lnTo>
                        <a:pt x="130" y="48"/>
                      </a:lnTo>
                      <a:lnTo>
                        <a:pt x="115" y="31"/>
                      </a:lnTo>
                      <a:lnTo>
                        <a:pt x="97" y="15"/>
                      </a:lnTo>
                      <a:lnTo>
                        <a:pt x="74" y="15"/>
                      </a:lnTo>
                      <a:lnTo>
                        <a:pt x="50" y="0"/>
                      </a:lnTo>
                      <a:lnTo>
                        <a:pt x="9" y="24"/>
                      </a:lnTo>
                      <a:lnTo>
                        <a:pt x="16" y="48"/>
                      </a:lnTo>
                      <a:lnTo>
                        <a:pt x="16" y="73"/>
                      </a:lnTo>
                      <a:lnTo>
                        <a:pt x="0" y="105"/>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403" name="Freeform 186"/>
                <p:cNvSpPr>
                  <a:spLocks/>
                </p:cNvSpPr>
                <p:nvPr/>
              </p:nvSpPr>
              <p:spPr bwMode="gray">
                <a:xfrm>
                  <a:off x="5287" y="1812"/>
                  <a:ext cx="29" cy="21"/>
                </a:xfrm>
                <a:custGeom>
                  <a:avLst/>
                  <a:gdLst>
                    <a:gd name="T0" fmla="*/ 0 w 26"/>
                    <a:gd name="T1" fmla="*/ 0 h 18"/>
                    <a:gd name="T2" fmla="*/ 683 w 26"/>
                    <a:gd name="T3" fmla="*/ 0 h 18"/>
                    <a:gd name="T4" fmla="*/ 2018 w 26"/>
                    <a:gd name="T5" fmla="*/ 3626 h 18"/>
                    <a:gd name="T6" fmla="*/ 2018 w 26"/>
                    <a:gd name="T7" fmla="*/ 7832 h 18"/>
                    <a:gd name="T8" fmla="*/ 683 w 26"/>
                    <a:gd name="T9" fmla="*/ 3626 h 18"/>
                    <a:gd name="T10" fmla="*/ 0 w 26"/>
                    <a:gd name="T11" fmla="*/ 3626 h 18"/>
                    <a:gd name="T12" fmla="*/ 0 w 26"/>
                    <a:gd name="T13" fmla="*/ 0 h 18"/>
                    <a:gd name="T14" fmla="*/ 0 60000 65536"/>
                    <a:gd name="T15" fmla="*/ 0 60000 65536"/>
                    <a:gd name="T16" fmla="*/ 0 60000 65536"/>
                    <a:gd name="T17" fmla="*/ 0 60000 65536"/>
                    <a:gd name="T18" fmla="*/ 0 60000 65536"/>
                    <a:gd name="T19" fmla="*/ 0 60000 65536"/>
                    <a:gd name="T20" fmla="*/ 0 60000 65536"/>
                    <a:gd name="T21" fmla="*/ 0 w 26"/>
                    <a:gd name="T22" fmla="*/ 0 h 18"/>
                    <a:gd name="T23" fmla="*/ 26 w 26"/>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8">
                      <a:moveTo>
                        <a:pt x="0" y="0"/>
                      </a:moveTo>
                      <a:lnTo>
                        <a:pt x="9" y="0"/>
                      </a:lnTo>
                      <a:lnTo>
                        <a:pt x="25" y="8"/>
                      </a:lnTo>
                      <a:lnTo>
                        <a:pt x="25" y="17"/>
                      </a:lnTo>
                      <a:lnTo>
                        <a:pt x="9" y="8"/>
                      </a:lnTo>
                      <a:lnTo>
                        <a:pt x="0" y="8"/>
                      </a:lnTo>
                      <a:lnTo>
                        <a:pt x="0" y="0"/>
                      </a:lnTo>
                    </a:path>
                  </a:pathLst>
                </a:custGeom>
                <a:solidFill>
                  <a:srgbClr val="DDDDDD"/>
                </a:solidFill>
                <a:ln w="9525">
                  <a:noFill/>
                  <a:round/>
                  <a:headEnd/>
                  <a:tailEnd/>
                </a:ln>
              </p:spPr>
              <p:txBody>
                <a:bodyPr lIns="0" tIns="0" rIns="0" bIns="0" anchor="ctr"/>
                <a:lstStyle/>
                <a:p>
                  <a:endParaRPr lang="en-GB"/>
                </a:p>
              </p:txBody>
            </p:sp>
            <p:sp>
              <p:nvSpPr>
                <p:cNvPr id="3404" name="Freeform 187"/>
                <p:cNvSpPr>
                  <a:spLocks/>
                </p:cNvSpPr>
                <p:nvPr/>
              </p:nvSpPr>
              <p:spPr bwMode="gray">
                <a:xfrm>
                  <a:off x="221" y="1914"/>
                  <a:ext cx="29" cy="21"/>
                </a:xfrm>
                <a:custGeom>
                  <a:avLst/>
                  <a:gdLst>
                    <a:gd name="T0" fmla="*/ 0 w 26"/>
                    <a:gd name="T1" fmla="*/ 3626 h 18"/>
                    <a:gd name="T2" fmla="*/ 1454 w 26"/>
                    <a:gd name="T3" fmla="*/ 7832 h 18"/>
                    <a:gd name="T4" fmla="*/ 2018 w 26"/>
                    <a:gd name="T5" fmla="*/ 3626 h 18"/>
                    <a:gd name="T6" fmla="*/ 1454 w 26"/>
                    <a:gd name="T7" fmla="*/ 0 h 18"/>
                    <a:gd name="T8" fmla="*/ 0 w 26"/>
                    <a:gd name="T9" fmla="*/ 3626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0" y="8"/>
                      </a:moveTo>
                      <a:lnTo>
                        <a:pt x="18" y="17"/>
                      </a:lnTo>
                      <a:lnTo>
                        <a:pt x="25" y="8"/>
                      </a:lnTo>
                      <a:lnTo>
                        <a:pt x="18" y="0"/>
                      </a:lnTo>
                      <a:lnTo>
                        <a:pt x="0" y="8"/>
                      </a:lnTo>
                    </a:path>
                  </a:pathLst>
                </a:custGeom>
                <a:solidFill>
                  <a:srgbClr val="DDDDDD"/>
                </a:solidFill>
                <a:ln w="9525">
                  <a:noFill/>
                  <a:round/>
                  <a:headEnd/>
                  <a:tailEnd/>
                </a:ln>
              </p:spPr>
              <p:txBody>
                <a:bodyPr lIns="0" tIns="0" rIns="0" bIns="0" anchor="ctr"/>
                <a:lstStyle/>
                <a:p>
                  <a:endParaRPr lang="en-GB"/>
                </a:p>
              </p:txBody>
            </p:sp>
            <p:sp>
              <p:nvSpPr>
                <p:cNvPr id="3405" name="Freeform 188"/>
                <p:cNvSpPr>
                  <a:spLocks/>
                </p:cNvSpPr>
                <p:nvPr/>
              </p:nvSpPr>
              <p:spPr bwMode="gray">
                <a:xfrm>
                  <a:off x="221" y="1914"/>
                  <a:ext cx="29" cy="21"/>
                </a:xfrm>
                <a:custGeom>
                  <a:avLst/>
                  <a:gdLst>
                    <a:gd name="T0" fmla="*/ 0 w 26"/>
                    <a:gd name="T1" fmla="*/ 3626 h 18"/>
                    <a:gd name="T2" fmla="*/ 1454 w 26"/>
                    <a:gd name="T3" fmla="*/ 7832 h 18"/>
                    <a:gd name="T4" fmla="*/ 2018 w 26"/>
                    <a:gd name="T5" fmla="*/ 3626 h 18"/>
                    <a:gd name="T6" fmla="*/ 1454 w 26"/>
                    <a:gd name="T7" fmla="*/ 0 h 18"/>
                    <a:gd name="T8" fmla="*/ 0 w 26"/>
                    <a:gd name="T9" fmla="*/ 3626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0" y="8"/>
                      </a:moveTo>
                      <a:lnTo>
                        <a:pt x="18" y="17"/>
                      </a:lnTo>
                      <a:lnTo>
                        <a:pt x="25" y="8"/>
                      </a:lnTo>
                      <a:lnTo>
                        <a:pt x="18" y="0"/>
                      </a:lnTo>
                      <a:lnTo>
                        <a:pt x="0" y="8"/>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406" name="Freeform 189"/>
                <p:cNvSpPr>
                  <a:spLocks/>
                </p:cNvSpPr>
                <p:nvPr/>
              </p:nvSpPr>
              <p:spPr bwMode="gray">
                <a:xfrm>
                  <a:off x="401" y="1969"/>
                  <a:ext cx="46" cy="49"/>
                </a:xfrm>
                <a:custGeom>
                  <a:avLst/>
                  <a:gdLst>
                    <a:gd name="T0" fmla="*/ 0 w 41"/>
                    <a:gd name="T1" fmla="*/ 6195 h 43"/>
                    <a:gd name="T2" fmla="*/ 847 w 41"/>
                    <a:gd name="T3" fmla="*/ 7892 h 43"/>
                    <a:gd name="T4" fmla="*/ 2491 w 41"/>
                    <a:gd name="T5" fmla="*/ 4672 h 43"/>
                    <a:gd name="T6" fmla="*/ 3369 w 41"/>
                    <a:gd name="T7" fmla="*/ 4672 h 43"/>
                    <a:gd name="T8" fmla="*/ 3369 w 41"/>
                    <a:gd name="T9" fmla="*/ 3157 h 43"/>
                    <a:gd name="T10" fmla="*/ 2491 w 41"/>
                    <a:gd name="T11" fmla="*/ 3157 h 43"/>
                    <a:gd name="T12" fmla="*/ 3981 w 41"/>
                    <a:gd name="T13" fmla="*/ 1872 h 43"/>
                    <a:gd name="T14" fmla="*/ 3369 w 41"/>
                    <a:gd name="T15" fmla="*/ 0 h 43"/>
                    <a:gd name="T16" fmla="*/ 0 w 41"/>
                    <a:gd name="T17" fmla="*/ 6195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43"/>
                    <a:gd name="T29" fmla="*/ 41 w 4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43">
                      <a:moveTo>
                        <a:pt x="0" y="33"/>
                      </a:moveTo>
                      <a:lnTo>
                        <a:pt x="9" y="42"/>
                      </a:lnTo>
                      <a:lnTo>
                        <a:pt x="25" y="25"/>
                      </a:lnTo>
                      <a:lnTo>
                        <a:pt x="34" y="25"/>
                      </a:lnTo>
                      <a:lnTo>
                        <a:pt x="34" y="17"/>
                      </a:lnTo>
                      <a:lnTo>
                        <a:pt x="25" y="17"/>
                      </a:lnTo>
                      <a:lnTo>
                        <a:pt x="40" y="10"/>
                      </a:lnTo>
                      <a:lnTo>
                        <a:pt x="34" y="0"/>
                      </a:lnTo>
                      <a:lnTo>
                        <a:pt x="0" y="33"/>
                      </a:lnTo>
                    </a:path>
                  </a:pathLst>
                </a:custGeom>
                <a:solidFill>
                  <a:srgbClr val="DDDDDD"/>
                </a:solidFill>
                <a:ln w="9525">
                  <a:noFill/>
                  <a:round/>
                  <a:headEnd/>
                  <a:tailEnd/>
                </a:ln>
              </p:spPr>
              <p:txBody>
                <a:bodyPr lIns="0" tIns="0" rIns="0" bIns="0" anchor="ctr"/>
                <a:lstStyle/>
                <a:p>
                  <a:endParaRPr lang="en-GB"/>
                </a:p>
              </p:txBody>
            </p:sp>
            <p:sp>
              <p:nvSpPr>
                <p:cNvPr id="3407" name="Freeform 190"/>
                <p:cNvSpPr>
                  <a:spLocks/>
                </p:cNvSpPr>
                <p:nvPr/>
              </p:nvSpPr>
              <p:spPr bwMode="gray">
                <a:xfrm>
                  <a:off x="401" y="1969"/>
                  <a:ext cx="46" cy="49"/>
                </a:xfrm>
                <a:custGeom>
                  <a:avLst/>
                  <a:gdLst>
                    <a:gd name="T0" fmla="*/ 0 w 41"/>
                    <a:gd name="T1" fmla="*/ 6195 h 43"/>
                    <a:gd name="T2" fmla="*/ 847 w 41"/>
                    <a:gd name="T3" fmla="*/ 7892 h 43"/>
                    <a:gd name="T4" fmla="*/ 2491 w 41"/>
                    <a:gd name="T5" fmla="*/ 4672 h 43"/>
                    <a:gd name="T6" fmla="*/ 3369 w 41"/>
                    <a:gd name="T7" fmla="*/ 4672 h 43"/>
                    <a:gd name="T8" fmla="*/ 3369 w 41"/>
                    <a:gd name="T9" fmla="*/ 3157 h 43"/>
                    <a:gd name="T10" fmla="*/ 2491 w 41"/>
                    <a:gd name="T11" fmla="*/ 3157 h 43"/>
                    <a:gd name="T12" fmla="*/ 3981 w 41"/>
                    <a:gd name="T13" fmla="*/ 1872 h 43"/>
                    <a:gd name="T14" fmla="*/ 3369 w 41"/>
                    <a:gd name="T15" fmla="*/ 0 h 43"/>
                    <a:gd name="T16" fmla="*/ 0 w 41"/>
                    <a:gd name="T17" fmla="*/ 6195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43"/>
                    <a:gd name="T29" fmla="*/ 41 w 4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43">
                      <a:moveTo>
                        <a:pt x="0" y="33"/>
                      </a:moveTo>
                      <a:lnTo>
                        <a:pt x="9" y="42"/>
                      </a:lnTo>
                      <a:lnTo>
                        <a:pt x="25" y="25"/>
                      </a:lnTo>
                      <a:lnTo>
                        <a:pt x="34" y="25"/>
                      </a:lnTo>
                      <a:lnTo>
                        <a:pt x="34" y="17"/>
                      </a:lnTo>
                      <a:lnTo>
                        <a:pt x="25" y="17"/>
                      </a:lnTo>
                      <a:lnTo>
                        <a:pt x="40" y="10"/>
                      </a:lnTo>
                      <a:lnTo>
                        <a:pt x="34" y="0"/>
                      </a:lnTo>
                      <a:lnTo>
                        <a:pt x="0" y="33"/>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408" name="Freeform 191"/>
                <p:cNvSpPr>
                  <a:spLocks/>
                </p:cNvSpPr>
                <p:nvPr/>
              </p:nvSpPr>
              <p:spPr bwMode="gray">
                <a:xfrm>
                  <a:off x="717" y="2080"/>
                  <a:ext cx="29" cy="58"/>
                </a:xfrm>
                <a:custGeom>
                  <a:avLst/>
                  <a:gdLst>
                    <a:gd name="T0" fmla="*/ 0 w 26"/>
                    <a:gd name="T1" fmla="*/ 0 h 51"/>
                    <a:gd name="T2" fmla="*/ 0 w 26"/>
                    <a:gd name="T3" fmla="*/ 3079 h 51"/>
                    <a:gd name="T4" fmla="*/ 612 w 26"/>
                    <a:gd name="T5" fmla="*/ 7019 h 51"/>
                    <a:gd name="T6" fmla="*/ 2018 w 26"/>
                    <a:gd name="T7" fmla="*/ 8618 h 51"/>
                    <a:gd name="T8" fmla="*/ 612 w 26"/>
                    <a:gd name="T9" fmla="*/ 5859 h 51"/>
                    <a:gd name="T10" fmla="*/ 1304 w 26"/>
                    <a:gd name="T11" fmla="*/ 4196 h 51"/>
                    <a:gd name="T12" fmla="*/ 612 w 26"/>
                    <a:gd name="T13" fmla="*/ 3079 h 51"/>
                    <a:gd name="T14" fmla="*/ 1304 w 26"/>
                    <a:gd name="T15" fmla="*/ 0 h 51"/>
                    <a:gd name="T16" fmla="*/ 0 w 26"/>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1"/>
                    <a:gd name="T29" fmla="*/ 26 w 26"/>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1">
                      <a:moveTo>
                        <a:pt x="0" y="0"/>
                      </a:moveTo>
                      <a:lnTo>
                        <a:pt x="0" y="18"/>
                      </a:lnTo>
                      <a:lnTo>
                        <a:pt x="8" y="41"/>
                      </a:lnTo>
                      <a:lnTo>
                        <a:pt x="25" y="50"/>
                      </a:lnTo>
                      <a:lnTo>
                        <a:pt x="8" y="34"/>
                      </a:lnTo>
                      <a:lnTo>
                        <a:pt x="16" y="25"/>
                      </a:lnTo>
                      <a:lnTo>
                        <a:pt x="8" y="18"/>
                      </a:lnTo>
                      <a:lnTo>
                        <a:pt x="16" y="0"/>
                      </a:lnTo>
                      <a:lnTo>
                        <a:pt x="0" y="0"/>
                      </a:lnTo>
                    </a:path>
                  </a:pathLst>
                </a:custGeom>
                <a:solidFill>
                  <a:srgbClr val="DDDDDD"/>
                </a:solidFill>
                <a:ln w="9525">
                  <a:noFill/>
                  <a:round/>
                  <a:headEnd/>
                  <a:tailEnd/>
                </a:ln>
              </p:spPr>
              <p:txBody>
                <a:bodyPr lIns="0" tIns="0" rIns="0" bIns="0" anchor="ctr"/>
                <a:lstStyle/>
                <a:p>
                  <a:endParaRPr lang="en-GB"/>
                </a:p>
              </p:txBody>
            </p:sp>
            <p:sp>
              <p:nvSpPr>
                <p:cNvPr id="3409" name="Freeform 192"/>
                <p:cNvSpPr>
                  <a:spLocks/>
                </p:cNvSpPr>
                <p:nvPr/>
              </p:nvSpPr>
              <p:spPr bwMode="gray">
                <a:xfrm>
                  <a:off x="717" y="2080"/>
                  <a:ext cx="29" cy="58"/>
                </a:xfrm>
                <a:custGeom>
                  <a:avLst/>
                  <a:gdLst>
                    <a:gd name="T0" fmla="*/ 0 w 26"/>
                    <a:gd name="T1" fmla="*/ 0 h 51"/>
                    <a:gd name="T2" fmla="*/ 0 w 26"/>
                    <a:gd name="T3" fmla="*/ 3079 h 51"/>
                    <a:gd name="T4" fmla="*/ 612 w 26"/>
                    <a:gd name="T5" fmla="*/ 7019 h 51"/>
                    <a:gd name="T6" fmla="*/ 2018 w 26"/>
                    <a:gd name="T7" fmla="*/ 8618 h 51"/>
                    <a:gd name="T8" fmla="*/ 612 w 26"/>
                    <a:gd name="T9" fmla="*/ 5859 h 51"/>
                    <a:gd name="T10" fmla="*/ 1304 w 26"/>
                    <a:gd name="T11" fmla="*/ 4196 h 51"/>
                    <a:gd name="T12" fmla="*/ 612 w 26"/>
                    <a:gd name="T13" fmla="*/ 3079 h 51"/>
                    <a:gd name="T14" fmla="*/ 1304 w 26"/>
                    <a:gd name="T15" fmla="*/ 0 h 51"/>
                    <a:gd name="T16" fmla="*/ 0 w 26"/>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1"/>
                    <a:gd name="T29" fmla="*/ 26 w 26"/>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1">
                      <a:moveTo>
                        <a:pt x="0" y="0"/>
                      </a:moveTo>
                      <a:lnTo>
                        <a:pt x="0" y="18"/>
                      </a:lnTo>
                      <a:lnTo>
                        <a:pt x="8" y="41"/>
                      </a:lnTo>
                      <a:lnTo>
                        <a:pt x="25" y="50"/>
                      </a:lnTo>
                      <a:lnTo>
                        <a:pt x="8" y="34"/>
                      </a:lnTo>
                      <a:lnTo>
                        <a:pt x="16" y="25"/>
                      </a:lnTo>
                      <a:lnTo>
                        <a:pt x="8" y="18"/>
                      </a:lnTo>
                      <a:lnTo>
                        <a:pt x="16" y="0"/>
                      </a:lnTo>
                      <a:lnTo>
                        <a:pt x="0" y="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410" name="Freeform 193"/>
                <p:cNvSpPr>
                  <a:spLocks/>
                </p:cNvSpPr>
                <p:nvPr/>
              </p:nvSpPr>
              <p:spPr bwMode="gray">
                <a:xfrm>
                  <a:off x="780" y="2164"/>
                  <a:ext cx="74" cy="57"/>
                </a:xfrm>
                <a:custGeom>
                  <a:avLst/>
                  <a:gdLst>
                    <a:gd name="T0" fmla="*/ 0 w 67"/>
                    <a:gd name="T1" fmla="*/ 0 h 49"/>
                    <a:gd name="T2" fmla="*/ 454 w 67"/>
                    <a:gd name="T3" fmla="*/ 7061 h 49"/>
                    <a:gd name="T4" fmla="*/ 1354 w 67"/>
                    <a:gd name="T5" fmla="*/ 10872 h 49"/>
                    <a:gd name="T6" fmla="*/ 2206 w 67"/>
                    <a:gd name="T7" fmla="*/ 13694 h 49"/>
                    <a:gd name="T8" fmla="*/ 2206 w 67"/>
                    <a:gd name="T9" fmla="*/ 17497 h 49"/>
                    <a:gd name="T10" fmla="*/ 3054 w 67"/>
                    <a:gd name="T11" fmla="*/ 20354 h 49"/>
                    <a:gd name="T12" fmla="*/ 3472 w 67"/>
                    <a:gd name="T13" fmla="*/ 20354 h 49"/>
                    <a:gd name="T14" fmla="*/ 1823 w 67"/>
                    <a:gd name="T15" fmla="*/ 3315 h 49"/>
                    <a:gd name="T16" fmla="*/ 454 w 67"/>
                    <a:gd name="T17" fmla="*/ 0 h 49"/>
                    <a:gd name="T18" fmla="*/ 0 w 67"/>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49"/>
                    <a:gd name="T32" fmla="*/ 67 w 67"/>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49">
                      <a:moveTo>
                        <a:pt x="0" y="0"/>
                      </a:moveTo>
                      <a:lnTo>
                        <a:pt x="9" y="16"/>
                      </a:lnTo>
                      <a:lnTo>
                        <a:pt x="25" y="25"/>
                      </a:lnTo>
                      <a:lnTo>
                        <a:pt x="41" y="33"/>
                      </a:lnTo>
                      <a:lnTo>
                        <a:pt x="41" y="41"/>
                      </a:lnTo>
                      <a:lnTo>
                        <a:pt x="57" y="48"/>
                      </a:lnTo>
                      <a:lnTo>
                        <a:pt x="66" y="48"/>
                      </a:lnTo>
                      <a:lnTo>
                        <a:pt x="34" y="8"/>
                      </a:lnTo>
                      <a:lnTo>
                        <a:pt x="9" y="0"/>
                      </a:lnTo>
                      <a:lnTo>
                        <a:pt x="0" y="0"/>
                      </a:lnTo>
                    </a:path>
                  </a:pathLst>
                </a:custGeom>
                <a:solidFill>
                  <a:srgbClr val="DDDDDD"/>
                </a:solidFill>
                <a:ln w="9525">
                  <a:noFill/>
                  <a:round/>
                  <a:headEnd/>
                  <a:tailEnd/>
                </a:ln>
              </p:spPr>
              <p:txBody>
                <a:bodyPr lIns="0" tIns="0" rIns="0" bIns="0" anchor="ctr"/>
                <a:lstStyle/>
                <a:p>
                  <a:endParaRPr lang="en-GB"/>
                </a:p>
              </p:txBody>
            </p:sp>
            <p:sp>
              <p:nvSpPr>
                <p:cNvPr id="3411" name="Freeform 194"/>
                <p:cNvSpPr>
                  <a:spLocks/>
                </p:cNvSpPr>
                <p:nvPr/>
              </p:nvSpPr>
              <p:spPr bwMode="gray">
                <a:xfrm>
                  <a:off x="780" y="2164"/>
                  <a:ext cx="74" cy="57"/>
                </a:xfrm>
                <a:custGeom>
                  <a:avLst/>
                  <a:gdLst>
                    <a:gd name="T0" fmla="*/ 0 w 67"/>
                    <a:gd name="T1" fmla="*/ 0 h 49"/>
                    <a:gd name="T2" fmla="*/ 454 w 67"/>
                    <a:gd name="T3" fmla="*/ 7061 h 49"/>
                    <a:gd name="T4" fmla="*/ 1354 w 67"/>
                    <a:gd name="T5" fmla="*/ 10872 h 49"/>
                    <a:gd name="T6" fmla="*/ 2206 w 67"/>
                    <a:gd name="T7" fmla="*/ 13694 h 49"/>
                    <a:gd name="T8" fmla="*/ 2206 w 67"/>
                    <a:gd name="T9" fmla="*/ 17497 h 49"/>
                    <a:gd name="T10" fmla="*/ 3054 w 67"/>
                    <a:gd name="T11" fmla="*/ 20354 h 49"/>
                    <a:gd name="T12" fmla="*/ 3472 w 67"/>
                    <a:gd name="T13" fmla="*/ 20354 h 49"/>
                    <a:gd name="T14" fmla="*/ 1823 w 67"/>
                    <a:gd name="T15" fmla="*/ 3315 h 49"/>
                    <a:gd name="T16" fmla="*/ 454 w 67"/>
                    <a:gd name="T17" fmla="*/ 0 h 49"/>
                    <a:gd name="T18" fmla="*/ 0 w 67"/>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49"/>
                    <a:gd name="T32" fmla="*/ 67 w 67"/>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49">
                      <a:moveTo>
                        <a:pt x="0" y="0"/>
                      </a:moveTo>
                      <a:lnTo>
                        <a:pt x="9" y="16"/>
                      </a:lnTo>
                      <a:lnTo>
                        <a:pt x="25" y="25"/>
                      </a:lnTo>
                      <a:lnTo>
                        <a:pt x="41" y="33"/>
                      </a:lnTo>
                      <a:lnTo>
                        <a:pt x="41" y="41"/>
                      </a:lnTo>
                      <a:lnTo>
                        <a:pt x="57" y="48"/>
                      </a:lnTo>
                      <a:lnTo>
                        <a:pt x="66" y="48"/>
                      </a:lnTo>
                      <a:lnTo>
                        <a:pt x="34" y="8"/>
                      </a:lnTo>
                      <a:lnTo>
                        <a:pt x="9" y="0"/>
                      </a:lnTo>
                      <a:lnTo>
                        <a:pt x="0" y="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412" name="Freeform 195"/>
                <p:cNvSpPr>
                  <a:spLocks/>
                </p:cNvSpPr>
                <p:nvPr/>
              </p:nvSpPr>
              <p:spPr bwMode="gray">
                <a:xfrm>
                  <a:off x="2341" y="1311"/>
                  <a:ext cx="19" cy="21"/>
                </a:xfrm>
                <a:custGeom>
                  <a:avLst/>
                  <a:gdLst>
                    <a:gd name="T0" fmla="*/ 0 w 17"/>
                    <a:gd name="T1" fmla="*/ 0 h 18"/>
                    <a:gd name="T2" fmla="*/ 0 w 17"/>
                    <a:gd name="T3" fmla="*/ 7832 h 18"/>
                    <a:gd name="T4" fmla="*/ 1364 w 17"/>
                    <a:gd name="T5" fmla="*/ 7832 h 18"/>
                    <a:gd name="T6" fmla="*/ 0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0" y="0"/>
                      </a:moveTo>
                      <a:lnTo>
                        <a:pt x="0" y="17"/>
                      </a:lnTo>
                      <a:lnTo>
                        <a:pt x="16" y="17"/>
                      </a:lnTo>
                      <a:lnTo>
                        <a:pt x="0" y="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413" name="Freeform 196"/>
                <p:cNvSpPr>
                  <a:spLocks/>
                </p:cNvSpPr>
                <p:nvPr/>
              </p:nvSpPr>
              <p:spPr bwMode="gray">
                <a:xfrm>
                  <a:off x="3223" y="3202"/>
                  <a:ext cx="99" cy="205"/>
                </a:xfrm>
                <a:custGeom>
                  <a:avLst/>
                  <a:gdLst>
                    <a:gd name="T0" fmla="*/ 0 w 90"/>
                    <a:gd name="T1" fmla="*/ 23241 h 180"/>
                    <a:gd name="T2" fmla="*/ 384 w 90"/>
                    <a:gd name="T3" fmla="*/ 29493 h 180"/>
                    <a:gd name="T4" fmla="*/ 759 w 90"/>
                    <a:gd name="T5" fmla="*/ 32491 h 180"/>
                    <a:gd name="T6" fmla="*/ 1791 w 90"/>
                    <a:gd name="T7" fmla="*/ 32491 h 180"/>
                    <a:gd name="T8" fmla="*/ 2265 w 90"/>
                    <a:gd name="T9" fmla="*/ 30958 h 180"/>
                    <a:gd name="T10" fmla="*/ 3327 w 90"/>
                    <a:gd name="T11" fmla="*/ 14472 h 180"/>
                    <a:gd name="T12" fmla="*/ 3705 w 90"/>
                    <a:gd name="T13" fmla="*/ 7210 h 180"/>
                    <a:gd name="T14" fmla="*/ 4027 w 90"/>
                    <a:gd name="T15" fmla="*/ 8944 h 180"/>
                    <a:gd name="T16" fmla="*/ 4027 w 90"/>
                    <a:gd name="T17" fmla="*/ 7210 h 180"/>
                    <a:gd name="T18" fmla="*/ 3705 w 90"/>
                    <a:gd name="T19" fmla="*/ 1379 h 180"/>
                    <a:gd name="T20" fmla="*/ 3327 w 90"/>
                    <a:gd name="T21" fmla="*/ 0 h 180"/>
                    <a:gd name="T22" fmla="*/ 3015 w 90"/>
                    <a:gd name="T23" fmla="*/ 3126 h 180"/>
                    <a:gd name="T24" fmla="*/ 2576 w 90"/>
                    <a:gd name="T25" fmla="*/ 3126 h 180"/>
                    <a:gd name="T26" fmla="*/ 2576 w 90"/>
                    <a:gd name="T27" fmla="*/ 5754 h 180"/>
                    <a:gd name="T28" fmla="*/ 759 w 90"/>
                    <a:gd name="T29" fmla="*/ 10319 h 180"/>
                    <a:gd name="T30" fmla="*/ 384 w 90"/>
                    <a:gd name="T31" fmla="*/ 13212 h 180"/>
                    <a:gd name="T32" fmla="*/ 759 w 90"/>
                    <a:gd name="T33" fmla="*/ 19304 h 180"/>
                    <a:gd name="T34" fmla="*/ 0 w 90"/>
                    <a:gd name="T35" fmla="*/ 23241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80"/>
                    <a:gd name="T56" fmla="*/ 90 w 90"/>
                    <a:gd name="T57" fmla="*/ 180 h 1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80">
                      <a:moveTo>
                        <a:pt x="0" y="129"/>
                      </a:moveTo>
                      <a:lnTo>
                        <a:pt x="9" y="163"/>
                      </a:lnTo>
                      <a:lnTo>
                        <a:pt x="17" y="179"/>
                      </a:lnTo>
                      <a:lnTo>
                        <a:pt x="40" y="179"/>
                      </a:lnTo>
                      <a:lnTo>
                        <a:pt x="49" y="170"/>
                      </a:lnTo>
                      <a:lnTo>
                        <a:pt x="74" y="80"/>
                      </a:lnTo>
                      <a:lnTo>
                        <a:pt x="82" y="40"/>
                      </a:lnTo>
                      <a:lnTo>
                        <a:pt x="89" y="49"/>
                      </a:lnTo>
                      <a:lnTo>
                        <a:pt x="89" y="40"/>
                      </a:lnTo>
                      <a:lnTo>
                        <a:pt x="82" y="8"/>
                      </a:lnTo>
                      <a:lnTo>
                        <a:pt x="74" y="0"/>
                      </a:lnTo>
                      <a:lnTo>
                        <a:pt x="65" y="17"/>
                      </a:lnTo>
                      <a:lnTo>
                        <a:pt x="57" y="17"/>
                      </a:lnTo>
                      <a:lnTo>
                        <a:pt x="57" y="32"/>
                      </a:lnTo>
                      <a:lnTo>
                        <a:pt x="17" y="57"/>
                      </a:lnTo>
                      <a:lnTo>
                        <a:pt x="9" y="73"/>
                      </a:lnTo>
                      <a:lnTo>
                        <a:pt x="17" y="105"/>
                      </a:lnTo>
                      <a:lnTo>
                        <a:pt x="0" y="129"/>
                      </a:lnTo>
                    </a:path>
                  </a:pathLst>
                </a:custGeom>
                <a:solidFill>
                  <a:srgbClr val="DDDDDD"/>
                </a:solidFill>
                <a:ln w="9525">
                  <a:noFill/>
                  <a:round/>
                  <a:headEnd/>
                  <a:tailEnd/>
                </a:ln>
              </p:spPr>
              <p:txBody>
                <a:bodyPr lIns="0" tIns="0" rIns="0" bIns="0" anchor="ctr"/>
                <a:lstStyle/>
                <a:p>
                  <a:endParaRPr lang="en-GB"/>
                </a:p>
              </p:txBody>
            </p:sp>
            <p:sp>
              <p:nvSpPr>
                <p:cNvPr id="3414" name="Freeform 197"/>
                <p:cNvSpPr>
                  <a:spLocks/>
                </p:cNvSpPr>
                <p:nvPr/>
              </p:nvSpPr>
              <p:spPr bwMode="gray">
                <a:xfrm>
                  <a:off x="3989" y="2997"/>
                  <a:ext cx="18" cy="21"/>
                </a:xfrm>
                <a:custGeom>
                  <a:avLst/>
                  <a:gdLst>
                    <a:gd name="T0" fmla="*/ 0 w 17"/>
                    <a:gd name="T1" fmla="*/ 4230 h 18"/>
                    <a:gd name="T2" fmla="*/ 146 w 17"/>
                    <a:gd name="T3" fmla="*/ 7832 h 18"/>
                    <a:gd name="T4" fmla="*/ 0 w 17"/>
                    <a:gd name="T5" fmla="*/ 0 h 18"/>
                    <a:gd name="T6" fmla="*/ 0 w 17"/>
                    <a:gd name="T7" fmla="*/ 423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0" y="9"/>
                      </a:moveTo>
                      <a:lnTo>
                        <a:pt x="16" y="17"/>
                      </a:lnTo>
                      <a:lnTo>
                        <a:pt x="0" y="0"/>
                      </a:lnTo>
                      <a:lnTo>
                        <a:pt x="0" y="9"/>
                      </a:lnTo>
                    </a:path>
                  </a:pathLst>
                </a:custGeom>
                <a:solidFill>
                  <a:srgbClr val="DDDDDD"/>
                </a:solidFill>
                <a:ln w="9525">
                  <a:noFill/>
                  <a:round/>
                  <a:headEnd/>
                  <a:tailEnd/>
                </a:ln>
              </p:spPr>
              <p:txBody>
                <a:bodyPr lIns="0" tIns="0" rIns="0" bIns="0" anchor="ctr"/>
                <a:lstStyle/>
                <a:p>
                  <a:endParaRPr lang="en-GB"/>
                </a:p>
              </p:txBody>
            </p:sp>
            <p:sp>
              <p:nvSpPr>
                <p:cNvPr id="3415" name="Freeform 198"/>
                <p:cNvSpPr>
                  <a:spLocks/>
                </p:cNvSpPr>
                <p:nvPr/>
              </p:nvSpPr>
              <p:spPr bwMode="gray">
                <a:xfrm>
                  <a:off x="3989" y="2997"/>
                  <a:ext cx="18" cy="21"/>
                </a:xfrm>
                <a:custGeom>
                  <a:avLst/>
                  <a:gdLst>
                    <a:gd name="T0" fmla="*/ 0 w 17"/>
                    <a:gd name="T1" fmla="*/ 4230 h 18"/>
                    <a:gd name="T2" fmla="*/ 146 w 17"/>
                    <a:gd name="T3" fmla="*/ 7832 h 18"/>
                    <a:gd name="T4" fmla="*/ 0 w 17"/>
                    <a:gd name="T5" fmla="*/ 0 h 18"/>
                    <a:gd name="T6" fmla="*/ 0 w 17"/>
                    <a:gd name="T7" fmla="*/ 423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0" y="9"/>
                      </a:moveTo>
                      <a:lnTo>
                        <a:pt x="16" y="17"/>
                      </a:lnTo>
                      <a:lnTo>
                        <a:pt x="0" y="0"/>
                      </a:lnTo>
                      <a:lnTo>
                        <a:pt x="0" y="9"/>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416" name="Freeform 199"/>
                <p:cNvSpPr>
                  <a:spLocks/>
                </p:cNvSpPr>
                <p:nvPr/>
              </p:nvSpPr>
              <p:spPr bwMode="gray">
                <a:xfrm>
                  <a:off x="4008" y="3036"/>
                  <a:ext cx="19" cy="19"/>
                </a:xfrm>
                <a:custGeom>
                  <a:avLst/>
                  <a:gdLst>
                    <a:gd name="T0" fmla="*/ 0 w 17"/>
                    <a:gd name="T1" fmla="*/ 0 h 17"/>
                    <a:gd name="T2" fmla="*/ 1364 w 17"/>
                    <a:gd name="T3" fmla="*/ 1364 h 17"/>
                    <a:gd name="T4" fmla="*/ 1364 w 17"/>
                    <a:gd name="T5" fmla="*/ 574 h 17"/>
                    <a:gd name="T6" fmla="*/ 1364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6"/>
                      </a:lnTo>
                      <a:lnTo>
                        <a:pt x="16" y="7"/>
                      </a:lnTo>
                      <a:lnTo>
                        <a:pt x="16" y="0"/>
                      </a:lnTo>
                      <a:lnTo>
                        <a:pt x="0" y="0"/>
                      </a:lnTo>
                    </a:path>
                  </a:pathLst>
                </a:custGeom>
                <a:solidFill>
                  <a:srgbClr val="DDDDDD"/>
                </a:solidFill>
                <a:ln w="9525">
                  <a:noFill/>
                  <a:round/>
                  <a:headEnd/>
                  <a:tailEnd/>
                </a:ln>
              </p:spPr>
              <p:txBody>
                <a:bodyPr lIns="0" tIns="0" rIns="0" bIns="0" anchor="ctr"/>
                <a:lstStyle/>
                <a:p>
                  <a:endParaRPr lang="en-GB"/>
                </a:p>
              </p:txBody>
            </p:sp>
            <p:sp>
              <p:nvSpPr>
                <p:cNvPr id="3417" name="Freeform 200"/>
                <p:cNvSpPr>
                  <a:spLocks/>
                </p:cNvSpPr>
                <p:nvPr/>
              </p:nvSpPr>
              <p:spPr bwMode="gray">
                <a:xfrm>
                  <a:off x="4008" y="3036"/>
                  <a:ext cx="19" cy="19"/>
                </a:xfrm>
                <a:custGeom>
                  <a:avLst/>
                  <a:gdLst>
                    <a:gd name="T0" fmla="*/ 0 w 17"/>
                    <a:gd name="T1" fmla="*/ 0 h 17"/>
                    <a:gd name="T2" fmla="*/ 1364 w 17"/>
                    <a:gd name="T3" fmla="*/ 1364 h 17"/>
                    <a:gd name="T4" fmla="*/ 1364 w 17"/>
                    <a:gd name="T5" fmla="*/ 574 h 17"/>
                    <a:gd name="T6" fmla="*/ 1364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6"/>
                      </a:lnTo>
                      <a:lnTo>
                        <a:pt x="16" y="7"/>
                      </a:lnTo>
                      <a:lnTo>
                        <a:pt x="16" y="0"/>
                      </a:lnTo>
                      <a:lnTo>
                        <a:pt x="0" y="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418" name="Freeform 201"/>
                <p:cNvSpPr>
                  <a:spLocks/>
                </p:cNvSpPr>
                <p:nvPr/>
              </p:nvSpPr>
              <p:spPr bwMode="gray">
                <a:xfrm>
                  <a:off x="3737" y="2877"/>
                  <a:ext cx="38" cy="57"/>
                </a:xfrm>
                <a:custGeom>
                  <a:avLst/>
                  <a:gdLst>
                    <a:gd name="T0" fmla="*/ 0 w 34"/>
                    <a:gd name="T1" fmla="*/ 4826 h 50"/>
                    <a:gd name="T2" fmla="*/ 718 w 34"/>
                    <a:gd name="T3" fmla="*/ 9292 h 50"/>
                    <a:gd name="T4" fmla="*/ 2091 w 34"/>
                    <a:gd name="T5" fmla="*/ 9292 h 50"/>
                    <a:gd name="T6" fmla="*/ 2781 w 34"/>
                    <a:gd name="T7" fmla="*/ 6287 h 50"/>
                    <a:gd name="T8" fmla="*/ 1251 w 34"/>
                    <a:gd name="T9" fmla="*/ 1689 h 50"/>
                    <a:gd name="T10" fmla="*/ 718 w 34"/>
                    <a:gd name="T11" fmla="*/ 0 h 50"/>
                    <a:gd name="T12" fmla="*/ 0 w 34"/>
                    <a:gd name="T13" fmla="*/ 4826 h 50"/>
                    <a:gd name="T14" fmla="*/ 0 60000 65536"/>
                    <a:gd name="T15" fmla="*/ 0 60000 65536"/>
                    <a:gd name="T16" fmla="*/ 0 60000 65536"/>
                    <a:gd name="T17" fmla="*/ 0 60000 65536"/>
                    <a:gd name="T18" fmla="*/ 0 60000 65536"/>
                    <a:gd name="T19" fmla="*/ 0 60000 65536"/>
                    <a:gd name="T20" fmla="*/ 0 60000 65536"/>
                    <a:gd name="T21" fmla="*/ 0 w 34"/>
                    <a:gd name="T22" fmla="*/ 0 h 50"/>
                    <a:gd name="T23" fmla="*/ 34 w 34"/>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50">
                      <a:moveTo>
                        <a:pt x="0" y="25"/>
                      </a:moveTo>
                      <a:lnTo>
                        <a:pt x="9" y="49"/>
                      </a:lnTo>
                      <a:lnTo>
                        <a:pt x="24" y="49"/>
                      </a:lnTo>
                      <a:lnTo>
                        <a:pt x="33" y="34"/>
                      </a:lnTo>
                      <a:lnTo>
                        <a:pt x="15" y="9"/>
                      </a:lnTo>
                      <a:lnTo>
                        <a:pt x="9" y="0"/>
                      </a:lnTo>
                      <a:lnTo>
                        <a:pt x="0" y="25"/>
                      </a:lnTo>
                    </a:path>
                  </a:pathLst>
                </a:custGeom>
                <a:solidFill>
                  <a:srgbClr val="DDDDDD"/>
                </a:solidFill>
                <a:ln w="9525">
                  <a:noFill/>
                  <a:round/>
                  <a:headEnd/>
                  <a:tailEnd/>
                </a:ln>
              </p:spPr>
              <p:txBody>
                <a:bodyPr lIns="0" tIns="0" rIns="0" bIns="0" anchor="ctr"/>
                <a:lstStyle/>
                <a:p>
                  <a:endParaRPr lang="en-GB"/>
                </a:p>
              </p:txBody>
            </p:sp>
            <p:sp>
              <p:nvSpPr>
                <p:cNvPr id="3419" name="Freeform 202"/>
                <p:cNvSpPr>
                  <a:spLocks/>
                </p:cNvSpPr>
                <p:nvPr/>
              </p:nvSpPr>
              <p:spPr bwMode="gray">
                <a:xfrm>
                  <a:off x="4151" y="2731"/>
                  <a:ext cx="39" cy="27"/>
                </a:xfrm>
                <a:custGeom>
                  <a:avLst/>
                  <a:gdLst>
                    <a:gd name="T0" fmla="*/ 0 w 35"/>
                    <a:gd name="T1" fmla="*/ 701 h 24"/>
                    <a:gd name="T2" fmla="*/ 0 w 35"/>
                    <a:gd name="T3" fmla="*/ 1790 h 24"/>
                    <a:gd name="T4" fmla="*/ 1290 w 35"/>
                    <a:gd name="T5" fmla="*/ 2549 h 24"/>
                    <a:gd name="T6" fmla="*/ 1804 w 35"/>
                    <a:gd name="T7" fmla="*/ 1790 h 24"/>
                    <a:gd name="T8" fmla="*/ 2534 w 35"/>
                    <a:gd name="T9" fmla="*/ 0 h 24"/>
                    <a:gd name="T10" fmla="*/ 640 w 35"/>
                    <a:gd name="T11" fmla="*/ 0 h 24"/>
                    <a:gd name="T12" fmla="*/ 0 w 35"/>
                    <a:gd name="T13" fmla="*/ 701 h 24"/>
                    <a:gd name="T14" fmla="*/ 0 60000 65536"/>
                    <a:gd name="T15" fmla="*/ 0 60000 65536"/>
                    <a:gd name="T16" fmla="*/ 0 60000 65536"/>
                    <a:gd name="T17" fmla="*/ 0 60000 65536"/>
                    <a:gd name="T18" fmla="*/ 0 60000 65536"/>
                    <a:gd name="T19" fmla="*/ 0 60000 65536"/>
                    <a:gd name="T20" fmla="*/ 0 60000 65536"/>
                    <a:gd name="T21" fmla="*/ 0 w 35"/>
                    <a:gd name="T22" fmla="*/ 0 h 24"/>
                    <a:gd name="T23" fmla="*/ 35 w 35"/>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24">
                      <a:moveTo>
                        <a:pt x="0" y="6"/>
                      </a:moveTo>
                      <a:lnTo>
                        <a:pt x="0" y="16"/>
                      </a:lnTo>
                      <a:lnTo>
                        <a:pt x="17" y="23"/>
                      </a:lnTo>
                      <a:lnTo>
                        <a:pt x="24" y="16"/>
                      </a:lnTo>
                      <a:lnTo>
                        <a:pt x="34" y="0"/>
                      </a:lnTo>
                      <a:lnTo>
                        <a:pt x="9" y="0"/>
                      </a:lnTo>
                      <a:lnTo>
                        <a:pt x="0" y="6"/>
                      </a:lnTo>
                    </a:path>
                  </a:pathLst>
                </a:custGeom>
                <a:solidFill>
                  <a:srgbClr val="DDDDDD"/>
                </a:solidFill>
                <a:ln w="9525">
                  <a:noFill/>
                  <a:round/>
                  <a:headEnd/>
                  <a:tailEnd/>
                </a:ln>
              </p:spPr>
              <p:txBody>
                <a:bodyPr lIns="0" tIns="0" rIns="0" bIns="0" anchor="ctr"/>
                <a:lstStyle/>
                <a:p>
                  <a:endParaRPr lang="en-GB"/>
                </a:p>
              </p:txBody>
            </p:sp>
            <p:sp>
              <p:nvSpPr>
                <p:cNvPr id="3420" name="Freeform 203"/>
                <p:cNvSpPr>
                  <a:spLocks/>
                </p:cNvSpPr>
                <p:nvPr/>
              </p:nvSpPr>
              <p:spPr bwMode="gray">
                <a:xfrm>
                  <a:off x="4314" y="2646"/>
                  <a:ext cx="29" cy="47"/>
                </a:xfrm>
                <a:custGeom>
                  <a:avLst/>
                  <a:gdLst>
                    <a:gd name="T0" fmla="*/ 0 w 26"/>
                    <a:gd name="T1" fmla="*/ 5974 h 41"/>
                    <a:gd name="T2" fmla="*/ 0 w 26"/>
                    <a:gd name="T3" fmla="*/ 7850 h 41"/>
                    <a:gd name="T4" fmla="*/ 612 w 26"/>
                    <a:gd name="T5" fmla="*/ 9488 h 41"/>
                    <a:gd name="T6" fmla="*/ 2018 w 26"/>
                    <a:gd name="T7" fmla="*/ 0 h 41"/>
                    <a:gd name="T8" fmla="*/ 1315 w 26"/>
                    <a:gd name="T9" fmla="*/ 0 h 41"/>
                    <a:gd name="T10" fmla="*/ 0 w 26"/>
                    <a:gd name="T11" fmla="*/ 5974 h 41"/>
                    <a:gd name="T12" fmla="*/ 0 60000 65536"/>
                    <a:gd name="T13" fmla="*/ 0 60000 65536"/>
                    <a:gd name="T14" fmla="*/ 0 60000 65536"/>
                    <a:gd name="T15" fmla="*/ 0 60000 65536"/>
                    <a:gd name="T16" fmla="*/ 0 60000 65536"/>
                    <a:gd name="T17" fmla="*/ 0 60000 65536"/>
                    <a:gd name="T18" fmla="*/ 0 w 26"/>
                    <a:gd name="T19" fmla="*/ 0 h 41"/>
                    <a:gd name="T20" fmla="*/ 26 w 26"/>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6" h="41">
                      <a:moveTo>
                        <a:pt x="0" y="25"/>
                      </a:moveTo>
                      <a:lnTo>
                        <a:pt x="0" y="33"/>
                      </a:lnTo>
                      <a:lnTo>
                        <a:pt x="8" y="40"/>
                      </a:lnTo>
                      <a:lnTo>
                        <a:pt x="25" y="0"/>
                      </a:lnTo>
                      <a:lnTo>
                        <a:pt x="17" y="0"/>
                      </a:lnTo>
                      <a:lnTo>
                        <a:pt x="0" y="25"/>
                      </a:lnTo>
                    </a:path>
                  </a:pathLst>
                </a:custGeom>
                <a:solidFill>
                  <a:srgbClr val="DDDDDD"/>
                </a:solidFill>
                <a:ln w="9525">
                  <a:noFill/>
                  <a:round/>
                  <a:headEnd/>
                  <a:tailEnd/>
                </a:ln>
              </p:spPr>
              <p:txBody>
                <a:bodyPr lIns="0" tIns="0" rIns="0" bIns="0" anchor="ctr"/>
                <a:lstStyle/>
                <a:p>
                  <a:endParaRPr lang="en-GB"/>
                </a:p>
              </p:txBody>
            </p:sp>
            <p:sp>
              <p:nvSpPr>
                <p:cNvPr id="3421" name="Freeform 204"/>
                <p:cNvSpPr>
                  <a:spLocks/>
                </p:cNvSpPr>
                <p:nvPr/>
              </p:nvSpPr>
              <p:spPr bwMode="gray">
                <a:xfrm>
                  <a:off x="4451" y="2498"/>
                  <a:ext cx="36" cy="57"/>
                </a:xfrm>
                <a:custGeom>
                  <a:avLst/>
                  <a:gdLst>
                    <a:gd name="T0" fmla="*/ 0 w 33"/>
                    <a:gd name="T1" fmla="*/ 2850 h 49"/>
                    <a:gd name="T2" fmla="*/ 0 w 33"/>
                    <a:gd name="T3" fmla="*/ 7183 h 49"/>
                    <a:gd name="T4" fmla="*/ 235 w 33"/>
                    <a:gd name="T5" fmla="*/ 7183 h 49"/>
                    <a:gd name="T6" fmla="*/ 235 w 33"/>
                    <a:gd name="T7" fmla="*/ 17497 h 49"/>
                    <a:gd name="T8" fmla="*/ 513 w 33"/>
                    <a:gd name="T9" fmla="*/ 20354 h 49"/>
                    <a:gd name="T10" fmla="*/ 708 w 33"/>
                    <a:gd name="T11" fmla="*/ 17497 h 49"/>
                    <a:gd name="T12" fmla="*/ 1031 w 33"/>
                    <a:gd name="T13" fmla="*/ 7183 h 49"/>
                    <a:gd name="T14" fmla="*/ 708 w 33"/>
                    <a:gd name="T15" fmla="*/ 2850 h 49"/>
                    <a:gd name="T16" fmla="*/ 235 w 33"/>
                    <a:gd name="T17" fmla="*/ 0 h 49"/>
                    <a:gd name="T18" fmla="*/ 0 w 33"/>
                    <a:gd name="T19" fmla="*/ 285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49"/>
                    <a:gd name="T32" fmla="*/ 33 w 33"/>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49">
                      <a:moveTo>
                        <a:pt x="0" y="7"/>
                      </a:moveTo>
                      <a:lnTo>
                        <a:pt x="0" y="17"/>
                      </a:lnTo>
                      <a:lnTo>
                        <a:pt x="7" y="17"/>
                      </a:lnTo>
                      <a:lnTo>
                        <a:pt x="7" y="41"/>
                      </a:lnTo>
                      <a:lnTo>
                        <a:pt x="16" y="48"/>
                      </a:lnTo>
                      <a:lnTo>
                        <a:pt x="22" y="41"/>
                      </a:lnTo>
                      <a:lnTo>
                        <a:pt x="32" y="17"/>
                      </a:lnTo>
                      <a:lnTo>
                        <a:pt x="22" y="7"/>
                      </a:lnTo>
                      <a:lnTo>
                        <a:pt x="7" y="0"/>
                      </a:lnTo>
                      <a:lnTo>
                        <a:pt x="0" y="7"/>
                      </a:lnTo>
                    </a:path>
                  </a:pathLst>
                </a:custGeom>
                <a:solidFill>
                  <a:srgbClr val="DDDDDD"/>
                </a:solidFill>
                <a:ln w="9525">
                  <a:noFill/>
                  <a:round/>
                  <a:headEnd/>
                  <a:tailEnd/>
                </a:ln>
              </p:spPr>
              <p:txBody>
                <a:bodyPr lIns="0" tIns="0" rIns="0" bIns="0" anchor="ctr"/>
                <a:lstStyle/>
                <a:p>
                  <a:endParaRPr lang="en-GB"/>
                </a:p>
              </p:txBody>
            </p:sp>
            <p:sp>
              <p:nvSpPr>
                <p:cNvPr id="3422" name="Freeform 205"/>
                <p:cNvSpPr>
                  <a:spLocks/>
                </p:cNvSpPr>
                <p:nvPr/>
              </p:nvSpPr>
              <p:spPr bwMode="gray">
                <a:xfrm>
                  <a:off x="4486" y="2498"/>
                  <a:ext cx="37" cy="21"/>
                </a:xfrm>
                <a:custGeom>
                  <a:avLst/>
                  <a:gdLst>
                    <a:gd name="T0" fmla="*/ 0 w 33"/>
                    <a:gd name="T1" fmla="*/ 3171 h 18"/>
                    <a:gd name="T2" fmla="*/ 0 w 33"/>
                    <a:gd name="T3" fmla="*/ 7832 h 18"/>
                    <a:gd name="T4" fmla="*/ 838 w 33"/>
                    <a:gd name="T5" fmla="*/ 7832 h 18"/>
                    <a:gd name="T6" fmla="*/ 1486 w 33"/>
                    <a:gd name="T7" fmla="*/ 3171 h 18"/>
                    <a:gd name="T8" fmla="*/ 2348 w 33"/>
                    <a:gd name="T9" fmla="*/ 3171 h 18"/>
                    <a:gd name="T10" fmla="*/ 3104 w 33"/>
                    <a:gd name="T11" fmla="*/ 0 h 18"/>
                    <a:gd name="T12" fmla="*/ 1486 w 33"/>
                    <a:gd name="T13" fmla="*/ 0 h 18"/>
                    <a:gd name="T14" fmla="*/ 0 w 33"/>
                    <a:gd name="T15" fmla="*/ 3171 h 18"/>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18"/>
                    <a:gd name="T26" fmla="*/ 33 w 33"/>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18">
                      <a:moveTo>
                        <a:pt x="0" y="7"/>
                      </a:moveTo>
                      <a:lnTo>
                        <a:pt x="0" y="17"/>
                      </a:lnTo>
                      <a:lnTo>
                        <a:pt x="9" y="17"/>
                      </a:lnTo>
                      <a:lnTo>
                        <a:pt x="15" y="7"/>
                      </a:lnTo>
                      <a:lnTo>
                        <a:pt x="24" y="7"/>
                      </a:lnTo>
                      <a:lnTo>
                        <a:pt x="32" y="0"/>
                      </a:lnTo>
                      <a:lnTo>
                        <a:pt x="15" y="0"/>
                      </a:lnTo>
                      <a:lnTo>
                        <a:pt x="0" y="7"/>
                      </a:lnTo>
                    </a:path>
                  </a:pathLst>
                </a:custGeom>
                <a:solidFill>
                  <a:srgbClr val="DDDDDD"/>
                </a:solidFill>
                <a:ln w="9525">
                  <a:noFill/>
                  <a:round/>
                  <a:headEnd/>
                  <a:tailEnd/>
                </a:ln>
              </p:spPr>
              <p:txBody>
                <a:bodyPr lIns="0" tIns="0" rIns="0" bIns="0" anchor="ctr"/>
                <a:lstStyle/>
                <a:p>
                  <a:endParaRPr lang="en-GB"/>
                </a:p>
              </p:txBody>
            </p:sp>
            <p:sp>
              <p:nvSpPr>
                <p:cNvPr id="3423" name="Freeform 206"/>
                <p:cNvSpPr>
                  <a:spLocks/>
                </p:cNvSpPr>
                <p:nvPr/>
              </p:nvSpPr>
              <p:spPr bwMode="gray">
                <a:xfrm>
                  <a:off x="4593" y="2275"/>
                  <a:ext cx="91" cy="85"/>
                </a:xfrm>
                <a:custGeom>
                  <a:avLst/>
                  <a:gdLst>
                    <a:gd name="T0" fmla="*/ 0 w 82"/>
                    <a:gd name="T1" fmla="*/ 14337 h 74"/>
                    <a:gd name="T2" fmla="*/ 0 w 82"/>
                    <a:gd name="T3" fmla="*/ 18678 h 74"/>
                    <a:gd name="T4" fmla="*/ 1186 w 82"/>
                    <a:gd name="T5" fmla="*/ 16721 h 74"/>
                    <a:gd name="T6" fmla="*/ 572 w 82"/>
                    <a:gd name="T7" fmla="*/ 16721 h 74"/>
                    <a:gd name="T8" fmla="*/ 572 w 82"/>
                    <a:gd name="T9" fmla="*/ 14337 h 74"/>
                    <a:gd name="T10" fmla="*/ 1622 w 82"/>
                    <a:gd name="T11" fmla="*/ 14337 h 74"/>
                    <a:gd name="T12" fmla="*/ 3171 w 82"/>
                    <a:gd name="T13" fmla="*/ 16721 h 74"/>
                    <a:gd name="T14" fmla="*/ 3732 w 82"/>
                    <a:gd name="T15" fmla="*/ 12673 h 74"/>
                    <a:gd name="T16" fmla="*/ 4199 w 82"/>
                    <a:gd name="T17" fmla="*/ 12673 h 74"/>
                    <a:gd name="T18" fmla="*/ 5208 w 82"/>
                    <a:gd name="T19" fmla="*/ 10423 h 74"/>
                    <a:gd name="T20" fmla="*/ 4810 w 82"/>
                    <a:gd name="T21" fmla="*/ 10423 h 74"/>
                    <a:gd name="T22" fmla="*/ 4199 w 82"/>
                    <a:gd name="T23" fmla="*/ 7900 h 74"/>
                    <a:gd name="T24" fmla="*/ 4810 w 82"/>
                    <a:gd name="T25" fmla="*/ 6567 h 74"/>
                    <a:gd name="T26" fmla="*/ 4199 w 82"/>
                    <a:gd name="T27" fmla="*/ 7900 h 74"/>
                    <a:gd name="T28" fmla="*/ 3171 w 82"/>
                    <a:gd name="T29" fmla="*/ 6567 h 74"/>
                    <a:gd name="T30" fmla="*/ 1622 w 82"/>
                    <a:gd name="T31" fmla="*/ 0 h 74"/>
                    <a:gd name="T32" fmla="*/ 1622 w 82"/>
                    <a:gd name="T33" fmla="*/ 2216 h 74"/>
                    <a:gd name="T34" fmla="*/ 1622 w 82"/>
                    <a:gd name="T35" fmla="*/ 4120 h 74"/>
                    <a:gd name="T36" fmla="*/ 1186 w 82"/>
                    <a:gd name="T37" fmla="*/ 12673 h 74"/>
                    <a:gd name="T38" fmla="*/ 572 w 82"/>
                    <a:gd name="T39" fmla="*/ 10423 h 74"/>
                    <a:gd name="T40" fmla="*/ 572 w 82"/>
                    <a:gd name="T41" fmla="*/ 12673 h 74"/>
                    <a:gd name="T42" fmla="*/ 0 w 82"/>
                    <a:gd name="T43" fmla="*/ 14337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
                    <a:gd name="T67" fmla="*/ 0 h 74"/>
                    <a:gd name="T68" fmla="*/ 82 w 82"/>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 h="74">
                      <a:moveTo>
                        <a:pt x="0" y="56"/>
                      </a:moveTo>
                      <a:lnTo>
                        <a:pt x="0" y="73"/>
                      </a:lnTo>
                      <a:lnTo>
                        <a:pt x="18" y="65"/>
                      </a:lnTo>
                      <a:lnTo>
                        <a:pt x="9" y="65"/>
                      </a:lnTo>
                      <a:lnTo>
                        <a:pt x="9" y="56"/>
                      </a:lnTo>
                      <a:lnTo>
                        <a:pt x="25" y="56"/>
                      </a:lnTo>
                      <a:lnTo>
                        <a:pt x="50" y="65"/>
                      </a:lnTo>
                      <a:lnTo>
                        <a:pt x="58" y="50"/>
                      </a:lnTo>
                      <a:lnTo>
                        <a:pt x="65" y="50"/>
                      </a:lnTo>
                      <a:lnTo>
                        <a:pt x="81" y="41"/>
                      </a:lnTo>
                      <a:lnTo>
                        <a:pt x="75" y="41"/>
                      </a:lnTo>
                      <a:lnTo>
                        <a:pt x="65" y="31"/>
                      </a:lnTo>
                      <a:lnTo>
                        <a:pt x="75" y="25"/>
                      </a:lnTo>
                      <a:lnTo>
                        <a:pt x="65" y="31"/>
                      </a:lnTo>
                      <a:lnTo>
                        <a:pt x="50" y="25"/>
                      </a:lnTo>
                      <a:lnTo>
                        <a:pt x="25" y="0"/>
                      </a:lnTo>
                      <a:lnTo>
                        <a:pt x="25" y="9"/>
                      </a:lnTo>
                      <a:lnTo>
                        <a:pt x="25" y="16"/>
                      </a:lnTo>
                      <a:lnTo>
                        <a:pt x="18" y="50"/>
                      </a:lnTo>
                      <a:lnTo>
                        <a:pt x="9" y="41"/>
                      </a:lnTo>
                      <a:lnTo>
                        <a:pt x="9" y="50"/>
                      </a:lnTo>
                      <a:lnTo>
                        <a:pt x="0" y="56"/>
                      </a:lnTo>
                    </a:path>
                  </a:pathLst>
                </a:custGeom>
                <a:solidFill>
                  <a:srgbClr val="DDDDDD"/>
                </a:solidFill>
                <a:ln w="9525">
                  <a:noFill/>
                  <a:round/>
                  <a:headEnd/>
                  <a:tailEnd/>
                </a:ln>
              </p:spPr>
              <p:txBody>
                <a:bodyPr lIns="0" tIns="0" rIns="0" bIns="0" anchor="ctr"/>
                <a:lstStyle/>
                <a:p>
                  <a:endParaRPr lang="en-GB"/>
                </a:p>
              </p:txBody>
            </p:sp>
            <p:sp>
              <p:nvSpPr>
                <p:cNvPr id="3424" name="Freeform 207"/>
                <p:cNvSpPr>
                  <a:spLocks/>
                </p:cNvSpPr>
                <p:nvPr/>
              </p:nvSpPr>
              <p:spPr bwMode="gray">
                <a:xfrm>
                  <a:off x="4809" y="2164"/>
                  <a:ext cx="20" cy="20"/>
                </a:xfrm>
                <a:custGeom>
                  <a:avLst/>
                  <a:gdLst>
                    <a:gd name="T0" fmla="*/ 0 w 18"/>
                    <a:gd name="T1" fmla="*/ 5209 h 17"/>
                    <a:gd name="T2" fmla="*/ 0 w 18"/>
                    <a:gd name="T3" fmla="*/ 10528 h 17"/>
                    <a:gd name="T4" fmla="*/ 521 w 18"/>
                    <a:gd name="T5" fmla="*/ 5209 h 17"/>
                    <a:gd name="T6" fmla="*/ 1134 w 18"/>
                    <a:gd name="T7" fmla="*/ 0 h 17"/>
                    <a:gd name="T8" fmla="*/ 0 w 18"/>
                    <a:gd name="T9" fmla="*/ 5209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8"/>
                      </a:moveTo>
                      <a:lnTo>
                        <a:pt x="0" y="16"/>
                      </a:lnTo>
                      <a:lnTo>
                        <a:pt x="8" y="8"/>
                      </a:lnTo>
                      <a:lnTo>
                        <a:pt x="17" y="0"/>
                      </a:lnTo>
                      <a:lnTo>
                        <a:pt x="0" y="8"/>
                      </a:lnTo>
                    </a:path>
                  </a:pathLst>
                </a:custGeom>
                <a:solidFill>
                  <a:srgbClr val="DDDDDD"/>
                </a:solidFill>
                <a:ln w="9525">
                  <a:noFill/>
                  <a:round/>
                  <a:headEnd/>
                  <a:tailEnd/>
                </a:ln>
              </p:spPr>
              <p:txBody>
                <a:bodyPr lIns="0" tIns="0" rIns="0" bIns="0" anchor="ctr"/>
                <a:lstStyle/>
                <a:p>
                  <a:endParaRPr lang="en-GB"/>
                </a:p>
              </p:txBody>
            </p:sp>
            <p:sp>
              <p:nvSpPr>
                <p:cNvPr id="3425" name="Freeform 208"/>
                <p:cNvSpPr>
                  <a:spLocks/>
                </p:cNvSpPr>
                <p:nvPr/>
              </p:nvSpPr>
              <p:spPr bwMode="gray">
                <a:xfrm>
                  <a:off x="4809" y="2164"/>
                  <a:ext cx="20" cy="20"/>
                </a:xfrm>
                <a:custGeom>
                  <a:avLst/>
                  <a:gdLst>
                    <a:gd name="T0" fmla="*/ 0 w 18"/>
                    <a:gd name="T1" fmla="*/ 5209 h 17"/>
                    <a:gd name="T2" fmla="*/ 0 w 18"/>
                    <a:gd name="T3" fmla="*/ 10528 h 17"/>
                    <a:gd name="T4" fmla="*/ 521 w 18"/>
                    <a:gd name="T5" fmla="*/ 5209 h 17"/>
                    <a:gd name="T6" fmla="*/ 1134 w 18"/>
                    <a:gd name="T7" fmla="*/ 0 h 17"/>
                    <a:gd name="T8" fmla="*/ 0 w 18"/>
                    <a:gd name="T9" fmla="*/ 5209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8"/>
                      </a:moveTo>
                      <a:lnTo>
                        <a:pt x="0" y="16"/>
                      </a:lnTo>
                      <a:lnTo>
                        <a:pt x="8" y="8"/>
                      </a:lnTo>
                      <a:lnTo>
                        <a:pt x="17" y="0"/>
                      </a:lnTo>
                      <a:lnTo>
                        <a:pt x="0" y="8"/>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426" name="Freeform 209"/>
                <p:cNvSpPr>
                  <a:spLocks/>
                </p:cNvSpPr>
                <p:nvPr/>
              </p:nvSpPr>
              <p:spPr bwMode="gray">
                <a:xfrm>
                  <a:off x="4928" y="1952"/>
                  <a:ext cx="18" cy="19"/>
                </a:xfrm>
                <a:custGeom>
                  <a:avLst/>
                  <a:gdLst>
                    <a:gd name="T0" fmla="*/ 0 w 17"/>
                    <a:gd name="T1" fmla="*/ 1364 h 17"/>
                    <a:gd name="T2" fmla="*/ 146 w 17"/>
                    <a:gd name="T3" fmla="*/ 574 h 17"/>
                    <a:gd name="T4" fmla="*/ 146 w 17"/>
                    <a:gd name="T5" fmla="*/ 0 h 17"/>
                    <a:gd name="T6" fmla="*/ 104 w 17"/>
                    <a:gd name="T7" fmla="*/ 0 h 17"/>
                    <a:gd name="T8" fmla="*/ 0 w 17"/>
                    <a:gd name="T9" fmla="*/ 136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7"/>
                      </a:lnTo>
                      <a:lnTo>
                        <a:pt x="16" y="0"/>
                      </a:lnTo>
                      <a:lnTo>
                        <a:pt x="10" y="0"/>
                      </a:lnTo>
                      <a:lnTo>
                        <a:pt x="0" y="16"/>
                      </a:lnTo>
                    </a:path>
                  </a:pathLst>
                </a:custGeom>
                <a:solidFill>
                  <a:srgbClr val="DDDDDD"/>
                </a:solidFill>
                <a:ln w="9525">
                  <a:noFill/>
                  <a:round/>
                  <a:headEnd/>
                  <a:tailEnd/>
                </a:ln>
              </p:spPr>
              <p:txBody>
                <a:bodyPr lIns="0" tIns="0" rIns="0" bIns="0" anchor="ctr"/>
                <a:lstStyle/>
                <a:p>
                  <a:endParaRPr lang="en-GB"/>
                </a:p>
              </p:txBody>
            </p:sp>
            <p:sp>
              <p:nvSpPr>
                <p:cNvPr id="3427" name="Freeform 210"/>
                <p:cNvSpPr>
                  <a:spLocks/>
                </p:cNvSpPr>
                <p:nvPr/>
              </p:nvSpPr>
              <p:spPr bwMode="gray">
                <a:xfrm>
                  <a:off x="4928" y="1952"/>
                  <a:ext cx="18" cy="19"/>
                </a:xfrm>
                <a:custGeom>
                  <a:avLst/>
                  <a:gdLst>
                    <a:gd name="T0" fmla="*/ 0 w 17"/>
                    <a:gd name="T1" fmla="*/ 1364 h 17"/>
                    <a:gd name="T2" fmla="*/ 146 w 17"/>
                    <a:gd name="T3" fmla="*/ 574 h 17"/>
                    <a:gd name="T4" fmla="*/ 146 w 17"/>
                    <a:gd name="T5" fmla="*/ 0 h 17"/>
                    <a:gd name="T6" fmla="*/ 104 w 17"/>
                    <a:gd name="T7" fmla="*/ 0 h 17"/>
                    <a:gd name="T8" fmla="*/ 0 w 17"/>
                    <a:gd name="T9" fmla="*/ 136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7"/>
                      </a:lnTo>
                      <a:lnTo>
                        <a:pt x="16" y="0"/>
                      </a:lnTo>
                      <a:lnTo>
                        <a:pt x="10" y="0"/>
                      </a:lnTo>
                      <a:lnTo>
                        <a:pt x="0" y="16"/>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428" name="Freeform 211"/>
                <p:cNvSpPr>
                  <a:spLocks/>
                </p:cNvSpPr>
                <p:nvPr/>
              </p:nvSpPr>
              <p:spPr bwMode="gray">
                <a:xfrm>
                  <a:off x="3059" y="2470"/>
                  <a:ext cx="39" cy="21"/>
                </a:xfrm>
                <a:custGeom>
                  <a:avLst/>
                  <a:gdLst>
                    <a:gd name="T0" fmla="*/ 0 w 35"/>
                    <a:gd name="T1" fmla="*/ 3626 h 18"/>
                    <a:gd name="T2" fmla="*/ 713 w 35"/>
                    <a:gd name="T3" fmla="*/ 7832 h 18"/>
                    <a:gd name="T4" fmla="*/ 1365 w 35"/>
                    <a:gd name="T5" fmla="*/ 7832 h 18"/>
                    <a:gd name="T6" fmla="*/ 1889 w 35"/>
                    <a:gd name="T7" fmla="*/ 3626 h 18"/>
                    <a:gd name="T8" fmla="*/ 2534 w 35"/>
                    <a:gd name="T9" fmla="*/ 0 h 18"/>
                    <a:gd name="T10" fmla="*/ 0 w 35"/>
                    <a:gd name="T11" fmla="*/ 3626 h 18"/>
                    <a:gd name="T12" fmla="*/ 0 60000 65536"/>
                    <a:gd name="T13" fmla="*/ 0 60000 65536"/>
                    <a:gd name="T14" fmla="*/ 0 60000 65536"/>
                    <a:gd name="T15" fmla="*/ 0 60000 65536"/>
                    <a:gd name="T16" fmla="*/ 0 60000 65536"/>
                    <a:gd name="T17" fmla="*/ 0 60000 65536"/>
                    <a:gd name="T18" fmla="*/ 0 w 35"/>
                    <a:gd name="T19" fmla="*/ 0 h 18"/>
                    <a:gd name="T20" fmla="*/ 35 w 3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5" h="18">
                      <a:moveTo>
                        <a:pt x="0" y="8"/>
                      </a:moveTo>
                      <a:lnTo>
                        <a:pt x="10" y="17"/>
                      </a:lnTo>
                      <a:lnTo>
                        <a:pt x="18" y="17"/>
                      </a:lnTo>
                      <a:lnTo>
                        <a:pt x="25" y="8"/>
                      </a:lnTo>
                      <a:lnTo>
                        <a:pt x="34" y="0"/>
                      </a:lnTo>
                      <a:lnTo>
                        <a:pt x="0" y="8"/>
                      </a:lnTo>
                    </a:path>
                  </a:pathLst>
                </a:custGeom>
                <a:solidFill>
                  <a:srgbClr val="DDDDDD"/>
                </a:solidFill>
                <a:ln w="9525">
                  <a:noFill/>
                  <a:round/>
                  <a:headEnd/>
                  <a:tailEnd/>
                </a:ln>
              </p:spPr>
              <p:txBody>
                <a:bodyPr lIns="0" tIns="0" rIns="0" bIns="0" anchor="ctr"/>
                <a:lstStyle/>
                <a:p>
                  <a:endParaRPr lang="en-GB"/>
                </a:p>
              </p:txBody>
            </p:sp>
            <p:sp>
              <p:nvSpPr>
                <p:cNvPr id="3429" name="Freeform 212"/>
                <p:cNvSpPr>
                  <a:spLocks/>
                </p:cNvSpPr>
                <p:nvPr/>
              </p:nvSpPr>
              <p:spPr bwMode="gray">
                <a:xfrm>
                  <a:off x="4215" y="3182"/>
                  <a:ext cx="579" cy="464"/>
                </a:xfrm>
                <a:custGeom>
                  <a:avLst/>
                  <a:gdLst>
                    <a:gd name="T0" fmla="*/ 3257 w 521"/>
                    <a:gd name="T1" fmla="*/ 71368 h 406"/>
                    <a:gd name="T2" fmla="*/ 6115 w 521"/>
                    <a:gd name="T3" fmla="*/ 66209 h 406"/>
                    <a:gd name="T4" fmla="*/ 9375 w 521"/>
                    <a:gd name="T5" fmla="*/ 64227 h 406"/>
                    <a:gd name="T6" fmla="*/ 15964 w 521"/>
                    <a:gd name="T7" fmla="*/ 59066 h 406"/>
                    <a:gd name="T8" fmla="*/ 18324 w 521"/>
                    <a:gd name="T9" fmla="*/ 64227 h 406"/>
                    <a:gd name="T10" fmla="*/ 19976 w 521"/>
                    <a:gd name="T11" fmla="*/ 71368 h 406"/>
                    <a:gd name="T12" fmla="*/ 21537 w 521"/>
                    <a:gd name="T13" fmla="*/ 66209 h 406"/>
                    <a:gd name="T14" fmla="*/ 21537 w 521"/>
                    <a:gd name="T15" fmla="*/ 71368 h 406"/>
                    <a:gd name="T16" fmla="*/ 22169 w 521"/>
                    <a:gd name="T17" fmla="*/ 71368 h 406"/>
                    <a:gd name="T18" fmla="*/ 22758 w 521"/>
                    <a:gd name="T19" fmla="*/ 72747 h 406"/>
                    <a:gd name="T20" fmla="*/ 23178 w 521"/>
                    <a:gd name="T21" fmla="*/ 77968 h 406"/>
                    <a:gd name="T22" fmla="*/ 24906 w 521"/>
                    <a:gd name="T23" fmla="*/ 81398 h 406"/>
                    <a:gd name="T24" fmla="*/ 26600 w 521"/>
                    <a:gd name="T25" fmla="*/ 83139 h 406"/>
                    <a:gd name="T26" fmla="*/ 27624 w 521"/>
                    <a:gd name="T27" fmla="*/ 81398 h 406"/>
                    <a:gd name="T28" fmla="*/ 28239 w 521"/>
                    <a:gd name="T29" fmla="*/ 83139 h 406"/>
                    <a:gd name="T30" fmla="*/ 30428 w 521"/>
                    <a:gd name="T31" fmla="*/ 79671 h 406"/>
                    <a:gd name="T32" fmla="*/ 32643 w 521"/>
                    <a:gd name="T33" fmla="*/ 72747 h 406"/>
                    <a:gd name="T34" fmla="*/ 35360 w 521"/>
                    <a:gd name="T35" fmla="*/ 50706 h 406"/>
                    <a:gd name="T36" fmla="*/ 33703 w 521"/>
                    <a:gd name="T37" fmla="*/ 37605 h 406"/>
                    <a:gd name="T38" fmla="*/ 32643 w 521"/>
                    <a:gd name="T39" fmla="*/ 32367 h 406"/>
                    <a:gd name="T40" fmla="*/ 32088 w 521"/>
                    <a:gd name="T41" fmla="*/ 32367 h 406"/>
                    <a:gd name="T42" fmla="*/ 29307 w 521"/>
                    <a:gd name="T43" fmla="*/ 22239 h 406"/>
                    <a:gd name="T44" fmla="*/ 28239 w 521"/>
                    <a:gd name="T45" fmla="*/ 15539 h 406"/>
                    <a:gd name="T46" fmla="*/ 27624 w 521"/>
                    <a:gd name="T47" fmla="*/ 10213 h 406"/>
                    <a:gd name="T48" fmla="*/ 25982 w 521"/>
                    <a:gd name="T49" fmla="*/ 0 h 406"/>
                    <a:gd name="T50" fmla="*/ 24906 w 521"/>
                    <a:gd name="T51" fmla="*/ 3510 h 406"/>
                    <a:gd name="T52" fmla="*/ 24415 w 521"/>
                    <a:gd name="T53" fmla="*/ 18878 h 406"/>
                    <a:gd name="T54" fmla="*/ 20956 w 521"/>
                    <a:gd name="T55" fmla="*/ 13741 h 406"/>
                    <a:gd name="T56" fmla="*/ 20478 w 521"/>
                    <a:gd name="T57" fmla="*/ 11897 h 406"/>
                    <a:gd name="T58" fmla="*/ 19976 w 521"/>
                    <a:gd name="T59" fmla="*/ 7047 h 406"/>
                    <a:gd name="T60" fmla="*/ 20956 w 521"/>
                    <a:gd name="T61" fmla="*/ 3510 h 406"/>
                    <a:gd name="T62" fmla="*/ 19976 w 521"/>
                    <a:gd name="T63" fmla="*/ 5239 h 406"/>
                    <a:gd name="T64" fmla="*/ 19380 w 521"/>
                    <a:gd name="T65" fmla="*/ 3510 h 406"/>
                    <a:gd name="T66" fmla="*/ 17282 w 521"/>
                    <a:gd name="T67" fmla="*/ 3510 h 406"/>
                    <a:gd name="T68" fmla="*/ 15551 w 521"/>
                    <a:gd name="T69" fmla="*/ 3510 h 406"/>
                    <a:gd name="T70" fmla="*/ 14920 w 521"/>
                    <a:gd name="T71" fmla="*/ 7047 h 406"/>
                    <a:gd name="T72" fmla="*/ 14438 w 521"/>
                    <a:gd name="T73" fmla="*/ 10213 h 406"/>
                    <a:gd name="T74" fmla="*/ 13260 w 521"/>
                    <a:gd name="T75" fmla="*/ 10213 h 406"/>
                    <a:gd name="T76" fmla="*/ 13260 w 521"/>
                    <a:gd name="T77" fmla="*/ 10213 h 406"/>
                    <a:gd name="T78" fmla="*/ 12218 w 521"/>
                    <a:gd name="T79" fmla="*/ 8733 h 406"/>
                    <a:gd name="T80" fmla="*/ 10466 w 521"/>
                    <a:gd name="T81" fmla="*/ 10213 h 406"/>
                    <a:gd name="T82" fmla="*/ 9375 w 521"/>
                    <a:gd name="T83" fmla="*/ 15539 h 406"/>
                    <a:gd name="T84" fmla="*/ 9375 w 521"/>
                    <a:gd name="T85" fmla="*/ 17027 h 406"/>
                    <a:gd name="T86" fmla="*/ 8801 w 521"/>
                    <a:gd name="T87" fmla="*/ 15539 h 406"/>
                    <a:gd name="T88" fmla="*/ 8394 w 521"/>
                    <a:gd name="T89" fmla="*/ 20296 h 406"/>
                    <a:gd name="T90" fmla="*/ 2821 w 521"/>
                    <a:gd name="T91" fmla="*/ 27283 h 406"/>
                    <a:gd name="T92" fmla="*/ 521 w 521"/>
                    <a:gd name="T93" fmla="*/ 30617 h 406"/>
                    <a:gd name="T94" fmla="*/ 521 w 521"/>
                    <a:gd name="T95" fmla="*/ 35635 h 406"/>
                    <a:gd name="T96" fmla="*/ 1136 w 521"/>
                    <a:gd name="T97" fmla="*/ 43978 h 406"/>
                    <a:gd name="T98" fmla="*/ 521 w 521"/>
                    <a:gd name="T99" fmla="*/ 43978 h 406"/>
                    <a:gd name="T100" fmla="*/ 1558 w 521"/>
                    <a:gd name="T101" fmla="*/ 52392 h 406"/>
                    <a:gd name="T102" fmla="*/ 2138 w 521"/>
                    <a:gd name="T103" fmla="*/ 64227 h 406"/>
                    <a:gd name="T104" fmla="*/ 1558 w 521"/>
                    <a:gd name="T105" fmla="*/ 67635 h 4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1"/>
                    <a:gd name="T160" fmla="*/ 0 h 406"/>
                    <a:gd name="T161" fmla="*/ 521 w 521"/>
                    <a:gd name="T162" fmla="*/ 406 h 4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1" h="406">
                      <a:moveTo>
                        <a:pt x="23" y="324"/>
                      </a:moveTo>
                      <a:lnTo>
                        <a:pt x="48" y="342"/>
                      </a:lnTo>
                      <a:lnTo>
                        <a:pt x="64" y="342"/>
                      </a:lnTo>
                      <a:lnTo>
                        <a:pt x="89" y="317"/>
                      </a:lnTo>
                      <a:lnTo>
                        <a:pt x="129" y="317"/>
                      </a:lnTo>
                      <a:lnTo>
                        <a:pt x="138" y="308"/>
                      </a:lnTo>
                      <a:lnTo>
                        <a:pt x="169" y="293"/>
                      </a:lnTo>
                      <a:lnTo>
                        <a:pt x="234" y="283"/>
                      </a:lnTo>
                      <a:lnTo>
                        <a:pt x="268" y="299"/>
                      </a:lnTo>
                      <a:lnTo>
                        <a:pt x="268" y="308"/>
                      </a:lnTo>
                      <a:lnTo>
                        <a:pt x="276" y="308"/>
                      </a:lnTo>
                      <a:lnTo>
                        <a:pt x="293" y="342"/>
                      </a:lnTo>
                      <a:lnTo>
                        <a:pt x="316" y="299"/>
                      </a:lnTo>
                      <a:lnTo>
                        <a:pt x="316" y="317"/>
                      </a:lnTo>
                      <a:lnTo>
                        <a:pt x="308" y="342"/>
                      </a:lnTo>
                      <a:lnTo>
                        <a:pt x="316" y="342"/>
                      </a:lnTo>
                      <a:lnTo>
                        <a:pt x="316" y="324"/>
                      </a:lnTo>
                      <a:lnTo>
                        <a:pt x="325" y="342"/>
                      </a:lnTo>
                      <a:lnTo>
                        <a:pt x="316" y="348"/>
                      </a:lnTo>
                      <a:lnTo>
                        <a:pt x="333" y="348"/>
                      </a:lnTo>
                      <a:lnTo>
                        <a:pt x="340" y="365"/>
                      </a:lnTo>
                      <a:lnTo>
                        <a:pt x="340" y="373"/>
                      </a:lnTo>
                      <a:lnTo>
                        <a:pt x="349" y="382"/>
                      </a:lnTo>
                      <a:lnTo>
                        <a:pt x="365" y="389"/>
                      </a:lnTo>
                      <a:lnTo>
                        <a:pt x="381" y="389"/>
                      </a:lnTo>
                      <a:lnTo>
                        <a:pt x="390" y="398"/>
                      </a:lnTo>
                      <a:lnTo>
                        <a:pt x="405" y="382"/>
                      </a:lnTo>
                      <a:lnTo>
                        <a:pt x="405" y="389"/>
                      </a:lnTo>
                      <a:lnTo>
                        <a:pt x="415" y="389"/>
                      </a:lnTo>
                      <a:lnTo>
                        <a:pt x="415" y="398"/>
                      </a:lnTo>
                      <a:lnTo>
                        <a:pt x="430" y="405"/>
                      </a:lnTo>
                      <a:lnTo>
                        <a:pt x="446" y="382"/>
                      </a:lnTo>
                      <a:lnTo>
                        <a:pt x="470" y="382"/>
                      </a:lnTo>
                      <a:lnTo>
                        <a:pt x="480" y="348"/>
                      </a:lnTo>
                      <a:lnTo>
                        <a:pt x="511" y="276"/>
                      </a:lnTo>
                      <a:lnTo>
                        <a:pt x="520" y="243"/>
                      </a:lnTo>
                      <a:lnTo>
                        <a:pt x="511" y="203"/>
                      </a:lnTo>
                      <a:lnTo>
                        <a:pt x="495" y="180"/>
                      </a:lnTo>
                      <a:lnTo>
                        <a:pt x="487" y="171"/>
                      </a:lnTo>
                      <a:lnTo>
                        <a:pt x="480" y="156"/>
                      </a:lnTo>
                      <a:lnTo>
                        <a:pt x="470" y="146"/>
                      </a:lnTo>
                      <a:lnTo>
                        <a:pt x="470" y="156"/>
                      </a:lnTo>
                      <a:lnTo>
                        <a:pt x="455" y="131"/>
                      </a:lnTo>
                      <a:lnTo>
                        <a:pt x="430" y="106"/>
                      </a:lnTo>
                      <a:lnTo>
                        <a:pt x="421" y="81"/>
                      </a:lnTo>
                      <a:lnTo>
                        <a:pt x="415" y="74"/>
                      </a:lnTo>
                      <a:lnTo>
                        <a:pt x="415" y="57"/>
                      </a:lnTo>
                      <a:lnTo>
                        <a:pt x="405" y="49"/>
                      </a:lnTo>
                      <a:lnTo>
                        <a:pt x="390" y="49"/>
                      </a:lnTo>
                      <a:lnTo>
                        <a:pt x="381" y="0"/>
                      </a:lnTo>
                      <a:lnTo>
                        <a:pt x="373" y="0"/>
                      </a:lnTo>
                      <a:lnTo>
                        <a:pt x="365" y="17"/>
                      </a:lnTo>
                      <a:lnTo>
                        <a:pt x="365" y="57"/>
                      </a:lnTo>
                      <a:lnTo>
                        <a:pt x="358" y="90"/>
                      </a:lnTo>
                      <a:lnTo>
                        <a:pt x="340" y="90"/>
                      </a:lnTo>
                      <a:lnTo>
                        <a:pt x="308" y="66"/>
                      </a:lnTo>
                      <a:lnTo>
                        <a:pt x="300" y="66"/>
                      </a:lnTo>
                      <a:lnTo>
                        <a:pt x="300" y="57"/>
                      </a:lnTo>
                      <a:lnTo>
                        <a:pt x="284" y="57"/>
                      </a:lnTo>
                      <a:lnTo>
                        <a:pt x="293" y="34"/>
                      </a:lnTo>
                      <a:lnTo>
                        <a:pt x="300" y="34"/>
                      </a:lnTo>
                      <a:lnTo>
                        <a:pt x="308" y="17"/>
                      </a:lnTo>
                      <a:lnTo>
                        <a:pt x="300" y="17"/>
                      </a:lnTo>
                      <a:lnTo>
                        <a:pt x="293" y="25"/>
                      </a:lnTo>
                      <a:lnTo>
                        <a:pt x="293" y="17"/>
                      </a:lnTo>
                      <a:lnTo>
                        <a:pt x="284" y="17"/>
                      </a:lnTo>
                      <a:lnTo>
                        <a:pt x="244" y="9"/>
                      </a:lnTo>
                      <a:lnTo>
                        <a:pt x="253" y="17"/>
                      </a:lnTo>
                      <a:lnTo>
                        <a:pt x="244" y="17"/>
                      </a:lnTo>
                      <a:lnTo>
                        <a:pt x="228" y="17"/>
                      </a:lnTo>
                      <a:lnTo>
                        <a:pt x="219" y="25"/>
                      </a:lnTo>
                      <a:lnTo>
                        <a:pt x="219" y="34"/>
                      </a:lnTo>
                      <a:lnTo>
                        <a:pt x="212" y="34"/>
                      </a:lnTo>
                      <a:lnTo>
                        <a:pt x="212" y="49"/>
                      </a:lnTo>
                      <a:lnTo>
                        <a:pt x="212" y="57"/>
                      </a:lnTo>
                      <a:lnTo>
                        <a:pt x="194" y="49"/>
                      </a:lnTo>
                      <a:lnTo>
                        <a:pt x="194" y="57"/>
                      </a:lnTo>
                      <a:lnTo>
                        <a:pt x="194" y="49"/>
                      </a:lnTo>
                      <a:lnTo>
                        <a:pt x="187" y="41"/>
                      </a:lnTo>
                      <a:lnTo>
                        <a:pt x="179" y="41"/>
                      </a:lnTo>
                      <a:lnTo>
                        <a:pt x="163" y="49"/>
                      </a:lnTo>
                      <a:lnTo>
                        <a:pt x="154" y="49"/>
                      </a:lnTo>
                      <a:lnTo>
                        <a:pt x="147" y="74"/>
                      </a:lnTo>
                      <a:lnTo>
                        <a:pt x="138" y="74"/>
                      </a:lnTo>
                      <a:lnTo>
                        <a:pt x="129" y="74"/>
                      </a:lnTo>
                      <a:lnTo>
                        <a:pt x="138" y="81"/>
                      </a:lnTo>
                      <a:lnTo>
                        <a:pt x="129" y="90"/>
                      </a:lnTo>
                      <a:lnTo>
                        <a:pt x="129" y="74"/>
                      </a:lnTo>
                      <a:lnTo>
                        <a:pt x="114" y="90"/>
                      </a:lnTo>
                      <a:lnTo>
                        <a:pt x="122" y="97"/>
                      </a:lnTo>
                      <a:lnTo>
                        <a:pt x="97" y="114"/>
                      </a:lnTo>
                      <a:lnTo>
                        <a:pt x="41" y="131"/>
                      </a:lnTo>
                      <a:lnTo>
                        <a:pt x="17" y="156"/>
                      </a:lnTo>
                      <a:lnTo>
                        <a:pt x="8" y="146"/>
                      </a:lnTo>
                      <a:lnTo>
                        <a:pt x="8" y="156"/>
                      </a:lnTo>
                      <a:lnTo>
                        <a:pt x="8" y="171"/>
                      </a:lnTo>
                      <a:lnTo>
                        <a:pt x="0" y="171"/>
                      </a:lnTo>
                      <a:lnTo>
                        <a:pt x="17" y="211"/>
                      </a:lnTo>
                      <a:lnTo>
                        <a:pt x="8" y="196"/>
                      </a:lnTo>
                      <a:lnTo>
                        <a:pt x="8" y="211"/>
                      </a:lnTo>
                      <a:lnTo>
                        <a:pt x="0" y="203"/>
                      </a:lnTo>
                      <a:lnTo>
                        <a:pt x="23" y="251"/>
                      </a:lnTo>
                      <a:lnTo>
                        <a:pt x="32" y="283"/>
                      </a:lnTo>
                      <a:lnTo>
                        <a:pt x="32" y="308"/>
                      </a:lnTo>
                      <a:lnTo>
                        <a:pt x="23" y="317"/>
                      </a:lnTo>
                      <a:lnTo>
                        <a:pt x="23" y="324"/>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430" name="Freeform 213"/>
                <p:cNvSpPr>
                  <a:spLocks/>
                </p:cNvSpPr>
                <p:nvPr/>
              </p:nvSpPr>
              <p:spPr bwMode="gray">
                <a:xfrm>
                  <a:off x="4458" y="3193"/>
                  <a:ext cx="19" cy="19"/>
                </a:xfrm>
                <a:custGeom>
                  <a:avLst/>
                  <a:gdLst>
                    <a:gd name="T0" fmla="*/ 0 w 17"/>
                    <a:gd name="T1" fmla="*/ 1364 h 17"/>
                    <a:gd name="T2" fmla="*/ 718 w 17"/>
                    <a:gd name="T3" fmla="*/ 1364 h 17"/>
                    <a:gd name="T4" fmla="*/ 1364 w 17"/>
                    <a:gd name="T5" fmla="*/ 0 h 17"/>
                    <a:gd name="T6" fmla="*/ 0 w 17"/>
                    <a:gd name="T7" fmla="*/ 0 h 17"/>
                    <a:gd name="T8" fmla="*/ 0 w 17"/>
                    <a:gd name="T9" fmla="*/ 136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9" y="16"/>
                      </a:lnTo>
                      <a:lnTo>
                        <a:pt x="16" y="0"/>
                      </a:lnTo>
                      <a:lnTo>
                        <a:pt x="0" y="0"/>
                      </a:lnTo>
                      <a:lnTo>
                        <a:pt x="0" y="16"/>
                      </a:lnTo>
                    </a:path>
                  </a:pathLst>
                </a:custGeom>
                <a:solidFill>
                  <a:srgbClr val="DDDDDD"/>
                </a:solidFill>
                <a:ln w="9525">
                  <a:noFill/>
                  <a:round/>
                  <a:headEnd/>
                  <a:tailEnd/>
                </a:ln>
              </p:spPr>
              <p:txBody>
                <a:bodyPr lIns="0" tIns="0" rIns="0" bIns="0" anchor="ctr"/>
                <a:lstStyle/>
                <a:p>
                  <a:endParaRPr lang="en-GB"/>
                </a:p>
              </p:txBody>
            </p:sp>
            <p:sp>
              <p:nvSpPr>
                <p:cNvPr id="3431" name="Freeform 214"/>
                <p:cNvSpPr>
                  <a:spLocks/>
                </p:cNvSpPr>
                <p:nvPr/>
              </p:nvSpPr>
              <p:spPr bwMode="gray">
                <a:xfrm>
                  <a:off x="4458" y="3193"/>
                  <a:ext cx="19" cy="19"/>
                </a:xfrm>
                <a:custGeom>
                  <a:avLst/>
                  <a:gdLst>
                    <a:gd name="T0" fmla="*/ 0 w 17"/>
                    <a:gd name="T1" fmla="*/ 1364 h 17"/>
                    <a:gd name="T2" fmla="*/ 718 w 17"/>
                    <a:gd name="T3" fmla="*/ 1364 h 17"/>
                    <a:gd name="T4" fmla="*/ 1364 w 17"/>
                    <a:gd name="T5" fmla="*/ 0 h 17"/>
                    <a:gd name="T6" fmla="*/ 0 w 17"/>
                    <a:gd name="T7" fmla="*/ 0 h 17"/>
                    <a:gd name="T8" fmla="*/ 0 w 17"/>
                    <a:gd name="T9" fmla="*/ 136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9" y="16"/>
                      </a:lnTo>
                      <a:lnTo>
                        <a:pt x="16" y="0"/>
                      </a:lnTo>
                      <a:lnTo>
                        <a:pt x="0" y="0"/>
                      </a:lnTo>
                      <a:lnTo>
                        <a:pt x="0" y="16"/>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432" name="Freeform 215"/>
                <p:cNvSpPr>
                  <a:spLocks/>
                </p:cNvSpPr>
                <p:nvPr/>
              </p:nvSpPr>
              <p:spPr bwMode="gray">
                <a:xfrm>
                  <a:off x="4548" y="3580"/>
                  <a:ext cx="19" cy="20"/>
                </a:xfrm>
                <a:custGeom>
                  <a:avLst/>
                  <a:gdLst>
                    <a:gd name="T0" fmla="*/ 0 w 17"/>
                    <a:gd name="T1" fmla="*/ 0 h 17"/>
                    <a:gd name="T2" fmla="*/ 1364 w 17"/>
                    <a:gd name="T3" fmla="*/ 10528 h 17"/>
                    <a:gd name="T4" fmla="*/ 1364 w 17"/>
                    <a:gd name="T5" fmla="*/ 0 h 17"/>
                    <a:gd name="T6" fmla="*/ 642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6"/>
                      </a:lnTo>
                      <a:lnTo>
                        <a:pt x="16" y="0"/>
                      </a:lnTo>
                      <a:lnTo>
                        <a:pt x="8" y="0"/>
                      </a:lnTo>
                      <a:lnTo>
                        <a:pt x="0" y="0"/>
                      </a:lnTo>
                    </a:path>
                  </a:pathLst>
                </a:custGeom>
                <a:solidFill>
                  <a:srgbClr val="DDDDDD"/>
                </a:solidFill>
                <a:ln w="9525">
                  <a:noFill/>
                  <a:round/>
                  <a:headEnd/>
                  <a:tailEnd/>
                </a:ln>
              </p:spPr>
              <p:txBody>
                <a:bodyPr lIns="0" tIns="0" rIns="0" bIns="0" anchor="ctr"/>
                <a:lstStyle/>
                <a:p>
                  <a:endParaRPr lang="en-GB"/>
                </a:p>
              </p:txBody>
            </p:sp>
            <p:sp>
              <p:nvSpPr>
                <p:cNvPr id="3433" name="Freeform 216"/>
                <p:cNvSpPr>
                  <a:spLocks/>
                </p:cNvSpPr>
                <p:nvPr/>
              </p:nvSpPr>
              <p:spPr bwMode="gray">
                <a:xfrm>
                  <a:off x="4548" y="3580"/>
                  <a:ext cx="19" cy="20"/>
                </a:xfrm>
                <a:custGeom>
                  <a:avLst/>
                  <a:gdLst>
                    <a:gd name="T0" fmla="*/ 0 w 17"/>
                    <a:gd name="T1" fmla="*/ 0 h 17"/>
                    <a:gd name="T2" fmla="*/ 1364 w 17"/>
                    <a:gd name="T3" fmla="*/ 10528 h 17"/>
                    <a:gd name="T4" fmla="*/ 1364 w 17"/>
                    <a:gd name="T5" fmla="*/ 0 h 17"/>
                    <a:gd name="T6" fmla="*/ 642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16"/>
                      </a:lnTo>
                      <a:lnTo>
                        <a:pt x="16" y="0"/>
                      </a:lnTo>
                      <a:lnTo>
                        <a:pt x="8" y="0"/>
                      </a:lnTo>
                      <a:lnTo>
                        <a:pt x="0" y="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434" name="Freeform 217"/>
                <p:cNvSpPr>
                  <a:spLocks/>
                </p:cNvSpPr>
                <p:nvPr/>
              </p:nvSpPr>
              <p:spPr bwMode="gray">
                <a:xfrm>
                  <a:off x="3962" y="2943"/>
                  <a:ext cx="155" cy="166"/>
                </a:xfrm>
                <a:custGeom>
                  <a:avLst/>
                  <a:gdLst>
                    <a:gd name="T0" fmla="*/ 0 w 140"/>
                    <a:gd name="T1" fmla="*/ 0 h 145"/>
                    <a:gd name="T2" fmla="*/ 0 w 140"/>
                    <a:gd name="T3" fmla="*/ 1445 h 145"/>
                    <a:gd name="T4" fmla="*/ 1053 w 140"/>
                    <a:gd name="T5" fmla="*/ 5222 h 145"/>
                    <a:gd name="T6" fmla="*/ 1940 w 140"/>
                    <a:gd name="T7" fmla="*/ 9162 h 145"/>
                    <a:gd name="T8" fmla="*/ 2381 w 140"/>
                    <a:gd name="T9" fmla="*/ 10489 h 145"/>
                    <a:gd name="T10" fmla="*/ 2892 w 140"/>
                    <a:gd name="T11" fmla="*/ 14342 h 145"/>
                    <a:gd name="T12" fmla="*/ 3896 w 140"/>
                    <a:gd name="T13" fmla="*/ 18017 h 145"/>
                    <a:gd name="T14" fmla="*/ 4848 w 140"/>
                    <a:gd name="T15" fmla="*/ 25168 h 145"/>
                    <a:gd name="T16" fmla="*/ 6587 w 140"/>
                    <a:gd name="T17" fmla="*/ 32289 h 145"/>
                    <a:gd name="T18" fmla="*/ 7601 w 140"/>
                    <a:gd name="T19" fmla="*/ 32289 h 145"/>
                    <a:gd name="T20" fmla="*/ 8075 w 140"/>
                    <a:gd name="T21" fmla="*/ 25168 h 145"/>
                    <a:gd name="T22" fmla="*/ 7601 w 140"/>
                    <a:gd name="T23" fmla="*/ 21602 h 145"/>
                    <a:gd name="T24" fmla="*/ 7231 w 140"/>
                    <a:gd name="T25" fmla="*/ 21602 h 145"/>
                    <a:gd name="T26" fmla="*/ 6587 w 140"/>
                    <a:gd name="T27" fmla="*/ 18017 h 145"/>
                    <a:gd name="T28" fmla="*/ 6315 w 140"/>
                    <a:gd name="T29" fmla="*/ 18017 h 145"/>
                    <a:gd name="T30" fmla="*/ 6315 w 140"/>
                    <a:gd name="T31" fmla="*/ 16228 h 145"/>
                    <a:gd name="T32" fmla="*/ 5704 w 140"/>
                    <a:gd name="T33" fmla="*/ 14342 h 145"/>
                    <a:gd name="T34" fmla="*/ 5704 w 140"/>
                    <a:gd name="T35" fmla="*/ 12528 h 145"/>
                    <a:gd name="T36" fmla="*/ 4370 w 140"/>
                    <a:gd name="T37" fmla="*/ 9162 h 145"/>
                    <a:gd name="T38" fmla="*/ 3896 w 140"/>
                    <a:gd name="T39" fmla="*/ 9162 h 145"/>
                    <a:gd name="T40" fmla="*/ 1429 w 140"/>
                    <a:gd name="T41" fmla="*/ 1445 h 145"/>
                    <a:gd name="T42" fmla="*/ 0 w 140"/>
                    <a:gd name="T43" fmla="*/ 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0"/>
                    <a:gd name="T67" fmla="*/ 0 h 145"/>
                    <a:gd name="T68" fmla="*/ 140 w 140"/>
                    <a:gd name="T69" fmla="*/ 145 h 1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0" h="145">
                      <a:moveTo>
                        <a:pt x="0" y="0"/>
                      </a:moveTo>
                      <a:lnTo>
                        <a:pt x="0" y="7"/>
                      </a:lnTo>
                      <a:lnTo>
                        <a:pt x="18" y="23"/>
                      </a:lnTo>
                      <a:lnTo>
                        <a:pt x="33" y="41"/>
                      </a:lnTo>
                      <a:lnTo>
                        <a:pt x="42" y="47"/>
                      </a:lnTo>
                      <a:lnTo>
                        <a:pt x="49" y="64"/>
                      </a:lnTo>
                      <a:lnTo>
                        <a:pt x="65" y="81"/>
                      </a:lnTo>
                      <a:lnTo>
                        <a:pt x="83" y="113"/>
                      </a:lnTo>
                      <a:lnTo>
                        <a:pt x="114" y="144"/>
                      </a:lnTo>
                      <a:lnTo>
                        <a:pt x="130" y="144"/>
                      </a:lnTo>
                      <a:lnTo>
                        <a:pt x="139" y="113"/>
                      </a:lnTo>
                      <a:lnTo>
                        <a:pt x="130" y="97"/>
                      </a:lnTo>
                      <a:lnTo>
                        <a:pt x="123" y="97"/>
                      </a:lnTo>
                      <a:lnTo>
                        <a:pt x="114" y="81"/>
                      </a:lnTo>
                      <a:lnTo>
                        <a:pt x="108" y="81"/>
                      </a:lnTo>
                      <a:lnTo>
                        <a:pt x="108" y="72"/>
                      </a:lnTo>
                      <a:lnTo>
                        <a:pt x="98" y="64"/>
                      </a:lnTo>
                      <a:lnTo>
                        <a:pt x="98" y="56"/>
                      </a:lnTo>
                      <a:lnTo>
                        <a:pt x="74" y="41"/>
                      </a:lnTo>
                      <a:lnTo>
                        <a:pt x="65" y="41"/>
                      </a:lnTo>
                      <a:lnTo>
                        <a:pt x="24" y="7"/>
                      </a:lnTo>
                      <a:lnTo>
                        <a:pt x="0" y="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435" name="Freeform 218"/>
                <p:cNvSpPr>
                  <a:spLocks/>
                </p:cNvSpPr>
                <p:nvPr/>
              </p:nvSpPr>
              <p:spPr bwMode="gray">
                <a:xfrm>
                  <a:off x="4106" y="3108"/>
                  <a:ext cx="129" cy="40"/>
                </a:xfrm>
                <a:custGeom>
                  <a:avLst/>
                  <a:gdLst>
                    <a:gd name="T0" fmla="*/ 0 w 116"/>
                    <a:gd name="T1" fmla="*/ 1800 h 35"/>
                    <a:gd name="T2" fmla="*/ 2340 w 116"/>
                    <a:gd name="T3" fmla="*/ 5239 h 35"/>
                    <a:gd name="T4" fmla="*/ 8037 w 116"/>
                    <a:gd name="T5" fmla="*/ 7047 h 35"/>
                    <a:gd name="T6" fmla="*/ 8037 w 116"/>
                    <a:gd name="T7" fmla="*/ 5239 h 35"/>
                    <a:gd name="T8" fmla="*/ 6920 w 116"/>
                    <a:gd name="T9" fmla="*/ 5239 h 35"/>
                    <a:gd name="T10" fmla="*/ 6249 w 116"/>
                    <a:gd name="T11" fmla="*/ 3510 h 35"/>
                    <a:gd name="T12" fmla="*/ 4542 w 116"/>
                    <a:gd name="T13" fmla="*/ 1800 h 35"/>
                    <a:gd name="T14" fmla="*/ 4542 w 116"/>
                    <a:gd name="T15" fmla="*/ 3510 h 35"/>
                    <a:gd name="T16" fmla="*/ 3551 w 116"/>
                    <a:gd name="T17" fmla="*/ 1800 h 35"/>
                    <a:gd name="T18" fmla="*/ 1745 w 116"/>
                    <a:gd name="T19" fmla="*/ 0 h 35"/>
                    <a:gd name="T20" fmla="*/ 588 w 116"/>
                    <a:gd name="T21" fmla="*/ 0 h 35"/>
                    <a:gd name="T22" fmla="*/ 0 w 116"/>
                    <a:gd name="T23" fmla="*/ 180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35"/>
                    <a:gd name="T38" fmla="*/ 116 w 116"/>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35">
                      <a:moveTo>
                        <a:pt x="0" y="9"/>
                      </a:moveTo>
                      <a:lnTo>
                        <a:pt x="33" y="25"/>
                      </a:lnTo>
                      <a:lnTo>
                        <a:pt x="115" y="34"/>
                      </a:lnTo>
                      <a:lnTo>
                        <a:pt x="115" y="25"/>
                      </a:lnTo>
                      <a:lnTo>
                        <a:pt x="98" y="25"/>
                      </a:lnTo>
                      <a:lnTo>
                        <a:pt x="90" y="17"/>
                      </a:lnTo>
                      <a:lnTo>
                        <a:pt x="65" y="9"/>
                      </a:lnTo>
                      <a:lnTo>
                        <a:pt x="65" y="17"/>
                      </a:lnTo>
                      <a:lnTo>
                        <a:pt x="50" y="9"/>
                      </a:lnTo>
                      <a:lnTo>
                        <a:pt x="25" y="0"/>
                      </a:lnTo>
                      <a:lnTo>
                        <a:pt x="9" y="0"/>
                      </a:lnTo>
                      <a:lnTo>
                        <a:pt x="0" y="9"/>
                      </a:lnTo>
                    </a:path>
                  </a:pathLst>
                </a:custGeom>
                <a:solidFill>
                  <a:srgbClr val="DDDDDD"/>
                </a:solidFill>
                <a:ln w="9525">
                  <a:noFill/>
                  <a:round/>
                  <a:headEnd/>
                  <a:tailEnd/>
                </a:ln>
              </p:spPr>
              <p:txBody>
                <a:bodyPr lIns="0" tIns="0" rIns="0" bIns="0" anchor="ctr"/>
                <a:lstStyle/>
                <a:p>
                  <a:endParaRPr lang="en-GB"/>
                </a:p>
              </p:txBody>
            </p:sp>
            <p:sp>
              <p:nvSpPr>
                <p:cNvPr id="3436" name="Freeform 219"/>
                <p:cNvSpPr>
                  <a:spLocks/>
                </p:cNvSpPr>
                <p:nvPr/>
              </p:nvSpPr>
              <p:spPr bwMode="gray">
                <a:xfrm>
                  <a:off x="4234" y="3147"/>
                  <a:ext cx="19" cy="1"/>
                </a:xfrm>
                <a:custGeom>
                  <a:avLst/>
                  <a:gdLst>
                    <a:gd name="T0" fmla="*/ 0 w 17"/>
                    <a:gd name="T1" fmla="*/ 0 h 1"/>
                    <a:gd name="T2" fmla="*/ 514 w 17"/>
                    <a:gd name="T3" fmla="*/ 0 h 1"/>
                    <a:gd name="T4" fmla="*/ 1364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6" y="0"/>
                      </a:lnTo>
                      <a:lnTo>
                        <a:pt x="16" y="0"/>
                      </a:lnTo>
                      <a:lnTo>
                        <a:pt x="0" y="0"/>
                      </a:lnTo>
                    </a:path>
                  </a:pathLst>
                </a:custGeom>
                <a:solidFill>
                  <a:srgbClr val="DDDDDD"/>
                </a:solidFill>
                <a:ln w="9525">
                  <a:noFill/>
                  <a:round/>
                  <a:headEnd/>
                  <a:tailEnd/>
                </a:ln>
              </p:spPr>
              <p:txBody>
                <a:bodyPr lIns="0" tIns="0" rIns="0" bIns="0" anchor="ctr"/>
                <a:lstStyle/>
                <a:p>
                  <a:endParaRPr lang="en-GB"/>
                </a:p>
              </p:txBody>
            </p:sp>
            <p:sp>
              <p:nvSpPr>
                <p:cNvPr id="3437" name="Freeform 220"/>
                <p:cNvSpPr>
                  <a:spLocks/>
                </p:cNvSpPr>
                <p:nvPr/>
              </p:nvSpPr>
              <p:spPr bwMode="gray">
                <a:xfrm>
                  <a:off x="4260" y="3147"/>
                  <a:ext cx="110" cy="19"/>
                </a:xfrm>
                <a:custGeom>
                  <a:avLst/>
                  <a:gdLst>
                    <a:gd name="T0" fmla="*/ 0 w 98"/>
                    <a:gd name="T1" fmla="*/ 1364 h 17"/>
                    <a:gd name="T2" fmla="*/ 684 w 98"/>
                    <a:gd name="T3" fmla="*/ 1364 h 17"/>
                    <a:gd name="T4" fmla="*/ 4167 w 98"/>
                    <a:gd name="T5" fmla="*/ 0 h 17"/>
                    <a:gd name="T6" fmla="*/ 7425 w 98"/>
                    <a:gd name="T7" fmla="*/ 1364 h 17"/>
                    <a:gd name="T8" fmla="*/ 9884 w 98"/>
                    <a:gd name="T9" fmla="*/ 0 h 17"/>
                    <a:gd name="T10" fmla="*/ 8215 w 98"/>
                    <a:gd name="T11" fmla="*/ 0 h 17"/>
                    <a:gd name="T12" fmla="*/ 5786 w 98"/>
                    <a:gd name="T13" fmla="*/ 0 h 17"/>
                    <a:gd name="T14" fmla="*/ 4167 w 98"/>
                    <a:gd name="T15" fmla="*/ 0 h 17"/>
                    <a:gd name="T16" fmla="*/ 1591 w 98"/>
                    <a:gd name="T17" fmla="*/ 0 h 17"/>
                    <a:gd name="T18" fmla="*/ 2350 w 98"/>
                    <a:gd name="T19" fmla="*/ 0 h 17"/>
                    <a:gd name="T20" fmla="*/ 0 w 98"/>
                    <a:gd name="T21" fmla="*/ 0 h 17"/>
                    <a:gd name="T22" fmla="*/ 0 w 98"/>
                    <a:gd name="T23" fmla="*/ 1364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
                    <a:gd name="T37" fmla="*/ 0 h 17"/>
                    <a:gd name="T38" fmla="*/ 98 w 9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 h="17">
                      <a:moveTo>
                        <a:pt x="0" y="16"/>
                      </a:moveTo>
                      <a:lnTo>
                        <a:pt x="7" y="16"/>
                      </a:lnTo>
                      <a:lnTo>
                        <a:pt x="41" y="0"/>
                      </a:lnTo>
                      <a:lnTo>
                        <a:pt x="73" y="16"/>
                      </a:lnTo>
                      <a:lnTo>
                        <a:pt x="97" y="0"/>
                      </a:lnTo>
                      <a:lnTo>
                        <a:pt x="81" y="0"/>
                      </a:lnTo>
                      <a:lnTo>
                        <a:pt x="56" y="0"/>
                      </a:lnTo>
                      <a:lnTo>
                        <a:pt x="41" y="0"/>
                      </a:lnTo>
                      <a:lnTo>
                        <a:pt x="16" y="0"/>
                      </a:lnTo>
                      <a:lnTo>
                        <a:pt x="23" y="0"/>
                      </a:lnTo>
                      <a:lnTo>
                        <a:pt x="0" y="0"/>
                      </a:lnTo>
                      <a:lnTo>
                        <a:pt x="0" y="16"/>
                      </a:lnTo>
                    </a:path>
                  </a:pathLst>
                </a:custGeom>
                <a:solidFill>
                  <a:srgbClr val="DDDDDD"/>
                </a:solidFill>
                <a:ln w="9525">
                  <a:noFill/>
                  <a:round/>
                  <a:headEnd/>
                  <a:tailEnd/>
                </a:ln>
              </p:spPr>
              <p:txBody>
                <a:bodyPr lIns="0" tIns="0" rIns="0" bIns="0" anchor="ctr"/>
                <a:lstStyle/>
                <a:p>
                  <a:endParaRPr lang="en-GB"/>
                </a:p>
              </p:txBody>
            </p:sp>
            <p:sp>
              <p:nvSpPr>
                <p:cNvPr id="3438" name="Freeform 221"/>
                <p:cNvSpPr>
                  <a:spLocks/>
                </p:cNvSpPr>
                <p:nvPr/>
              </p:nvSpPr>
              <p:spPr bwMode="gray">
                <a:xfrm>
                  <a:off x="4295" y="3165"/>
                  <a:ext cx="29" cy="19"/>
                </a:xfrm>
                <a:custGeom>
                  <a:avLst/>
                  <a:gdLst>
                    <a:gd name="T0" fmla="*/ 0 w 26"/>
                    <a:gd name="T1" fmla="*/ 0 h 17"/>
                    <a:gd name="T2" fmla="*/ 1315 w 26"/>
                    <a:gd name="T3" fmla="*/ 1364 h 17"/>
                    <a:gd name="T4" fmla="*/ 2018 w 26"/>
                    <a:gd name="T5" fmla="*/ 1364 h 17"/>
                    <a:gd name="T6" fmla="*/ 1315 w 26"/>
                    <a:gd name="T7" fmla="*/ 0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17" y="16"/>
                      </a:lnTo>
                      <a:lnTo>
                        <a:pt x="25" y="16"/>
                      </a:lnTo>
                      <a:lnTo>
                        <a:pt x="17" y="0"/>
                      </a:lnTo>
                      <a:lnTo>
                        <a:pt x="0" y="0"/>
                      </a:lnTo>
                    </a:path>
                  </a:pathLst>
                </a:custGeom>
                <a:solidFill>
                  <a:srgbClr val="DDDDDD"/>
                </a:solidFill>
                <a:ln w="9525">
                  <a:noFill/>
                  <a:round/>
                  <a:headEnd/>
                  <a:tailEnd/>
                </a:ln>
              </p:spPr>
              <p:txBody>
                <a:bodyPr lIns="0" tIns="0" rIns="0" bIns="0" anchor="ctr"/>
                <a:lstStyle/>
                <a:p>
                  <a:endParaRPr lang="en-GB"/>
                </a:p>
              </p:txBody>
            </p:sp>
            <p:sp>
              <p:nvSpPr>
                <p:cNvPr id="3439" name="Freeform 222"/>
                <p:cNvSpPr>
                  <a:spLocks/>
                </p:cNvSpPr>
                <p:nvPr/>
              </p:nvSpPr>
              <p:spPr bwMode="gray">
                <a:xfrm>
                  <a:off x="4359" y="3147"/>
                  <a:ext cx="56" cy="30"/>
                </a:xfrm>
                <a:custGeom>
                  <a:avLst/>
                  <a:gdLst>
                    <a:gd name="T0" fmla="*/ 0 w 51"/>
                    <a:gd name="T1" fmla="*/ 7521 h 26"/>
                    <a:gd name="T2" fmla="*/ 772 w 51"/>
                    <a:gd name="T3" fmla="*/ 7521 h 26"/>
                    <a:gd name="T4" fmla="*/ 2090 w 51"/>
                    <a:gd name="T5" fmla="*/ 0 h 26"/>
                    <a:gd name="T6" fmla="*/ 1057 w 51"/>
                    <a:gd name="T7" fmla="*/ 0 h 26"/>
                    <a:gd name="T8" fmla="*/ 366 w 51"/>
                    <a:gd name="T9" fmla="*/ 4883 h 26"/>
                    <a:gd name="T10" fmla="*/ 0 w 51"/>
                    <a:gd name="T11" fmla="*/ 7521 h 26"/>
                    <a:gd name="T12" fmla="*/ 0 60000 65536"/>
                    <a:gd name="T13" fmla="*/ 0 60000 65536"/>
                    <a:gd name="T14" fmla="*/ 0 60000 65536"/>
                    <a:gd name="T15" fmla="*/ 0 60000 65536"/>
                    <a:gd name="T16" fmla="*/ 0 60000 65536"/>
                    <a:gd name="T17" fmla="*/ 0 60000 65536"/>
                    <a:gd name="T18" fmla="*/ 0 w 51"/>
                    <a:gd name="T19" fmla="*/ 0 h 26"/>
                    <a:gd name="T20" fmla="*/ 51 w 5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1" h="26">
                      <a:moveTo>
                        <a:pt x="0" y="25"/>
                      </a:moveTo>
                      <a:lnTo>
                        <a:pt x="18" y="25"/>
                      </a:lnTo>
                      <a:lnTo>
                        <a:pt x="50" y="0"/>
                      </a:lnTo>
                      <a:lnTo>
                        <a:pt x="25" y="0"/>
                      </a:lnTo>
                      <a:lnTo>
                        <a:pt x="9" y="16"/>
                      </a:lnTo>
                      <a:lnTo>
                        <a:pt x="0" y="25"/>
                      </a:lnTo>
                    </a:path>
                  </a:pathLst>
                </a:custGeom>
                <a:solidFill>
                  <a:srgbClr val="DDDDDD"/>
                </a:solidFill>
                <a:ln w="9525">
                  <a:noFill/>
                  <a:round/>
                  <a:headEnd/>
                  <a:tailEnd/>
                </a:ln>
              </p:spPr>
              <p:txBody>
                <a:bodyPr lIns="0" tIns="0" rIns="0" bIns="0" anchor="ctr"/>
                <a:lstStyle/>
                <a:p>
                  <a:endParaRPr lang="en-GB"/>
                </a:p>
              </p:txBody>
            </p:sp>
            <p:sp>
              <p:nvSpPr>
                <p:cNvPr id="3440" name="Freeform 223"/>
                <p:cNvSpPr>
                  <a:spLocks/>
                </p:cNvSpPr>
                <p:nvPr/>
              </p:nvSpPr>
              <p:spPr bwMode="gray">
                <a:xfrm>
                  <a:off x="4513" y="3100"/>
                  <a:ext cx="19" cy="29"/>
                </a:xfrm>
                <a:custGeom>
                  <a:avLst/>
                  <a:gdLst>
                    <a:gd name="T0" fmla="*/ 0 w 17"/>
                    <a:gd name="T1" fmla="*/ 8880 h 25"/>
                    <a:gd name="T2" fmla="*/ 1364 w 17"/>
                    <a:gd name="T3" fmla="*/ 2644 h 25"/>
                    <a:gd name="T4" fmla="*/ 1364 w 17"/>
                    <a:gd name="T5" fmla="*/ 0 h 25"/>
                    <a:gd name="T6" fmla="*/ 0 w 17"/>
                    <a:gd name="T7" fmla="*/ 8880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0" y="24"/>
                      </a:moveTo>
                      <a:lnTo>
                        <a:pt x="16" y="7"/>
                      </a:lnTo>
                      <a:lnTo>
                        <a:pt x="16" y="0"/>
                      </a:lnTo>
                      <a:lnTo>
                        <a:pt x="0" y="24"/>
                      </a:lnTo>
                    </a:path>
                  </a:pathLst>
                </a:custGeom>
                <a:solidFill>
                  <a:srgbClr val="DDDDDD"/>
                </a:solidFill>
                <a:ln w="9525">
                  <a:noFill/>
                  <a:round/>
                  <a:headEnd/>
                  <a:tailEnd/>
                </a:ln>
              </p:spPr>
              <p:txBody>
                <a:bodyPr lIns="0" tIns="0" rIns="0" bIns="0" anchor="ctr"/>
                <a:lstStyle/>
                <a:p>
                  <a:endParaRPr lang="en-GB"/>
                </a:p>
              </p:txBody>
            </p:sp>
            <p:sp>
              <p:nvSpPr>
                <p:cNvPr id="3441" name="Freeform 224"/>
                <p:cNvSpPr>
                  <a:spLocks/>
                </p:cNvSpPr>
                <p:nvPr/>
              </p:nvSpPr>
              <p:spPr bwMode="gray">
                <a:xfrm>
                  <a:off x="4106" y="3044"/>
                  <a:ext cx="21" cy="29"/>
                </a:xfrm>
                <a:custGeom>
                  <a:avLst/>
                  <a:gdLst>
                    <a:gd name="T0" fmla="*/ 0 w 19"/>
                    <a:gd name="T1" fmla="*/ 683 h 26"/>
                    <a:gd name="T2" fmla="*/ 464 w 19"/>
                    <a:gd name="T3" fmla="*/ 1304 h 26"/>
                    <a:gd name="T4" fmla="*/ 979 w 19"/>
                    <a:gd name="T5" fmla="*/ 2018 h 26"/>
                    <a:gd name="T6" fmla="*/ 979 w 19"/>
                    <a:gd name="T7" fmla="*/ 1304 h 26"/>
                    <a:gd name="T8" fmla="*/ 464 w 19"/>
                    <a:gd name="T9" fmla="*/ 0 h 26"/>
                    <a:gd name="T10" fmla="*/ 0 w 19"/>
                    <a:gd name="T11" fmla="*/ 683 h 26"/>
                    <a:gd name="T12" fmla="*/ 0 60000 65536"/>
                    <a:gd name="T13" fmla="*/ 0 60000 65536"/>
                    <a:gd name="T14" fmla="*/ 0 60000 65536"/>
                    <a:gd name="T15" fmla="*/ 0 60000 65536"/>
                    <a:gd name="T16" fmla="*/ 0 60000 65536"/>
                    <a:gd name="T17" fmla="*/ 0 60000 65536"/>
                    <a:gd name="T18" fmla="*/ 0 w 19"/>
                    <a:gd name="T19" fmla="*/ 0 h 26"/>
                    <a:gd name="T20" fmla="*/ 19 w 1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9" h="26">
                      <a:moveTo>
                        <a:pt x="0" y="9"/>
                      </a:moveTo>
                      <a:lnTo>
                        <a:pt x="9" y="16"/>
                      </a:lnTo>
                      <a:lnTo>
                        <a:pt x="18" y="25"/>
                      </a:lnTo>
                      <a:lnTo>
                        <a:pt x="18" y="16"/>
                      </a:lnTo>
                      <a:lnTo>
                        <a:pt x="9" y="0"/>
                      </a:lnTo>
                      <a:lnTo>
                        <a:pt x="0" y="9"/>
                      </a:lnTo>
                    </a:path>
                  </a:pathLst>
                </a:custGeom>
                <a:solidFill>
                  <a:srgbClr val="DDDDDD"/>
                </a:solidFill>
                <a:ln w="9525">
                  <a:noFill/>
                  <a:round/>
                  <a:headEnd/>
                  <a:tailEnd/>
                </a:ln>
              </p:spPr>
              <p:txBody>
                <a:bodyPr lIns="0" tIns="0" rIns="0" bIns="0" anchor="ctr"/>
                <a:lstStyle/>
                <a:p>
                  <a:endParaRPr lang="en-GB"/>
                </a:p>
              </p:txBody>
            </p:sp>
            <p:sp>
              <p:nvSpPr>
                <p:cNvPr id="3442" name="Freeform 225"/>
                <p:cNvSpPr>
                  <a:spLocks/>
                </p:cNvSpPr>
                <p:nvPr/>
              </p:nvSpPr>
              <p:spPr bwMode="gray">
                <a:xfrm>
                  <a:off x="4106" y="3044"/>
                  <a:ext cx="21" cy="29"/>
                </a:xfrm>
                <a:custGeom>
                  <a:avLst/>
                  <a:gdLst>
                    <a:gd name="T0" fmla="*/ 0 w 19"/>
                    <a:gd name="T1" fmla="*/ 683 h 26"/>
                    <a:gd name="T2" fmla="*/ 464 w 19"/>
                    <a:gd name="T3" fmla="*/ 1304 h 26"/>
                    <a:gd name="T4" fmla="*/ 979 w 19"/>
                    <a:gd name="T5" fmla="*/ 2018 h 26"/>
                    <a:gd name="T6" fmla="*/ 979 w 19"/>
                    <a:gd name="T7" fmla="*/ 1304 h 26"/>
                    <a:gd name="T8" fmla="*/ 464 w 19"/>
                    <a:gd name="T9" fmla="*/ 0 h 26"/>
                    <a:gd name="T10" fmla="*/ 0 w 19"/>
                    <a:gd name="T11" fmla="*/ 683 h 26"/>
                    <a:gd name="T12" fmla="*/ 0 60000 65536"/>
                    <a:gd name="T13" fmla="*/ 0 60000 65536"/>
                    <a:gd name="T14" fmla="*/ 0 60000 65536"/>
                    <a:gd name="T15" fmla="*/ 0 60000 65536"/>
                    <a:gd name="T16" fmla="*/ 0 60000 65536"/>
                    <a:gd name="T17" fmla="*/ 0 60000 65536"/>
                    <a:gd name="T18" fmla="*/ 0 w 19"/>
                    <a:gd name="T19" fmla="*/ 0 h 26"/>
                    <a:gd name="T20" fmla="*/ 19 w 1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9" h="26">
                      <a:moveTo>
                        <a:pt x="0" y="9"/>
                      </a:moveTo>
                      <a:lnTo>
                        <a:pt x="9" y="16"/>
                      </a:lnTo>
                      <a:lnTo>
                        <a:pt x="18" y="25"/>
                      </a:lnTo>
                      <a:lnTo>
                        <a:pt x="18" y="16"/>
                      </a:lnTo>
                      <a:lnTo>
                        <a:pt x="9" y="0"/>
                      </a:lnTo>
                      <a:lnTo>
                        <a:pt x="0" y="9"/>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443" name="Freeform 226"/>
                <p:cNvSpPr>
                  <a:spLocks/>
                </p:cNvSpPr>
                <p:nvPr/>
              </p:nvSpPr>
              <p:spPr bwMode="gray">
                <a:xfrm>
                  <a:off x="4134" y="3062"/>
                  <a:ext cx="18" cy="20"/>
                </a:xfrm>
                <a:custGeom>
                  <a:avLst/>
                  <a:gdLst>
                    <a:gd name="T0" fmla="*/ 0 w 17"/>
                    <a:gd name="T1" fmla="*/ 10528 h 17"/>
                    <a:gd name="T2" fmla="*/ 146 w 17"/>
                    <a:gd name="T3" fmla="*/ 10528 h 17"/>
                    <a:gd name="T4" fmla="*/ 146 w 17"/>
                    <a:gd name="T5" fmla="*/ 0 h 17"/>
                    <a:gd name="T6" fmla="*/ 0 w 17"/>
                    <a:gd name="T7" fmla="*/ 0 h 17"/>
                    <a:gd name="T8" fmla="*/ 0 w 17"/>
                    <a:gd name="T9" fmla="*/ 1052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DDDDDD"/>
                </a:solidFill>
                <a:ln w="9525">
                  <a:noFill/>
                  <a:round/>
                  <a:headEnd/>
                  <a:tailEnd/>
                </a:ln>
              </p:spPr>
              <p:txBody>
                <a:bodyPr lIns="0" tIns="0" rIns="0" bIns="0" anchor="ctr"/>
                <a:lstStyle/>
                <a:p>
                  <a:endParaRPr lang="en-GB"/>
                </a:p>
              </p:txBody>
            </p:sp>
            <p:sp>
              <p:nvSpPr>
                <p:cNvPr id="3444" name="Freeform 227"/>
                <p:cNvSpPr>
                  <a:spLocks/>
                </p:cNvSpPr>
                <p:nvPr/>
              </p:nvSpPr>
              <p:spPr bwMode="gray">
                <a:xfrm>
                  <a:off x="4295" y="2997"/>
                  <a:ext cx="93" cy="112"/>
                </a:xfrm>
                <a:custGeom>
                  <a:avLst/>
                  <a:gdLst>
                    <a:gd name="T0" fmla="*/ 0 w 83"/>
                    <a:gd name="T1" fmla="*/ 11897 h 98"/>
                    <a:gd name="T2" fmla="*/ 0 w 83"/>
                    <a:gd name="T3" fmla="*/ 13741 h 98"/>
                    <a:gd name="T4" fmla="*/ 921 w 83"/>
                    <a:gd name="T5" fmla="*/ 13741 h 98"/>
                    <a:gd name="T6" fmla="*/ 921 w 83"/>
                    <a:gd name="T7" fmla="*/ 15539 h 98"/>
                    <a:gd name="T8" fmla="*/ 921 w 83"/>
                    <a:gd name="T9" fmla="*/ 20296 h 98"/>
                    <a:gd name="T10" fmla="*/ 1626 w 83"/>
                    <a:gd name="T11" fmla="*/ 18878 h 98"/>
                    <a:gd name="T12" fmla="*/ 1626 w 83"/>
                    <a:gd name="T13" fmla="*/ 13741 h 98"/>
                    <a:gd name="T14" fmla="*/ 2321 w 83"/>
                    <a:gd name="T15" fmla="*/ 11897 h 98"/>
                    <a:gd name="T16" fmla="*/ 3219 w 83"/>
                    <a:gd name="T17" fmla="*/ 11897 h 98"/>
                    <a:gd name="T18" fmla="*/ 2321 w 83"/>
                    <a:gd name="T19" fmla="*/ 13741 h 98"/>
                    <a:gd name="T20" fmla="*/ 3219 w 83"/>
                    <a:gd name="T21" fmla="*/ 15539 h 98"/>
                    <a:gd name="T22" fmla="*/ 3219 w 83"/>
                    <a:gd name="T23" fmla="*/ 17078 h 98"/>
                    <a:gd name="T24" fmla="*/ 4811 w 83"/>
                    <a:gd name="T25" fmla="*/ 17078 h 98"/>
                    <a:gd name="T26" fmla="*/ 4811 w 83"/>
                    <a:gd name="T27" fmla="*/ 20296 h 98"/>
                    <a:gd name="T28" fmla="*/ 5430 w 83"/>
                    <a:gd name="T29" fmla="*/ 18878 h 98"/>
                    <a:gd name="T30" fmla="*/ 5430 w 83"/>
                    <a:gd name="T31" fmla="*/ 17078 h 98"/>
                    <a:gd name="T32" fmla="*/ 3973 w 83"/>
                    <a:gd name="T33" fmla="*/ 13741 h 98"/>
                    <a:gd name="T34" fmla="*/ 4811 w 83"/>
                    <a:gd name="T35" fmla="*/ 13741 h 98"/>
                    <a:gd name="T36" fmla="*/ 3219 w 83"/>
                    <a:gd name="T37" fmla="*/ 10410 h 98"/>
                    <a:gd name="T38" fmla="*/ 4811 w 83"/>
                    <a:gd name="T39" fmla="*/ 7047 h 98"/>
                    <a:gd name="T40" fmla="*/ 5430 w 83"/>
                    <a:gd name="T41" fmla="*/ 7047 h 98"/>
                    <a:gd name="T42" fmla="*/ 2321 w 83"/>
                    <a:gd name="T43" fmla="*/ 8733 h 98"/>
                    <a:gd name="T44" fmla="*/ 1626 w 83"/>
                    <a:gd name="T45" fmla="*/ 7047 h 98"/>
                    <a:gd name="T46" fmla="*/ 1626 w 83"/>
                    <a:gd name="T47" fmla="*/ 5239 h 98"/>
                    <a:gd name="T48" fmla="*/ 2321 w 83"/>
                    <a:gd name="T49" fmla="*/ 3510 h 98"/>
                    <a:gd name="T50" fmla="*/ 7031 w 83"/>
                    <a:gd name="T51" fmla="*/ 3510 h 98"/>
                    <a:gd name="T52" fmla="*/ 7802 w 83"/>
                    <a:gd name="T53" fmla="*/ 0 h 98"/>
                    <a:gd name="T54" fmla="*/ 6262 w 83"/>
                    <a:gd name="T55" fmla="*/ 1800 h 98"/>
                    <a:gd name="T56" fmla="*/ 4811 w 83"/>
                    <a:gd name="T57" fmla="*/ 3510 h 98"/>
                    <a:gd name="T58" fmla="*/ 2321 w 83"/>
                    <a:gd name="T59" fmla="*/ 1800 h 98"/>
                    <a:gd name="T60" fmla="*/ 2321 w 83"/>
                    <a:gd name="T61" fmla="*/ 3510 h 98"/>
                    <a:gd name="T62" fmla="*/ 1626 w 83"/>
                    <a:gd name="T63" fmla="*/ 3510 h 98"/>
                    <a:gd name="T64" fmla="*/ 1626 w 83"/>
                    <a:gd name="T65" fmla="*/ 7047 h 98"/>
                    <a:gd name="T66" fmla="*/ 0 w 83"/>
                    <a:gd name="T67" fmla="*/ 11897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
                    <a:gd name="T103" fmla="*/ 0 h 98"/>
                    <a:gd name="T104" fmla="*/ 83 w 83"/>
                    <a:gd name="T105" fmla="*/ 98 h 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 h="98">
                      <a:moveTo>
                        <a:pt x="0" y="57"/>
                      </a:moveTo>
                      <a:lnTo>
                        <a:pt x="0" y="66"/>
                      </a:lnTo>
                      <a:lnTo>
                        <a:pt x="10" y="66"/>
                      </a:lnTo>
                      <a:lnTo>
                        <a:pt x="10" y="74"/>
                      </a:lnTo>
                      <a:lnTo>
                        <a:pt x="10" y="97"/>
                      </a:lnTo>
                      <a:lnTo>
                        <a:pt x="17" y="90"/>
                      </a:lnTo>
                      <a:lnTo>
                        <a:pt x="17" y="66"/>
                      </a:lnTo>
                      <a:lnTo>
                        <a:pt x="25" y="57"/>
                      </a:lnTo>
                      <a:lnTo>
                        <a:pt x="34" y="57"/>
                      </a:lnTo>
                      <a:lnTo>
                        <a:pt x="25" y="66"/>
                      </a:lnTo>
                      <a:lnTo>
                        <a:pt x="34" y="74"/>
                      </a:lnTo>
                      <a:lnTo>
                        <a:pt x="34" y="82"/>
                      </a:lnTo>
                      <a:lnTo>
                        <a:pt x="50" y="82"/>
                      </a:lnTo>
                      <a:lnTo>
                        <a:pt x="50" y="97"/>
                      </a:lnTo>
                      <a:lnTo>
                        <a:pt x="57" y="90"/>
                      </a:lnTo>
                      <a:lnTo>
                        <a:pt x="57" y="82"/>
                      </a:lnTo>
                      <a:lnTo>
                        <a:pt x="42" y="66"/>
                      </a:lnTo>
                      <a:lnTo>
                        <a:pt x="50" y="66"/>
                      </a:lnTo>
                      <a:lnTo>
                        <a:pt x="34" y="50"/>
                      </a:lnTo>
                      <a:lnTo>
                        <a:pt x="50" y="34"/>
                      </a:lnTo>
                      <a:lnTo>
                        <a:pt x="57" y="34"/>
                      </a:lnTo>
                      <a:lnTo>
                        <a:pt x="25" y="41"/>
                      </a:lnTo>
                      <a:lnTo>
                        <a:pt x="17" y="34"/>
                      </a:lnTo>
                      <a:lnTo>
                        <a:pt x="17" y="25"/>
                      </a:lnTo>
                      <a:lnTo>
                        <a:pt x="25" y="17"/>
                      </a:lnTo>
                      <a:lnTo>
                        <a:pt x="75" y="17"/>
                      </a:lnTo>
                      <a:lnTo>
                        <a:pt x="82" y="0"/>
                      </a:lnTo>
                      <a:lnTo>
                        <a:pt x="66" y="9"/>
                      </a:lnTo>
                      <a:lnTo>
                        <a:pt x="50" y="17"/>
                      </a:lnTo>
                      <a:lnTo>
                        <a:pt x="25" y="9"/>
                      </a:lnTo>
                      <a:lnTo>
                        <a:pt x="25" y="17"/>
                      </a:lnTo>
                      <a:lnTo>
                        <a:pt x="17" y="17"/>
                      </a:lnTo>
                      <a:lnTo>
                        <a:pt x="17" y="34"/>
                      </a:lnTo>
                      <a:lnTo>
                        <a:pt x="0" y="57"/>
                      </a:lnTo>
                    </a:path>
                  </a:pathLst>
                </a:custGeom>
                <a:solidFill>
                  <a:srgbClr val="DDDDDD"/>
                </a:solidFill>
                <a:ln w="9525">
                  <a:noFill/>
                  <a:round/>
                  <a:headEnd/>
                  <a:tailEnd/>
                </a:ln>
              </p:spPr>
              <p:txBody>
                <a:bodyPr lIns="0" tIns="0" rIns="0" bIns="0" anchor="ctr"/>
                <a:lstStyle/>
                <a:p>
                  <a:endParaRPr lang="en-GB"/>
                </a:p>
              </p:txBody>
            </p:sp>
            <p:sp>
              <p:nvSpPr>
                <p:cNvPr id="3445" name="Freeform 228"/>
                <p:cNvSpPr>
                  <a:spLocks/>
                </p:cNvSpPr>
                <p:nvPr/>
              </p:nvSpPr>
              <p:spPr bwMode="gray">
                <a:xfrm>
                  <a:off x="4414" y="2990"/>
                  <a:ext cx="19" cy="47"/>
                </a:xfrm>
                <a:custGeom>
                  <a:avLst/>
                  <a:gdLst>
                    <a:gd name="T0" fmla="*/ 0 w 17"/>
                    <a:gd name="T1" fmla="*/ 3460 h 41"/>
                    <a:gd name="T2" fmla="*/ 642 w 17"/>
                    <a:gd name="T3" fmla="*/ 7429 h 41"/>
                    <a:gd name="T4" fmla="*/ 1364 w 17"/>
                    <a:gd name="T5" fmla="*/ 9488 h 41"/>
                    <a:gd name="T6" fmla="*/ 642 w 17"/>
                    <a:gd name="T7" fmla="*/ 7429 h 41"/>
                    <a:gd name="T8" fmla="*/ 642 w 17"/>
                    <a:gd name="T9" fmla="*/ 5415 h 41"/>
                    <a:gd name="T10" fmla="*/ 1364 w 17"/>
                    <a:gd name="T11" fmla="*/ 5415 h 41"/>
                    <a:gd name="T12" fmla="*/ 1364 w 17"/>
                    <a:gd name="T13" fmla="*/ 3460 h 41"/>
                    <a:gd name="T14" fmla="*/ 1364 w 17"/>
                    <a:gd name="T15" fmla="*/ 1330 h 41"/>
                    <a:gd name="T16" fmla="*/ 1364 w 17"/>
                    <a:gd name="T17" fmla="*/ 3460 h 41"/>
                    <a:gd name="T18" fmla="*/ 642 w 17"/>
                    <a:gd name="T19" fmla="*/ 0 h 41"/>
                    <a:gd name="T20" fmla="*/ 0 w 17"/>
                    <a:gd name="T21" fmla="*/ 346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41"/>
                    <a:gd name="T35" fmla="*/ 17 w 17"/>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41">
                      <a:moveTo>
                        <a:pt x="0" y="15"/>
                      </a:moveTo>
                      <a:lnTo>
                        <a:pt x="8" y="31"/>
                      </a:lnTo>
                      <a:lnTo>
                        <a:pt x="16" y="40"/>
                      </a:lnTo>
                      <a:lnTo>
                        <a:pt x="8" y="31"/>
                      </a:lnTo>
                      <a:lnTo>
                        <a:pt x="8" y="23"/>
                      </a:lnTo>
                      <a:lnTo>
                        <a:pt x="16" y="23"/>
                      </a:lnTo>
                      <a:lnTo>
                        <a:pt x="16" y="15"/>
                      </a:lnTo>
                      <a:lnTo>
                        <a:pt x="16" y="6"/>
                      </a:lnTo>
                      <a:lnTo>
                        <a:pt x="16" y="15"/>
                      </a:lnTo>
                      <a:lnTo>
                        <a:pt x="8" y="0"/>
                      </a:lnTo>
                      <a:lnTo>
                        <a:pt x="0" y="15"/>
                      </a:lnTo>
                    </a:path>
                  </a:pathLst>
                </a:custGeom>
                <a:solidFill>
                  <a:srgbClr val="DDDDDD"/>
                </a:solidFill>
                <a:ln w="9525">
                  <a:noFill/>
                  <a:round/>
                  <a:headEnd/>
                  <a:tailEnd/>
                </a:ln>
              </p:spPr>
              <p:txBody>
                <a:bodyPr lIns="0" tIns="0" rIns="0" bIns="0" anchor="ctr"/>
                <a:lstStyle/>
                <a:p>
                  <a:endParaRPr lang="en-GB"/>
                </a:p>
              </p:txBody>
            </p:sp>
            <p:sp>
              <p:nvSpPr>
                <p:cNvPr id="3446" name="Freeform 229"/>
                <p:cNvSpPr>
                  <a:spLocks/>
                </p:cNvSpPr>
                <p:nvPr/>
              </p:nvSpPr>
              <p:spPr bwMode="gray">
                <a:xfrm>
                  <a:off x="4396" y="3072"/>
                  <a:ext cx="19" cy="20"/>
                </a:xfrm>
                <a:custGeom>
                  <a:avLst/>
                  <a:gdLst>
                    <a:gd name="T0" fmla="*/ 0 w 17"/>
                    <a:gd name="T1" fmla="*/ 0 h 17"/>
                    <a:gd name="T2" fmla="*/ 1364 w 17"/>
                    <a:gd name="T3" fmla="*/ 10528 h 17"/>
                    <a:gd name="T4" fmla="*/ 1364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DDDDDD"/>
                </a:solidFill>
                <a:ln w="9525">
                  <a:noFill/>
                  <a:round/>
                  <a:headEnd/>
                  <a:tailEnd/>
                </a:ln>
              </p:spPr>
              <p:txBody>
                <a:bodyPr lIns="0" tIns="0" rIns="0" bIns="0" anchor="ctr"/>
                <a:lstStyle/>
                <a:p>
                  <a:endParaRPr lang="en-GB"/>
                </a:p>
              </p:txBody>
            </p:sp>
            <p:sp>
              <p:nvSpPr>
                <p:cNvPr id="3447" name="Freeform 230"/>
                <p:cNvSpPr>
                  <a:spLocks/>
                </p:cNvSpPr>
                <p:nvPr/>
              </p:nvSpPr>
              <p:spPr bwMode="gray">
                <a:xfrm>
                  <a:off x="4423" y="3062"/>
                  <a:ext cx="46" cy="21"/>
                </a:xfrm>
                <a:custGeom>
                  <a:avLst/>
                  <a:gdLst>
                    <a:gd name="T0" fmla="*/ 0 w 42"/>
                    <a:gd name="T1" fmla="*/ 4230 h 18"/>
                    <a:gd name="T2" fmla="*/ 1567 w 42"/>
                    <a:gd name="T3" fmla="*/ 7832 h 18"/>
                    <a:gd name="T4" fmla="*/ 1224 w 42"/>
                    <a:gd name="T5" fmla="*/ 4230 h 18"/>
                    <a:gd name="T6" fmla="*/ 934 w 42"/>
                    <a:gd name="T7" fmla="*/ 0 h 18"/>
                    <a:gd name="T8" fmla="*/ 278 w 42"/>
                    <a:gd name="T9" fmla="*/ 0 h 18"/>
                    <a:gd name="T10" fmla="*/ 0 w 42"/>
                    <a:gd name="T11" fmla="*/ 4230 h 18"/>
                    <a:gd name="T12" fmla="*/ 0 60000 65536"/>
                    <a:gd name="T13" fmla="*/ 0 60000 65536"/>
                    <a:gd name="T14" fmla="*/ 0 60000 65536"/>
                    <a:gd name="T15" fmla="*/ 0 60000 65536"/>
                    <a:gd name="T16" fmla="*/ 0 60000 65536"/>
                    <a:gd name="T17" fmla="*/ 0 60000 65536"/>
                    <a:gd name="T18" fmla="*/ 0 w 42"/>
                    <a:gd name="T19" fmla="*/ 0 h 18"/>
                    <a:gd name="T20" fmla="*/ 42 w 42"/>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42" h="18">
                      <a:moveTo>
                        <a:pt x="0" y="9"/>
                      </a:moveTo>
                      <a:lnTo>
                        <a:pt x="41" y="17"/>
                      </a:lnTo>
                      <a:lnTo>
                        <a:pt x="32" y="9"/>
                      </a:lnTo>
                      <a:lnTo>
                        <a:pt x="25" y="0"/>
                      </a:lnTo>
                      <a:lnTo>
                        <a:pt x="7" y="0"/>
                      </a:lnTo>
                      <a:lnTo>
                        <a:pt x="0" y="9"/>
                      </a:lnTo>
                    </a:path>
                  </a:pathLst>
                </a:custGeom>
                <a:solidFill>
                  <a:srgbClr val="DDDDDD"/>
                </a:solidFill>
                <a:ln w="9525">
                  <a:noFill/>
                  <a:round/>
                  <a:headEnd/>
                  <a:tailEnd/>
                </a:ln>
              </p:spPr>
              <p:txBody>
                <a:bodyPr lIns="0" tIns="0" rIns="0" bIns="0" anchor="ctr"/>
                <a:lstStyle/>
                <a:p>
                  <a:endParaRPr lang="en-GB"/>
                </a:p>
              </p:txBody>
            </p:sp>
            <p:sp>
              <p:nvSpPr>
                <p:cNvPr id="3448" name="Freeform 231"/>
                <p:cNvSpPr>
                  <a:spLocks/>
                </p:cNvSpPr>
                <p:nvPr/>
              </p:nvSpPr>
              <p:spPr bwMode="gray">
                <a:xfrm>
                  <a:off x="4314" y="2749"/>
                  <a:ext cx="56" cy="83"/>
                </a:xfrm>
                <a:custGeom>
                  <a:avLst/>
                  <a:gdLst>
                    <a:gd name="T0" fmla="*/ 0 w 50"/>
                    <a:gd name="T1" fmla="*/ 5159 h 73"/>
                    <a:gd name="T2" fmla="*/ 0 w 50"/>
                    <a:gd name="T3" fmla="*/ 7910 h 73"/>
                    <a:gd name="T4" fmla="*/ 722 w 50"/>
                    <a:gd name="T5" fmla="*/ 9614 h 73"/>
                    <a:gd name="T6" fmla="*/ 722 w 50"/>
                    <a:gd name="T7" fmla="*/ 11058 h 73"/>
                    <a:gd name="T8" fmla="*/ 1597 w 50"/>
                    <a:gd name="T9" fmla="*/ 11058 h 73"/>
                    <a:gd name="T10" fmla="*/ 2307 w 50"/>
                    <a:gd name="T11" fmla="*/ 11058 h 73"/>
                    <a:gd name="T12" fmla="*/ 3059 w 50"/>
                    <a:gd name="T13" fmla="*/ 12428 h 73"/>
                    <a:gd name="T14" fmla="*/ 3059 w 50"/>
                    <a:gd name="T15" fmla="*/ 11058 h 73"/>
                    <a:gd name="T16" fmla="*/ 3793 w 50"/>
                    <a:gd name="T17" fmla="*/ 12428 h 73"/>
                    <a:gd name="T18" fmla="*/ 4554 w 50"/>
                    <a:gd name="T19" fmla="*/ 12428 h 73"/>
                    <a:gd name="T20" fmla="*/ 3793 w 50"/>
                    <a:gd name="T21" fmla="*/ 11058 h 73"/>
                    <a:gd name="T22" fmla="*/ 4554 w 50"/>
                    <a:gd name="T23" fmla="*/ 11058 h 73"/>
                    <a:gd name="T24" fmla="*/ 3059 w 50"/>
                    <a:gd name="T25" fmla="*/ 9614 h 73"/>
                    <a:gd name="T26" fmla="*/ 2307 w 50"/>
                    <a:gd name="T27" fmla="*/ 11058 h 73"/>
                    <a:gd name="T28" fmla="*/ 1597 w 50"/>
                    <a:gd name="T29" fmla="*/ 7910 h 73"/>
                    <a:gd name="T30" fmla="*/ 3059 w 50"/>
                    <a:gd name="T31" fmla="*/ 3990 h 73"/>
                    <a:gd name="T32" fmla="*/ 2307 w 50"/>
                    <a:gd name="T33" fmla="*/ 2492 h 73"/>
                    <a:gd name="T34" fmla="*/ 3059 w 50"/>
                    <a:gd name="T35" fmla="*/ 0 h 73"/>
                    <a:gd name="T36" fmla="*/ 2307 w 50"/>
                    <a:gd name="T37" fmla="*/ 1154 h 73"/>
                    <a:gd name="T38" fmla="*/ 722 w 50"/>
                    <a:gd name="T39" fmla="*/ 0 h 73"/>
                    <a:gd name="T40" fmla="*/ 0 w 50"/>
                    <a:gd name="T41" fmla="*/ 5159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73"/>
                    <a:gd name="T65" fmla="*/ 50 w 50"/>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73">
                      <a:moveTo>
                        <a:pt x="0" y="31"/>
                      </a:moveTo>
                      <a:lnTo>
                        <a:pt x="0" y="47"/>
                      </a:lnTo>
                      <a:lnTo>
                        <a:pt x="8" y="55"/>
                      </a:lnTo>
                      <a:lnTo>
                        <a:pt x="8" y="65"/>
                      </a:lnTo>
                      <a:lnTo>
                        <a:pt x="17" y="65"/>
                      </a:lnTo>
                      <a:lnTo>
                        <a:pt x="25" y="65"/>
                      </a:lnTo>
                      <a:lnTo>
                        <a:pt x="33" y="72"/>
                      </a:lnTo>
                      <a:lnTo>
                        <a:pt x="33" y="65"/>
                      </a:lnTo>
                      <a:lnTo>
                        <a:pt x="40" y="72"/>
                      </a:lnTo>
                      <a:lnTo>
                        <a:pt x="49" y="72"/>
                      </a:lnTo>
                      <a:lnTo>
                        <a:pt x="40" y="65"/>
                      </a:lnTo>
                      <a:lnTo>
                        <a:pt x="49" y="65"/>
                      </a:lnTo>
                      <a:lnTo>
                        <a:pt x="33" y="55"/>
                      </a:lnTo>
                      <a:lnTo>
                        <a:pt x="25" y="65"/>
                      </a:lnTo>
                      <a:lnTo>
                        <a:pt x="17" y="47"/>
                      </a:lnTo>
                      <a:lnTo>
                        <a:pt x="33" y="24"/>
                      </a:lnTo>
                      <a:lnTo>
                        <a:pt x="25" y="15"/>
                      </a:lnTo>
                      <a:lnTo>
                        <a:pt x="33" y="0"/>
                      </a:lnTo>
                      <a:lnTo>
                        <a:pt x="25" y="7"/>
                      </a:lnTo>
                      <a:lnTo>
                        <a:pt x="8" y="0"/>
                      </a:lnTo>
                      <a:lnTo>
                        <a:pt x="0" y="31"/>
                      </a:lnTo>
                    </a:path>
                  </a:pathLst>
                </a:custGeom>
                <a:solidFill>
                  <a:srgbClr val="DDDDDD"/>
                </a:solidFill>
                <a:ln w="9525">
                  <a:noFill/>
                  <a:round/>
                  <a:headEnd/>
                  <a:tailEnd/>
                </a:ln>
              </p:spPr>
              <p:txBody>
                <a:bodyPr lIns="0" tIns="0" rIns="0" bIns="0" anchor="ctr"/>
                <a:lstStyle/>
                <a:p>
                  <a:endParaRPr lang="en-GB"/>
                </a:p>
              </p:txBody>
            </p:sp>
            <p:sp>
              <p:nvSpPr>
                <p:cNvPr id="3449" name="Freeform 232"/>
                <p:cNvSpPr>
                  <a:spLocks/>
                </p:cNvSpPr>
                <p:nvPr/>
              </p:nvSpPr>
              <p:spPr bwMode="gray">
                <a:xfrm>
                  <a:off x="4269" y="2860"/>
                  <a:ext cx="39" cy="47"/>
                </a:xfrm>
                <a:custGeom>
                  <a:avLst/>
                  <a:gdLst>
                    <a:gd name="T0" fmla="*/ 0 w 35"/>
                    <a:gd name="T1" fmla="*/ 9488 h 41"/>
                    <a:gd name="T2" fmla="*/ 2534 w 35"/>
                    <a:gd name="T3" fmla="*/ 1748 h 41"/>
                    <a:gd name="T4" fmla="*/ 2534 w 35"/>
                    <a:gd name="T5" fmla="*/ 0 h 41"/>
                    <a:gd name="T6" fmla="*/ 0 w 35"/>
                    <a:gd name="T7" fmla="*/ 9488 h 41"/>
                    <a:gd name="T8" fmla="*/ 0 60000 65536"/>
                    <a:gd name="T9" fmla="*/ 0 60000 65536"/>
                    <a:gd name="T10" fmla="*/ 0 60000 65536"/>
                    <a:gd name="T11" fmla="*/ 0 60000 65536"/>
                    <a:gd name="T12" fmla="*/ 0 w 35"/>
                    <a:gd name="T13" fmla="*/ 0 h 41"/>
                    <a:gd name="T14" fmla="*/ 35 w 35"/>
                    <a:gd name="T15" fmla="*/ 41 h 41"/>
                  </a:gdLst>
                  <a:ahLst/>
                  <a:cxnLst>
                    <a:cxn ang="T8">
                      <a:pos x="T0" y="T1"/>
                    </a:cxn>
                    <a:cxn ang="T9">
                      <a:pos x="T2" y="T3"/>
                    </a:cxn>
                    <a:cxn ang="T10">
                      <a:pos x="T4" y="T5"/>
                    </a:cxn>
                    <a:cxn ang="T11">
                      <a:pos x="T6" y="T7"/>
                    </a:cxn>
                  </a:cxnLst>
                  <a:rect l="T12" t="T13" r="T14" b="T15"/>
                  <a:pathLst>
                    <a:path w="35" h="41">
                      <a:moveTo>
                        <a:pt x="0" y="40"/>
                      </a:moveTo>
                      <a:lnTo>
                        <a:pt x="34" y="8"/>
                      </a:lnTo>
                      <a:lnTo>
                        <a:pt x="34" y="0"/>
                      </a:lnTo>
                      <a:lnTo>
                        <a:pt x="0" y="40"/>
                      </a:lnTo>
                    </a:path>
                  </a:pathLst>
                </a:custGeom>
                <a:solidFill>
                  <a:srgbClr val="DDDDDD"/>
                </a:solidFill>
                <a:ln w="9525">
                  <a:noFill/>
                  <a:round/>
                  <a:headEnd/>
                  <a:tailEnd/>
                </a:ln>
              </p:spPr>
              <p:txBody>
                <a:bodyPr lIns="0" tIns="0" rIns="0" bIns="0" anchor="ctr"/>
                <a:lstStyle/>
                <a:p>
                  <a:endParaRPr lang="en-GB"/>
                </a:p>
              </p:txBody>
            </p:sp>
            <p:sp>
              <p:nvSpPr>
                <p:cNvPr id="3450" name="Freeform 233"/>
                <p:cNvSpPr>
                  <a:spLocks/>
                </p:cNvSpPr>
                <p:nvPr/>
              </p:nvSpPr>
              <p:spPr bwMode="gray">
                <a:xfrm>
                  <a:off x="4314" y="2831"/>
                  <a:ext cx="20" cy="19"/>
                </a:xfrm>
                <a:custGeom>
                  <a:avLst/>
                  <a:gdLst>
                    <a:gd name="T0" fmla="*/ 0 w 18"/>
                    <a:gd name="T1" fmla="*/ 0 h 17"/>
                    <a:gd name="T2" fmla="*/ 1134 w 18"/>
                    <a:gd name="T3" fmla="*/ 1364 h 17"/>
                    <a:gd name="T4" fmla="*/ 1134 w 18"/>
                    <a:gd name="T5" fmla="*/ 642 h 17"/>
                    <a:gd name="T6" fmla="*/ 1134 w 18"/>
                    <a:gd name="T7" fmla="*/ 0 h 17"/>
                    <a:gd name="T8" fmla="*/ 0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0"/>
                      </a:moveTo>
                      <a:lnTo>
                        <a:pt x="17" y="16"/>
                      </a:lnTo>
                      <a:lnTo>
                        <a:pt x="17" y="8"/>
                      </a:lnTo>
                      <a:lnTo>
                        <a:pt x="17" y="0"/>
                      </a:lnTo>
                      <a:lnTo>
                        <a:pt x="0" y="0"/>
                      </a:lnTo>
                    </a:path>
                  </a:pathLst>
                </a:custGeom>
                <a:solidFill>
                  <a:srgbClr val="DDDDDD"/>
                </a:solidFill>
                <a:ln w="9525">
                  <a:noFill/>
                  <a:round/>
                  <a:headEnd/>
                  <a:tailEnd/>
                </a:ln>
              </p:spPr>
              <p:txBody>
                <a:bodyPr lIns="0" tIns="0" rIns="0" bIns="0" anchor="ctr"/>
                <a:lstStyle/>
                <a:p>
                  <a:endParaRPr lang="en-GB"/>
                </a:p>
              </p:txBody>
            </p:sp>
            <p:sp>
              <p:nvSpPr>
                <p:cNvPr id="3451" name="Freeform 234"/>
                <p:cNvSpPr>
                  <a:spLocks/>
                </p:cNvSpPr>
                <p:nvPr/>
              </p:nvSpPr>
              <p:spPr bwMode="gray">
                <a:xfrm>
                  <a:off x="4378" y="2840"/>
                  <a:ext cx="19" cy="38"/>
                </a:xfrm>
                <a:custGeom>
                  <a:avLst/>
                  <a:gdLst>
                    <a:gd name="T0" fmla="*/ 0 w 17"/>
                    <a:gd name="T1" fmla="*/ 0 h 33"/>
                    <a:gd name="T2" fmla="*/ 574 w 17"/>
                    <a:gd name="T3" fmla="*/ 1954 h 33"/>
                    <a:gd name="T4" fmla="*/ 0 w 17"/>
                    <a:gd name="T5" fmla="*/ 4859 h 33"/>
                    <a:gd name="T6" fmla="*/ 0 w 17"/>
                    <a:gd name="T7" fmla="*/ 7187 h 33"/>
                    <a:gd name="T8" fmla="*/ 0 w 17"/>
                    <a:gd name="T9" fmla="*/ 9225 h 33"/>
                    <a:gd name="T10" fmla="*/ 574 w 17"/>
                    <a:gd name="T11" fmla="*/ 9225 h 33"/>
                    <a:gd name="T12" fmla="*/ 574 w 17"/>
                    <a:gd name="T13" fmla="*/ 4859 h 33"/>
                    <a:gd name="T14" fmla="*/ 1364 w 17"/>
                    <a:gd name="T15" fmla="*/ 4859 h 33"/>
                    <a:gd name="T16" fmla="*/ 574 w 17"/>
                    <a:gd name="T17" fmla="*/ 1954 h 33"/>
                    <a:gd name="T18" fmla="*/ 574 w 17"/>
                    <a:gd name="T19" fmla="*/ 0 h 33"/>
                    <a:gd name="T20" fmla="*/ 0 w 17"/>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33"/>
                    <a:gd name="T35" fmla="*/ 17 w 17"/>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33">
                      <a:moveTo>
                        <a:pt x="0" y="0"/>
                      </a:moveTo>
                      <a:lnTo>
                        <a:pt x="7" y="7"/>
                      </a:lnTo>
                      <a:lnTo>
                        <a:pt x="0" y="17"/>
                      </a:lnTo>
                      <a:lnTo>
                        <a:pt x="0" y="25"/>
                      </a:lnTo>
                      <a:lnTo>
                        <a:pt x="0" y="32"/>
                      </a:lnTo>
                      <a:lnTo>
                        <a:pt x="7" y="32"/>
                      </a:lnTo>
                      <a:lnTo>
                        <a:pt x="7" y="17"/>
                      </a:lnTo>
                      <a:lnTo>
                        <a:pt x="16" y="17"/>
                      </a:lnTo>
                      <a:lnTo>
                        <a:pt x="7" y="7"/>
                      </a:lnTo>
                      <a:lnTo>
                        <a:pt x="7" y="0"/>
                      </a:lnTo>
                      <a:lnTo>
                        <a:pt x="0" y="0"/>
                      </a:lnTo>
                    </a:path>
                  </a:pathLst>
                </a:custGeom>
                <a:solidFill>
                  <a:srgbClr val="DDDDDD"/>
                </a:solidFill>
                <a:ln w="9525">
                  <a:noFill/>
                  <a:round/>
                  <a:headEnd/>
                  <a:tailEnd/>
                </a:ln>
              </p:spPr>
              <p:txBody>
                <a:bodyPr lIns="0" tIns="0" rIns="0" bIns="0" anchor="ctr"/>
                <a:lstStyle/>
                <a:p>
                  <a:endParaRPr lang="en-GB"/>
                </a:p>
              </p:txBody>
            </p:sp>
            <p:sp>
              <p:nvSpPr>
                <p:cNvPr id="3452" name="Freeform 235"/>
                <p:cNvSpPr>
                  <a:spLocks/>
                </p:cNvSpPr>
                <p:nvPr/>
              </p:nvSpPr>
              <p:spPr bwMode="gray">
                <a:xfrm>
                  <a:off x="4342" y="2849"/>
                  <a:ext cx="37" cy="47"/>
                </a:xfrm>
                <a:custGeom>
                  <a:avLst/>
                  <a:gdLst>
                    <a:gd name="T0" fmla="*/ 0 w 34"/>
                    <a:gd name="T1" fmla="*/ 1589 h 42"/>
                    <a:gd name="T2" fmla="*/ 245 w 34"/>
                    <a:gd name="T3" fmla="*/ 1589 h 42"/>
                    <a:gd name="T4" fmla="*/ 245 w 34"/>
                    <a:gd name="T5" fmla="*/ 2227 h 42"/>
                    <a:gd name="T6" fmla="*/ 444 w 34"/>
                    <a:gd name="T7" fmla="*/ 3728 h 42"/>
                    <a:gd name="T8" fmla="*/ 444 w 34"/>
                    <a:gd name="T9" fmla="*/ 3091 h 42"/>
                    <a:gd name="T10" fmla="*/ 444 w 34"/>
                    <a:gd name="T11" fmla="*/ 2227 h 42"/>
                    <a:gd name="T12" fmla="*/ 955 w 34"/>
                    <a:gd name="T13" fmla="*/ 3091 h 42"/>
                    <a:gd name="T14" fmla="*/ 955 w 34"/>
                    <a:gd name="T15" fmla="*/ 2227 h 42"/>
                    <a:gd name="T16" fmla="*/ 682 w 34"/>
                    <a:gd name="T17" fmla="*/ 2227 h 42"/>
                    <a:gd name="T18" fmla="*/ 682 w 34"/>
                    <a:gd name="T19" fmla="*/ 896 h 42"/>
                    <a:gd name="T20" fmla="*/ 444 w 34"/>
                    <a:gd name="T21" fmla="*/ 1589 h 42"/>
                    <a:gd name="T22" fmla="*/ 444 w 34"/>
                    <a:gd name="T23" fmla="*/ 896 h 42"/>
                    <a:gd name="T24" fmla="*/ 245 w 34"/>
                    <a:gd name="T25" fmla="*/ 0 h 42"/>
                    <a:gd name="T26" fmla="*/ 0 w 34"/>
                    <a:gd name="T27" fmla="*/ 0 h 42"/>
                    <a:gd name="T28" fmla="*/ 0 w 34"/>
                    <a:gd name="T29" fmla="*/ 1589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42"/>
                    <a:gd name="T47" fmla="*/ 34 w 34"/>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42">
                      <a:moveTo>
                        <a:pt x="0" y="18"/>
                      </a:moveTo>
                      <a:lnTo>
                        <a:pt x="8" y="18"/>
                      </a:lnTo>
                      <a:lnTo>
                        <a:pt x="8" y="25"/>
                      </a:lnTo>
                      <a:lnTo>
                        <a:pt x="15" y="41"/>
                      </a:lnTo>
                      <a:lnTo>
                        <a:pt x="15" y="34"/>
                      </a:lnTo>
                      <a:lnTo>
                        <a:pt x="15" y="25"/>
                      </a:lnTo>
                      <a:lnTo>
                        <a:pt x="33" y="34"/>
                      </a:lnTo>
                      <a:lnTo>
                        <a:pt x="33" y="25"/>
                      </a:lnTo>
                      <a:lnTo>
                        <a:pt x="24" y="25"/>
                      </a:lnTo>
                      <a:lnTo>
                        <a:pt x="24" y="10"/>
                      </a:lnTo>
                      <a:lnTo>
                        <a:pt x="15" y="18"/>
                      </a:lnTo>
                      <a:lnTo>
                        <a:pt x="15" y="10"/>
                      </a:lnTo>
                      <a:lnTo>
                        <a:pt x="8" y="0"/>
                      </a:lnTo>
                      <a:lnTo>
                        <a:pt x="0" y="0"/>
                      </a:lnTo>
                      <a:lnTo>
                        <a:pt x="0" y="18"/>
                      </a:lnTo>
                    </a:path>
                  </a:pathLst>
                </a:custGeom>
                <a:solidFill>
                  <a:srgbClr val="DDDDDD"/>
                </a:solidFill>
                <a:ln w="9525">
                  <a:noFill/>
                  <a:round/>
                  <a:headEnd/>
                  <a:tailEnd/>
                </a:ln>
              </p:spPr>
              <p:txBody>
                <a:bodyPr lIns="0" tIns="0" rIns="0" bIns="0" anchor="ctr"/>
                <a:lstStyle/>
                <a:p>
                  <a:endParaRPr lang="en-GB"/>
                </a:p>
              </p:txBody>
            </p:sp>
            <p:sp>
              <p:nvSpPr>
                <p:cNvPr id="3453" name="Freeform 236"/>
                <p:cNvSpPr>
                  <a:spLocks/>
                </p:cNvSpPr>
                <p:nvPr/>
              </p:nvSpPr>
              <p:spPr bwMode="gray">
                <a:xfrm>
                  <a:off x="4342" y="2877"/>
                  <a:ext cx="62" cy="67"/>
                </a:xfrm>
                <a:custGeom>
                  <a:avLst/>
                  <a:gdLst>
                    <a:gd name="T0" fmla="*/ 0 w 56"/>
                    <a:gd name="T1" fmla="*/ 6418 h 59"/>
                    <a:gd name="T2" fmla="*/ 467 w 56"/>
                    <a:gd name="T3" fmla="*/ 5628 h 59"/>
                    <a:gd name="T4" fmla="*/ 897 w 56"/>
                    <a:gd name="T5" fmla="*/ 5628 h 59"/>
                    <a:gd name="T6" fmla="*/ 1429 w 56"/>
                    <a:gd name="T7" fmla="*/ 5628 h 59"/>
                    <a:gd name="T8" fmla="*/ 1940 w 56"/>
                    <a:gd name="T9" fmla="*/ 5628 h 59"/>
                    <a:gd name="T10" fmla="*/ 1429 w 56"/>
                    <a:gd name="T11" fmla="*/ 8131 h 59"/>
                    <a:gd name="T12" fmla="*/ 2372 w 56"/>
                    <a:gd name="T13" fmla="*/ 9398 h 59"/>
                    <a:gd name="T14" fmla="*/ 2907 w 56"/>
                    <a:gd name="T15" fmla="*/ 8131 h 59"/>
                    <a:gd name="T16" fmla="*/ 2372 w 56"/>
                    <a:gd name="T17" fmla="*/ 6418 h 59"/>
                    <a:gd name="T18" fmla="*/ 2907 w 56"/>
                    <a:gd name="T19" fmla="*/ 5628 h 59"/>
                    <a:gd name="T20" fmla="*/ 3227 w 56"/>
                    <a:gd name="T21" fmla="*/ 8131 h 59"/>
                    <a:gd name="T22" fmla="*/ 3227 w 56"/>
                    <a:gd name="T23" fmla="*/ 5628 h 59"/>
                    <a:gd name="T24" fmla="*/ 3227 w 56"/>
                    <a:gd name="T25" fmla="*/ 2624 h 59"/>
                    <a:gd name="T26" fmla="*/ 2372 w 56"/>
                    <a:gd name="T27" fmla="*/ 0 h 59"/>
                    <a:gd name="T28" fmla="*/ 2372 w 56"/>
                    <a:gd name="T29" fmla="*/ 2624 h 59"/>
                    <a:gd name="T30" fmla="*/ 1940 w 56"/>
                    <a:gd name="T31" fmla="*/ 2624 h 59"/>
                    <a:gd name="T32" fmla="*/ 1429 w 56"/>
                    <a:gd name="T33" fmla="*/ 3939 h 59"/>
                    <a:gd name="T34" fmla="*/ 897 w 56"/>
                    <a:gd name="T35" fmla="*/ 2624 h 59"/>
                    <a:gd name="T36" fmla="*/ 0 w 56"/>
                    <a:gd name="T37" fmla="*/ 5628 h 59"/>
                    <a:gd name="T38" fmla="*/ 0 w 56"/>
                    <a:gd name="T39" fmla="*/ 6418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59"/>
                    <a:gd name="T62" fmla="*/ 56 w 56"/>
                    <a:gd name="T63" fmla="*/ 59 h 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59">
                      <a:moveTo>
                        <a:pt x="0" y="40"/>
                      </a:moveTo>
                      <a:lnTo>
                        <a:pt x="8" y="34"/>
                      </a:lnTo>
                      <a:lnTo>
                        <a:pt x="15" y="34"/>
                      </a:lnTo>
                      <a:lnTo>
                        <a:pt x="24" y="34"/>
                      </a:lnTo>
                      <a:lnTo>
                        <a:pt x="33" y="34"/>
                      </a:lnTo>
                      <a:lnTo>
                        <a:pt x="24" y="49"/>
                      </a:lnTo>
                      <a:lnTo>
                        <a:pt x="40" y="58"/>
                      </a:lnTo>
                      <a:lnTo>
                        <a:pt x="49" y="49"/>
                      </a:lnTo>
                      <a:lnTo>
                        <a:pt x="40" y="40"/>
                      </a:lnTo>
                      <a:lnTo>
                        <a:pt x="49" y="34"/>
                      </a:lnTo>
                      <a:lnTo>
                        <a:pt x="55" y="49"/>
                      </a:lnTo>
                      <a:lnTo>
                        <a:pt x="55" y="34"/>
                      </a:lnTo>
                      <a:lnTo>
                        <a:pt x="55" y="16"/>
                      </a:lnTo>
                      <a:lnTo>
                        <a:pt x="40" y="0"/>
                      </a:lnTo>
                      <a:lnTo>
                        <a:pt x="40" y="16"/>
                      </a:lnTo>
                      <a:lnTo>
                        <a:pt x="33" y="16"/>
                      </a:lnTo>
                      <a:lnTo>
                        <a:pt x="24" y="25"/>
                      </a:lnTo>
                      <a:lnTo>
                        <a:pt x="15" y="16"/>
                      </a:lnTo>
                      <a:lnTo>
                        <a:pt x="0" y="34"/>
                      </a:lnTo>
                      <a:lnTo>
                        <a:pt x="0" y="40"/>
                      </a:lnTo>
                    </a:path>
                  </a:pathLst>
                </a:custGeom>
                <a:solidFill>
                  <a:srgbClr val="DDDDDD"/>
                </a:solidFill>
                <a:ln w="9525">
                  <a:noFill/>
                  <a:round/>
                  <a:headEnd/>
                  <a:tailEnd/>
                </a:ln>
              </p:spPr>
              <p:txBody>
                <a:bodyPr lIns="0" tIns="0" rIns="0" bIns="0" anchor="ctr"/>
                <a:lstStyle/>
                <a:p>
                  <a:endParaRPr lang="en-GB"/>
                </a:p>
              </p:txBody>
            </p:sp>
            <p:sp>
              <p:nvSpPr>
                <p:cNvPr id="3454" name="Freeform 237"/>
                <p:cNvSpPr>
                  <a:spLocks/>
                </p:cNvSpPr>
                <p:nvPr/>
              </p:nvSpPr>
              <p:spPr bwMode="gray">
                <a:xfrm>
                  <a:off x="4711" y="3082"/>
                  <a:ext cx="63" cy="37"/>
                </a:xfrm>
                <a:custGeom>
                  <a:avLst/>
                  <a:gdLst>
                    <a:gd name="T0" fmla="*/ 0 w 57"/>
                    <a:gd name="T1" fmla="*/ 1530 h 33"/>
                    <a:gd name="T2" fmla="*/ 886 w 57"/>
                    <a:gd name="T3" fmla="*/ 3104 h 33"/>
                    <a:gd name="T4" fmla="*/ 1887 w 57"/>
                    <a:gd name="T5" fmla="*/ 3104 h 33"/>
                    <a:gd name="T6" fmla="*/ 2665 w 57"/>
                    <a:gd name="T7" fmla="*/ 2260 h 33"/>
                    <a:gd name="T8" fmla="*/ 3114 w 57"/>
                    <a:gd name="T9" fmla="*/ 747 h 33"/>
                    <a:gd name="T10" fmla="*/ 3114 w 57"/>
                    <a:gd name="T11" fmla="*/ 0 h 33"/>
                    <a:gd name="T12" fmla="*/ 2665 w 57"/>
                    <a:gd name="T13" fmla="*/ 0 h 33"/>
                    <a:gd name="T14" fmla="*/ 2665 w 57"/>
                    <a:gd name="T15" fmla="*/ 1530 h 33"/>
                    <a:gd name="T16" fmla="*/ 2245 w 57"/>
                    <a:gd name="T17" fmla="*/ 1530 h 33"/>
                    <a:gd name="T18" fmla="*/ 1887 w 57"/>
                    <a:gd name="T19" fmla="*/ 1530 h 33"/>
                    <a:gd name="T20" fmla="*/ 0 w 57"/>
                    <a:gd name="T21" fmla="*/ 153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33"/>
                    <a:gd name="T35" fmla="*/ 57 w 57"/>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33">
                      <a:moveTo>
                        <a:pt x="0" y="16"/>
                      </a:moveTo>
                      <a:lnTo>
                        <a:pt x="16" y="32"/>
                      </a:lnTo>
                      <a:lnTo>
                        <a:pt x="34" y="32"/>
                      </a:lnTo>
                      <a:lnTo>
                        <a:pt x="49" y="23"/>
                      </a:lnTo>
                      <a:lnTo>
                        <a:pt x="56" y="8"/>
                      </a:lnTo>
                      <a:lnTo>
                        <a:pt x="56" y="0"/>
                      </a:lnTo>
                      <a:lnTo>
                        <a:pt x="49" y="0"/>
                      </a:lnTo>
                      <a:lnTo>
                        <a:pt x="49" y="16"/>
                      </a:lnTo>
                      <a:lnTo>
                        <a:pt x="41" y="16"/>
                      </a:lnTo>
                      <a:lnTo>
                        <a:pt x="34" y="16"/>
                      </a:lnTo>
                      <a:lnTo>
                        <a:pt x="0" y="16"/>
                      </a:lnTo>
                    </a:path>
                  </a:pathLst>
                </a:custGeom>
                <a:solidFill>
                  <a:srgbClr val="DDDDDD"/>
                </a:solidFill>
                <a:ln w="9525">
                  <a:noFill/>
                  <a:round/>
                  <a:headEnd/>
                  <a:tailEnd/>
                </a:ln>
              </p:spPr>
              <p:txBody>
                <a:bodyPr lIns="0" tIns="0" rIns="0" bIns="0" anchor="ctr"/>
                <a:lstStyle/>
                <a:p>
                  <a:endParaRPr lang="en-GB"/>
                </a:p>
              </p:txBody>
            </p:sp>
            <p:sp>
              <p:nvSpPr>
                <p:cNvPr id="3455" name="Freeform 238"/>
                <p:cNvSpPr>
                  <a:spLocks/>
                </p:cNvSpPr>
                <p:nvPr/>
              </p:nvSpPr>
              <p:spPr bwMode="gray">
                <a:xfrm>
                  <a:off x="4756" y="3072"/>
                  <a:ext cx="27" cy="20"/>
                </a:xfrm>
                <a:custGeom>
                  <a:avLst/>
                  <a:gdLst>
                    <a:gd name="T0" fmla="*/ 0 w 25"/>
                    <a:gd name="T1" fmla="*/ 0 h 17"/>
                    <a:gd name="T2" fmla="*/ 310 w 25"/>
                    <a:gd name="T3" fmla="*/ 5209 h 17"/>
                    <a:gd name="T4" fmla="*/ 516 w 25"/>
                    <a:gd name="T5" fmla="*/ 10528 h 17"/>
                    <a:gd name="T6" fmla="*/ 516 w 25"/>
                    <a:gd name="T7" fmla="*/ 5209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15" y="8"/>
                      </a:lnTo>
                      <a:lnTo>
                        <a:pt x="24" y="16"/>
                      </a:lnTo>
                      <a:lnTo>
                        <a:pt x="24" y="8"/>
                      </a:lnTo>
                      <a:lnTo>
                        <a:pt x="0" y="0"/>
                      </a:lnTo>
                    </a:path>
                  </a:pathLst>
                </a:custGeom>
                <a:solidFill>
                  <a:srgbClr val="DDDDDD"/>
                </a:solidFill>
                <a:ln w="9525">
                  <a:noFill/>
                  <a:round/>
                  <a:headEnd/>
                  <a:tailEnd/>
                </a:ln>
              </p:spPr>
              <p:txBody>
                <a:bodyPr lIns="0" tIns="0" rIns="0" bIns="0" anchor="ctr"/>
                <a:lstStyle/>
                <a:p>
                  <a:endParaRPr lang="en-GB"/>
                </a:p>
              </p:txBody>
            </p:sp>
            <p:sp>
              <p:nvSpPr>
                <p:cNvPr id="3456" name="Freeform 239"/>
                <p:cNvSpPr>
                  <a:spLocks/>
                </p:cNvSpPr>
                <p:nvPr/>
              </p:nvSpPr>
              <p:spPr bwMode="gray">
                <a:xfrm>
                  <a:off x="4809" y="3100"/>
                  <a:ext cx="20" cy="29"/>
                </a:xfrm>
                <a:custGeom>
                  <a:avLst/>
                  <a:gdLst>
                    <a:gd name="T0" fmla="*/ 0 w 18"/>
                    <a:gd name="T1" fmla="*/ 0 h 25"/>
                    <a:gd name="T2" fmla="*/ 521 w 18"/>
                    <a:gd name="T3" fmla="*/ 8880 h 25"/>
                    <a:gd name="T4" fmla="*/ 1134 w 18"/>
                    <a:gd name="T5" fmla="*/ 6441 h 25"/>
                    <a:gd name="T6" fmla="*/ 0 w 18"/>
                    <a:gd name="T7" fmla="*/ 0 h 25"/>
                    <a:gd name="T8" fmla="*/ 0 60000 65536"/>
                    <a:gd name="T9" fmla="*/ 0 60000 65536"/>
                    <a:gd name="T10" fmla="*/ 0 60000 65536"/>
                    <a:gd name="T11" fmla="*/ 0 60000 65536"/>
                    <a:gd name="T12" fmla="*/ 0 w 18"/>
                    <a:gd name="T13" fmla="*/ 0 h 25"/>
                    <a:gd name="T14" fmla="*/ 18 w 18"/>
                    <a:gd name="T15" fmla="*/ 25 h 25"/>
                  </a:gdLst>
                  <a:ahLst/>
                  <a:cxnLst>
                    <a:cxn ang="T8">
                      <a:pos x="T0" y="T1"/>
                    </a:cxn>
                    <a:cxn ang="T9">
                      <a:pos x="T2" y="T3"/>
                    </a:cxn>
                    <a:cxn ang="T10">
                      <a:pos x="T4" y="T5"/>
                    </a:cxn>
                    <a:cxn ang="T11">
                      <a:pos x="T6" y="T7"/>
                    </a:cxn>
                  </a:cxnLst>
                  <a:rect l="T12" t="T13" r="T14" b="T15"/>
                  <a:pathLst>
                    <a:path w="18" h="25">
                      <a:moveTo>
                        <a:pt x="0" y="0"/>
                      </a:moveTo>
                      <a:lnTo>
                        <a:pt x="8" y="24"/>
                      </a:lnTo>
                      <a:lnTo>
                        <a:pt x="17" y="16"/>
                      </a:lnTo>
                      <a:lnTo>
                        <a:pt x="0" y="0"/>
                      </a:lnTo>
                    </a:path>
                  </a:pathLst>
                </a:custGeom>
                <a:solidFill>
                  <a:srgbClr val="DDDDDD"/>
                </a:solidFill>
                <a:ln w="9525">
                  <a:noFill/>
                  <a:round/>
                  <a:headEnd/>
                  <a:tailEnd/>
                </a:ln>
              </p:spPr>
              <p:txBody>
                <a:bodyPr lIns="0" tIns="0" rIns="0" bIns="0" anchor="ctr"/>
                <a:lstStyle/>
                <a:p>
                  <a:endParaRPr lang="en-GB"/>
                </a:p>
              </p:txBody>
            </p:sp>
            <p:sp>
              <p:nvSpPr>
                <p:cNvPr id="3457" name="Freeform 240"/>
                <p:cNvSpPr>
                  <a:spLocks/>
                </p:cNvSpPr>
                <p:nvPr/>
              </p:nvSpPr>
              <p:spPr bwMode="gray">
                <a:xfrm>
                  <a:off x="4873" y="3154"/>
                  <a:ext cx="18" cy="19"/>
                </a:xfrm>
                <a:custGeom>
                  <a:avLst/>
                  <a:gdLst>
                    <a:gd name="T0" fmla="*/ 0 w 17"/>
                    <a:gd name="T1" fmla="*/ 0 h 17"/>
                    <a:gd name="T2" fmla="*/ 0 w 17"/>
                    <a:gd name="T3" fmla="*/ 1364 h 17"/>
                    <a:gd name="T4" fmla="*/ 146 w 17"/>
                    <a:gd name="T5" fmla="*/ 1364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6"/>
                      </a:lnTo>
                      <a:lnTo>
                        <a:pt x="0" y="0"/>
                      </a:lnTo>
                    </a:path>
                  </a:pathLst>
                </a:custGeom>
                <a:solidFill>
                  <a:srgbClr val="DDDDDD"/>
                </a:solidFill>
                <a:ln w="9525">
                  <a:noFill/>
                  <a:round/>
                  <a:headEnd/>
                  <a:tailEnd/>
                </a:ln>
              </p:spPr>
              <p:txBody>
                <a:bodyPr lIns="0" tIns="0" rIns="0" bIns="0" anchor="ctr"/>
                <a:lstStyle/>
                <a:p>
                  <a:endParaRPr lang="en-GB"/>
                </a:p>
              </p:txBody>
            </p:sp>
            <p:sp>
              <p:nvSpPr>
                <p:cNvPr id="3458" name="Freeform 241"/>
                <p:cNvSpPr>
                  <a:spLocks/>
                </p:cNvSpPr>
                <p:nvPr/>
              </p:nvSpPr>
              <p:spPr bwMode="gray">
                <a:xfrm>
                  <a:off x="331" y="2692"/>
                  <a:ext cx="19" cy="19"/>
                </a:xfrm>
                <a:custGeom>
                  <a:avLst/>
                  <a:gdLst>
                    <a:gd name="T0" fmla="*/ 0 w 17"/>
                    <a:gd name="T1" fmla="*/ 0 h 17"/>
                    <a:gd name="T2" fmla="*/ 1364 w 17"/>
                    <a:gd name="T3" fmla="*/ 1364 h 17"/>
                    <a:gd name="T4" fmla="*/ 1364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DDDDDD"/>
                </a:solidFill>
                <a:ln w="9525">
                  <a:noFill/>
                  <a:round/>
                  <a:headEnd/>
                  <a:tailEnd/>
                </a:ln>
              </p:spPr>
              <p:txBody>
                <a:bodyPr lIns="0" tIns="0" rIns="0" bIns="0" anchor="ctr"/>
                <a:lstStyle/>
                <a:p>
                  <a:endParaRPr lang="en-GB"/>
                </a:p>
              </p:txBody>
            </p:sp>
            <p:sp>
              <p:nvSpPr>
                <p:cNvPr id="3459" name="Line 242"/>
                <p:cNvSpPr>
                  <a:spLocks noChangeShapeType="1"/>
                </p:cNvSpPr>
                <p:nvPr/>
              </p:nvSpPr>
              <p:spPr bwMode="gray">
                <a:xfrm>
                  <a:off x="357" y="2702"/>
                  <a:ext cx="10" cy="8"/>
                </a:xfrm>
                <a:prstGeom prst="line">
                  <a:avLst/>
                </a:prstGeom>
                <a:noFill/>
                <a:ln w="9525">
                  <a:noFill/>
                  <a:round/>
                  <a:headEnd type="none" w="sm" len="sm"/>
                  <a:tailEnd type="none" w="sm" len="sm"/>
                </a:ln>
              </p:spPr>
              <p:txBody>
                <a:bodyPr lIns="0" tIns="0" rIns="0" bIns="0" anchor="ctr"/>
                <a:lstStyle/>
                <a:p>
                  <a:endParaRPr lang="en-GB"/>
                </a:p>
              </p:txBody>
            </p:sp>
            <p:sp>
              <p:nvSpPr>
                <p:cNvPr id="3460" name="Line 243"/>
                <p:cNvSpPr>
                  <a:spLocks noChangeShapeType="1"/>
                </p:cNvSpPr>
                <p:nvPr/>
              </p:nvSpPr>
              <p:spPr bwMode="gray">
                <a:xfrm>
                  <a:off x="375" y="2710"/>
                  <a:ext cx="10" cy="10"/>
                </a:xfrm>
                <a:prstGeom prst="line">
                  <a:avLst/>
                </a:prstGeom>
                <a:noFill/>
                <a:ln w="9525">
                  <a:noFill/>
                  <a:round/>
                  <a:headEnd type="none" w="sm" len="sm"/>
                  <a:tailEnd type="none" w="sm" len="sm"/>
                </a:ln>
              </p:spPr>
              <p:txBody>
                <a:bodyPr lIns="0" tIns="0" rIns="0" bIns="0" anchor="ctr"/>
                <a:lstStyle/>
                <a:p>
                  <a:endParaRPr lang="en-GB"/>
                </a:p>
              </p:txBody>
            </p:sp>
            <p:sp>
              <p:nvSpPr>
                <p:cNvPr id="3461" name="Freeform 244"/>
                <p:cNvSpPr>
                  <a:spLocks/>
                </p:cNvSpPr>
                <p:nvPr/>
              </p:nvSpPr>
              <p:spPr bwMode="gray">
                <a:xfrm>
                  <a:off x="385" y="2720"/>
                  <a:ext cx="18" cy="30"/>
                </a:xfrm>
                <a:custGeom>
                  <a:avLst/>
                  <a:gdLst>
                    <a:gd name="T0" fmla="*/ 8 w 17"/>
                    <a:gd name="T1" fmla="*/ 0 h 26"/>
                    <a:gd name="T2" fmla="*/ 0 w 17"/>
                    <a:gd name="T3" fmla="*/ 2755 h 26"/>
                    <a:gd name="T4" fmla="*/ 8 w 17"/>
                    <a:gd name="T5" fmla="*/ 7521 h 26"/>
                    <a:gd name="T6" fmla="*/ 146 w 17"/>
                    <a:gd name="T7" fmla="*/ 4602 h 26"/>
                    <a:gd name="T8" fmla="*/ 8 w 17"/>
                    <a:gd name="T9" fmla="*/ 0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8" y="0"/>
                      </a:moveTo>
                      <a:lnTo>
                        <a:pt x="0" y="9"/>
                      </a:lnTo>
                      <a:lnTo>
                        <a:pt x="8" y="25"/>
                      </a:lnTo>
                      <a:lnTo>
                        <a:pt x="16" y="15"/>
                      </a:lnTo>
                      <a:lnTo>
                        <a:pt x="8" y="0"/>
                      </a:lnTo>
                    </a:path>
                  </a:pathLst>
                </a:custGeom>
                <a:solidFill>
                  <a:srgbClr val="DDDDDD"/>
                </a:solidFill>
                <a:ln w="9525">
                  <a:noFill/>
                  <a:round/>
                  <a:headEnd/>
                  <a:tailEnd/>
                </a:ln>
              </p:spPr>
              <p:txBody>
                <a:bodyPr lIns="0" tIns="0" rIns="0" bIns="0" anchor="ctr"/>
                <a:lstStyle/>
                <a:p>
                  <a:endParaRPr lang="en-GB"/>
                </a:p>
              </p:txBody>
            </p:sp>
            <p:sp>
              <p:nvSpPr>
                <p:cNvPr id="3462" name="Freeform 245"/>
                <p:cNvSpPr>
                  <a:spLocks/>
                </p:cNvSpPr>
                <p:nvPr/>
              </p:nvSpPr>
              <p:spPr bwMode="gray">
                <a:xfrm>
                  <a:off x="2990" y="3452"/>
                  <a:ext cx="36" cy="37"/>
                </a:xfrm>
                <a:custGeom>
                  <a:avLst/>
                  <a:gdLst>
                    <a:gd name="T0" fmla="*/ 1031 w 33"/>
                    <a:gd name="T1" fmla="*/ 1486 h 33"/>
                    <a:gd name="T2" fmla="*/ 728 w 33"/>
                    <a:gd name="T3" fmla="*/ 2417 h 33"/>
                    <a:gd name="T4" fmla="*/ 256 w 33"/>
                    <a:gd name="T5" fmla="*/ 3104 h 33"/>
                    <a:gd name="T6" fmla="*/ 0 w 33"/>
                    <a:gd name="T7" fmla="*/ 2417 h 33"/>
                    <a:gd name="T8" fmla="*/ 513 w 33"/>
                    <a:gd name="T9" fmla="*/ 0 h 33"/>
                    <a:gd name="T10" fmla="*/ 728 w 33"/>
                    <a:gd name="T11" fmla="*/ 666 h 33"/>
                    <a:gd name="T12" fmla="*/ 1031 w 33"/>
                    <a:gd name="T13" fmla="*/ 1486 h 33"/>
                    <a:gd name="T14" fmla="*/ 0 60000 65536"/>
                    <a:gd name="T15" fmla="*/ 0 60000 65536"/>
                    <a:gd name="T16" fmla="*/ 0 60000 65536"/>
                    <a:gd name="T17" fmla="*/ 0 60000 65536"/>
                    <a:gd name="T18" fmla="*/ 0 60000 65536"/>
                    <a:gd name="T19" fmla="*/ 0 60000 65536"/>
                    <a:gd name="T20" fmla="*/ 0 60000 65536"/>
                    <a:gd name="T21" fmla="*/ 0 w 33"/>
                    <a:gd name="T22" fmla="*/ 0 h 33"/>
                    <a:gd name="T23" fmla="*/ 33 w 3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33">
                      <a:moveTo>
                        <a:pt x="32" y="15"/>
                      </a:moveTo>
                      <a:lnTo>
                        <a:pt x="23" y="25"/>
                      </a:lnTo>
                      <a:lnTo>
                        <a:pt x="8" y="32"/>
                      </a:lnTo>
                      <a:lnTo>
                        <a:pt x="0" y="25"/>
                      </a:lnTo>
                      <a:lnTo>
                        <a:pt x="16" y="0"/>
                      </a:lnTo>
                      <a:lnTo>
                        <a:pt x="23" y="7"/>
                      </a:lnTo>
                      <a:lnTo>
                        <a:pt x="32" y="15"/>
                      </a:lnTo>
                    </a:path>
                  </a:pathLst>
                </a:custGeom>
                <a:solidFill>
                  <a:srgbClr val="DDDDDD"/>
                </a:solidFill>
                <a:ln w="9525">
                  <a:noFill/>
                  <a:round/>
                  <a:headEnd/>
                  <a:tailEnd/>
                </a:ln>
              </p:spPr>
              <p:txBody>
                <a:bodyPr lIns="0" tIns="0" rIns="0" bIns="0" anchor="ctr"/>
                <a:lstStyle/>
                <a:p>
                  <a:endParaRPr lang="en-GB"/>
                </a:p>
              </p:txBody>
            </p:sp>
            <p:sp>
              <p:nvSpPr>
                <p:cNvPr id="3463" name="Line 246"/>
                <p:cNvSpPr>
                  <a:spLocks noChangeShapeType="1"/>
                </p:cNvSpPr>
                <p:nvPr/>
              </p:nvSpPr>
              <p:spPr bwMode="gray">
                <a:xfrm>
                  <a:off x="4224" y="2692"/>
                  <a:ext cx="10" cy="0"/>
                </a:xfrm>
                <a:prstGeom prst="line">
                  <a:avLst/>
                </a:prstGeom>
                <a:noFill/>
                <a:ln w="9525">
                  <a:noFill/>
                  <a:round/>
                  <a:headEnd type="none" w="sm" len="sm"/>
                  <a:tailEnd type="none" w="sm" len="sm"/>
                </a:ln>
              </p:spPr>
              <p:txBody>
                <a:bodyPr lIns="0" tIns="0" rIns="0" bIns="0" anchor="ctr"/>
                <a:lstStyle/>
                <a:p>
                  <a:endParaRPr lang="en-GB"/>
                </a:p>
              </p:txBody>
            </p:sp>
            <p:sp>
              <p:nvSpPr>
                <p:cNvPr id="3464" name="Freeform 247"/>
                <p:cNvSpPr>
                  <a:spLocks/>
                </p:cNvSpPr>
                <p:nvPr/>
              </p:nvSpPr>
              <p:spPr bwMode="gray">
                <a:xfrm>
                  <a:off x="2799" y="2673"/>
                  <a:ext cx="145" cy="242"/>
                </a:xfrm>
                <a:custGeom>
                  <a:avLst/>
                  <a:gdLst>
                    <a:gd name="T0" fmla="*/ 1315 w 130"/>
                    <a:gd name="T1" fmla="*/ 1525 h 212"/>
                    <a:gd name="T2" fmla="*/ 1315 w 130"/>
                    <a:gd name="T3" fmla="*/ 4874 h 212"/>
                    <a:gd name="T4" fmla="*/ 2533 w 130"/>
                    <a:gd name="T5" fmla="*/ 8276 h 212"/>
                    <a:gd name="T6" fmla="*/ 1995 w 130"/>
                    <a:gd name="T7" fmla="*/ 17645 h 212"/>
                    <a:gd name="T8" fmla="*/ 0 w 130"/>
                    <a:gd name="T9" fmla="*/ 23915 h 212"/>
                    <a:gd name="T10" fmla="*/ 0 w 130"/>
                    <a:gd name="T11" fmla="*/ 25856 h 212"/>
                    <a:gd name="T12" fmla="*/ 601 w 130"/>
                    <a:gd name="T13" fmla="*/ 27299 h 212"/>
                    <a:gd name="T14" fmla="*/ 601 w 130"/>
                    <a:gd name="T15" fmla="*/ 28950 h 212"/>
                    <a:gd name="T16" fmla="*/ 1995 w 130"/>
                    <a:gd name="T17" fmla="*/ 35488 h 212"/>
                    <a:gd name="T18" fmla="*/ 601 w 130"/>
                    <a:gd name="T19" fmla="*/ 35488 h 212"/>
                    <a:gd name="T20" fmla="*/ 601 w 130"/>
                    <a:gd name="T21" fmla="*/ 36992 h 212"/>
                    <a:gd name="T22" fmla="*/ 1315 w 130"/>
                    <a:gd name="T23" fmla="*/ 38460 h 212"/>
                    <a:gd name="T24" fmla="*/ 1995 w 130"/>
                    <a:gd name="T25" fmla="*/ 41993 h 212"/>
                    <a:gd name="T26" fmla="*/ 5088 w 130"/>
                    <a:gd name="T27" fmla="*/ 40510 h 212"/>
                    <a:gd name="T28" fmla="*/ 5675 w 130"/>
                    <a:gd name="T29" fmla="*/ 38460 h 212"/>
                    <a:gd name="T30" fmla="*/ 5088 w 130"/>
                    <a:gd name="T31" fmla="*/ 38460 h 212"/>
                    <a:gd name="T32" fmla="*/ 6948 w 130"/>
                    <a:gd name="T33" fmla="*/ 36992 h 212"/>
                    <a:gd name="T34" fmla="*/ 8345 w 130"/>
                    <a:gd name="T35" fmla="*/ 33814 h 212"/>
                    <a:gd name="T36" fmla="*/ 8902 w 130"/>
                    <a:gd name="T37" fmla="*/ 32227 h 212"/>
                    <a:gd name="T38" fmla="*/ 9641 w 130"/>
                    <a:gd name="T39" fmla="*/ 32227 h 212"/>
                    <a:gd name="T40" fmla="*/ 8345 w 130"/>
                    <a:gd name="T41" fmla="*/ 27299 h 212"/>
                    <a:gd name="T42" fmla="*/ 9641 w 130"/>
                    <a:gd name="T43" fmla="*/ 20950 h 212"/>
                    <a:gd name="T44" fmla="*/ 10250 w 130"/>
                    <a:gd name="T45" fmla="*/ 20950 h 212"/>
                    <a:gd name="T46" fmla="*/ 10250 w 130"/>
                    <a:gd name="T47" fmla="*/ 19137 h 212"/>
                    <a:gd name="T48" fmla="*/ 10250 w 130"/>
                    <a:gd name="T49" fmla="*/ 11025 h 212"/>
                    <a:gd name="T50" fmla="*/ 2533 w 130"/>
                    <a:gd name="T51" fmla="*/ 0 h 212"/>
                    <a:gd name="T52" fmla="*/ 1315 w 130"/>
                    <a:gd name="T53" fmla="*/ 1525 h 2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0"/>
                    <a:gd name="T82" fmla="*/ 0 h 212"/>
                    <a:gd name="T83" fmla="*/ 130 w 130"/>
                    <a:gd name="T84" fmla="*/ 212 h 2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0" h="212">
                      <a:moveTo>
                        <a:pt x="17" y="8"/>
                      </a:moveTo>
                      <a:lnTo>
                        <a:pt x="17" y="24"/>
                      </a:lnTo>
                      <a:lnTo>
                        <a:pt x="32" y="40"/>
                      </a:lnTo>
                      <a:lnTo>
                        <a:pt x="25" y="89"/>
                      </a:lnTo>
                      <a:lnTo>
                        <a:pt x="0" y="120"/>
                      </a:lnTo>
                      <a:lnTo>
                        <a:pt x="0" y="130"/>
                      </a:lnTo>
                      <a:lnTo>
                        <a:pt x="8" y="137"/>
                      </a:lnTo>
                      <a:lnTo>
                        <a:pt x="8" y="145"/>
                      </a:lnTo>
                      <a:lnTo>
                        <a:pt x="25" y="177"/>
                      </a:lnTo>
                      <a:lnTo>
                        <a:pt x="8" y="177"/>
                      </a:lnTo>
                      <a:lnTo>
                        <a:pt x="8" y="186"/>
                      </a:lnTo>
                      <a:lnTo>
                        <a:pt x="17" y="193"/>
                      </a:lnTo>
                      <a:lnTo>
                        <a:pt x="25" y="211"/>
                      </a:lnTo>
                      <a:lnTo>
                        <a:pt x="65" y="202"/>
                      </a:lnTo>
                      <a:lnTo>
                        <a:pt x="73" y="193"/>
                      </a:lnTo>
                      <a:lnTo>
                        <a:pt x="65" y="193"/>
                      </a:lnTo>
                      <a:lnTo>
                        <a:pt x="88" y="186"/>
                      </a:lnTo>
                      <a:lnTo>
                        <a:pt x="106" y="170"/>
                      </a:lnTo>
                      <a:lnTo>
                        <a:pt x="113" y="162"/>
                      </a:lnTo>
                      <a:lnTo>
                        <a:pt x="122" y="162"/>
                      </a:lnTo>
                      <a:lnTo>
                        <a:pt x="106" y="137"/>
                      </a:lnTo>
                      <a:lnTo>
                        <a:pt x="122" y="105"/>
                      </a:lnTo>
                      <a:lnTo>
                        <a:pt x="129" y="105"/>
                      </a:lnTo>
                      <a:lnTo>
                        <a:pt x="129" y="96"/>
                      </a:lnTo>
                      <a:lnTo>
                        <a:pt x="129" y="55"/>
                      </a:lnTo>
                      <a:lnTo>
                        <a:pt x="32" y="0"/>
                      </a:lnTo>
                      <a:lnTo>
                        <a:pt x="17" y="8"/>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465" name="Freeform 248"/>
                <p:cNvSpPr>
                  <a:spLocks/>
                </p:cNvSpPr>
                <p:nvPr/>
              </p:nvSpPr>
              <p:spPr bwMode="gray">
                <a:xfrm>
                  <a:off x="2530" y="2799"/>
                  <a:ext cx="108" cy="86"/>
                </a:xfrm>
                <a:custGeom>
                  <a:avLst/>
                  <a:gdLst>
                    <a:gd name="T0" fmla="*/ 0 w 98"/>
                    <a:gd name="T1" fmla="*/ 13981 h 75"/>
                    <a:gd name="T2" fmla="*/ 316 w 98"/>
                    <a:gd name="T3" fmla="*/ 11948 h 75"/>
                    <a:gd name="T4" fmla="*/ 1117 w 98"/>
                    <a:gd name="T5" fmla="*/ 6027 h 75"/>
                    <a:gd name="T6" fmla="*/ 1937 w 98"/>
                    <a:gd name="T7" fmla="*/ 4396 h 75"/>
                    <a:gd name="T8" fmla="*/ 2717 w 98"/>
                    <a:gd name="T9" fmla="*/ 0 h 75"/>
                    <a:gd name="T10" fmla="*/ 3478 w 98"/>
                    <a:gd name="T11" fmla="*/ 0 h 75"/>
                    <a:gd name="T12" fmla="*/ 3478 w 98"/>
                    <a:gd name="T13" fmla="*/ 4396 h 75"/>
                    <a:gd name="T14" fmla="*/ 4307 w 98"/>
                    <a:gd name="T15" fmla="*/ 7925 h 75"/>
                    <a:gd name="T16" fmla="*/ 4746 w 98"/>
                    <a:gd name="T17" fmla="*/ 7925 h 75"/>
                    <a:gd name="T18" fmla="*/ 4746 w 98"/>
                    <a:gd name="T19" fmla="*/ 9626 h 75"/>
                    <a:gd name="T20" fmla="*/ 3908 w 98"/>
                    <a:gd name="T21" fmla="*/ 11948 h 75"/>
                    <a:gd name="T22" fmla="*/ 3058 w 98"/>
                    <a:gd name="T23" fmla="*/ 11948 h 75"/>
                    <a:gd name="T24" fmla="*/ 1495 w 98"/>
                    <a:gd name="T25" fmla="*/ 11948 h 75"/>
                    <a:gd name="T26" fmla="*/ 1495 w 98"/>
                    <a:gd name="T27" fmla="*/ 13981 h 75"/>
                    <a:gd name="T28" fmla="*/ 1495 w 98"/>
                    <a:gd name="T29" fmla="*/ 17465 h 75"/>
                    <a:gd name="T30" fmla="*/ 1117 w 98"/>
                    <a:gd name="T31" fmla="*/ 15709 h 75"/>
                    <a:gd name="T32" fmla="*/ 316 w 98"/>
                    <a:gd name="T33" fmla="*/ 15709 h 75"/>
                    <a:gd name="T34" fmla="*/ 0 w 98"/>
                    <a:gd name="T35" fmla="*/ 13981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8"/>
                    <a:gd name="T55" fmla="*/ 0 h 75"/>
                    <a:gd name="T56" fmla="*/ 98 w 98"/>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8" h="75">
                      <a:moveTo>
                        <a:pt x="0" y="58"/>
                      </a:moveTo>
                      <a:lnTo>
                        <a:pt x="6" y="50"/>
                      </a:lnTo>
                      <a:lnTo>
                        <a:pt x="23" y="25"/>
                      </a:lnTo>
                      <a:lnTo>
                        <a:pt x="40" y="18"/>
                      </a:lnTo>
                      <a:lnTo>
                        <a:pt x="56" y="0"/>
                      </a:lnTo>
                      <a:lnTo>
                        <a:pt x="72" y="0"/>
                      </a:lnTo>
                      <a:lnTo>
                        <a:pt x="72" y="18"/>
                      </a:lnTo>
                      <a:lnTo>
                        <a:pt x="88" y="33"/>
                      </a:lnTo>
                      <a:lnTo>
                        <a:pt x="97" y="33"/>
                      </a:lnTo>
                      <a:lnTo>
                        <a:pt x="97" y="40"/>
                      </a:lnTo>
                      <a:lnTo>
                        <a:pt x="80" y="50"/>
                      </a:lnTo>
                      <a:lnTo>
                        <a:pt x="63" y="50"/>
                      </a:lnTo>
                      <a:lnTo>
                        <a:pt x="31" y="50"/>
                      </a:lnTo>
                      <a:lnTo>
                        <a:pt x="31" y="58"/>
                      </a:lnTo>
                      <a:lnTo>
                        <a:pt x="31" y="74"/>
                      </a:lnTo>
                      <a:lnTo>
                        <a:pt x="23" y="65"/>
                      </a:lnTo>
                      <a:lnTo>
                        <a:pt x="6" y="65"/>
                      </a:lnTo>
                      <a:lnTo>
                        <a:pt x="0" y="58"/>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466" name="Freeform 249"/>
                <p:cNvSpPr>
                  <a:spLocks/>
                </p:cNvSpPr>
                <p:nvPr/>
              </p:nvSpPr>
              <p:spPr bwMode="gray">
                <a:xfrm>
                  <a:off x="2619" y="2837"/>
                  <a:ext cx="36" cy="94"/>
                </a:xfrm>
                <a:custGeom>
                  <a:avLst/>
                  <a:gdLst>
                    <a:gd name="T0" fmla="*/ 560 w 33"/>
                    <a:gd name="T1" fmla="*/ 1525 h 82"/>
                    <a:gd name="T2" fmla="*/ 0 w 33"/>
                    <a:gd name="T3" fmla="*/ 3966 h 82"/>
                    <a:gd name="T4" fmla="*/ 0 w 33"/>
                    <a:gd name="T5" fmla="*/ 5974 h 82"/>
                    <a:gd name="T6" fmla="*/ 256 w 33"/>
                    <a:gd name="T7" fmla="*/ 7575 h 82"/>
                    <a:gd name="T8" fmla="*/ 256 w 33"/>
                    <a:gd name="T9" fmla="*/ 11412 h 82"/>
                    <a:gd name="T10" fmla="*/ 256 w 33"/>
                    <a:gd name="T11" fmla="*/ 19325 h 82"/>
                    <a:gd name="T12" fmla="*/ 728 w 33"/>
                    <a:gd name="T13" fmla="*/ 19325 h 82"/>
                    <a:gd name="T14" fmla="*/ 728 w 33"/>
                    <a:gd name="T15" fmla="*/ 13557 h 82"/>
                    <a:gd name="T16" fmla="*/ 1031 w 33"/>
                    <a:gd name="T17" fmla="*/ 5974 h 82"/>
                    <a:gd name="T18" fmla="*/ 1031 w 33"/>
                    <a:gd name="T19" fmla="*/ 1525 h 82"/>
                    <a:gd name="T20" fmla="*/ 728 w 33"/>
                    <a:gd name="T21" fmla="*/ 0 h 82"/>
                    <a:gd name="T22" fmla="*/ 560 w 33"/>
                    <a:gd name="T23" fmla="*/ 0 h 82"/>
                    <a:gd name="T24" fmla="*/ 560 w 33"/>
                    <a:gd name="T25" fmla="*/ 1525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82"/>
                    <a:gd name="T41" fmla="*/ 33 w 33"/>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82">
                      <a:moveTo>
                        <a:pt x="17" y="7"/>
                      </a:moveTo>
                      <a:lnTo>
                        <a:pt x="0" y="17"/>
                      </a:lnTo>
                      <a:lnTo>
                        <a:pt x="0" y="25"/>
                      </a:lnTo>
                      <a:lnTo>
                        <a:pt x="8" y="32"/>
                      </a:lnTo>
                      <a:lnTo>
                        <a:pt x="8" y="48"/>
                      </a:lnTo>
                      <a:lnTo>
                        <a:pt x="8" y="81"/>
                      </a:lnTo>
                      <a:lnTo>
                        <a:pt x="23" y="81"/>
                      </a:lnTo>
                      <a:lnTo>
                        <a:pt x="23" y="57"/>
                      </a:lnTo>
                      <a:lnTo>
                        <a:pt x="32" y="25"/>
                      </a:lnTo>
                      <a:lnTo>
                        <a:pt x="32" y="7"/>
                      </a:lnTo>
                      <a:lnTo>
                        <a:pt x="23" y="0"/>
                      </a:lnTo>
                      <a:lnTo>
                        <a:pt x="17" y="0"/>
                      </a:lnTo>
                      <a:lnTo>
                        <a:pt x="17" y="7"/>
                      </a:lnTo>
                    </a:path>
                  </a:pathLst>
                </a:custGeom>
                <a:solidFill>
                  <a:srgbClr val="DDDDDD"/>
                </a:solidFill>
                <a:ln w="9525">
                  <a:noFill/>
                  <a:round/>
                  <a:headEnd type="none" w="sm" len="sm"/>
                  <a:tailEnd type="none" w="sm" len="sm"/>
                </a:ln>
              </p:spPr>
              <p:txBody>
                <a:bodyPr lIns="0" tIns="0" rIns="0" bIns="0" anchor="ctr"/>
                <a:lstStyle/>
                <a:p>
                  <a:endParaRPr lang="en-GB"/>
                </a:p>
              </p:txBody>
            </p:sp>
          </p:grpSp>
          <p:grpSp>
            <p:nvGrpSpPr>
              <p:cNvPr id="6" name="Group 250"/>
              <p:cNvGrpSpPr>
                <a:grpSpLocks/>
              </p:cNvGrpSpPr>
              <p:nvPr>
                <p:custDataLst>
                  <p:tags r:id="rId24"/>
                </p:custDataLst>
              </p:nvPr>
            </p:nvGrpSpPr>
            <p:grpSpPr bwMode="auto">
              <a:xfrm>
                <a:off x="227" y="874"/>
                <a:ext cx="5095" cy="1815"/>
                <a:chOff x="215" y="712"/>
                <a:chExt cx="5095" cy="1815"/>
              </a:xfrm>
            </p:grpSpPr>
            <p:sp>
              <p:nvSpPr>
                <p:cNvPr id="3115" name="Freeform 251"/>
                <p:cNvSpPr>
                  <a:spLocks/>
                </p:cNvSpPr>
                <p:nvPr/>
              </p:nvSpPr>
              <p:spPr bwMode="gray">
                <a:xfrm>
                  <a:off x="829" y="2027"/>
                  <a:ext cx="820" cy="453"/>
                </a:xfrm>
                <a:custGeom>
                  <a:avLst/>
                  <a:gdLst>
                    <a:gd name="T0" fmla="*/ 25663 w 738"/>
                    <a:gd name="T1" fmla="*/ 0 h 396"/>
                    <a:gd name="T2" fmla="*/ 28454 w 738"/>
                    <a:gd name="T3" fmla="*/ 7016 h 396"/>
                    <a:gd name="T4" fmla="*/ 29070 w 738"/>
                    <a:gd name="T5" fmla="*/ 10503 h 396"/>
                    <a:gd name="T6" fmla="*/ 31171 w 738"/>
                    <a:gd name="T7" fmla="*/ 12239 h 396"/>
                    <a:gd name="T8" fmla="*/ 34054 w 738"/>
                    <a:gd name="T9" fmla="*/ 12239 h 396"/>
                    <a:gd name="T10" fmla="*/ 35129 w 738"/>
                    <a:gd name="T11" fmla="*/ 15722 h 396"/>
                    <a:gd name="T12" fmla="*/ 32387 w 738"/>
                    <a:gd name="T13" fmla="*/ 19294 h 396"/>
                    <a:gd name="T14" fmla="*/ 31776 w 738"/>
                    <a:gd name="T15" fmla="*/ 31492 h 396"/>
                    <a:gd name="T16" fmla="*/ 32822 w 738"/>
                    <a:gd name="T17" fmla="*/ 22262 h 396"/>
                    <a:gd name="T18" fmla="*/ 34054 w 738"/>
                    <a:gd name="T19" fmla="*/ 15722 h 396"/>
                    <a:gd name="T20" fmla="*/ 35129 w 738"/>
                    <a:gd name="T21" fmla="*/ 24483 h 396"/>
                    <a:gd name="T22" fmla="*/ 36767 w 738"/>
                    <a:gd name="T23" fmla="*/ 26403 h 396"/>
                    <a:gd name="T24" fmla="*/ 37287 w 738"/>
                    <a:gd name="T25" fmla="*/ 31492 h 396"/>
                    <a:gd name="T26" fmla="*/ 41654 w 738"/>
                    <a:gd name="T27" fmla="*/ 24483 h 396"/>
                    <a:gd name="T28" fmla="*/ 45432 w 738"/>
                    <a:gd name="T29" fmla="*/ 19294 h 396"/>
                    <a:gd name="T30" fmla="*/ 48271 w 738"/>
                    <a:gd name="T31" fmla="*/ 10503 h 396"/>
                    <a:gd name="T32" fmla="*/ 49363 w 738"/>
                    <a:gd name="T33" fmla="*/ 15722 h 396"/>
                    <a:gd name="T34" fmla="*/ 49363 w 738"/>
                    <a:gd name="T35" fmla="*/ 21037 h 396"/>
                    <a:gd name="T36" fmla="*/ 46690 w 738"/>
                    <a:gd name="T37" fmla="*/ 31492 h 396"/>
                    <a:gd name="T38" fmla="*/ 45432 w 738"/>
                    <a:gd name="T39" fmla="*/ 31492 h 396"/>
                    <a:gd name="T40" fmla="*/ 43369 w 738"/>
                    <a:gd name="T41" fmla="*/ 42235 h 396"/>
                    <a:gd name="T42" fmla="*/ 42212 w 738"/>
                    <a:gd name="T43" fmla="*/ 47144 h 396"/>
                    <a:gd name="T44" fmla="*/ 41654 w 738"/>
                    <a:gd name="T45" fmla="*/ 38545 h 396"/>
                    <a:gd name="T46" fmla="*/ 42212 w 738"/>
                    <a:gd name="T47" fmla="*/ 52506 h 396"/>
                    <a:gd name="T48" fmla="*/ 37819 w 738"/>
                    <a:gd name="T49" fmla="*/ 64721 h 396"/>
                    <a:gd name="T50" fmla="*/ 38384 w 738"/>
                    <a:gd name="T51" fmla="*/ 85911 h 396"/>
                    <a:gd name="T52" fmla="*/ 36108 w 738"/>
                    <a:gd name="T53" fmla="*/ 80425 h 396"/>
                    <a:gd name="T54" fmla="*/ 34054 w 738"/>
                    <a:gd name="T55" fmla="*/ 71794 h 396"/>
                    <a:gd name="T56" fmla="*/ 30122 w 738"/>
                    <a:gd name="T57" fmla="*/ 71794 h 396"/>
                    <a:gd name="T58" fmla="*/ 28454 w 738"/>
                    <a:gd name="T59" fmla="*/ 71794 h 396"/>
                    <a:gd name="T60" fmla="*/ 23571 w 738"/>
                    <a:gd name="T61" fmla="*/ 78948 h 396"/>
                    <a:gd name="T62" fmla="*/ 19720 w 738"/>
                    <a:gd name="T63" fmla="*/ 71794 h 396"/>
                    <a:gd name="T64" fmla="*/ 18098 w 738"/>
                    <a:gd name="T65" fmla="*/ 73682 h 396"/>
                    <a:gd name="T66" fmla="*/ 15827 w 738"/>
                    <a:gd name="T67" fmla="*/ 64721 h 396"/>
                    <a:gd name="T68" fmla="*/ 6523 w 738"/>
                    <a:gd name="T69" fmla="*/ 63085 h 396"/>
                    <a:gd name="T70" fmla="*/ 5481 w 738"/>
                    <a:gd name="T71" fmla="*/ 57700 h 396"/>
                    <a:gd name="T72" fmla="*/ 2134 w 738"/>
                    <a:gd name="T73" fmla="*/ 50911 h 396"/>
                    <a:gd name="T74" fmla="*/ 1658 w 738"/>
                    <a:gd name="T75" fmla="*/ 45647 h 396"/>
                    <a:gd name="T76" fmla="*/ 1658 w 738"/>
                    <a:gd name="T77" fmla="*/ 43672 h 396"/>
                    <a:gd name="T78" fmla="*/ 0 w 738"/>
                    <a:gd name="T79" fmla="*/ 36650 h 396"/>
                    <a:gd name="T80" fmla="*/ 469 w 738"/>
                    <a:gd name="T81" fmla="*/ 13744 h 396"/>
                    <a:gd name="T82" fmla="*/ 1088 w 738"/>
                    <a:gd name="T83" fmla="*/ 8900 h 3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8"/>
                    <a:gd name="T127" fmla="*/ 0 h 396"/>
                    <a:gd name="T128" fmla="*/ 738 w 738"/>
                    <a:gd name="T129" fmla="*/ 396 h 3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8" h="396">
                      <a:moveTo>
                        <a:pt x="24" y="8"/>
                      </a:moveTo>
                      <a:lnTo>
                        <a:pt x="373" y="8"/>
                      </a:lnTo>
                      <a:lnTo>
                        <a:pt x="380" y="0"/>
                      </a:lnTo>
                      <a:lnTo>
                        <a:pt x="389" y="16"/>
                      </a:lnTo>
                      <a:lnTo>
                        <a:pt x="405" y="16"/>
                      </a:lnTo>
                      <a:lnTo>
                        <a:pt x="420" y="32"/>
                      </a:lnTo>
                      <a:lnTo>
                        <a:pt x="445" y="32"/>
                      </a:lnTo>
                      <a:lnTo>
                        <a:pt x="414" y="56"/>
                      </a:lnTo>
                      <a:lnTo>
                        <a:pt x="429" y="48"/>
                      </a:lnTo>
                      <a:lnTo>
                        <a:pt x="438" y="56"/>
                      </a:lnTo>
                      <a:lnTo>
                        <a:pt x="461" y="48"/>
                      </a:lnTo>
                      <a:lnTo>
                        <a:pt x="461" y="56"/>
                      </a:lnTo>
                      <a:lnTo>
                        <a:pt x="470" y="48"/>
                      </a:lnTo>
                      <a:lnTo>
                        <a:pt x="479" y="56"/>
                      </a:lnTo>
                      <a:lnTo>
                        <a:pt x="504" y="56"/>
                      </a:lnTo>
                      <a:lnTo>
                        <a:pt x="510" y="56"/>
                      </a:lnTo>
                      <a:lnTo>
                        <a:pt x="519" y="63"/>
                      </a:lnTo>
                      <a:lnTo>
                        <a:pt x="519" y="72"/>
                      </a:lnTo>
                      <a:lnTo>
                        <a:pt x="479" y="72"/>
                      </a:lnTo>
                      <a:lnTo>
                        <a:pt x="470" y="97"/>
                      </a:lnTo>
                      <a:lnTo>
                        <a:pt x="479" y="88"/>
                      </a:lnTo>
                      <a:lnTo>
                        <a:pt x="470" y="122"/>
                      </a:lnTo>
                      <a:lnTo>
                        <a:pt x="470" y="137"/>
                      </a:lnTo>
                      <a:lnTo>
                        <a:pt x="470" y="145"/>
                      </a:lnTo>
                      <a:lnTo>
                        <a:pt x="479" y="145"/>
                      </a:lnTo>
                      <a:lnTo>
                        <a:pt x="485" y="137"/>
                      </a:lnTo>
                      <a:lnTo>
                        <a:pt x="485" y="103"/>
                      </a:lnTo>
                      <a:lnTo>
                        <a:pt x="494" y="88"/>
                      </a:lnTo>
                      <a:lnTo>
                        <a:pt x="504" y="81"/>
                      </a:lnTo>
                      <a:lnTo>
                        <a:pt x="504" y="72"/>
                      </a:lnTo>
                      <a:lnTo>
                        <a:pt x="526" y="81"/>
                      </a:lnTo>
                      <a:lnTo>
                        <a:pt x="526" y="97"/>
                      </a:lnTo>
                      <a:lnTo>
                        <a:pt x="519" y="113"/>
                      </a:lnTo>
                      <a:lnTo>
                        <a:pt x="535" y="103"/>
                      </a:lnTo>
                      <a:lnTo>
                        <a:pt x="535" y="122"/>
                      </a:lnTo>
                      <a:lnTo>
                        <a:pt x="544" y="122"/>
                      </a:lnTo>
                      <a:lnTo>
                        <a:pt x="526" y="145"/>
                      </a:lnTo>
                      <a:lnTo>
                        <a:pt x="535" y="145"/>
                      </a:lnTo>
                      <a:lnTo>
                        <a:pt x="551" y="145"/>
                      </a:lnTo>
                      <a:lnTo>
                        <a:pt x="584" y="122"/>
                      </a:lnTo>
                      <a:lnTo>
                        <a:pt x="584" y="113"/>
                      </a:lnTo>
                      <a:lnTo>
                        <a:pt x="616" y="113"/>
                      </a:lnTo>
                      <a:lnTo>
                        <a:pt x="616" y="97"/>
                      </a:lnTo>
                      <a:lnTo>
                        <a:pt x="632" y="88"/>
                      </a:lnTo>
                      <a:lnTo>
                        <a:pt x="672" y="88"/>
                      </a:lnTo>
                      <a:lnTo>
                        <a:pt x="690" y="81"/>
                      </a:lnTo>
                      <a:lnTo>
                        <a:pt x="706" y="40"/>
                      </a:lnTo>
                      <a:lnTo>
                        <a:pt x="713" y="48"/>
                      </a:lnTo>
                      <a:lnTo>
                        <a:pt x="721" y="40"/>
                      </a:lnTo>
                      <a:lnTo>
                        <a:pt x="721" y="48"/>
                      </a:lnTo>
                      <a:lnTo>
                        <a:pt x="730" y="72"/>
                      </a:lnTo>
                      <a:lnTo>
                        <a:pt x="738" y="81"/>
                      </a:lnTo>
                      <a:lnTo>
                        <a:pt x="738" y="88"/>
                      </a:lnTo>
                      <a:lnTo>
                        <a:pt x="730" y="97"/>
                      </a:lnTo>
                      <a:lnTo>
                        <a:pt x="713" y="97"/>
                      </a:lnTo>
                      <a:lnTo>
                        <a:pt x="681" y="128"/>
                      </a:lnTo>
                      <a:lnTo>
                        <a:pt x="690" y="145"/>
                      </a:lnTo>
                      <a:lnTo>
                        <a:pt x="696" y="137"/>
                      </a:lnTo>
                      <a:lnTo>
                        <a:pt x="696" y="153"/>
                      </a:lnTo>
                      <a:lnTo>
                        <a:pt x="672" y="145"/>
                      </a:lnTo>
                      <a:lnTo>
                        <a:pt x="656" y="153"/>
                      </a:lnTo>
                      <a:lnTo>
                        <a:pt x="647" y="162"/>
                      </a:lnTo>
                      <a:lnTo>
                        <a:pt x="641" y="194"/>
                      </a:lnTo>
                      <a:lnTo>
                        <a:pt x="632" y="185"/>
                      </a:lnTo>
                      <a:lnTo>
                        <a:pt x="632" y="194"/>
                      </a:lnTo>
                      <a:lnTo>
                        <a:pt x="624" y="218"/>
                      </a:lnTo>
                      <a:lnTo>
                        <a:pt x="624" y="202"/>
                      </a:lnTo>
                      <a:lnTo>
                        <a:pt x="616" y="194"/>
                      </a:lnTo>
                      <a:lnTo>
                        <a:pt x="616" y="178"/>
                      </a:lnTo>
                      <a:lnTo>
                        <a:pt x="607" y="194"/>
                      </a:lnTo>
                      <a:lnTo>
                        <a:pt x="616" y="218"/>
                      </a:lnTo>
                      <a:lnTo>
                        <a:pt x="624" y="242"/>
                      </a:lnTo>
                      <a:lnTo>
                        <a:pt x="616" y="259"/>
                      </a:lnTo>
                      <a:lnTo>
                        <a:pt x="584" y="274"/>
                      </a:lnTo>
                      <a:lnTo>
                        <a:pt x="559" y="299"/>
                      </a:lnTo>
                      <a:lnTo>
                        <a:pt x="551" y="315"/>
                      </a:lnTo>
                      <a:lnTo>
                        <a:pt x="567" y="371"/>
                      </a:lnTo>
                      <a:lnTo>
                        <a:pt x="567" y="396"/>
                      </a:lnTo>
                      <a:lnTo>
                        <a:pt x="559" y="396"/>
                      </a:lnTo>
                      <a:lnTo>
                        <a:pt x="551" y="387"/>
                      </a:lnTo>
                      <a:lnTo>
                        <a:pt x="535" y="371"/>
                      </a:lnTo>
                      <a:lnTo>
                        <a:pt x="535" y="339"/>
                      </a:lnTo>
                      <a:lnTo>
                        <a:pt x="519" y="324"/>
                      </a:lnTo>
                      <a:lnTo>
                        <a:pt x="504" y="331"/>
                      </a:lnTo>
                      <a:lnTo>
                        <a:pt x="504" y="324"/>
                      </a:lnTo>
                      <a:lnTo>
                        <a:pt x="454" y="324"/>
                      </a:lnTo>
                      <a:lnTo>
                        <a:pt x="445" y="331"/>
                      </a:lnTo>
                      <a:lnTo>
                        <a:pt x="454" y="339"/>
                      </a:lnTo>
                      <a:lnTo>
                        <a:pt x="429" y="339"/>
                      </a:lnTo>
                      <a:lnTo>
                        <a:pt x="420" y="331"/>
                      </a:lnTo>
                      <a:lnTo>
                        <a:pt x="397" y="331"/>
                      </a:lnTo>
                      <a:lnTo>
                        <a:pt x="380" y="339"/>
                      </a:lnTo>
                      <a:lnTo>
                        <a:pt x="348" y="364"/>
                      </a:lnTo>
                      <a:lnTo>
                        <a:pt x="348" y="387"/>
                      </a:lnTo>
                      <a:lnTo>
                        <a:pt x="323" y="380"/>
                      </a:lnTo>
                      <a:lnTo>
                        <a:pt x="292" y="331"/>
                      </a:lnTo>
                      <a:lnTo>
                        <a:pt x="283" y="331"/>
                      </a:lnTo>
                      <a:lnTo>
                        <a:pt x="276" y="339"/>
                      </a:lnTo>
                      <a:lnTo>
                        <a:pt x="268" y="339"/>
                      </a:lnTo>
                      <a:lnTo>
                        <a:pt x="252" y="331"/>
                      </a:lnTo>
                      <a:lnTo>
                        <a:pt x="252" y="315"/>
                      </a:lnTo>
                      <a:lnTo>
                        <a:pt x="234" y="299"/>
                      </a:lnTo>
                      <a:lnTo>
                        <a:pt x="169" y="308"/>
                      </a:lnTo>
                      <a:lnTo>
                        <a:pt x="121" y="290"/>
                      </a:lnTo>
                      <a:lnTo>
                        <a:pt x="97" y="290"/>
                      </a:lnTo>
                      <a:lnTo>
                        <a:pt x="88" y="274"/>
                      </a:lnTo>
                      <a:lnTo>
                        <a:pt x="81" y="274"/>
                      </a:lnTo>
                      <a:lnTo>
                        <a:pt x="81" y="267"/>
                      </a:lnTo>
                      <a:lnTo>
                        <a:pt x="47" y="259"/>
                      </a:lnTo>
                      <a:lnTo>
                        <a:pt x="47" y="250"/>
                      </a:lnTo>
                      <a:lnTo>
                        <a:pt x="32" y="234"/>
                      </a:lnTo>
                      <a:lnTo>
                        <a:pt x="32" y="218"/>
                      </a:lnTo>
                      <a:lnTo>
                        <a:pt x="24" y="218"/>
                      </a:lnTo>
                      <a:lnTo>
                        <a:pt x="24" y="210"/>
                      </a:lnTo>
                      <a:lnTo>
                        <a:pt x="32" y="210"/>
                      </a:lnTo>
                      <a:lnTo>
                        <a:pt x="32" y="202"/>
                      </a:lnTo>
                      <a:lnTo>
                        <a:pt x="24" y="202"/>
                      </a:lnTo>
                      <a:lnTo>
                        <a:pt x="7" y="185"/>
                      </a:lnTo>
                      <a:lnTo>
                        <a:pt x="7" y="178"/>
                      </a:lnTo>
                      <a:lnTo>
                        <a:pt x="0" y="169"/>
                      </a:lnTo>
                      <a:lnTo>
                        <a:pt x="7" y="145"/>
                      </a:lnTo>
                      <a:lnTo>
                        <a:pt x="0" y="122"/>
                      </a:lnTo>
                      <a:lnTo>
                        <a:pt x="7" y="63"/>
                      </a:lnTo>
                      <a:lnTo>
                        <a:pt x="0" y="23"/>
                      </a:lnTo>
                      <a:lnTo>
                        <a:pt x="16" y="23"/>
                      </a:lnTo>
                      <a:lnTo>
                        <a:pt x="16" y="40"/>
                      </a:lnTo>
                      <a:lnTo>
                        <a:pt x="24" y="40"/>
                      </a:lnTo>
                      <a:lnTo>
                        <a:pt x="24" y="8"/>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16" name="Freeform 252"/>
                <p:cNvSpPr>
                  <a:spLocks/>
                </p:cNvSpPr>
                <p:nvPr/>
              </p:nvSpPr>
              <p:spPr bwMode="gray">
                <a:xfrm>
                  <a:off x="215" y="1350"/>
                  <a:ext cx="533" cy="565"/>
                </a:xfrm>
                <a:custGeom>
                  <a:avLst/>
                  <a:gdLst>
                    <a:gd name="T0" fmla="*/ 31560 w 480"/>
                    <a:gd name="T1" fmla="*/ 97214 h 494"/>
                    <a:gd name="T2" fmla="*/ 28541 w 480"/>
                    <a:gd name="T3" fmla="*/ 83689 h 494"/>
                    <a:gd name="T4" fmla="*/ 27340 w 480"/>
                    <a:gd name="T5" fmla="*/ 78479 h 494"/>
                    <a:gd name="T6" fmla="*/ 25703 w 480"/>
                    <a:gd name="T7" fmla="*/ 82090 h 494"/>
                    <a:gd name="T8" fmla="*/ 24132 w 480"/>
                    <a:gd name="T9" fmla="*/ 74795 h 494"/>
                    <a:gd name="T10" fmla="*/ 22567 w 480"/>
                    <a:gd name="T11" fmla="*/ 74795 h 494"/>
                    <a:gd name="T12" fmla="*/ 20948 w 480"/>
                    <a:gd name="T13" fmla="*/ 10527 h 494"/>
                    <a:gd name="T14" fmla="*/ 18200 w 480"/>
                    <a:gd name="T15" fmla="*/ 10527 h 494"/>
                    <a:gd name="T16" fmla="*/ 15585 w 480"/>
                    <a:gd name="T17" fmla="*/ 7036 h 494"/>
                    <a:gd name="T18" fmla="*/ 12994 w 480"/>
                    <a:gd name="T19" fmla="*/ 3595 h 494"/>
                    <a:gd name="T20" fmla="*/ 10713 w 480"/>
                    <a:gd name="T21" fmla="*/ 1606 h 494"/>
                    <a:gd name="T22" fmla="*/ 8597 w 480"/>
                    <a:gd name="T23" fmla="*/ 3595 h 494"/>
                    <a:gd name="T24" fmla="*/ 5962 w 480"/>
                    <a:gd name="T25" fmla="*/ 9120 h 494"/>
                    <a:gd name="T26" fmla="*/ 4264 w 480"/>
                    <a:gd name="T27" fmla="*/ 12189 h 494"/>
                    <a:gd name="T28" fmla="*/ 1652 w 480"/>
                    <a:gd name="T29" fmla="*/ 20964 h 494"/>
                    <a:gd name="T30" fmla="*/ 3346 w 480"/>
                    <a:gd name="T31" fmla="*/ 29827 h 494"/>
                    <a:gd name="T32" fmla="*/ 4877 w 480"/>
                    <a:gd name="T33" fmla="*/ 38590 h 494"/>
                    <a:gd name="T34" fmla="*/ 3346 w 480"/>
                    <a:gd name="T35" fmla="*/ 40100 h 494"/>
                    <a:gd name="T36" fmla="*/ 2602 w 480"/>
                    <a:gd name="T37" fmla="*/ 36674 h 494"/>
                    <a:gd name="T38" fmla="*/ 0 w 480"/>
                    <a:gd name="T39" fmla="*/ 43407 h 494"/>
                    <a:gd name="T40" fmla="*/ 1194 w 480"/>
                    <a:gd name="T41" fmla="*/ 47022 h 494"/>
                    <a:gd name="T42" fmla="*/ 2262 w 480"/>
                    <a:gd name="T43" fmla="*/ 50697 h 494"/>
                    <a:gd name="T44" fmla="*/ 4264 w 480"/>
                    <a:gd name="T45" fmla="*/ 50697 h 494"/>
                    <a:gd name="T46" fmla="*/ 5416 w 480"/>
                    <a:gd name="T47" fmla="*/ 50697 h 494"/>
                    <a:gd name="T48" fmla="*/ 5416 w 480"/>
                    <a:gd name="T49" fmla="*/ 57406 h 494"/>
                    <a:gd name="T50" fmla="*/ 3921 w 480"/>
                    <a:gd name="T51" fmla="*/ 59435 h 494"/>
                    <a:gd name="T52" fmla="*/ 2602 w 480"/>
                    <a:gd name="T53" fmla="*/ 59435 h 494"/>
                    <a:gd name="T54" fmla="*/ 3346 w 480"/>
                    <a:gd name="T55" fmla="*/ 78479 h 494"/>
                    <a:gd name="T56" fmla="*/ 4877 w 480"/>
                    <a:gd name="T57" fmla="*/ 76361 h 494"/>
                    <a:gd name="T58" fmla="*/ 4877 w 480"/>
                    <a:gd name="T59" fmla="*/ 82090 h 494"/>
                    <a:gd name="T60" fmla="*/ 6972 w 480"/>
                    <a:gd name="T61" fmla="*/ 83689 h 494"/>
                    <a:gd name="T62" fmla="*/ 7535 w 480"/>
                    <a:gd name="T63" fmla="*/ 83689 h 494"/>
                    <a:gd name="T64" fmla="*/ 8597 w 480"/>
                    <a:gd name="T65" fmla="*/ 87312 h 494"/>
                    <a:gd name="T66" fmla="*/ 5962 w 480"/>
                    <a:gd name="T67" fmla="*/ 97214 h 494"/>
                    <a:gd name="T68" fmla="*/ 3921 w 480"/>
                    <a:gd name="T69" fmla="*/ 101444 h 494"/>
                    <a:gd name="T70" fmla="*/ 2602 w 480"/>
                    <a:gd name="T71" fmla="*/ 106286 h 494"/>
                    <a:gd name="T72" fmla="*/ 7535 w 480"/>
                    <a:gd name="T73" fmla="*/ 97214 h 494"/>
                    <a:gd name="T74" fmla="*/ 9144 w 480"/>
                    <a:gd name="T75" fmla="*/ 92531 h 494"/>
                    <a:gd name="T76" fmla="*/ 12371 w 480"/>
                    <a:gd name="T77" fmla="*/ 83689 h 494"/>
                    <a:gd name="T78" fmla="*/ 11770 w 480"/>
                    <a:gd name="T79" fmla="*/ 79891 h 494"/>
                    <a:gd name="T80" fmla="*/ 12994 w 480"/>
                    <a:gd name="T81" fmla="*/ 73334 h 494"/>
                    <a:gd name="T82" fmla="*/ 14952 w 480"/>
                    <a:gd name="T83" fmla="*/ 69852 h 494"/>
                    <a:gd name="T84" fmla="*/ 13902 w 480"/>
                    <a:gd name="T85" fmla="*/ 73334 h 494"/>
                    <a:gd name="T86" fmla="*/ 13902 w 480"/>
                    <a:gd name="T87" fmla="*/ 79891 h 494"/>
                    <a:gd name="T88" fmla="*/ 13902 w 480"/>
                    <a:gd name="T89" fmla="*/ 82090 h 494"/>
                    <a:gd name="T90" fmla="*/ 16037 w 480"/>
                    <a:gd name="T91" fmla="*/ 78479 h 494"/>
                    <a:gd name="T92" fmla="*/ 16037 w 480"/>
                    <a:gd name="T93" fmla="*/ 71682 h 494"/>
                    <a:gd name="T94" fmla="*/ 19851 w 480"/>
                    <a:gd name="T95" fmla="*/ 76361 h 494"/>
                    <a:gd name="T96" fmla="*/ 23051 w 480"/>
                    <a:gd name="T97" fmla="*/ 78479 h 494"/>
                    <a:gd name="T98" fmla="*/ 23611 w 480"/>
                    <a:gd name="T99" fmla="*/ 79891 h 494"/>
                    <a:gd name="T100" fmla="*/ 27936 w 480"/>
                    <a:gd name="T101" fmla="*/ 97214 h 494"/>
                    <a:gd name="T102" fmla="*/ 26852 w 480"/>
                    <a:gd name="T103" fmla="*/ 87312 h 494"/>
                    <a:gd name="T104" fmla="*/ 27340 w 480"/>
                    <a:gd name="T105" fmla="*/ 83689 h 494"/>
                    <a:gd name="T106" fmla="*/ 28541 w 480"/>
                    <a:gd name="T107" fmla="*/ 90840 h 494"/>
                    <a:gd name="T108" fmla="*/ 28541 w 480"/>
                    <a:gd name="T109" fmla="*/ 92531 h 494"/>
                    <a:gd name="T110" fmla="*/ 28541 w 480"/>
                    <a:gd name="T111" fmla="*/ 97214 h 494"/>
                    <a:gd name="T112" fmla="*/ 28937 w 480"/>
                    <a:gd name="T113" fmla="*/ 99395 h 494"/>
                    <a:gd name="T114" fmla="*/ 30035 w 480"/>
                    <a:gd name="T115" fmla="*/ 101444 h 494"/>
                    <a:gd name="T116" fmla="*/ 30035 w 480"/>
                    <a:gd name="T117" fmla="*/ 97214 h 494"/>
                    <a:gd name="T118" fmla="*/ 30558 w 480"/>
                    <a:gd name="T119" fmla="*/ 103090 h 494"/>
                    <a:gd name="T120" fmla="*/ 31560 w 480"/>
                    <a:gd name="T121" fmla="*/ 103090 h 4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494"/>
                    <a:gd name="T185" fmla="*/ 480 w 480"/>
                    <a:gd name="T186" fmla="*/ 494 h 4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494">
                      <a:moveTo>
                        <a:pt x="479" y="478"/>
                      </a:moveTo>
                      <a:lnTo>
                        <a:pt x="479" y="453"/>
                      </a:lnTo>
                      <a:lnTo>
                        <a:pt x="455" y="438"/>
                      </a:lnTo>
                      <a:lnTo>
                        <a:pt x="432" y="388"/>
                      </a:lnTo>
                      <a:lnTo>
                        <a:pt x="423" y="388"/>
                      </a:lnTo>
                      <a:lnTo>
                        <a:pt x="414" y="365"/>
                      </a:lnTo>
                      <a:lnTo>
                        <a:pt x="398" y="372"/>
                      </a:lnTo>
                      <a:lnTo>
                        <a:pt x="389" y="381"/>
                      </a:lnTo>
                      <a:lnTo>
                        <a:pt x="366" y="356"/>
                      </a:lnTo>
                      <a:lnTo>
                        <a:pt x="366" y="348"/>
                      </a:lnTo>
                      <a:lnTo>
                        <a:pt x="341" y="356"/>
                      </a:lnTo>
                      <a:lnTo>
                        <a:pt x="341" y="348"/>
                      </a:lnTo>
                      <a:lnTo>
                        <a:pt x="341" y="65"/>
                      </a:lnTo>
                      <a:lnTo>
                        <a:pt x="317" y="49"/>
                      </a:lnTo>
                      <a:lnTo>
                        <a:pt x="293" y="57"/>
                      </a:lnTo>
                      <a:lnTo>
                        <a:pt x="276" y="49"/>
                      </a:lnTo>
                      <a:lnTo>
                        <a:pt x="261" y="49"/>
                      </a:lnTo>
                      <a:lnTo>
                        <a:pt x="236" y="33"/>
                      </a:lnTo>
                      <a:lnTo>
                        <a:pt x="202" y="33"/>
                      </a:lnTo>
                      <a:lnTo>
                        <a:pt x="196" y="17"/>
                      </a:lnTo>
                      <a:lnTo>
                        <a:pt x="171" y="17"/>
                      </a:lnTo>
                      <a:lnTo>
                        <a:pt x="162" y="8"/>
                      </a:lnTo>
                      <a:lnTo>
                        <a:pt x="147" y="0"/>
                      </a:lnTo>
                      <a:lnTo>
                        <a:pt x="131" y="17"/>
                      </a:lnTo>
                      <a:lnTo>
                        <a:pt x="114" y="24"/>
                      </a:lnTo>
                      <a:lnTo>
                        <a:pt x="90" y="42"/>
                      </a:lnTo>
                      <a:lnTo>
                        <a:pt x="82" y="42"/>
                      </a:lnTo>
                      <a:lnTo>
                        <a:pt x="65" y="57"/>
                      </a:lnTo>
                      <a:lnTo>
                        <a:pt x="59" y="89"/>
                      </a:lnTo>
                      <a:lnTo>
                        <a:pt x="25" y="98"/>
                      </a:lnTo>
                      <a:lnTo>
                        <a:pt x="18" y="114"/>
                      </a:lnTo>
                      <a:lnTo>
                        <a:pt x="50" y="139"/>
                      </a:lnTo>
                      <a:lnTo>
                        <a:pt x="59" y="154"/>
                      </a:lnTo>
                      <a:lnTo>
                        <a:pt x="74" y="179"/>
                      </a:lnTo>
                      <a:lnTo>
                        <a:pt x="74" y="186"/>
                      </a:lnTo>
                      <a:lnTo>
                        <a:pt x="50" y="186"/>
                      </a:lnTo>
                      <a:lnTo>
                        <a:pt x="50" y="170"/>
                      </a:lnTo>
                      <a:lnTo>
                        <a:pt x="40" y="170"/>
                      </a:lnTo>
                      <a:lnTo>
                        <a:pt x="9" y="186"/>
                      </a:lnTo>
                      <a:lnTo>
                        <a:pt x="0" y="202"/>
                      </a:lnTo>
                      <a:lnTo>
                        <a:pt x="18" y="211"/>
                      </a:lnTo>
                      <a:lnTo>
                        <a:pt x="18" y="219"/>
                      </a:lnTo>
                      <a:lnTo>
                        <a:pt x="18" y="226"/>
                      </a:lnTo>
                      <a:lnTo>
                        <a:pt x="34" y="235"/>
                      </a:lnTo>
                      <a:lnTo>
                        <a:pt x="50" y="235"/>
                      </a:lnTo>
                      <a:lnTo>
                        <a:pt x="65" y="235"/>
                      </a:lnTo>
                      <a:lnTo>
                        <a:pt x="82" y="226"/>
                      </a:lnTo>
                      <a:lnTo>
                        <a:pt x="82" y="235"/>
                      </a:lnTo>
                      <a:lnTo>
                        <a:pt x="90" y="251"/>
                      </a:lnTo>
                      <a:lnTo>
                        <a:pt x="82" y="267"/>
                      </a:lnTo>
                      <a:lnTo>
                        <a:pt x="65" y="267"/>
                      </a:lnTo>
                      <a:lnTo>
                        <a:pt x="59" y="276"/>
                      </a:lnTo>
                      <a:lnTo>
                        <a:pt x="50" y="276"/>
                      </a:lnTo>
                      <a:lnTo>
                        <a:pt x="40" y="276"/>
                      </a:lnTo>
                      <a:lnTo>
                        <a:pt x="25" y="316"/>
                      </a:lnTo>
                      <a:lnTo>
                        <a:pt x="50" y="365"/>
                      </a:lnTo>
                      <a:lnTo>
                        <a:pt x="59" y="365"/>
                      </a:lnTo>
                      <a:lnTo>
                        <a:pt x="74" y="356"/>
                      </a:lnTo>
                      <a:lnTo>
                        <a:pt x="74" y="372"/>
                      </a:lnTo>
                      <a:lnTo>
                        <a:pt x="74" y="381"/>
                      </a:lnTo>
                      <a:lnTo>
                        <a:pt x="82" y="388"/>
                      </a:lnTo>
                      <a:lnTo>
                        <a:pt x="106" y="388"/>
                      </a:lnTo>
                      <a:lnTo>
                        <a:pt x="114" y="396"/>
                      </a:lnTo>
                      <a:lnTo>
                        <a:pt x="114" y="388"/>
                      </a:lnTo>
                      <a:lnTo>
                        <a:pt x="131" y="388"/>
                      </a:lnTo>
                      <a:lnTo>
                        <a:pt x="131" y="406"/>
                      </a:lnTo>
                      <a:lnTo>
                        <a:pt x="131" y="421"/>
                      </a:lnTo>
                      <a:lnTo>
                        <a:pt x="90" y="453"/>
                      </a:lnTo>
                      <a:lnTo>
                        <a:pt x="65" y="462"/>
                      </a:lnTo>
                      <a:lnTo>
                        <a:pt x="59" y="471"/>
                      </a:lnTo>
                      <a:lnTo>
                        <a:pt x="34" y="487"/>
                      </a:lnTo>
                      <a:lnTo>
                        <a:pt x="40" y="493"/>
                      </a:lnTo>
                      <a:lnTo>
                        <a:pt x="82" y="471"/>
                      </a:lnTo>
                      <a:lnTo>
                        <a:pt x="114" y="453"/>
                      </a:lnTo>
                      <a:lnTo>
                        <a:pt x="122" y="446"/>
                      </a:lnTo>
                      <a:lnTo>
                        <a:pt x="139" y="429"/>
                      </a:lnTo>
                      <a:lnTo>
                        <a:pt x="179" y="396"/>
                      </a:lnTo>
                      <a:lnTo>
                        <a:pt x="187" y="388"/>
                      </a:lnTo>
                      <a:lnTo>
                        <a:pt x="171" y="381"/>
                      </a:lnTo>
                      <a:lnTo>
                        <a:pt x="179" y="372"/>
                      </a:lnTo>
                      <a:lnTo>
                        <a:pt x="196" y="356"/>
                      </a:lnTo>
                      <a:lnTo>
                        <a:pt x="196" y="341"/>
                      </a:lnTo>
                      <a:lnTo>
                        <a:pt x="221" y="325"/>
                      </a:lnTo>
                      <a:lnTo>
                        <a:pt x="227" y="325"/>
                      </a:lnTo>
                      <a:lnTo>
                        <a:pt x="221" y="332"/>
                      </a:lnTo>
                      <a:lnTo>
                        <a:pt x="211" y="341"/>
                      </a:lnTo>
                      <a:lnTo>
                        <a:pt x="202" y="365"/>
                      </a:lnTo>
                      <a:lnTo>
                        <a:pt x="211" y="372"/>
                      </a:lnTo>
                      <a:lnTo>
                        <a:pt x="202" y="381"/>
                      </a:lnTo>
                      <a:lnTo>
                        <a:pt x="211" y="381"/>
                      </a:lnTo>
                      <a:lnTo>
                        <a:pt x="236" y="365"/>
                      </a:lnTo>
                      <a:lnTo>
                        <a:pt x="243" y="365"/>
                      </a:lnTo>
                      <a:lnTo>
                        <a:pt x="252" y="348"/>
                      </a:lnTo>
                      <a:lnTo>
                        <a:pt x="243" y="332"/>
                      </a:lnTo>
                      <a:lnTo>
                        <a:pt x="268" y="341"/>
                      </a:lnTo>
                      <a:lnTo>
                        <a:pt x="301" y="356"/>
                      </a:lnTo>
                      <a:lnTo>
                        <a:pt x="324" y="356"/>
                      </a:lnTo>
                      <a:lnTo>
                        <a:pt x="349" y="365"/>
                      </a:lnTo>
                      <a:lnTo>
                        <a:pt x="358" y="365"/>
                      </a:lnTo>
                      <a:lnTo>
                        <a:pt x="358" y="372"/>
                      </a:lnTo>
                      <a:lnTo>
                        <a:pt x="398" y="406"/>
                      </a:lnTo>
                      <a:lnTo>
                        <a:pt x="423" y="453"/>
                      </a:lnTo>
                      <a:lnTo>
                        <a:pt x="414" y="413"/>
                      </a:lnTo>
                      <a:lnTo>
                        <a:pt x="407" y="406"/>
                      </a:lnTo>
                      <a:lnTo>
                        <a:pt x="414" y="406"/>
                      </a:lnTo>
                      <a:lnTo>
                        <a:pt x="414" y="388"/>
                      </a:lnTo>
                      <a:lnTo>
                        <a:pt x="423" y="429"/>
                      </a:lnTo>
                      <a:lnTo>
                        <a:pt x="432" y="421"/>
                      </a:lnTo>
                      <a:lnTo>
                        <a:pt x="447" y="438"/>
                      </a:lnTo>
                      <a:lnTo>
                        <a:pt x="432" y="429"/>
                      </a:lnTo>
                      <a:lnTo>
                        <a:pt x="432" y="438"/>
                      </a:lnTo>
                      <a:lnTo>
                        <a:pt x="432" y="453"/>
                      </a:lnTo>
                      <a:lnTo>
                        <a:pt x="438" y="446"/>
                      </a:lnTo>
                      <a:lnTo>
                        <a:pt x="438" y="462"/>
                      </a:lnTo>
                      <a:lnTo>
                        <a:pt x="455" y="487"/>
                      </a:lnTo>
                      <a:lnTo>
                        <a:pt x="455" y="471"/>
                      </a:lnTo>
                      <a:lnTo>
                        <a:pt x="447" y="453"/>
                      </a:lnTo>
                      <a:lnTo>
                        <a:pt x="455" y="453"/>
                      </a:lnTo>
                      <a:lnTo>
                        <a:pt x="455" y="462"/>
                      </a:lnTo>
                      <a:lnTo>
                        <a:pt x="463" y="478"/>
                      </a:lnTo>
                      <a:lnTo>
                        <a:pt x="472" y="487"/>
                      </a:lnTo>
                      <a:lnTo>
                        <a:pt x="479" y="478"/>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17" name="Freeform 253"/>
                <p:cNvSpPr>
                  <a:spLocks/>
                </p:cNvSpPr>
                <p:nvPr/>
              </p:nvSpPr>
              <p:spPr bwMode="gray">
                <a:xfrm>
                  <a:off x="594" y="1210"/>
                  <a:ext cx="1218" cy="984"/>
                </a:xfrm>
                <a:custGeom>
                  <a:avLst/>
                  <a:gdLst>
                    <a:gd name="T0" fmla="*/ 51574 w 1096"/>
                    <a:gd name="T1" fmla="*/ 186127 h 860"/>
                    <a:gd name="T2" fmla="*/ 52021 w 1096"/>
                    <a:gd name="T3" fmla="*/ 180728 h 860"/>
                    <a:gd name="T4" fmla="*/ 52567 w 1096"/>
                    <a:gd name="T5" fmla="*/ 171923 h 860"/>
                    <a:gd name="T6" fmla="*/ 48140 w 1096"/>
                    <a:gd name="T7" fmla="*/ 163122 h 860"/>
                    <a:gd name="T8" fmla="*/ 43067 w 1096"/>
                    <a:gd name="T9" fmla="*/ 163122 h 860"/>
                    <a:gd name="T10" fmla="*/ 39777 w 1096"/>
                    <a:gd name="T11" fmla="*/ 157834 h 860"/>
                    <a:gd name="T12" fmla="*/ 11628 w 1096"/>
                    <a:gd name="T13" fmla="*/ 148643 h 860"/>
                    <a:gd name="T14" fmla="*/ 9368 w 1096"/>
                    <a:gd name="T15" fmla="*/ 134589 h 860"/>
                    <a:gd name="T16" fmla="*/ 6142 w 1096"/>
                    <a:gd name="T17" fmla="*/ 111590 h 860"/>
                    <a:gd name="T18" fmla="*/ 3257 w 1096"/>
                    <a:gd name="T19" fmla="*/ 110017 h 860"/>
                    <a:gd name="T20" fmla="*/ 0 w 1096"/>
                    <a:gd name="T21" fmla="*/ 102845 h 860"/>
                    <a:gd name="T22" fmla="*/ 4471 w 1096"/>
                    <a:gd name="T23" fmla="*/ 44199 h 860"/>
                    <a:gd name="T24" fmla="*/ 9964 w 1096"/>
                    <a:gd name="T25" fmla="*/ 35828 h 860"/>
                    <a:gd name="T26" fmla="*/ 12789 w 1096"/>
                    <a:gd name="T27" fmla="*/ 37323 h 860"/>
                    <a:gd name="T28" fmla="*/ 14438 w 1096"/>
                    <a:gd name="T29" fmla="*/ 42519 h 860"/>
                    <a:gd name="T30" fmla="*/ 18321 w 1096"/>
                    <a:gd name="T31" fmla="*/ 42519 h 860"/>
                    <a:gd name="T32" fmla="*/ 23181 w 1096"/>
                    <a:gd name="T33" fmla="*/ 48224 h 860"/>
                    <a:gd name="T34" fmla="*/ 24409 w 1096"/>
                    <a:gd name="T35" fmla="*/ 56906 h 860"/>
                    <a:gd name="T36" fmla="*/ 28235 w 1096"/>
                    <a:gd name="T37" fmla="*/ 51614 h 860"/>
                    <a:gd name="T38" fmla="*/ 34305 w 1096"/>
                    <a:gd name="T39" fmla="*/ 55177 h 860"/>
                    <a:gd name="T40" fmla="*/ 37598 w 1096"/>
                    <a:gd name="T41" fmla="*/ 49645 h 860"/>
                    <a:gd name="T42" fmla="*/ 38753 w 1096"/>
                    <a:gd name="T43" fmla="*/ 44199 h 860"/>
                    <a:gd name="T44" fmla="*/ 39284 w 1096"/>
                    <a:gd name="T45" fmla="*/ 56906 h 860"/>
                    <a:gd name="T46" fmla="*/ 40957 w 1096"/>
                    <a:gd name="T47" fmla="*/ 42519 h 860"/>
                    <a:gd name="T48" fmla="*/ 40314 w 1096"/>
                    <a:gd name="T49" fmla="*/ 23003 h 860"/>
                    <a:gd name="T50" fmla="*/ 42048 w 1096"/>
                    <a:gd name="T51" fmla="*/ 0 h 860"/>
                    <a:gd name="T52" fmla="*/ 42048 w 1096"/>
                    <a:gd name="T53" fmla="*/ 14109 h 860"/>
                    <a:gd name="T54" fmla="*/ 43067 w 1096"/>
                    <a:gd name="T55" fmla="*/ 37323 h 860"/>
                    <a:gd name="T56" fmla="*/ 45382 w 1096"/>
                    <a:gd name="T57" fmla="*/ 44199 h 860"/>
                    <a:gd name="T58" fmla="*/ 47543 w 1096"/>
                    <a:gd name="T59" fmla="*/ 58267 h 860"/>
                    <a:gd name="T60" fmla="*/ 49789 w 1096"/>
                    <a:gd name="T61" fmla="*/ 39186 h 860"/>
                    <a:gd name="T62" fmla="*/ 52021 w 1096"/>
                    <a:gd name="T63" fmla="*/ 49645 h 860"/>
                    <a:gd name="T64" fmla="*/ 52021 w 1096"/>
                    <a:gd name="T65" fmla="*/ 60328 h 860"/>
                    <a:gd name="T66" fmla="*/ 47543 w 1096"/>
                    <a:gd name="T67" fmla="*/ 63691 h 860"/>
                    <a:gd name="T68" fmla="*/ 45851 w 1096"/>
                    <a:gd name="T69" fmla="*/ 81696 h 860"/>
                    <a:gd name="T70" fmla="*/ 42641 w 1096"/>
                    <a:gd name="T71" fmla="*/ 90364 h 860"/>
                    <a:gd name="T72" fmla="*/ 40314 w 1096"/>
                    <a:gd name="T73" fmla="*/ 104519 h 860"/>
                    <a:gd name="T74" fmla="*/ 42641 w 1096"/>
                    <a:gd name="T75" fmla="*/ 122374 h 860"/>
                    <a:gd name="T76" fmla="*/ 48866 w 1096"/>
                    <a:gd name="T77" fmla="*/ 129833 h 860"/>
                    <a:gd name="T78" fmla="*/ 53710 w 1096"/>
                    <a:gd name="T79" fmla="*/ 148643 h 860"/>
                    <a:gd name="T80" fmla="*/ 55859 w 1096"/>
                    <a:gd name="T81" fmla="*/ 125847 h 860"/>
                    <a:gd name="T82" fmla="*/ 55331 w 1096"/>
                    <a:gd name="T83" fmla="*/ 110017 h 860"/>
                    <a:gd name="T84" fmla="*/ 54666 w 1096"/>
                    <a:gd name="T85" fmla="*/ 93884 h 860"/>
                    <a:gd name="T86" fmla="*/ 58525 w 1096"/>
                    <a:gd name="T87" fmla="*/ 90364 h 860"/>
                    <a:gd name="T88" fmla="*/ 62569 w 1096"/>
                    <a:gd name="T89" fmla="*/ 99233 h 860"/>
                    <a:gd name="T90" fmla="*/ 65979 w 1096"/>
                    <a:gd name="T91" fmla="*/ 106399 h 860"/>
                    <a:gd name="T92" fmla="*/ 69220 w 1096"/>
                    <a:gd name="T93" fmla="*/ 125847 h 860"/>
                    <a:gd name="T94" fmla="*/ 71848 w 1096"/>
                    <a:gd name="T95" fmla="*/ 131323 h 860"/>
                    <a:gd name="T96" fmla="*/ 72882 w 1096"/>
                    <a:gd name="T97" fmla="*/ 138338 h 860"/>
                    <a:gd name="T98" fmla="*/ 74550 w 1096"/>
                    <a:gd name="T99" fmla="*/ 145598 h 860"/>
                    <a:gd name="T100" fmla="*/ 69220 w 1096"/>
                    <a:gd name="T101" fmla="*/ 154054 h 860"/>
                    <a:gd name="T102" fmla="*/ 63478 w 1096"/>
                    <a:gd name="T103" fmla="*/ 157834 h 860"/>
                    <a:gd name="T104" fmla="*/ 62988 w 1096"/>
                    <a:gd name="T105" fmla="*/ 161100 h 860"/>
                    <a:gd name="T106" fmla="*/ 66953 w 1096"/>
                    <a:gd name="T107" fmla="*/ 161100 h 860"/>
                    <a:gd name="T108" fmla="*/ 66333 w 1096"/>
                    <a:gd name="T109" fmla="*/ 163122 h 860"/>
                    <a:gd name="T110" fmla="*/ 69220 w 1096"/>
                    <a:gd name="T111" fmla="*/ 171923 h 860"/>
                    <a:gd name="T112" fmla="*/ 70825 w 1096"/>
                    <a:gd name="T113" fmla="*/ 169972 h 860"/>
                    <a:gd name="T114" fmla="*/ 65979 w 1096"/>
                    <a:gd name="T115" fmla="*/ 180728 h 860"/>
                    <a:gd name="T116" fmla="*/ 66333 w 1096"/>
                    <a:gd name="T117" fmla="*/ 171923 h 860"/>
                    <a:gd name="T118" fmla="*/ 63478 w 1096"/>
                    <a:gd name="T119" fmla="*/ 166856 h 860"/>
                    <a:gd name="T120" fmla="*/ 61490 w 1096"/>
                    <a:gd name="T121" fmla="*/ 173964 h 860"/>
                    <a:gd name="T122" fmla="*/ 55859 w 1096"/>
                    <a:gd name="T123" fmla="*/ 178626 h 8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96"/>
                    <a:gd name="T187" fmla="*/ 0 h 860"/>
                    <a:gd name="T188" fmla="*/ 1096 w 1096"/>
                    <a:gd name="T189" fmla="*/ 860 h 8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96" h="860">
                      <a:moveTo>
                        <a:pt x="796" y="817"/>
                      </a:moveTo>
                      <a:lnTo>
                        <a:pt x="796" y="836"/>
                      </a:lnTo>
                      <a:lnTo>
                        <a:pt x="763" y="842"/>
                      </a:lnTo>
                      <a:lnTo>
                        <a:pt x="756" y="851"/>
                      </a:lnTo>
                      <a:lnTo>
                        <a:pt x="738" y="859"/>
                      </a:lnTo>
                      <a:lnTo>
                        <a:pt x="756" y="836"/>
                      </a:lnTo>
                      <a:lnTo>
                        <a:pt x="747" y="836"/>
                      </a:lnTo>
                      <a:lnTo>
                        <a:pt x="763" y="827"/>
                      </a:lnTo>
                      <a:lnTo>
                        <a:pt x="763" y="795"/>
                      </a:lnTo>
                      <a:lnTo>
                        <a:pt x="779" y="811"/>
                      </a:lnTo>
                      <a:lnTo>
                        <a:pt x="788" y="802"/>
                      </a:lnTo>
                      <a:lnTo>
                        <a:pt x="771" y="786"/>
                      </a:lnTo>
                      <a:lnTo>
                        <a:pt x="731" y="777"/>
                      </a:lnTo>
                      <a:lnTo>
                        <a:pt x="722" y="770"/>
                      </a:lnTo>
                      <a:lnTo>
                        <a:pt x="716" y="746"/>
                      </a:lnTo>
                      <a:lnTo>
                        <a:pt x="706" y="746"/>
                      </a:lnTo>
                      <a:lnTo>
                        <a:pt x="697" y="730"/>
                      </a:lnTo>
                      <a:lnTo>
                        <a:pt x="682" y="722"/>
                      </a:lnTo>
                      <a:lnTo>
                        <a:pt x="657" y="746"/>
                      </a:lnTo>
                      <a:lnTo>
                        <a:pt x="632" y="746"/>
                      </a:lnTo>
                      <a:lnTo>
                        <a:pt x="617" y="730"/>
                      </a:lnTo>
                      <a:lnTo>
                        <a:pt x="601" y="730"/>
                      </a:lnTo>
                      <a:lnTo>
                        <a:pt x="592" y="714"/>
                      </a:lnTo>
                      <a:lnTo>
                        <a:pt x="585" y="722"/>
                      </a:lnTo>
                      <a:lnTo>
                        <a:pt x="236" y="722"/>
                      </a:lnTo>
                      <a:lnTo>
                        <a:pt x="228" y="722"/>
                      </a:lnTo>
                      <a:lnTo>
                        <a:pt x="219" y="714"/>
                      </a:lnTo>
                      <a:lnTo>
                        <a:pt x="171" y="680"/>
                      </a:lnTo>
                      <a:lnTo>
                        <a:pt x="162" y="656"/>
                      </a:lnTo>
                      <a:lnTo>
                        <a:pt x="154" y="649"/>
                      </a:lnTo>
                      <a:lnTo>
                        <a:pt x="131" y="625"/>
                      </a:lnTo>
                      <a:lnTo>
                        <a:pt x="138" y="615"/>
                      </a:lnTo>
                      <a:lnTo>
                        <a:pt x="138" y="600"/>
                      </a:lnTo>
                      <a:lnTo>
                        <a:pt x="138" y="575"/>
                      </a:lnTo>
                      <a:lnTo>
                        <a:pt x="114" y="560"/>
                      </a:lnTo>
                      <a:lnTo>
                        <a:pt x="91" y="510"/>
                      </a:lnTo>
                      <a:lnTo>
                        <a:pt x="82" y="510"/>
                      </a:lnTo>
                      <a:lnTo>
                        <a:pt x="73" y="487"/>
                      </a:lnTo>
                      <a:lnTo>
                        <a:pt x="57" y="494"/>
                      </a:lnTo>
                      <a:lnTo>
                        <a:pt x="48" y="503"/>
                      </a:lnTo>
                      <a:lnTo>
                        <a:pt x="25" y="478"/>
                      </a:lnTo>
                      <a:lnTo>
                        <a:pt x="25" y="470"/>
                      </a:lnTo>
                      <a:lnTo>
                        <a:pt x="0" y="478"/>
                      </a:lnTo>
                      <a:lnTo>
                        <a:pt x="0" y="470"/>
                      </a:lnTo>
                      <a:lnTo>
                        <a:pt x="0" y="187"/>
                      </a:lnTo>
                      <a:lnTo>
                        <a:pt x="17" y="187"/>
                      </a:lnTo>
                      <a:lnTo>
                        <a:pt x="66" y="220"/>
                      </a:lnTo>
                      <a:lnTo>
                        <a:pt x="66" y="202"/>
                      </a:lnTo>
                      <a:lnTo>
                        <a:pt x="73" y="195"/>
                      </a:lnTo>
                      <a:lnTo>
                        <a:pt x="91" y="187"/>
                      </a:lnTo>
                      <a:lnTo>
                        <a:pt x="97" y="195"/>
                      </a:lnTo>
                      <a:lnTo>
                        <a:pt x="147" y="164"/>
                      </a:lnTo>
                      <a:lnTo>
                        <a:pt x="147" y="179"/>
                      </a:lnTo>
                      <a:lnTo>
                        <a:pt x="162" y="179"/>
                      </a:lnTo>
                      <a:lnTo>
                        <a:pt x="171" y="155"/>
                      </a:lnTo>
                      <a:lnTo>
                        <a:pt x="187" y="171"/>
                      </a:lnTo>
                      <a:lnTo>
                        <a:pt x="187" y="187"/>
                      </a:lnTo>
                      <a:lnTo>
                        <a:pt x="203" y="195"/>
                      </a:lnTo>
                      <a:lnTo>
                        <a:pt x="212" y="179"/>
                      </a:lnTo>
                      <a:lnTo>
                        <a:pt x="212" y="195"/>
                      </a:lnTo>
                      <a:lnTo>
                        <a:pt x="228" y="195"/>
                      </a:lnTo>
                      <a:lnTo>
                        <a:pt x="228" y="179"/>
                      </a:lnTo>
                      <a:lnTo>
                        <a:pt x="253" y="179"/>
                      </a:lnTo>
                      <a:lnTo>
                        <a:pt x="268" y="195"/>
                      </a:lnTo>
                      <a:lnTo>
                        <a:pt x="284" y="202"/>
                      </a:lnTo>
                      <a:lnTo>
                        <a:pt x="300" y="211"/>
                      </a:lnTo>
                      <a:lnTo>
                        <a:pt x="318" y="211"/>
                      </a:lnTo>
                      <a:lnTo>
                        <a:pt x="341" y="220"/>
                      </a:lnTo>
                      <a:lnTo>
                        <a:pt x="341" y="236"/>
                      </a:lnTo>
                      <a:lnTo>
                        <a:pt x="333" y="242"/>
                      </a:lnTo>
                      <a:lnTo>
                        <a:pt x="333" y="252"/>
                      </a:lnTo>
                      <a:lnTo>
                        <a:pt x="358" y="261"/>
                      </a:lnTo>
                      <a:lnTo>
                        <a:pt x="398" y="242"/>
                      </a:lnTo>
                      <a:lnTo>
                        <a:pt x="423" y="261"/>
                      </a:lnTo>
                      <a:lnTo>
                        <a:pt x="423" y="242"/>
                      </a:lnTo>
                      <a:lnTo>
                        <a:pt x="415" y="236"/>
                      </a:lnTo>
                      <a:lnTo>
                        <a:pt x="423" y="227"/>
                      </a:lnTo>
                      <a:lnTo>
                        <a:pt x="455" y="211"/>
                      </a:lnTo>
                      <a:lnTo>
                        <a:pt x="464" y="236"/>
                      </a:lnTo>
                      <a:lnTo>
                        <a:pt x="504" y="252"/>
                      </a:lnTo>
                      <a:lnTo>
                        <a:pt x="529" y="261"/>
                      </a:lnTo>
                      <a:lnTo>
                        <a:pt x="544" y="261"/>
                      </a:lnTo>
                      <a:lnTo>
                        <a:pt x="544" y="236"/>
                      </a:lnTo>
                      <a:lnTo>
                        <a:pt x="552" y="227"/>
                      </a:lnTo>
                      <a:lnTo>
                        <a:pt x="529" y="211"/>
                      </a:lnTo>
                      <a:lnTo>
                        <a:pt x="544" y="202"/>
                      </a:lnTo>
                      <a:lnTo>
                        <a:pt x="552" y="179"/>
                      </a:lnTo>
                      <a:lnTo>
                        <a:pt x="569" y="202"/>
                      </a:lnTo>
                      <a:lnTo>
                        <a:pt x="585" y="220"/>
                      </a:lnTo>
                      <a:lnTo>
                        <a:pt x="569" y="236"/>
                      </a:lnTo>
                      <a:lnTo>
                        <a:pt x="569" y="252"/>
                      </a:lnTo>
                      <a:lnTo>
                        <a:pt x="577" y="261"/>
                      </a:lnTo>
                      <a:lnTo>
                        <a:pt x="585" y="242"/>
                      </a:lnTo>
                      <a:lnTo>
                        <a:pt x="601" y="227"/>
                      </a:lnTo>
                      <a:lnTo>
                        <a:pt x="592" y="211"/>
                      </a:lnTo>
                      <a:lnTo>
                        <a:pt x="601" y="195"/>
                      </a:lnTo>
                      <a:lnTo>
                        <a:pt x="585" y="179"/>
                      </a:lnTo>
                      <a:lnTo>
                        <a:pt x="569" y="164"/>
                      </a:lnTo>
                      <a:lnTo>
                        <a:pt x="577" y="114"/>
                      </a:lnTo>
                      <a:lnTo>
                        <a:pt x="592" y="105"/>
                      </a:lnTo>
                      <a:lnTo>
                        <a:pt x="592" y="65"/>
                      </a:lnTo>
                      <a:lnTo>
                        <a:pt x="585" y="25"/>
                      </a:lnTo>
                      <a:lnTo>
                        <a:pt x="585" y="9"/>
                      </a:lnTo>
                      <a:lnTo>
                        <a:pt x="617" y="0"/>
                      </a:lnTo>
                      <a:lnTo>
                        <a:pt x="641" y="9"/>
                      </a:lnTo>
                      <a:lnTo>
                        <a:pt x="650" y="16"/>
                      </a:lnTo>
                      <a:lnTo>
                        <a:pt x="626" y="65"/>
                      </a:lnTo>
                      <a:lnTo>
                        <a:pt x="617" y="65"/>
                      </a:lnTo>
                      <a:lnTo>
                        <a:pt x="601" y="74"/>
                      </a:lnTo>
                      <a:lnTo>
                        <a:pt x="609" y="90"/>
                      </a:lnTo>
                      <a:lnTo>
                        <a:pt x="601" y="99"/>
                      </a:lnTo>
                      <a:lnTo>
                        <a:pt x="632" y="171"/>
                      </a:lnTo>
                      <a:lnTo>
                        <a:pt x="626" y="187"/>
                      </a:lnTo>
                      <a:lnTo>
                        <a:pt x="632" y="195"/>
                      </a:lnTo>
                      <a:lnTo>
                        <a:pt x="657" y="227"/>
                      </a:lnTo>
                      <a:lnTo>
                        <a:pt x="666" y="202"/>
                      </a:lnTo>
                      <a:lnTo>
                        <a:pt x="682" y="220"/>
                      </a:lnTo>
                      <a:lnTo>
                        <a:pt x="673" y="252"/>
                      </a:lnTo>
                      <a:lnTo>
                        <a:pt x="691" y="267"/>
                      </a:lnTo>
                      <a:lnTo>
                        <a:pt x="697" y="267"/>
                      </a:lnTo>
                      <a:lnTo>
                        <a:pt x="697" y="252"/>
                      </a:lnTo>
                      <a:lnTo>
                        <a:pt x="716" y="242"/>
                      </a:lnTo>
                      <a:lnTo>
                        <a:pt x="716" y="179"/>
                      </a:lnTo>
                      <a:lnTo>
                        <a:pt x="731" y="179"/>
                      </a:lnTo>
                      <a:lnTo>
                        <a:pt x="747" y="187"/>
                      </a:lnTo>
                      <a:lnTo>
                        <a:pt x="747" y="202"/>
                      </a:lnTo>
                      <a:lnTo>
                        <a:pt x="763" y="202"/>
                      </a:lnTo>
                      <a:lnTo>
                        <a:pt x="763" y="227"/>
                      </a:lnTo>
                      <a:lnTo>
                        <a:pt x="747" y="236"/>
                      </a:lnTo>
                      <a:lnTo>
                        <a:pt x="747" y="252"/>
                      </a:lnTo>
                      <a:lnTo>
                        <a:pt x="763" y="261"/>
                      </a:lnTo>
                      <a:lnTo>
                        <a:pt x="763" y="276"/>
                      </a:lnTo>
                      <a:lnTo>
                        <a:pt x="731" y="308"/>
                      </a:lnTo>
                      <a:lnTo>
                        <a:pt x="716" y="301"/>
                      </a:lnTo>
                      <a:lnTo>
                        <a:pt x="716" y="292"/>
                      </a:lnTo>
                      <a:lnTo>
                        <a:pt x="697" y="292"/>
                      </a:lnTo>
                      <a:lnTo>
                        <a:pt x="706" y="308"/>
                      </a:lnTo>
                      <a:lnTo>
                        <a:pt x="691" y="324"/>
                      </a:lnTo>
                      <a:lnTo>
                        <a:pt x="691" y="341"/>
                      </a:lnTo>
                      <a:lnTo>
                        <a:pt x="673" y="373"/>
                      </a:lnTo>
                      <a:lnTo>
                        <a:pt x="657" y="373"/>
                      </a:lnTo>
                      <a:lnTo>
                        <a:pt x="641" y="389"/>
                      </a:lnTo>
                      <a:lnTo>
                        <a:pt x="650" y="406"/>
                      </a:lnTo>
                      <a:lnTo>
                        <a:pt x="626" y="413"/>
                      </a:lnTo>
                      <a:lnTo>
                        <a:pt x="626" y="429"/>
                      </a:lnTo>
                      <a:lnTo>
                        <a:pt x="617" y="429"/>
                      </a:lnTo>
                      <a:lnTo>
                        <a:pt x="609" y="438"/>
                      </a:lnTo>
                      <a:lnTo>
                        <a:pt x="592" y="478"/>
                      </a:lnTo>
                      <a:lnTo>
                        <a:pt x="592" y="503"/>
                      </a:lnTo>
                      <a:lnTo>
                        <a:pt x="601" y="510"/>
                      </a:lnTo>
                      <a:lnTo>
                        <a:pt x="617" y="510"/>
                      </a:lnTo>
                      <a:lnTo>
                        <a:pt x="626" y="560"/>
                      </a:lnTo>
                      <a:lnTo>
                        <a:pt x="641" y="551"/>
                      </a:lnTo>
                      <a:lnTo>
                        <a:pt x="666" y="560"/>
                      </a:lnTo>
                      <a:lnTo>
                        <a:pt x="682" y="575"/>
                      </a:lnTo>
                      <a:lnTo>
                        <a:pt x="716" y="593"/>
                      </a:lnTo>
                      <a:lnTo>
                        <a:pt x="747" y="593"/>
                      </a:lnTo>
                      <a:lnTo>
                        <a:pt x="756" y="600"/>
                      </a:lnTo>
                      <a:lnTo>
                        <a:pt x="756" y="649"/>
                      </a:lnTo>
                      <a:lnTo>
                        <a:pt x="788" y="680"/>
                      </a:lnTo>
                      <a:lnTo>
                        <a:pt x="803" y="665"/>
                      </a:lnTo>
                      <a:lnTo>
                        <a:pt x="788" y="609"/>
                      </a:lnTo>
                      <a:lnTo>
                        <a:pt x="803" y="600"/>
                      </a:lnTo>
                      <a:lnTo>
                        <a:pt x="819" y="575"/>
                      </a:lnTo>
                      <a:lnTo>
                        <a:pt x="812" y="528"/>
                      </a:lnTo>
                      <a:lnTo>
                        <a:pt x="796" y="510"/>
                      </a:lnTo>
                      <a:lnTo>
                        <a:pt x="803" y="503"/>
                      </a:lnTo>
                      <a:lnTo>
                        <a:pt x="812" y="503"/>
                      </a:lnTo>
                      <a:lnTo>
                        <a:pt x="812" y="470"/>
                      </a:lnTo>
                      <a:lnTo>
                        <a:pt x="803" y="463"/>
                      </a:lnTo>
                      <a:lnTo>
                        <a:pt x="812" y="438"/>
                      </a:lnTo>
                      <a:lnTo>
                        <a:pt x="803" y="429"/>
                      </a:lnTo>
                      <a:lnTo>
                        <a:pt x="803" y="423"/>
                      </a:lnTo>
                      <a:lnTo>
                        <a:pt x="812" y="413"/>
                      </a:lnTo>
                      <a:lnTo>
                        <a:pt x="836" y="423"/>
                      </a:lnTo>
                      <a:lnTo>
                        <a:pt x="859" y="413"/>
                      </a:lnTo>
                      <a:lnTo>
                        <a:pt x="893" y="438"/>
                      </a:lnTo>
                      <a:lnTo>
                        <a:pt x="884" y="447"/>
                      </a:lnTo>
                      <a:lnTo>
                        <a:pt x="893" y="454"/>
                      </a:lnTo>
                      <a:lnTo>
                        <a:pt x="918" y="454"/>
                      </a:lnTo>
                      <a:lnTo>
                        <a:pt x="918" y="503"/>
                      </a:lnTo>
                      <a:lnTo>
                        <a:pt x="942" y="528"/>
                      </a:lnTo>
                      <a:lnTo>
                        <a:pt x="974" y="494"/>
                      </a:lnTo>
                      <a:lnTo>
                        <a:pt x="967" y="487"/>
                      </a:lnTo>
                      <a:lnTo>
                        <a:pt x="974" y="470"/>
                      </a:lnTo>
                      <a:lnTo>
                        <a:pt x="1023" y="551"/>
                      </a:lnTo>
                      <a:lnTo>
                        <a:pt x="1015" y="560"/>
                      </a:lnTo>
                      <a:lnTo>
                        <a:pt x="1015" y="575"/>
                      </a:lnTo>
                      <a:lnTo>
                        <a:pt x="1030" y="584"/>
                      </a:lnTo>
                      <a:lnTo>
                        <a:pt x="1030" y="593"/>
                      </a:lnTo>
                      <a:lnTo>
                        <a:pt x="1047" y="600"/>
                      </a:lnTo>
                      <a:lnTo>
                        <a:pt x="1055" y="600"/>
                      </a:lnTo>
                      <a:lnTo>
                        <a:pt x="1070" y="609"/>
                      </a:lnTo>
                      <a:lnTo>
                        <a:pt x="1055" y="615"/>
                      </a:lnTo>
                      <a:lnTo>
                        <a:pt x="1070" y="615"/>
                      </a:lnTo>
                      <a:lnTo>
                        <a:pt x="1070" y="633"/>
                      </a:lnTo>
                      <a:lnTo>
                        <a:pt x="1079" y="633"/>
                      </a:lnTo>
                      <a:lnTo>
                        <a:pt x="1089" y="640"/>
                      </a:lnTo>
                      <a:lnTo>
                        <a:pt x="1089" y="649"/>
                      </a:lnTo>
                      <a:lnTo>
                        <a:pt x="1095" y="665"/>
                      </a:lnTo>
                      <a:lnTo>
                        <a:pt x="1079" y="674"/>
                      </a:lnTo>
                      <a:lnTo>
                        <a:pt x="1055" y="680"/>
                      </a:lnTo>
                      <a:lnTo>
                        <a:pt x="1039" y="705"/>
                      </a:lnTo>
                      <a:lnTo>
                        <a:pt x="1015" y="705"/>
                      </a:lnTo>
                      <a:lnTo>
                        <a:pt x="990" y="697"/>
                      </a:lnTo>
                      <a:lnTo>
                        <a:pt x="950" y="705"/>
                      </a:lnTo>
                      <a:lnTo>
                        <a:pt x="942" y="722"/>
                      </a:lnTo>
                      <a:lnTo>
                        <a:pt x="933" y="722"/>
                      </a:lnTo>
                      <a:lnTo>
                        <a:pt x="918" y="730"/>
                      </a:lnTo>
                      <a:lnTo>
                        <a:pt x="893" y="762"/>
                      </a:lnTo>
                      <a:lnTo>
                        <a:pt x="902" y="762"/>
                      </a:lnTo>
                      <a:lnTo>
                        <a:pt x="925" y="737"/>
                      </a:lnTo>
                      <a:lnTo>
                        <a:pt x="950" y="722"/>
                      </a:lnTo>
                      <a:lnTo>
                        <a:pt x="974" y="722"/>
                      </a:lnTo>
                      <a:lnTo>
                        <a:pt x="983" y="722"/>
                      </a:lnTo>
                      <a:lnTo>
                        <a:pt x="983" y="737"/>
                      </a:lnTo>
                      <a:lnTo>
                        <a:pt x="967" y="746"/>
                      </a:lnTo>
                      <a:lnTo>
                        <a:pt x="958" y="746"/>
                      </a:lnTo>
                      <a:lnTo>
                        <a:pt x="967" y="754"/>
                      </a:lnTo>
                      <a:lnTo>
                        <a:pt x="974" y="746"/>
                      </a:lnTo>
                      <a:lnTo>
                        <a:pt x="974" y="770"/>
                      </a:lnTo>
                      <a:lnTo>
                        <a:pt x="983" y="777"/>
                      </a:lnTo>
                      <a:lnTo>
                        <a:pt x="999" y="786"/>
                      </a:lnTo>
                      <a:lnTo>
                        <a:pt x="1015" y="786"/>
                      </a:lnTo>
                      <a:lnTo>
                        <a:pt x="1015" y="777"/>
                      </a:lnTo>
                      <a:lnTo>
                        <a:pt x="1030" y="762"/>
                      </a:lnTo>
                      <a:lnTo>
                        <a:pt x="1030" y="777"/>
                      </a:lnTo>
                      <a:lnTo>
                        <a:pt x="1039" y="777"/>
                      </a:lnTo>
                      <a:lnTo>
                        <a:pt x="1030" y="786"/>
                      </a:lnTo>
                      <a:lnTo>
                        <a:pt x="1023" y="795"/>
                      </a:lnTo>
                      <a:lnTo>
                        <a:pt x="983" y="811"/>
                      </a:lnTo>
                      <a:lnTo>
                        <a:pt x="967" y="827"/>
                      </a:lnTo>
                      <a:lnTo>
                        <a:pt x="958" y="811"/>
                      </a:lnTo>
                      <a:lnTo>
                        <a:pt x="983" y="795"/>
                      </a:lnTo>
                      <a:lnTo>
                        <a:pt x="974" y="795"/>
                      </a:lnTo>
                      <a:lnTo>
                        <a:pt x="974" y="786"/>
                      </a:lnTo>
                      <a:lnTo>
                        <a:pt x="958" y="795"/>
                      </a:lnTo>
                      <a:lnTo>
                        <a:pt x="950" y="795"/>
                      </a:lnTo>
                      <a:lnTo>
                        <a:pt x="942" y="786"/>
                      </a:lnTo>
                      <a:lnTo>
                        <a:pt x="933" y="762"/>
                      </a:lnTo>
                      <a:lnTo>
                        <a:pt x="933" y="754"/>
                      </a:lnTo>
                      <a:lnTo>
                        <a:pt x="925" y="762"/>
                      </a:lnTo>
                      <a:lnTo>
                        <a:pt x="918" y="754"/>
                      </a:lnTo>
                      <a:lnTo>
                        <a:pt x="902" y="795"/>
                      </a:lnTo>
                      <a:lnTo>
                        <a:pt x="884" y="802"/>
                      </a:lnTo>
                      <a:lnTo>
                        <a:pt x="844" y="802"/>
                      </a:lnTo>
                      <a:lnTo>
                        <a:pt x="828" y="811"/>
                      </a:lnTo>
                      <a:lnTo>
                        <a:pt x="819" y="817"/>
                      </a:lnTo>
                      <a:lnTo>
                        <a:pt x="796" y="817"/>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18" name="Freeform 254"/>
                <p:cNvSpPr>
                  <a:spLocks/>
                </p:cNvSpPr>
                <p:nvPr/>
              </p:nvSpPr>
              <p:spPr bwMode="gray">
                <a:xfrm>
                  <a:off x="3262" y="1888"/>
                  <a:ext cx="587" cy="315"/>
                </a:xfrm>
                <a:custGeom>
                  <a:avLst/>
                  <a:gdLst>
                    <a:gd name="T0" fmla="*/ 32299 w 529"/>
                    <a:gd name="T1" fmla="*/ 32783 h 275"/>
                    <a:gd name="T2" fmla="*/ 31255 w 529"/>
                    <a:gd name="T3" fmla="*/ 38479 h 275"/>
                    <a:gd name="T4" fmla="*/ 29265 w 529"/>
                    <a:gd name="T5" fmla="*/ 46206 h 275"/>
                    <a:gd name="T6" fmla="*/ 27715 w 529"/>
                    <a:gd name="T7" fmla="*/ 47764 h 275"/>
                    <a:gd name="T8" fmla="*/ 27715 w 529"/>
                    <a:gd name="T9" fmla="*/ 56569 h 275"/>
                    <a:gd name="T10" fmla="*/ 23486 w 529"/>
                    <a:gd name="T11" fmla="*/ 55477 h 275"/>
                    <a:gd name="T12" fmla="*/ 21844 w 529"/>
                    <a:gd name="T13" fmla="*/ 55477 h 275"/>
                    <a:gd name="T14" fmla="*/ 20425 w 529"/>
                    <a:gd name="T15" fmla="*/ 55477 h 275"/>
                    <a:gd name="T16" fmla="*/ 18281 w 529"/>
                    <a:gd name="T17" fmla="*/ 62669 h 275"/>
                    <a:gd name="T18" fmla="*/ 16743 w 529"/>
                    <a:gd name="T19" fmla="*/ 60743 h 275"/>
                    <a:gd name="T20" fmla="*/ 16274 w 529"/>
                    <a:gd name="T21" fmla="*/ 58937 h 275"/>
                    <a:gd name="T22" fmla="*/ 15141 w 529"/>
                    <a:gd name="T23" fmla="*/ 51249 h 275"/>
                    <a:gd name="T24" fmla="*/ 11032 w 529"/>
                    <a:gd name="T25" fmla="*/ 46206 h 275"/>
                    <a:gd name="T26" fmla="*/ 7871 w 529"/>
                    <a:gd name="T27" fmla="*/ 46206 h 275"/>
                    <a:gd name="T28" fmla="*/ 7284 w 529"/>
                    <a:gd name="T29" fmla="*/ 60743 h 275"/>
                    <a:gd name="T30" fmla="*/ 4765 w 529"/>
                    <a:gd name="T31" fmla="*/ 58937 h 275"/>
                    <a:gd name="T32" fmla="*/ 4174 w 529"/>
                    <a:gd name="T33" fmla="*/ 55477 h 275"/>
                    <a:gd name="T34" fmla="*/ 3143 w 529"/>
                    <a:gd name="T35" fmla="*/ 50013 h 275"/>
                    <a:gd name="T36" fmla="*/ 3762 w 529"/>
                    <a:gd name="T37" fmla="*/ 47764 h 275"/>
                    <a:gd name="T38" fmla="*/ 6329 w 529"/>
                    <a:gd name="T39" fmla="*/ 46206 h 275"/>
                    <a:gd name="T40" fmla="*/ 4765 w 529"/>
                    <a:gd name="T41" fmla="*/ 38479 h 275"/>
                    <a:gd name="T42" fmla="*/ 2215 w 529"/>
                    <a:gd name="T43" fmla="*/ 40645 h 275"/>
                    <a:gd name="T44" fmla="*/ 2215 w 529"/>
                    <a:gd name="T45" fmla="*/ 38479 h 275"/>
                    <a:gd name="T46" fmla="*/ 539 w 529"/>
                    <a:gd name="T47" fmla="*/ 34789 h 275"/>
                    <a:gd name="T48" fmla="*/ 539 w 529"/>
                    <a:gd name="T49" fmla="*/ 21813 h 275"/>
                    <a:gd name="T50" fmla="*/ 2215 w 529"/>
                    <a:gd name="T51" fmla="*/ 25529 h 275"/>
                    <a:gd name="T52" fmla="*/ 3143 w 529"/>
                    <a:gd name="T53" fmla="*/ 16596 h 275"/>
                    <a:gd name="T54" fmla="*/ 4765 w 529"/>
                    <a:gd name="T55" fmla="*/ 16596 h 275"/>
                    <a:gd name="T56" fmla="*/ 7284 w 529"/>
                    <a:gd name="T57" fmla="*/ 21813 h 275"/>
                    <a:gd name="T58" fmla="*/ 9482 w 529"/>
                    <a:gd name="T59" fmla="*/ 20095 h 275"/>
                    <a:gd name="T60" fmla="*/ 12058 w 529"/>
                    <a:gd name="T61" fmla="*/ 21813 h 275"/>
                    <a:gd name="T62" fmla="*/ 11032 w 529"/>
                    <a:gd name="T63" fmla="*/ 16596 h 275"/>
                    <a:gd name="T64" fmla="*/ 11537 w 529"/>
                    <a:gd name="T65" fmla="*/ 12671 h 275"/>
                    <a:gd name="T66" fmla="*/ 12058 w 529"/>
                    <a:gd name="T67" fmla="*/ 4970 h 275"/>
                    <a:gd name="T68" fmla="*/ 17702 w 529"/>
                    <a:gd name="T69" fmla="*/ 1464 h 275"/>
                    <a:gd name="T70" fmla="*/ 18281 w 529"/>
                    <a:gd name="T71" fmla="*/ 0 h 275"/>
                    <a:gd name="T72" fmla="*/ 20425 w 529"/>
                    <a:gd name="T73" fmla="*/ 3686 h 275"/>
                    <a:gd name="T74" fmla="*/ 20920 w 529"/>
                    <a:gd name="T75" fmla="*/ 4970 h 275"/>
                    <a:gd name="T76" fmla="*/ 21844 w 529"/>
                    <a:gd name="T77" fmla="*/ 9192 h 275"/>
                    <a:gd name="T78" fmla="*/ 24055 w 529"/>
                    <a:gd name="T79" fmla="*/ 4970 h 275"/>
                    <a:gd name="T80" fmla="*/ 25523 w 529"/>
                    <a:gd name="T81" fmla="*/ 9192 h 275"/>
                    <a:gd name="T82" fmla="*/ 28139 w 529"/>
                    <a:gd name="T83" fmla="*/ 18805 h 275"/>
                    <a:gd name="T84" fmla="*/ 30326 w 529"/>
                    <a:gd name="T85" fmla="*/ 20095 h 275"/>
                    <a:gd name="T86" fmla="*/ 32829 w 529"/>
                    <a:gd name="T87" fmla="*/ 27719 h 275"/>
                    <a:gd name="T88" fmla="*/ 33886 w 529"/>
                    <a:gd name="T89" fmla="*/ 29557 h 2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9"/>
                    <a:gd name="T136" fmla="*/ 0 h 275"/>
                    <a:gd name="T137" fmla="*/ 529 w 529"/>
                    <a:gd name="T138" fmla="*/ 275 h 2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9" h="275">
                      <a:moveTo>
                        <a:pt x="512" y="137"/>
                      </a:moveTo>
                      <a:lnTo>
                        <a:pt x="504" y="144"/>
                      </a:lnTo>
                      <a:lnTo>
                        <a:pt x="497" y="169"/>
                      </a:lnTo>
                      <a:lnTo>
                        <a:pt x="487" y="169"/>
                      </a:lnTo>
                      <a:lnTo>
                        <a:pt x="463" y="169"/>
                      </a:lnTo>
                      <a:lnTo>
                        <a:pt x="456" y="202"/>
                      </a:lnTo>
                      <a:lnTo>
                        <a:pt x="432" y="202"/>
                      </a:lnTo>
                      <a:lnTo>
                        <a:pt x="432" y="209"/>
                      </a:lnTo>
                      <a:lnTo>
                        <a:pt x="438" y="243"/>
                      </a:lnTo>
                      <a:lnTo>
                        <a:pt x="432" y="249"/>
                      </a:lnTo>
                      <a:lnTo>
                        <a:pt x="415" y="243"/>
                      </a:lnTo>
                      <a:lnTo>
                        <a:pt x="366" y="243"/>
                      </a:lnTo>
                      <a:lnTo>
                        <a:pt x="350" y="234"/>
                      </a:lnTo>
                      <a:lnTo>
                        <a:pt x="341" y="243"/>
                      </a:lnTo>
                      <a:lnTo>
                        <a:pt x="341" y="249"/>
                      </a:lnTo>
                      <a:lnTo>
                        <a:pt x="317" y="243"/>
                      </a:lnTo>
                      <a:lnTo>
                        <a:pt x="310" y="249"/>
                      </a:lnTo>
                      <a:lnTo>
                        <a:pt x="285" y="274"/>
                      </a:lnTo>
                      <a:lnTo>
                        <a:pt x="276" y="266"/>
                      </a:lnTo>
                      <a:lnTo>
                        <a:pt x="261" y="266"/>
                      </a:lnTo>
                      <a:lnTo>
                        <a:pt x="261" y="258"/>
                      </a:lnTo>
                      <a:lnTo>
                        <a:pt x="253" y="258"/>
                      </a:lnTo>
                      <a:lnTo>
                        <a:pt x="253" y="243"/>
                      </a:lnTo>
                      <a:lnTo>
                        <a:pt x="236" y="224"/>
                      </a:lnTo>
                      <a:lnTo>
                        <a:pt x="196" y="224"/>
                      </a:lnTo>
                      <a:lnTo>
                        <a:pt x="171" y="202"/>
                      </a:lnTo>
                      <a:lnTo>
                        <a:pt x="155" y="193"/>
                      </a:lnTo>
                      <a:lnTo>
                        <a:pt x="123" y="202"/>
                      </a:lnTo>
                      <a:lnTo>
                        <a:pt x="123" y="266"/>
                      </a:lnTo>
                      <a:lnTo>
                        <a:pt x="114" y="266"/>
                      </a:lnTo>
                      <a:lnTo>
                        <a:pt x="99" y="249"/>
                      </a:lnTo>
                      <a:lnTo>
                        <a:pt x="74" y="258"/>
                      </a:lnTo>
                      <a:lnTo>
                        <a:pt x="74" y="243"/>
                      </a:lnTo>
                      <a:lnTo>
                        <a:pt x="65" y="243"/>
                      </a:lnTo>
                      <a:lnTo>
                        <a:pt x="59" y="218"/>
                      </a:lnTo>
                      <a:lnTo>
                        <a:pt x="49" y="218"/>
                      </a:lnTo>
                      <a:lnTo>
                        <a:pt x="65" y="218"/>
                      </a:lnTo>
                      <a:lnTo>
                        <a:pt x="59" y="209"/>
                      </a:lnTo>
                      <a:lnTo>
                        <a:pt x="65" y="202"/>
                      </a:lnTo>
                      <a:lnTo>
                        <a:pt x="99" y="202"/>
                      </a:lnTo>
                      <a:lnTo>
                        <a:pt x="90" y="177"/>
                      </a:lnTo>
                      <a:lnTo>
                        <a:pt x="74" y="169"/>
                      </a:lnTo>
                      <a:lnTo>
                        <a:pt x="59" y="161"/>
                      </a:lnTo>
                      <a:lnTo>
                        <a:pt x="34" y="177"/>
                      </a:lnTo>
                      <a:lnTo>
                        <a:pt x="25" y="177"/>
                      </a:lnTo>
                      <a:lnTo>
                        <a:pt x="34" y="169"/>
                      </a:lnTo>
                      <a:lnTo>
                        <a:pt x="25" y="153"/>
                      </a:lnTo>
                      <a:lnTo>
                        <a:pt x="9" y="153"/>
                      </a:lnTo>
                      <a:lnTo>
                        <a:pt x="0" y="137"/>
                      </a:lnTo>
                      <a:lnTo>
                        <a:pt x="9" y="96"/>
                      </a:lnTo>
                      <a:lnTo>
                        <a:pt x="25" y="112"/>
                      </a:lnTo>
                      <a:lnTo>
                        <a:pt x="34" y="112"/>
                      </a:lnTo>
                      <a:lnTo>
                        <a:pt x="25" y="96"/>
                      </a:lnTo>
                      <a:lnTo>
                        <a:pt x="49" y="72"/>
                      </a:lnTo>
                      <a:lnTo>
                        <a:pt x="65" y="81"/>
                      </a:lnTo>
                      <a:lnTo>
                        <a:pt x="74" y="72"/>
                      </a:lnTo>
                      <a:lnTo>
                        <a:pt x="90" y="81"/>
                      </a:lnTo>
                      <a:lnTo>
                        <a:pt x="114" y="96"/>
                      </a:lnTo>
                      <a:lnTo>
                        <a:pt x="131" y="87"/>
                      </a:lnTo>
                      <a:lnTo>
                        <a:pt x="148" y="87"/>
                      </a:lnTo>
                      <a:lnTo>
                        <a:pt x="155" y="96"/>
                      </a:lnTo>
                      <a:lnTo>
                        <a:pt x="188" y="96"/>
                      </a:lnTo>
                      <a:lnTo>
                        <a:pt x="196" y="81"/>
                      </a:lnTo>
                      <a:lnTo>
                        <a:pt x="171" y="72"/>
                      </a:lnTo>
                      <a:lnTo>
                        <a:pt x="188" y="63"/>
                      </a:lnTo>
                      <a:lnTo>
                        <a:pt x="179" y="56"/>
                      </a:lnTo>
                      <a:lnTo>
                        <a:pt x="188" y="47"/>
                      </a:lnTo>
                      <a:lnTo>
                        <a:pt x="188" y="22"/>
                      </a:lnTo>
                      <a:lnTo>
                        <a:pt x="204" y="32"/>
                      </a:lnTo>
                      <a:lnTo>
                        <a:pt x="276" y="7"/>
                      </a:lnTo>
                      <a:lnTo>
                        <a:pt x="276" y="0"/>
                      </a:lnTo>
                      <a:lnTo>
                        <a:pt x="285" y="0"/>
                      </a:lnTo>
                      <a:lnTo>
                        <a:pt x="310" y="0"/>
                      </a:lnTo>
                      <a:lnTo>
                        <a:pt x="317" y="16"/>
                      </a:lnTo>
                      <a:lnTo>
                        <a:pt x="317" y="22"/>
                      </a:lnTo>
                      <a:lnTo>
                        <a:pt x="326" y="22"/>
                      </a:lnTo>
                      <a:lnTo>
                        <a:pt x="341" y="32"/>
                      </a:lnTo>
                      <a:lnTo>
                        <a:pt x="341" y="40"/>
                      </a:lnTo>
                      <a:lnTo>
                        <a:pt x="358" y="40"/>
                      </a:lnTo>
                      <a:lnTo>
                        <a:pt x="375" y="22"/>
                      </a:lnTo>
                      <a:lnTo>
                        <a:pt x="390" y="16"/>
                      </a:lnTo>
                      <a:lnTo>
                        <a:pt x="398" y="40"/>
                      </a:lnTo>
                      <a:lnTo>
                        <a:pt x="432" y="96"/>
                      </a:lnTo>
                      <a:lnTo>
                        <a:pt x="438" y="81"/>
                      </a:lnTo>
                      <a:lnTo>
                        <a:pt x="447" y="96"/>
                      </a:lnTo>
                      <a:lnTo>
                        <a:pt x="472" y="87"/>
                      </a:lnTo>
                      <a:lnTo>
                        <a:pt x="497" y="112"/>
                      </a:lnTo>
                      <a:lnTo>
                        <a:pt x="512" y="121"/>
                      </a:lnTo>
                      <a:lnTo>
                        <a:pt x="512" y="112"/>
                      </a:lnTo>
                      <a:lnTo>
                        <a:pt x="528" y="129"/>
                      </a:lnTo>
                      <a:lnTo>
                        <a:pt x="512" y="137"/>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19" name="Line 255"/>
                <p:cNvSpPr>
                  <a:spLocks noChangeShapeType="1"/>
                </p:cNvSpPr>
                <p:nvPr/>
              </p:nvSpPr>
              <p:spPr bwMode="gray">
                <a:xfrm>
                  <a:off x="2973" y="2249"/>
                  <a:ext cx="0" cy="18"/>
                </a:xfrm>
                <a:prstGeom prst="line">
                  <a:avLst/>
                </a:prstGeom>
                <a:noFill/>
                <a:ln w="9525">
                  <a:noFill/>
                  <a:round/>
                  <a:headEnd type="none" w="sm" len="sm"/>
                  <a:tailEnd type="none" w="sm" len="sm"/>
                </a:ln>
              </p:spPr>
              <p:txBody>
                <a:bodyPr lIns="0" tIns="0" rIns="0" bIns="0" anchor="ctr"/>
                <a:lstStyle/>
                <a:p>
                  <a:endParaRPr lang="en-GB"/>
                </a:p>
              </p:txBody>
            </p:sp>
            <p:sp>
              <p:nvSpPr>
                <p:cNvPr id="3120" name="Line 256"/>
                <p:cNvSpPr>
                  <a:spLocks noChangeShapeType="1"/>
                </p:cNvSpPr>
                <p:nvPr/>
              </p:nvSpPr>
              <p:spPr bwMode="gray">
                <a:xfrm flipV="1">
                  <a:off x="1523" y="2304"/>
                  <a:ext cx="9" cy="9"/>
                </a:xfrm>
                <a:prstGeom prst="line">
                  <a:avLst/>
                </a:prstGeom>
                <a:noFill/>
                <a:ln w="9525">
                  <a:noFill/>
                  <a:round/>
                  <a:headEnd type="none" w="sm" len="sm"/>
                  <a:tailEnd type="none" w="sm" len="sm"/>
                </a:ln>
              </p:spPr>
              <p:txBody>
                <a:bodyPr lIns="0" tIns="0" rIns="0" bIns="0" anchor="ctr"/>
                <a:lstStyle/>
                <a:p>
                  <a:endParaRPr lang="en-GB"/>
                </a:p>
              </p:txBody>
            </p:sp>
            <p:sp>
              <p:nvSpPr>
                <p:cNvPr id="3121" name="Freeform 257"/>
                <p:cNvSpPr>
                  <a:spLocks/>
                </p:cNvSpPr>
                <p:nvPr/>
              </p:nvSpPr>
              <p:spPr bwMode="gray">
                <a:xfrm>
                  <a:off x="2992" y="2073"/>
                  <a:ext cx="201" cy="130"/>
                </a:xfrm>
                <a:custGeom>
                  <a:avLst/>
                  <a:gdLst>
                    <a:gd name="T0" fmla="*/ 9449 w 180"/>
                    <a:gd name="T1" fmla="*/ 7979 h 114"/>
                    <a:gd name="T2" fmla="*/ 8634 w 180"/>
                    <a:gd name="T3" fmla="*/ 7979 h 114"/>
                    <a:gd name="T4" fmla="*/ 7309 w 180"/>
                    <a:gd name="T5" fmla="*/ 6136 h 114"/>
                    <a:gd name="T6" fmla="*/ 10756 w 180"/>
                    <a:gd name="T7" fmla="*/ 1486 h 114"/>
                    <a:gd name="T8" fmla="*/ 12011 w 180"/>
                    <a:gd name="T9" fmla="*/ 0 h 114"/>
                    <a:gd name="T10" fmla="*/ 12690 w 180"/>
                    <a:gd name="T11" fmla="*/ 1486 h 114"/>
                    <a:gd name="T12" fmla="*/ 10756 w 180"/>
                    <a:gd name="T13" fmla="*/ 3029 h 114"/>
                    <a:gd name="T14" fmla="*/ 11469 w 180"/>
                    <a:gd name="T15" fmla="*/ 4312 h 114"/>
                    <a:gd name="T16" fmla="*/ 9953 w 180"/>
                    <a:gd name="T17" fmla="*/ 7979 h 114"/>
                    <a:gd name="T18" fmla="*/ 9449 w 180"/>
                    <a:gd name="T19" fmla="*/ 7979 h 114"/>
                    <a:gd name="T20" fmla="*/ 9953 w 180"/>
                    <a:gd name="T21" fmla="*/ 7979 h 114"/>
                    <a:gd name="T22" fmla="*/ 14713 w 180"/>
                    <a:gd name="T23" fmla="*/ 16769 h 114"/>
                    <a:gd name="T24" fmla="*/ 14713 w 180"/>
                    <a:gd name="T25" fmla="*/ 18588 h 114"/>
                    <a:gd name="T26" fmla="*/ 14713 w 180"/>
                    <a:gd name="T27" fmla="*/ 20010 h 114"/>
                    <a:gd name="T28" fmla="*/ 12690 w 180"/>
                    <a:gd name="T29" fmla="*/ 21721 h 114"/>
                    <a:gd name="T30" fmla="*/ 9953 w 180"/>
                    <a:gd name="T31" fmla="*/ 21721 h 114"/>
                    <a:gd name="T32" fmla="*/ 8070 w 180"/>
                    <a:gd name="T33" fmla="*/ 18588 h 114"/>
                    <a:gd name="T34" fmla="*/ 6085 w 180"/>
                    <a:gd name="T35" fmla="*/ 18588 h 114"/>
                    <a:gd name="T36" fmla="*/ 4022 w 180"/>
                    <a:gd name="T37" fmla="*/ 21721 h 114"/>
                    <a:gd name="T38" fmla="*/ 2693 w 180"/>
                    <a:gd name="T39" fmla="*/ 21721 h 114"/>
                    <a:gd name="T40" fmla="*/ 1237 w 180"/>
                    <a:gd name="T41" fmla="*/ 21721 h 114"/>
                    <a:gd name="T42" fmla="*/ 638 w 180"/>
                    <a:gd name="T43" fmla="*/ 18588 h 114"/>
                    <a:gd name="T44" fmla="*/ 0 w 180"/>
                    <a:gd name="T45" fmla="*/ 16769 h 114"/>
                    <a:gd name="T46" fmla="*/ 638 w 180"/>
                    <a:gd name="T47" fmla="*/ 13859 h 114"/>
                    <a:gd name="T48" fmla="*/ 1237 w 180"/>
                    <a:gd name="T49" fmla="*/ 13859 h 114"/>
                    <a:gd name="T50" fmla="*/ 1237 w 180"/>
                    <a:gd name="T51" fmla="*/ 12115 h 114"/>
                    <a:gd name="T52" fmla="*/ 1237 w 180"/>
                    <a:gd name="T53" fmla="*/ 10812 h 114"/>
                    <a:gd name="T54" fmla="*/ 1934 w 180"/>
                    <a:gd name="T55" fmla="*/ 9316 h 114"/>
                    <a:gd name="T56" fmla="*/ 1934 w 180"/>
                    <a:gd name="T57" fmla="*/ 7979 h 114"/>
                    <a:gd name="T58" fmla="*/ 1934 w 180"/>
                    <a:gd name="T59" fmla="*/ 6136 h 114"/>
                    <a:gd name="T60" fmla="*/ 2693 w 180"/>
                    <a:gd name="T61" fmla="*/ 6136 h 114"/>
                    <a:gd name="T62" fmla="*/ 3338 w 180"/>
                    <a:gd name="T63" fmla="*/ 3029 h 114"/>
                    <a:gd name="T64" fmla="*/ 4491 w 180"/>
                    <a:gd name="T65" fmla="*/ 3029 h 114"/>
                    <a:gd name="T66" fmla="*/ 4491 w 180"/>
                    <a:gd name="T67" fmla="*/ 4312 h 114"/>
                    <a:gd name="T68" fmla="*/ 6545 w 180"/>
                    <a:gd name="T69" fmla="*/ 6136 h 114"/>
                    <a:gd name="T70" fmla="*/ 5449 w 180"/>
                    <a:gd name="T71" fmla="*/ 7979 h 114"/>
                    <a:gd name="T72" fmla="*/ 6085 w 180"/>
                    <a:gd name="T73" fmla="*/ 9316 h 114"/>
                    <a:gd name="T74" fmla="*/ 6085 w 180"/>
                    <a:gd name="T75" fmla="*/ 10812 h 114"/>
                    <a:gd name="T76" fmla="*/ 6545 w 180"/>
                    <a:gd name="T77" fmla="*/ 10812 h 114"/>
                    <a:gd name="T78" fmla="*/ 8634 w 180"/>
                    <a:gd name="T79" fmla="*/ 7979 h 114"/>
                    <a:gd name="T80" fmla="*/ 9449 w 180"/>
                    <a:gd name="T81" fmla="*/ 7979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0"/>
                    <a:gd name="T124" fmla="*/ 0 h 114"/>
                    <a:gd name="T125" fmla="*/ 180 w 180"/>
                    <a:gd name="T126" fmla="*/ 114 h 1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0" h="114">
                      <a:moveTo>
                        <a:pt x="114" y="41"/>
                      </a:moveTo>
                      <a:lnTo>
                        <a:pt x="105" y="41"/>
                      </a:lnTo>
                      <a:lnTo>
                        <a:pt x="89" y="32"/>
                      </a:lnTo>
                      <a:lnTo>
                        <a:pt x="130" y="8"/>
                      </a:lnTo>
                      <a:lnTo>
                        <a:pt x="145" y="0"/>
                      </a:lnTo>
                      <a:lnTo>
                        <a:pt x="154" y="8"/>
                      </a:lnTo>
                      <a:lnTo>
                        <a:pt x="130" y="16"/>
                      </a:lnTo>
                      <a:lnTo>
                        <a:pt x="139" y="23"/>
                      </a:lnTo>
                      <a:lnTo>
                        <a:pt x="120" y="41"/>
                      </a:lnTo>
                      <a:lnTo>
                        <a:pt x="114" y="41"/>
                      </a:lnTo>
                      <a:lnTo>
                        <a:pt x="120" y="41"/>
                      </a:lnTo>
                      <a:lnTo>
                        <a:pt x="179" y="88"/>
                      </a:lnTo>
                      <a:lnTo>
                        <a:pt x="179" y="97"/>
                      </a:lnTo>
                      <a:lnTo>
                        <a:pt x="179" y="105"/>
                      </a:lnTo>
                      <a:lnTo>
                        <a:pt x="154" y="113"/>
                      </a:lnTo>
                      <a:lnTo>
                        <a:pt x="120" y="113"/>
                      </a:lnTo>
                      <a:lnTo>
                        <a:pt x="97" y="97"/>
                      </a:lnTo>
                      <a:lnTo>
                        <a:pt x="73" y="97"/>
                      </a:lnTo>
                      <a:lnTo>
                        <a:pt x="49" y="113"/>
                      </a:lnTo>
                      <a:lnTo>
                        <a:pt x="33" y="113"/>
                      </a:lnTo>
                      <a:lnTo>
                        <a:pt x="15" y="113"/>
                      </a:lnTo>
                      <a:lnTo>
                        <a:pt x="8" y="97"/>
                      </a:lnTo>
                      <a:lnTo>
                        <a:pt x="0" y="88"/>
                      </a:lnTo>
                      <a:lnTo>
                        <a:pt x="8" y="73"/>
                      </a:lnTo>
                      <a:lnTo>
                        <a:pt x="15" y="73"/>
                      </a:lnTo>
                      <a:lnTo>
                        <a:pt x="15" y="63"/>
                      </a:lnTo>
                      <a:lnTo>
                        <a:pt x="15" y="57"/>
                      </a:lnTo>
                      <a:lnTo>
                        <a:pt x="24" y="48"/>
                      </a:lnTo>
                      <a:lnTo>
                        <a:pt x="24" y="41"/>
                      </a:lnTo>
                      <a:lnTo>
                        <a:pt x="24" y="32"/>
                      </a:lnTo>
                      <a:lnTo>
                        <a:pt x="33" y="32"/>
                      </a:lnTo>
                      <a:lnTo>
                        <a:pt x="40" y="16"/>
                      </a:lnTo>
                      <a:lnTo>
                        <a:pt x="55" y="16"/>
                      </a:lnTo>
                      <a:lnTo>
                        <a:pt x="55" y="23"/>
                      </a:lnTo>
                      <a:lnTo>
                        <a:pt x="80" y="32"/>
                      </a:lnTo>
                      <a:lnTo>
                        <a:pt x="65" y="41"/>
                      </a:lnTo>
                      <a:lnTo>
                        <a:pt x="73" y="48"/>
                      </a:lnTo>
                      <a:lnTo>
                        <a:pt x="73" y="57"/>
                      </a:lnTo>
                      <a:lnTo>
                        <a:pt x="80" y="57"/>
                      </a:lnTo>
                      <a:lnTo>
                        <a:pt x="105" y="41"/>
                      </a:lnTo>
                      <a:lnTo>
                        <a:pt x="114" y="41"/>
                      </a:lnTo>
                    </a:path>
                  </a:pathLst>
                </a:custGeom>
                <a:solidFill>
                  <a:srgbClr val="DDDDDD"/>
                </a:solidFill>
                <a:ln w="9525">
                  <a:noFill/>
                  <a:round/>
                  <a:headEnd/>
                  <a:tailEnd/>
                </a:ln>
              </p:spPr>
              <p:txBody>
                <a:bodyPr lIns="0" tIns="0" rIns="0" bIns="0" anchor="ctr"/>
                <a:lstStyle/>
                <a:p>
                  <a:endParaRPr lang="en-GB"/>
                </a:p>
              </p:txBody>
            </p:sp>
            <p:sp>
              <p:nvSpPr>
                <p:cNvPr id="3122" name="Freeform 258"/>
                <p:cNvSpPr>
                  <a:spLocks/>
                </p:cNvSpPr>
                <p:nvPr/>
              </p:nvSpPr>
              <p:spPr bwMode="gray">
                <a:xfrm>
                  <a:off x="2992" y="2073"/>
                  <a:ext cx="199" cy="129"/>
                </a:xfrm>
                <a:custGeom>
                  <a:avLst/>
                  <a:gdLst>
                    <a:gd name="T0" fmla="*/ 7296 w 179"/>
                    <a:gd name="T1" fmla="*/ 8302 h 113"/>
                    <a:gd name="T2" fmla="*/ 6181 w 179"/>
                    <a:gd name="T3" fmla="*/ 6504 h 113"/>
                    <a:gd name="T4" fmla="*/ 9017 w 179"/>
                    <a:gd name="T5" fmla="*/ 1527 h 113"/>
                    <a:gd name="T6" fmla="*/ 10024 w 179"/>
                    <a:gd name="T7" fmla="*/ 0 h 113"/>
                    <a:gd name="T8" fmla="*/ 10596 w 179"/>
                    <a:gd name="T9" fmla="*/ 1527 h 113"/>
                    <a:gd name="T10" fmla="*/ 9017 w 179"/>
                    <a:gd name="T11" fmla="*/ 3278 h 113"/>
                    <a:gd name="T12" fmla="*/ 9592 w 179"/>
                    <a:gd name="T13" fmla="*/ 4580 h 113"/>
                    <a:gd name="T14" fmla="*/ 8289 w 179"/>
                    <a:gd name="T15" fmla="*/ 8302 h 113"/>
                    <a:gd name="T16" fmla="*/ 8289 w 179"/>
                    <a:gd name="T17" fmla="*/ 8302 h 113"/>
                    <a:gd name="T18" fmla="*/ 12389 w 179"/>
                    <a:gd name="T19" fmla="*/ 17398 h 113"/>
                    <a:gd name="T20" fmla="*/ 12389 w 179"/>
                    <a:gd name="T21" fmla="*/ 19615 h 113"/>
                    <a:gd name="T22" fmla="*/ 12389 w 179"/>
                    <a:gd name="T23" fmla="*/ 20979 h 113"/>
                    <a:gd name="T24" fmla="*/ 10596 w 179"/>
                    <a:gd name="T25" fmla="*/ 22530 h 113"/>
                    <a:gd name="T26" fmla="*/ 8289 w 179"/>
                    <a:gd name="T27" fmla="*/ 22530 h 113"/>
                    <a:gd name="T28" fmla="*/ 6707 w 179"/>
                    <a:gd name="T29" fmla="*/ 19615 h 113"/>
                    <a:gd name="T30" fmla="*/ 5019 w 179"/>
                    <a:gd name="T31" fmla="*/ 19615 h 113"/>
                    <a:gd name="T32" fmla="*/ 3325 w 179"/>
                    <a:gd name="T33" fmla="*/ 22530 h 113"/>
                    <a:gd name="T34" fmla="*/ 2326 w 179"/>
                    <a:gd name="T35" fmla="*/ 22530 h 113"/>
                    <a:gd name="T36" fmla="*/ 1037 w 179"/>
                    <a:gd name="T37" fmla="*/ 22530 h 113"/>
                    <a:gd name="T38" fmla="*/ 528 w 179"/>
                    <a:gd name="T39" fmla="*/ 19615 h 113"/>
                    <a:gd name="T40" fmla="*/ 0 w 179"/>
                    <a:gd name="T41" fmla="*/ 17398 h 113"/>
                    <a:gd name="T42" fmla="*/ 528 w 179"/>
                    <a:gd name="T43" fmla="*/ 14506 h 113"/>
                    <a:gd name="T44" fmla="*/ 1037 w 179"/>
                    <a:gd name="T45" fmla="*/ 14506 h 113"/>
                    <a:gd name="T46" fmla="*/ 1037 w 179"/>
                    <a:gd name="T47" fmla="*/ 12610 h 113"/>
                    <a:gd name="T48" fmla="*/ 1037 w 179"/>
                    <a:gd name="T49" fmla="*/ 11284 h 113"/>
                    <a:gd name="T50" fmla="*/ 1693 w 179"/>
                    <a:gd name="T51" fmla="*/ 9676 h 113"/>
                    <a:gd name="T52" fmla="*/ 1693 w 179"/>
                    <a:gd name="T53" fmla="*/ 8302 h 113"/>
                    <a:gd name="T54" fmla="*/ 1693 w 179"/>
                    <a:gd name="T55" fmla="*/ 6504 h 113"/>
                    <a:gd name="T56" fmla="*/ 2326 w 179"/>
                    <a:gd name="T57" fmla="*/ 6504 h 113"/>
                    <a:gd name="T58" fmla="*/ 2690 w 179"/>
                    <a:gd name="T59" fmla="*/ 3278 h 113"/>
                    <a:gd name="T60" fmla="*/ 3797 w 179"/>
                    <a:gd name="T61" fmla="*/ 3278 h 113"/>
                    <a:gd name="T62" fmla="*/ 3797 w 179"/>
                    <a:gd name="T63" fmla="*/ 4580 h 113"/>
                    <a:gd name="T64" fmla="*/ 5560 w 179"/>
                    <a:gd name="T65" fmla="*/ 6504 h 113"/>
                    <a:gd name="T66" fmla="*/ 4498 w 179"/>
                    <a:gd name="T67" fmla="*/ 8302 h 113"/>
                    <a:gd name="T68" fmla="*/ 5019 w 179"/>
                    <a:gd name="T69" fmla="*/ 9676 h 113"/>
                    <a:gd name="T70" fmla="*/ 5019 w 179"/>
                    <a:gd name="T71" fmla="*/ 11284 h 113"/>
                    <a:gd name="T72" fmla="*/ 5560 w 179"/>
                    <a:gd name="T73" fmla="*/ 11284 h 113"/>
                    <a:gd name="T74" fmla="*/ 7296 w 179"/>
                    <a:gd name="T75" fmla="*/ 8302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9"/>
                    <a:gd name="T115" fmla="*/ 0 h 113"/>
                    <a:gd name="T116" fmla="*/ 179 w 179"/>
                    <a:gd name="T117" fmla="*/ 113 h 1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9" h="113">
                      <a:moveTo>
                        <a:pt x="105" y="41"/>
                      </a:moveTo>
                      <a:lnTo>
                        <a:pt x="89" y="32"/>
                      </a:lnTo>
                      <a:lnTo>
                        <a:pt x="130" y="8"/>
                      </a:lnTo>
                      <a:lnTo>
                        <a:pt x="145" y="0"/>
                      </a:lnTo>
                      <a:lnTo>
                        <a:pt x="154" y="8"/>
                      </a:lnTo>
                      <a:lnTo>
                        <a:pt x="130" y="16"/>
                      </a:lnTo>
                      <a:lnTo>
                        <a:pt x="139" y="23"/>
                      </a:lnTo>
                      <a:lnTo>
                        <a:pt x="120" y="41"/>
                      </a:lnTo>
                      <a:lnTo>
                        <a:pt x="179" y="88"/>
                      </a:lnTo>
                      <a:lnTo>
                        <a:pt x="179" y="97"/>
                      </a:lnTo>
                      <a:lnTo>
                        <a:pt x="179" y="105"/>
                      </a:lnTo>
                      <a:lnTo>
                        <a:pt x="154" y="113"/>
                      </a:lnTo>
                      <a:lnTo>
                        <a:pt x="120" y="113"/>
                      </a:lnTo>
                      <a:lnTo>
                        <a:pt x="97" y="97"/>
                      </a:lnTo>
                      <a:lnTo>
                        <a:pt x="73" y="97"/>
                      </a:lnTo>
                      <a:lnTo>
                        <a:pt x="49" y="113"/>
                      </a:lnTo>
                      <a:lnTo>
                        <a:pt x="33" y="113"/>
                      </a:lnTo>
                      <a:lnTo>
                        <a:pt x="15" y="113"/>
                      </a:lnTo>
                      <a:lnTo>
                        <a:pt x="8" y="97"/>
                      </a:lnTo>
                      <a:lnTo>
                        <a:pt x="0" y="88"/>
                      </a:lnTo>
                      <a:lnTo>
                        <a:pt x="8" y="73"/>
                      </a:lnTo>
                      <a:lnTo>
                        <a:pt x="15" y="73"/>
                      </a:lnTo>
                      <a:lnTo>
                        <a:pt x="15" y="63"/>
                      </a:lnTo>
                      <a:lnTo>
                        <a:pt x="15" y="57"/>
                      </a:lnTo>
                      <a:lnTo>
                        <a:pt x="24" y="48"/>
                      </a:lnTo>
                      <a:lnTo>
                        <a:pt x="24" y="41"/>
                      </a:lnTo>
                      <a:lnTo>
                        <a:pt x="24" y="32"/>
                      </a:lnTo>
                      <a:lnTo>
                        <a:pt x="33" y="32"/>
                      </a:lnTo>
                      <a:lnTo>
                        <a:pt x="40" y="16"/>
                      </a:lnTo>
                      <a:lnTo>
                        <a:pt x="55" y="16"/>
                      </a:lnTo>
                      <a:lnTo>
                        <a:pt x="55" y="23"/>
                      </a:lnTo>
                      <a:lnTo>
                        <a:pt x="80" y="32"/>
                      </a:lnTo>
                      <a:lnTo>
                        <a:pt x="65" y="41"/>
                      </a:lnTo>
                      <a:lnTo>
                        <a:pt x="73" y="48"/>
                      </a:lnTo>
                      <a:lnTo>
                        <a:pt x="73" y="57"/>
                      </a:lnTo>
                      <a:lnTo>
                        <a:pt x="80" y="57"/>
                      </a:lnTo>
                      <a:lnTo>
                        <a:pt x="105" y="41"/>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23" name="Freeform 259"/>
                <p:cNvSpPr>
                  <a:spLocks/>
                </p:cNvSpPr>
                <p:nvPr/>
              </p:nvSpPr>
              <p:spPr bwMode="gray">
                <a:xfrm>
                  <a:off x="4076" y="1878"/>
                  <a:ext cx="90" cy="111"/>
                </a:xfrm>
                <a:custGeom>
                  <a:avLst/>
                  <a:gdLst>
                    <a:gd name="T0" fmla="*/ 0 w 81"/>
                    <a:gd name="T1" fmla="*/ 19623 h 97"/>
                    <a:gd name="T2" fmla="*/ 422 w 81"/>
                    <a:gd name="T3" fmla="*/ 21172 h 97"/>
                    <a:gd name="T4" fmla="*/ 2071 w 81"/>
                    <a:gd name="T5" fmla="*/ 19623 h 97"/>
                    <a:gd name="T6" fmla="*/ 2071 w 81"/>
                    <a:gd name="T7" fmla="*/ 17743 h 97"/>
                    <a:gd name="T8" fmla="*/ 3674 w 81"/>
                    <a:gd name="T9" fmla="*/ 14142 h 97"/>
                    <a:gd name="T10" fmla="*/ 4911 w 81"/>
                    <a:gd name="T11" fmla="*/ 9042 h 97"/>
                    <a:gd name="T12" fmla="*/ 5457 w 81"/>
                    <a:gd name="T13" fmla="*/ 0 h 97"/>
                    <a:gd name="T14" fmla="*/ 4911 w 81"/>
                    <a:gd name="T15" fmla="*/ 0 h 97"/>
                    <a:gd name="T16" fmla="*/ 3674 w 81"/>
                    <a:gd name="T17" fmla="*/ 9042 h 97"/>
                    <a:gd name="T18" fmla="*/ 1492 w 81"/>
                    <a:gd name="T19" fmla="*/ 17743 h 97"/>
                    <a:gd name="T20" fmla="*/ 0 w 81"/>
                    <a:gd name="T21" fmla="*/ 19623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97"/>
                    <a:gd name="T35" fmla="*/ 81 w 81"/>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97">
                      <a:moveTo>
                        <a:pt x="0" y="90"/>
                      </a:moveTo>
                      <a:lnTo>
                        <a:pt x="6" y="96"/>
                      </a:lnTo>
                      <a:lnTo>
                        <a:pt x="31" y="90"/>
                      </a:lnTo>
                      <a:lnTo>
                        <a:pt x="31" y="81"/>
                      </a:lnTo>
                      <a:lnTo>
                        <a:pt x="55" y="65"/>
                      </a:lnTo>
                      <a:lnTo>
                        <a:pt x="72" y="41"/>
                      </a:lnTo>
                      <a:lnTo>
                        <a:pt x="80" y="0"/>
                      </a:lnTo>
                      <a:lnTo>
                        <a:pt x="72" y="0"/>
                      </a:lnTo>
                      <a:lnTo>
                        <a:pt x="55" y="41"/>
                      </a:lnTo>
                      <a:lnTo>
                        <a:pt x="22" y="81"/>
                      </a:lnTo>
                      <a:lnTo>
                        <a:pt x="0" y="90"/>
                      </a:lnTo>
                    </a:path>
                  </a:pathLst>
                </a:custGeom>
                <a:solidFill>
                  <a:srgbClr val="DDDDDD"/>
                </a:solidFill>
                <a:ln w="9525">
                  <a:noFill/>
                  <a:round/>
                  <a:headEnd/>
                  <a:tailEnd/>
                </a:ln>
              </p:spPr>
              <p:txBody>
                <a:bodyPr lIns="0" tIns="0" rIns="0" bIns="0" anchor="ctr"/>
                <a:lstStyle/>
                <a:p>
                  <a:endParaRPr lang="en-GB"/>
                </a:p>
              </p:txBody>
            </p:sp>
            <p:sp>
              <p:nvSpPr>
                <p:cNvPr id="3124" name="Freeform 260"/>
                <p:cNvSpPr>
                  <a:spLocks/>
                </p:cNvSpPr>
                <p:nvPr/>
              </p:nvSpPr>
              <p:spPr bwMode="gray">
                <a:xfrm>
                  <a:off x="4076" y="1878"/>
                  <a:ext cx="90" cy="111"/>
                </a:xfrm>
                <a:custGeom>
                  <a:avLst/>
                  <a:gdLst>
                    <a:gd name="T0" fmla="*/ 0 w 81"/>
                    <a:gd name="T1" fmla="*/ 19623 h 97"/>
                    <a:gd name="T2" fmla="*/ 422 w 81"/>
                    <a:gd name="T3" fmla="*/ 21172 h 97"/>
                    <a:gd name="T4" fmla="*/ 2071 w 81"/>
                    <a:gd name="T5" fmla="*/ 19623 h 97"/>
                    <a:gd name="T6" fmla="*/ 2071 w 81"/>
                    <a:gd name="T7" fmla="*/ 17743 h 97"/>
                    <a:gd name="T8" fmla="*/ 3674 w 81"/>
                    <a:gd name="T9" fmla="*/ 14142 h 97"/>
                    <a:gd name="T10" fmla="*/ 4911 w 81"/>
                    <a:gd name="T11" fmla="*/ 9042 h 97"/>
                    <a:gd name="T12" fmla="*/ 5457 w 81"/>
                    <a:gd name="T13" fmla="*/ 0 h 97"/>
                    <a:gd name="T14" fmla="*/ 4911 w 81"/>
                    <a:gd name="T15" fmla="*/ 0 h 97"/>
                    <a:gd name="T16" fmla="*/ 3674 w 81"/>
                    <a:gd name="T17" fmla="*/ 9042 h 97"/>
                    <a:gd name="T18" fmla="*/ 1492 w 81"/>
                    <a:gd name="T19" fmla="*/ 17743 h 97"/>
                    <a:gd name="T20" fmla="*/ 0 w 81"/>
                    <a:gd name="T21" fmla="*/ 19623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97"/>
                    <a:gd name="T35" fmla="*/ 81 w 81"/>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97">
                      <a:moveTo>
                        <a:pt x="0" y="90"/>
                      </a:moveTo>
                      <a:lnTo>
                        <a:pt x="6" y="96"/>
                      </a:lnTo>
                      <a:lnTo>
                        <a:pt x="31" y="90"/>
                      </a:lnTo>
                      <a:lnTo>
                        <a:pt x="31" y="81"/>
                      </a:lnTo>
                      <a:lnTo>
                        <a:pt x="55" y="65"/>
                      </a:lnTo>
                      <a:lnTo>
                        <a:pt x="72" y="41"/>
                      </a:lnTo>
                      <a:lnTo>
                        <a:pt x="80" y="0"/>
                      </a:lnTo>
                      <a:lnTo>
                        <a:pt x="72" y="0"/>
                      </a:lnTo>
                      <a:lnTo>
                        <a:pt x="55" y="41"/>
                      </a:lnTo>
                      <a:lnTo>
                        <a:pt x="22" y="81"/>
                      </a:lnTo>
                      <a:lnTo>
                        <a:pt x="0" y="9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25" name="Freeform 261"/>
                <p:cNvSpPr>
                  <a:spLocks/>
                </p:cNvSpPr>
                <p:nvPr/>
              </p:nvSpPr>
              <p:spPr bwMode="gray">
                <a:xfrm>
                  <a:off x="3029" y="1711"/>
                  <a:ext cx="36" cy="58"/>
                </a:xfrm>
                <a:custGeom>
                  <a:avLst/>
                  <a:gdLst>
                    <a:gd name="T0" fmla="*/ 0 w 33"/>
                    <a:gd name="T1" fmla="*/ 6441 h 50"/>
                    <a:gd name="T2" fmla="*/ 235 w 33"/>
                    <a:gd name="T3" fmla="*/ 9277 h 50"/>
                    <a:gd name="T4" fmla="*/ 513 w 33"/>
                    <a:gd name="T5" fmla="*/ 18604 h 50"/>
                    <a:gd name="T6" fmla="*/ 708 w 33"/>
                    <a:gd name="T7" fmla="*/ 14802 h 50"/>
                    <a:gd name="T8" fmla="*/ 1031 w 33"/>
                    <a:gd name="T9" fmla="*/ 14802 h 50"/>
                    <a:gd name="T10" fmla="*/ 1031 w 33"/>
                    <a:gd name="T11" fmla="*/ 9277 h 50"/>
                    <a:gd name="T12" fmla="*/ 513 w 33"/>
                    <a:gd name="T13" fmla="*/ 0 h 50"/>
                    <a:gd name="T14" fmla="*/ 235 w 33"/>
                    <a:gd name="T15" fmla="*/ 0 h 50"/>
                    <a:gd name="T16" fmla="*/ 0 w 33"/>
                    <a:gd name="T17" fmla="*/ 6441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50"/>
                    <a:gd name="T29" fmla="*/ 33 w 33"/>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50">
                      <a:moveTo>
                        <a:pt x="0" y="16"/>
                      </a:moveTo>
                      <a:lnTo>
                        <a:pt x="7" y="25"/>
                      </a:lnTo>
                      <a:lnTo>
                        <a:pt x="16" y="49"/>
                      </a:lnTo>
                      <a:lnTo>
                        <a:pt x="22" y="40"/>
                      </a:lnTo>
                      <a:lnTo>
                        <a:pt x="32" y="40"/>
                      </a:lnTo>
                      <a:lnTo>
                        <a:pt x="32" y="25"/>
                      </a:lnTo>
                      <a:lnTo>
                        <a:pt x="16" y="0"/>
                      </a:lnTo>
                      <a:lnTo>
                        <a:pt x="7" y="0"/>
                      </a:lnTo>
                      <a:lnTo>
                        <a:pt x="0" y="16"/>
                      </a:lnTo>
                    </a:path>
                  </a:pathLst>
                </a:custGeom>
                <a:solidFill>
                  <a:srgbClr val="DDDDDD"/>
                </a:solidFill>
                <a:ln w="9525">
                  <a:noFill/>
                  <a:round/>
                  <a:headEnd/>
                  <a:tailEnd/>
                </a:ln>
              </p:spPr>
              <p:txBody>
                <a:bodyPr lIns="0" tIns="0" rIns="0" bIns="0" anchor="ctr"/>
                <a:lstStyle/>
                <a:p>
                  <a:endParaRPr lang="en-GB"/>
                </a:p>
              </p:txBody>
            </p:sp>
            <p:sp>
              <p:nvSpPr>
                <p:cNvPr id="3126" name="Freeform 262"/>
                <p:cNvSpPr>
                  <a:spLocks/>
                </p:cNvSpPr>
                <p:nvPr/>
              </p:nvSpPr>
              <p:spPr bwMode="gray">
                <a:xfrm>
                  <a:off x="3029" y="1711"/>
                  <a:ext cx="36" cy="58"/>
                </a:xfrm>
                <a:custGeom>
                  <a:avLst/>
                  <a:gdLst>
                    <a:gd name="T0" fmla="*/ 0 w 33"/>
                    <a:gd name="T1" fmla="*/ 6441 h 50"/>
                    <a:gd name="T2" fmla="*/ 235 w 33"/>
                    <a:gd name="T3" fmla="*/ 9277 h 50"/>
                    <a:gd name="T4" fmla="*/ 513 w 33"/>
                    <a:gd name="T5" fmla="*/ 18604 h 50"/>
                    <a:gd name="T6" fmla="*/ 708 w 33"/>
                    <a:gd name="T7" fmla="*/ 14802 h 50"/>
                    <a:gd name="T8" fmla="*/ 1031 w 33"/>
                    <a:gd name="T9" fmla="*/ 14802 h 50"/>
                    <a:gd name="T10" fmla="*/ 1031 w 33"/>
                    <a:gd name="T11" fmla="*/ 9277 h 50"/>
                    <a:gd name="T12" fmla="*/ 513 w 33"/>
                    <a:gd name="T13" fmla="*/ 0 h 50"/>
                    <a:gd name="T14" fmla="*/ 235 w 33"/>
                    <a:gd name="T15" fmla="*/ 0 h 50"/>
                    <a:gd name="T16" fmla="*/ 0 w 33"/>
                    <a:gd name="T17" fmla="*/ 6441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50"/>
                    <a:gd name="T29" fmla="*/ 33 w 33"/>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50">
                      <a:moveTo>
                        <a:pt x="0" y="16"/>
                      </a:moveTo>
                      <a:lnTo>
                        <a:pt x="7" y="25"/>
                      </a:lnTo>
                      <a:lnTo>
                        <a:pt x="16" y="49"/>
                      </a:lnTo>
                      <a:lnTo>
                        <a:pt x="22" y="40"/>
                      </a:lnTo>
                      <a:lnTo>
                        <a:pt x="32" y="40"/>
                      </a:lnTo>
                      <a:lnTo>
                        <a:pt x="32" y="25"/>
                      </a:lnTo>
                      <a:lnTo>
                        <a:pt x="16" y="0"/>
                      </a:lnTo>
                      <a:lnTo>
                        <a:pt x="7" y="0"/>
                      </a:lnTo>
                      <a:lnTo>
                        <a:pt x="0" y="16"/>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27" name="Freeform 263"/>
                <p:cNvSpPr>
                  <a:spLocks/>
                </p:cNvSpPr>
                <p:nvPr/>
              </p:nvSpPr>
              <p:spPr bwMode="gray">
                <a:xfrm>
                  <a:off x="3092" y="1675"/>
                  <a:ext cx="28" cy="56"/>
                </a:xfrm>
                <a:custGeom>
                  <a:avLst/>
                  <a:gdLst>
                    <a:gd name="T0" fmla="*/ 0 w 26"/>
                    <a:gd name="T1" fmla="*/ 6707 h 49"/>
                    <a:gd name="T2" fmla="*/ 297 w 26"/>
                    <a:gd name="T3" fmla="*/ 8733 h 49"/>
                    <a:gd name="T4" fmla="*/ 297 w 26"/>
                    <a:gd name="T5" fmla="*/ 10011 h 49"/>
                    <a:gd name="T6" fmla="*/ 474 w 26"/>
                    <a:gd name="T7" fmla="*/ 10011 h 49"/>
                    <a:gd name="T8" fmla="*/ 297 w 26"/>
                    <a:gd name="T9" fmla="*/ 4721 h 49"/>
                    <a:gd name="T10" fmla="*/ 297 w 26"/>
                    <a:gd name="T11" fmla="*/ 1378 h 49"/>
                    <a:gd name="T12" fmla="*/ 163 w 26"/>
                    <a:gd name="T13" fmla="*/ 1378 h 49"/>
                    <a:gd name="T14" fmla="*/ 0 w 26"/>
                    <a:gd name="T15" fmla="*/ 0 h 49"/>
                    <a:gd name="T16" fmla="*/ 163 w 26"/>
                    <a:gd name="T17" fmla="*/ 1378 h 49"/>
                    <a:gd name="T18" fmla="*/ 163 w 26"/>
                    <a:gd name="T19" fmla="*/ 3510 h 49"/>
                    <a:gd name="T20" fmla="*/ 0 w 26"/>
                    <a:gd name="T21" fmla="*/ 3510 h 49"/>
                    <a:gd name="T22" fmla="*/ 0 w 26"/>
                    <a:gd name="T23" fmla="*/ 6707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49"/>
                    <a:gd name="T38" fmla="*/ 26 w 26"/>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49">
                      <a:moveTo>
                        <a:pt x="0" y="32"/>
                      </a:moveTo>
                      <a:lnTo>
                        <a:pt x="16" y="41"/>
                      </a:lnTo>
                      <a:lnTo>
                        <a:pt x="16" y="48"/>
                      </a:lnTo>
                      <a:lnTo>
                        <a:pt x="25" y="48"/>
                      </a:lnTo>
                      <a:lnTo>
                        <a:pt x="16" y="23"/>
                      </a:lnTo>
                      <a:lnTo>
                        <a:pt x="16" y="7"/>
                      </a:lnTo>
                      <a:lnTo>
                        <a:pt x="8" y="7"/>
                      </a:lnTo>
                      <a:lnTo>
                        <a:pt x="0" y="0"/>
                      </a:lnTo>
                      <a:lnTo>
                        <a:pt x="8" y="7"/>
                      </a:lnTo>
                      <a:lnTo>
                        <a:pt x="8" y="17"/>
                      </a:lnTo>
                      <a:lnTo>
                        <a:pt x="0" y="17"/>
                      </a:lnTo>
                      <a:lnTo>
                        <a:pt x="0" y="32"/>
                      </a:lnTo>
                    </a:path>
                  </a:pathLst>
                </a:custGeom>
                <a:solidFill>
                  <a:srgbClr val="DDDDDD"/>
                </a:solidFill>
                <a:ln w="9525">
                  <a:noFill/>
                  <a:round/>
                  <a:headEnd/>
                  <a:tailEnd/>
                </a:ln>
              </p:spPr>
              <p:txBody>
                <a:bodyPr lIns="0" tIns="0" rIns="0" bIns="0" anchor="ctr"/>
                <a:lstStyle/>
                <a:p>
                  <a:endParaRPr lang="en-GB"/>
                </a:p>
              </p:txBody>
            </p:sp>
            <p:sp>
              <p:nvSpPr>
                <p:cNvPr id="3128" name="Freeform 264"/>
                <p:cNvSpPr>
                  <a:spLocks/>
                </p:cNvSpPr>
                <p:nvPr/>
              </p:nvSpPr>
              <p:spPr bwMode="gray">
                <a:xfrm>
                  <a:off x="3092" y="1675"/>
                  <a:ext cx="28" cy="56"/>
                </a:xfrm>
                <a:custGeom>
                  <a:avLst/>
                  <a:gdLst>
                    <a:gd name="T0" fmla="*/ 0 w 26"/>
                    <a:gd name="T1" fmla="*/ 6707 h 49"/>
                    <a:gd name="T2" fmla="*/ 297 w 26"/>
                    <a:gd name="T3" fmla="*/ 8733 h 49"/>
                    <a:gd name="T4" fmla="*/ 297 w 26"/>
                    <a:gd name="T5" fmla="*/ 10011 h 49"/>
                    <a:gd name="T6" fmla="*/ 474 w 26"/>
                    <a:gd name="T7" fmla="*/ 10011 h 49"/>
                    <a:gd name="T8" fmla="*/ 297 w 26"/>
                    <a:gd name="T9" fmla="*/ 4721 h 49"/>
                    <a:gd name="T10" fmla="*/ 297 w 26"/>
                    <a:gd name="T11" fmla="*/ 1378 h 49"/>
                    <a:gd name="T12" fmla="*/ 163 w 26"/>
                    <a:gd name="T13" fmla="*/ 1378 h 49"/>
                    <a:gd name="T14" fmla="*/ 0 w 26"/>
                    <a:gd name="T15" fmla="*/ 0 h 49"/>
                    <a:gd name="T16" fmla="*/ 163 w 26"/>
                    <a:gd name="T17" fmla="*/ 1378 h 49"/>
                    <a:gd name="T18" fmla="*/ 163 w 26"/>
                    <a:gd name="T19" fmla="*/ 3510 h 49"/>
                    <a:gd name="T20" fmla="*/ 0 w 26"/>
                    <a:gd name="T21" fmla="*/ 3510 h 49"/>
                    <a:gd name="T22" fmla="*/ 0 w 26"/>
                    <a:gd name="T23" fmla="*/ 6707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49"/>
                    <a:gd name="T38" fmla="*/ 26 w 26"/>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49">
                      <a:moveTo>
                        <a:pt x="0" y="32"/>
                      </a:moveTo>
                      <a:lnTo>
                        <a:pt x="16" y="41"/>
                      </a:lnTo>
                      <a:lnTo>
                        <a:pt x="16" y="48"/>
                      </a:lnTo>
                      <a:lnTo>
                        <a:pt x="25" y="48"/>
                      </a:lnTo>
                      <a:lnTo>
                        <a:pt x="16" y="23"/>
                      </a:lnTo>
                      <a:lnTo>
                        <a:pt x="16" y="7"/>
                      </a:lnTo>
                      <a:lnTo>
                        <a:pt x="8" y="7"/>
                      </a:lnTo>
                      <a:lnTo>
                        <a:pt x="0" y="0"/>
                      </a:lnTo>
                      <a:lnTo>
                        <a:pt x="8" y="7"/>
                      </a:lnTo>
                      <a:lnTo>
                        <a:pt x="8" y="17"/>
                      </a:lnTo>
                      <a:lnTo>
                        <a:pt x="0" y="17"/>
                      </a:lnTo>
                      <a:lnTo>
                        <a:pt x="0" y="32"/>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29" name="Freeform 265"/>
                <p:cNvSpPr>
                  <a:spLocks/>
                </p:cNvSpPr>
                <p:nvPr/>
              </p:nvSpPr>
              <p:spPr bwMode="gray">
                <a:xfrm>
                  <a:off x="1352" y="2099"/>
                  <a:ext cx="119" cy="95"/>
                </a:xfrm>
                <a:custGeom>
                  <a:avLst/>
                  <a:gdLst>
                    <a:gd name="T0" fmla="*/ 3410 w 107"/>
                    <a:gd name="T1" fmla="*/ 0 h 83"/>
                    <a:gd name="T2" fmla="*/ 3410 w 107"/>
                    <a:gd name="T3" fmla="*/ 1874 h 83"/>
                    <a:gd name="T4" fmla="*/ 594 w 107"/>
                    <a:gd name="T5" fmla="*/ 1874 h 83"/>
                    <a:gd name="T6" fmla="*/ 0 w 107"/>
                    <a:gd name="T7" fmla="*/ 7760 h 83"/>
                    <a:gd name="T8" fmla="*/ 594 w 107"/>
                    <a:gd name="T9" fmla="*/ 5519 h 83"/>
                    <a:gd name="T10" fmla="*/ 0 w 107"/>
                    <a:gd name="T11" fmla="*/ 13139 h 83"/>
                    <a:gd name="T12" fmla="*/ 0 w 107"/>
                    <a:gd name="T13" fmla="*/ 16363 h 83"/>
                    <a:gd name="T14" fmla="*/ 0 w 107"/>
                    <a:gd name="T15" fmla="*/ 18366 h 83"/>
                    <a:gd name="T16" fmla="*/ 594 w 107"/>
                    <a:gd name="T17" fmla="*/ 18366 h 83"/>
                    <a:gd name="T18" fmla="*/ 1059 w 107"/>
                    <a:gd name="T19" fmla="*/ 16363 h 83"/>
                    <a:gd name="T20" fmla="*/ 1059 w 107"/>
                    <a:gd name="T21" fmla="*/ 9060 h 83"/>
                    <a:gd name="T22" fmla="*/ 1719 w 107"/>
                    <a:gd name="T23" fmla="*/ 5519 h 83"/>
                    <a:gd name="T24" fmla="*/ 2402 w 107"/>
                    <a:gd name="T25" fmla="*/ 4029 h 83"/>
                    <a:gd name="T26" fmla="*/ 2402 w 107"/>
                    <a:gd name="T27" fmla="*/ 1874 h 83"/>
                    <a:gd name="T28" fmla="*/ 3953 w 107"/>
                    <a:gd name="T29" fmla="*/ 4029 h 83"/>
                    <a:gd name="T30" fmla="*/ 3953 w 107"/>
                    <a:gd name="T31" fmla="*/ 7760 h 83"/>
                    <a:gd name="T32" fmla="*/ 3410 w 107"/>
                    <a:gd name="T33" fmla="*/ 10912 h 83"/>
                    <a:gd name="T34" fmla="*/ 4545 w 107"/>
                    <a:gd name="T35" fmla="*/ 9060 h 83"/>
                    <a:gd name="T36" fmla="*/ 4545 w 107"/>
                    <a:gd name="T37" fmla="*/ 13139 h 83"/>
                    <a:gd name="T38" fmla="*/ 5632 w 107"/>
                    <a:gd name="T39" fmla="*/ 10912 h 83"/>
                    <a:gd name="T40" fmla="*/ 5632 w 107"/>
                    <a:gd name="T41" fmla="*/ 4029 h 83"/>
                    <a:gd name="T42" fmla="*/ 6845 w 107"/>
                    <a:gd name="T43" fmla="*/ 7760 h 83"/>
                    <a:gd name="T44" fmla="*/ 7388 w 107"/>
                    <a:gd name="T45" fmla="*/ 5519 h 83"/>
                    <a:gd name="T46" fmla="*/ 6253 w 107"/>
                    <a:gd name="T47" fmla="*/ 1874 h 83"/>
                    <a:gd name="T48" fmla="*/ 3410 w 107"/>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83"/>
                    <a:gd name="T77" fmla="*/ 107 w 107"/>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83">
                      <a:moveTo>
                        <a:pt x="49" y="0"/>
                      </a:moveTo>
                      <a:lnTo>
                        <a:pt x="49" y="9"/>
                      </a:lnTo>
                      <a:lnTo>
                        <a:pt x="9" y="9"/>
                      </a:lnTo>
                      <a:lnTo>
                        <a:pt x="0" y="34"/>
                      </a:lnTo>
                      <a:lnTo>
                        <a:pt x="9" y="25"/>
                      </a:lnTo>
                      <a:lnTo>
                        <a:pt x="0" y="59"/>
                      </a:lnTo>
                      <a:lnTo>
                        <a:pt x="0" y="74"/>
                      </a:lnTo>
                      <a:lnTo>
                        <a:pt x="0" y="82"/>
                      </a:lnTo>
                      <a:lnTo>
                        <a:pt x="9" y="82"/>
                      </a:lnTo>
                      <a:lnTo>
                        <a:pt x="15" y="74"/>
                      </a:lnTo>
                      <a:lnTo>
                        <a:pt x="15" y="40"/>
                      </a:lnTo>
                      <a:lnTo>
                        <a:pt x="24" y="25"/>
                      </a:lnTo>
                      <a:lnTo>
                        <a:pt x="34" y="18"/>
                      </a:lnTo>
                      <a:lnTo>
                        <a:pt x="34" y="9"/>
                      </a:lnTo>
                      <a:lnTo>
                        <a:pt x="56" y="18"/>
                      </a:lnTo>
                      <a:lnTo>
                        <a:pt x="56" y="34"/>
                      </a:lnTo>
                      <a:lnTo>
                        <a:pt x="49" y="50"/>
                      </a:lnTo>
                      <a:lnTo>
                        <a:pt x="65" y="40"/>
                      </a:lnTo>
                      <a:lnTo>
                        <a:pt x="65" y="59"/>
                      </a:lnTo>
                      <a:lnTo>
                        <a:pt x="81" y="50"/>
                      </a:lnTo>
                      <a:lnTo>
                        <a:pt x="81" y="18"/>
                      </a:lnTo>
                      <a:lnTo>
                        <a:pt x="97" y="34"/>
                      </a:lnTo>
                      <a:lnTo>
                        <a:pt x="106" y="25"/>
                      </a:lnTo>
                      <a:lnTo>
                        <a:pt x="89" y="9"/>
                      </a:lnTo>
                      <a:lnTo>
                        <a:pt x="49" y="0"/>
                      </a:lnTo>
                    </a:path>
                  </a:pathLst>
                </a:custGeom>
                <a:solidFill>
                  <a:srgbClr val="DDDDDD"/>
                </a:solidFill>
                <a:ln w="9525">
                  <a:noFill/>
                  <a:round/>
                  <a:headEnd/>
                  <a:tailEnd/>
                </a:ln>
              </p:spPr>
              <p:txBody>
                <a:bodyPr lIns="0" tIns="0" rIns="0" bIns="0" anchor="ctr"/>
                <a:lstStyle/>
                <a:p>
                  <a:endParaRPr lang="en-GB"/>
                </a:p>
              </p:txBody>
            </p:sp>
            <p:sp>
              <p:nvSpPr>
                <p:cNvPr id="3130" name="Freeform 266"/>
                <p:cNvSpPr>
                  <a:spLocks/>
                </p:cNvSpPr>
                <p:nvPr/>
              </p:nvSpPr>
              <p:spPr bwMode="gray">
                <a:xfrm>
                  <a:off x="1352" y="2099"/>
                  <a:ext cx="119" cy="95"/>
                </a:xfrm>
                <a:custGeom>
                  <a:avLst/>
                  <a:gdLst>
                    <a:gd name="T0" fmla="*/ 3410 w 107"/>
                    <a:gd name="T1" fmla="*/ 0 h 83"/>
                    <a:gd name="T2" fmla="*/ 3410 w 107"/>
                    <a:gd name="T3" fmla="*/ 1874 h 83"/>
                    <a:gd name="T4" fmla="*/ 594 w 107"/>
                    <a:gd name="T5" fmla="*/ 1874 h 83"/>
                    <a:gd name="T6" fmla="*/ 0 w 107"/>
                    <a:gd name="T7" fmla="*/ 7760 h 83"/>
                    <a:gd name="T8" fmla="*/ 594 w 107"/>
                    <a:gd name="T9" fmla="*/ 5519 h 83"/>
                    <a:gd name="T10" fmla="*/ 0 w 107"/>
                    <a:gd name="T11" fmla="*/ 13139 h 83"/>
                    <a:gd name="T12" fmla="*/ 0 w 107"/>
                    <a:gd name="T13" fmla="*/ 16363 h 83"/>
                    <a:gd name="T14" fmla="*/ 0 w 107"/>
                    <a:gd name="T15" fmla="*/ 18366 h 83"/>
                    <a:gd name="T16" fmla="*/ 594 w 107"/>
                    <a:gd name="T17" fmla="*/ 18366 h 83"/>
                    <a:gd name="T18" fmla="*/ 1059 w 107"/>
                    <a:gd name="T19" fmla="*/ 16363 h 83"/>
                    <a:gd name="T20" fmla="*/ 1059 w 107"/>
                    <a:gd name="T21" fmla="*/ 9060 h 83"/>
                    <a:gd name="T22" fmla="*/ 1719 w 107"/>
                    <a:gd name="T23" fmla="*/ 5519 h 83"/>
                    <a:gd name="T24" fmla="*/ 2402 w 107"/>
                    <a:gd name="T25" fmla="*/ 4029 h 83"/>
                    <a:gd name="T26" fmla="*/ 2402 w 107"/>
                    <a:gd name="T27" fmla="*/ 1874 h 83"/>
                    <a:gd name="T28" fmla="*/ 3953 w 107"/>
                    <a:gd name="T29" fmla="*/ 4029 h 83"/>
                    <a:gd name="T30" fmla="*/ 3953 w 107"/>
                    <a:gd name="T31" fmla="*/ 7760 h 83"/>
                    <a:gd name="T32" fmla="*/ 3410 w 107"/>
                    <a:gd name="T33" fmla="*/ 10912 h 83"/>
                    <a:gd name="T34" fmla="*/ 4545 w 107"/>
                    <a:gd name="T35" fmla="*/ 9060 h 83"/>
                    <a:gd name="T36" fmla="*/ 4545 w 107"/>
                    <a:gd name="T37" fmla="*/ 13139 h 83"/>
                    <a:gd name="T38" fmla="*/ 5632 w 107"/>
                    <a:gd name="T39" fmla="*/ 10912 h 83"/>
                    <a:gd name="T40" fmla="*/ 5632 w 107"/>
                    <a:gd name="T41" fmla="*/ 4029 h 83"/>
                    <a:gd name="T42" fmla="*/ 6845 w 107"/>
                    <a:gd name="T43" fmla="*/ 7760 h 83"/>
                    <a:gd name="T44" fmla="*/ 7388 w 107"/>
                    <a:gd name="T45" fmla="*/ 5519 h 83"/>
                    <a:gd name="T46" fmla="*/ 6253 w 107"/>
                    <a:gd name="T47" fmla="*/ 1874 h 83"/>
                    <a:gd name="T48" fmla="*/ 3410 w 107"/>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83"/>
                    <a:gd name="T77" fmla="*/ 107 w 107"/>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83">
                      <a:moveTo>
                        <a:pt x="49" y="0"/>
                      </a:moveTo>
                      <a:lnTo>
                        <a:pt x="49" y="9"/>
                      </a:lnTo>
                      <a:lnTo>
                        <a:pt x="9" y="9"/>
                      </a:lnTo>
                      <a:lnTo>
                        <a:pt x="0" y="34"/>
                      </a:lnTo>
                      <a:lnTo>
                        <a:pt x="9" y="25"/>
                      </a:lnTo>
                      <a:lnTo>
                        <a:pt x="0" y="59"/>
                      </a:lnTo>
                      <a:lnTo>
                        <a:pt x="0" y="74"/>
                      </a:lnTo>
                      <a:lnTo>
                        <a:pt x="0" y="82"/>
                      </a:lnTo>
                      <a:lnTo>
                        <a:pt x="9" y="82"/>
                      </a:lnTo>
                      <a:lnTo>
                        <a:pt x="15" y="74"/>
                      </a:lnTo>
                      <a:lnTo>
                        <a:pt x="15" y="40"/>
                      </a:lnTo>
                      <a:lnTo>
                        <a:pt x="24" y="25"/>
                      </a:lnTo>
                      <a:lnTo>
                        <a:pt x="34" y="18"/>
                      </a:lnTo>
                      <a:lnTo>
                        <a:pt x="34" y="9"/>
                      </a:lnTo>
                      <a:lnTo>
                        <a:pt x="56" y="18"/>
                      </a:lnTo>
                      <a:lnTo>
                        <a:pt x="56" y="34"/>
                      </a:lnTo>
                      <a:lnTo>
                        <a:pt x="49" y="50"/>
                      </a:lnTo>
                      <a:lnTo>
                        <a:pt x="65" y="40"/>
                      </a:lnTo>
                      <a:lnTo>
                        <a:pt x="65" y="59"/>
                      </a:lnTo>
                      <a:lnTo>
                        <a:pt x="81" y="50"/>
                      </a:lnTo>
                      <a:lnTo>
                        <a:pt x="81" y="18"/>
                      </a:lnTo>
                      <a:lnTo>
                        <a:pt x="97" y="34"/>
                      </a:lnTo>
                      <a:lnTo>
                        <a:pt x="106" y="25"/>
                      </a:lnTo>
                      <a:lnTo>
                        <a:pt x="89" y="9"/>
                      </a:lnTo>
                      <a:lnTo>
                        <a:pt x="49" y="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31" name="Freeform 267"/>
                <p:cNvSpPr>
                  <a:spLocks/>
                </p:cNvSpPr>
                <p:nvPr/>
              </p:nvSpPr>
              <p:spPr bwMode="gray">
                <a:xfrm>
                  <a:off x="1289" y="2036"/>
                  <a:ext cx="108" cy="56"/>
                </a:xfrm>
                <a:custGeom>
                  <a:avLst/>
                  <a:gdLst>
                    <a:gd name="T0" fmla="*/ 7076 w 97"/>
                    <a:gd name="T1" fmla="*/ 10011 h 49"/>
                    <a:gd name="T2" fmla="*/ 6585 w 97"/>
                    <a:gd name="T3" fmla="*/ 10011 h 49"/>
                    <a:gd name="T4" fmla="*/ 4690 w 97"/>
                    <a:gd name="T5" fmla="*/ 10011 h 49"/>
                    <a:gd name="T6" fmla="*/ 4136 w 97"/>
                    <a:gd name="T7" fmla="*/ 8488 h 49"/>
                    <a:gd name="T8" fmla="*/ 3398 w 97"/>
                    <a:gd name="T9" fmla="*/ 10011 h 49"/>
                    <a:gd name="T10" fmla="*/ 3398 w 97"/>
                    <a:gd name="T11" fmla="*/ 8488 h 49"/>
                    <a:gd name="T12" fmla="*/ 1760 w 97"/>
                    <a:gd name="T13" fmla="*/ 10011 h 49"/>
                    <a:gd name="T14" fmla="*/ 1141 w 97"/>
                    <a:gd name="T15" fmla="*/ 8488 h 49"/>
                    <a:gd name="T16" fmla="*/ 0 w 97"/>
                    <a:gd name="T17" fmla="*/ 10011 h 49"/>
                    <a:gd name="T18" fmla="*/ 2250 w 97"/>
                    <a:gd name="T19" fmla="*/ 4976 h 49"/>
                    <a:gd name="T20" fmla="*/ 4136 w 97"/>
                    <a:gd name="T21" fmla="*/ 0 h 49"/>
                    <a:gd name="T22" fmla="*/ 5185 w 97"/>
                    <a:gd name="T23" fmla="*/ 1575 h 49"/>
                    <a:gd name="T24" fmla="*/ 5814 w 97"/>
                    <a:gd name="T25" fmla="*/ 4976 h 49"/>
                    <a:gd name="T26" fmla="*/ 6585 w 97"/>
                    <a:gd name="T27" fmla="*/ 4976 h 49"/>
                    <a:gd name="T28" fmla="*/ 7076 w 97"/>
                    <a:gd name="T29" fmla="*/ 10011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49"/>
                    <a:gd name="T47" fmla="*/ 97 w 97"/>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49">
                      <a:moveTo>
                        <a:pt x="96" y="48"/>
                      </a:moveTo>
                      <a:lnTo>
                        <a:pt x="90" y="48"/>
                      </a:lnTo>
                      <a:lnTo>
                        <a:pt x="65" y="48"/>
                      </a:lnTo>
                      <a:lnTo>
                        <a:pt x="56" y="40"/>
                      </a:lnTo>
                      <a:lnTo>
                        <a:pt x="47" y="48"/>
                      </a:lnTo>
                      <a:lnTo>
                        <a:pt x="47" y="40"/>
                      </a:lnTo>
                      <a:lnTo>
                        <a:pt x="24" y="48"/>
                      </a:lnTo>
                      <a:lnTo>
                        <a:pt x="15" y="40"/>
                      </a:lnTo>
                      <a:lnTo>
                        <a:pt x="0" y="48"/>
                      </a:lnTo>
                      <a:lnTo>
                        <a:pt x="31" y="24"/>
                      </a:lnTo>
                      <a:lnTo>
                        <a:pt x="56" y="0"/>
                      </a:lnTo>
                      <a:lnTo>
                        <a:pt x="71" y="8"/>
                      </a:lnTo>
                      <a:lnTo>
                        <a:pt x="80" y="24"/>
                      </a:lnTo>
                      <a:lnTo>
                        <a:pt x="90" y="24"/>
                      </a:lnTo>
                      <a:lnTo>
                        <a:pt x="96" y="48"/>
                      </a:lnTo>
                    </a:path>
                  </a:pathLst>
                </a:custGeom>
                <a:solidFill>
                  <a:srgbClr val="DDDDDD"/>
                </a:solidFill>
                <a:ln w="9525">
                  <a:noFill/>
                  <a:round/>
                  <a:headEnd/>
                  <a:tailEnd/>
                </a:ln>
              </p:spPr>
              <p:txBody>
                <a:bodyPr lIns="0" tIns="0" rIns="0" bIns="0" anchor="ctr"/>
                <a:lstStyle/>
                <a:p>
                  <a:endParaRPr lang="en-GB"/>
                </a:p>
              </p:txBody>
            </p:sp>
            <p:sp>
              <p:nvSpPr>
                <p:cNvPr id="3132" name="Freeform 268"/>
                <p:cNvSpPr>
                  <a:spLocks/>
                </p:cNvSpPr>
                <p:nvPr/>
              </p:nvSpPr>
              <p:spPr bwMode="gray">
                <a:xfrm>
                  <a:off x="1289" y="2036"/>
                  <a:ext cx="108" cy="56"/>
                </a:xfrm>
                <a:custGeom>
                  <a:avLst/>
                  <a:gdLst>
                    <a:gd name="T0" fmla="*/ 7076 w 97"/>
                    <a:gd name="T1" fmla="*/ 10011 h 49"/>
                    <a:gd name="T2" fmla="*/ 6585 w 97"/>
                    <a:gd name="T3" fmla="*/ 10011 h 49"/>
                    <a:gd name="T4" fmla="*/ 4690 w 97"/>
                    <a:gd name="T5" fmla="*/ 10011 h 49"/>
                    <a:gd name="T6" fmla="*/ 4136 w 97"/>
                    <a:gd name="T7" fmla="*/ 8488 h 49"/>
                    <a:gd name="T8" fmla="*/ 3398 w 97"/>
                    <a:gd name="T9" fmla="*/ 10011 h 49"/>
                    <a:gd name="T10" fmla="*/ 3398 w 97"/>
                    <a:gd name="T11" fmla="*/ 8488 h 49"/>
                    <a:gd name="T12" fmla="*/ 1760 w 97"/>
                    <a:gd name="T13" fmla="*/ 10011 h 49"/>
                    <a:gd name="T14" fmla="*/ 1141 w 97"/>
                    <a:gd name="T15" fmla="*/ 8488 h 49"/>
                    <a:gd name="T16" fmla="*/ 0 w 97"/>
                    <a:gd name="T17" fmla="*/ 10011 h 49"/>
                    <a:gd name="T18" fmla="*/ 2250 w 97"/>
                    <a:gd name="T19" fmla="*/ 4976 h 49"/>
                    <a:gd name="T20" fmla="*/ 4136 w 97"/>
                    <a:gd name="T21" fmla="*/ 0 h 49"/>
                    <a:gd name="T22" fmla="*/ 5185 w 97"/>
                    <a:gd name="T23" fmla="*/ 1575 h 49"/>
                    <a:gd name="T24" fmla="*/ 5814 w 97"/>
                    <a:gd name="T25" fmla="*/ 4976 h 49"/>
                    <a:gd name="T26" fmla="*/ 6585 w 97"/>
                    <a:gd name="T27" fmla="*/ 4976 h 49"/>
                    <a:gd name="T28" fmla="*/ 7076 w 97"/>
                    <a:gd name="T29" fmla="*/ 10011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49"/>
                    <a:gd name="T47" fmla="*/ 97 w 97"/>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49">
                      <a:moveTo>
                        <a:pt x="96" y="48"/>
                      </a:moveTo>
                      <a:lnTo>
                        <a:pt x="90" y="48"/>
                      </a:lnTo>
                      <a:lnTo>
                        <a:pt x="65" y="48"/>
                      </a:lnTo>
                      <a:lnTo>
                        <a:pt x="56" y="40"/>
                      </a:lnTo>
                      <a:lnTo>
                        <a:pt x="47" y="48"/>
                      </a:lnTo>
                      <a:lnTo>
                        <a:pt x="47" y="40"/>
                      </a:lnTo>
                      <a:lnTo>
                        <a:pt x="24" y="48"/>
                      </a:lnTo>
                      <a:lnTo>
                        <a:pt x="15" y="40"/>
                      </a:lnTo>
                      <a:lnTo>
                        <a:pt x="0" y="48"/>
                      </a:lnTo>
                      <a:lnTo>
                        <a:pt x="31" y="24"/>
                      </a:lnTo>
                      <a:lnTo>
                        <a:pt x="56" y="0"/>
                      </a:lnTo>
                      <a:lnTo>
                        <a:pt x="71" y="8"/>
                      </a:lnTo>
                      <a:lnTo>
                        <a:pt x="80" y="24"/>
                      </a:lnTo>
                      <a:lnTo>
                        <a:pt x="90" y="24"/>
                      </a:lnTo>
                      <a:lnTo>
                        <a:pt x="96" y="48"/>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33" name="Freeform 269"/>
                <p:cNvSpPr>
                  <a:spLocks/>
                </p:cNvSpPr>
                <p:nvPr/>
              </p:nvSpPr>
              <p:spPr bwMode="gray">
                <a:xfrm>
                  <a:off x="1414" y="2167"/>
                  <a:ext cx="65" cy="27"/>
                </a:xfrm>
                <a:custGeom>
                  <a:avLst/>
                  <a:gdLst>
                    <a:gd name="T0" fmla="*/ 0 w 59"/>
                    <a:gd name="T1" fmla="*/ 2549 h 24"/>
                    <a:gd name="T2" fmla="*/ 856 w 59"/>
                    <a:gd name="T3" fmla="*/ 1671 h 24"/>
                    <a:gd name="T4" fmla="*/ 1220 w 59"/>
                    <a:gd name="T5" fmla="*/ 701 h 24"/>
                    <a:gd name="T6" fmla="*/ 2826 w 59"/>
                    <a:gd name="T7" fmla="*/ 0 h 24"/>
                    <a:gd name="T8" fmla="*/ 1220 w 59"/>
                    <a:gd name="T9" fmla="*/ 2549 h 24"/>
                    <a:gd name="T10" fmla="*/ 421 w 59"/>
                    <a:gd name="T11" fmla="*/ 2549 h 24"/>
                    <a:gd name="T12" fmla="*/ 0 w 59"/>
                    <a:gd name="T13" fmla="*/ 2549 h 24"/>
                    <a:gd name="T14" fmla="*/ 0 60000 65536"/>
                    <a:gd name="T15" fmla="*/ 0 60000 65536"/>
                    <a:gd name="T16" fmla="*/ 0 60000 65536"/>
                    <a:gd name="T17" fmla="*/ 0 60000 65536"/>
                    <a:gd name="T18" fmla="*/ 0 60000 65536"/>
                    <a:gd name="T19" fmla="*/ 0 60000 65536"/>
                    <a:gd name="T20" fmla="*/ 0 60000 65536"/>
                    <a:gd name="T21" fmla="*/ 0 w 59"/>
                    <a:gd name="T22" fmla="*/ 0 h 24"/>
                    <a:gd name="T23" fmla="*/ 59 w 5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24">
                      <a:moveTo>
                        <a:pt x="0" y="23"/>
                      </a:moveTo>
                      <a:lnTo>
                        <a:pt x="18" y="15"/>
                      </a:lnTo>
                      <a:lnTo>
                        <a:pt x="25" y="6"/>
                      </a:lnTo>
                      <a:lnTo>
                        <a:pt x="58" y="0"/>
                      </a:lnTo>
                      <a:lnTo>
                        <a:pt x="25" y="23"/>
                      </a:lnTo>
                      <a:lnTo>
                        <a:pt x="9" y="23"/>
                      </a:lnTo>
                      <a:lnTo>
                        <a:pt x="0" y="23"/>
                      </a:lnTo>
                    </a:path>
                  </a:pathLst>
                </a:custGeom>
                <a:solidFill>
                  <a:srgbClr val="DDDDDD"/>
                </a:solidFill>
                <a:ln w="9525">
                  <a:noFill/>
                  <a:round/>
                  <a:headEnd/>
                  <a:tailEnd/>
                </a:ln>
              </p:spPr>
              <p:txBody>
                <a:bodyPr lIns="0" tIns="0" rIns="0" bIns="0" anchor="ctr"/>
                <a:lstStyle/>
                <a:p>
                  <a:endParaRPr lang="en-GB"/>
                </a:p>
              </p:txBody>
            </p:sp>
            <p:sp>
              <p:nvSpPr>
                <p:cNvPr id="3134" name="Freeform 270"/>
                <p:cNvSpPr>
                  <a:spLocks/>
                </p:cNvSpPr>
                <p:nvPr/>
              </p:nvSpPr>
              <p:spPr bwMode="gray">
                <a:xfrm>
                  <a:off x="1414" y="2167"/>
                  <a:ext cx="65" cy="27"/>
                </a:xfrm>
                <a:custGeom>
                  <a:avLst/>
                  <a:gdLst>
                    <a:gd name="T0" fmla="*/ 0 w 59"/>
                    <a:gd name="T1" fmla="*/ 2549 h 24"/>
                    <a:gd name="T2" fmla="*/ 856 w 59"/>
                    <a:gd name="T3" fmla="*/ 1671 h 24"/>
                    <a:gd name="T4" fmla="*/ 1220 w 59"/>
                    <a:gd name="T5" fmla="*/ 701 h 24"/>
                    <a:gd name="T6" fmla="*/ 2826 w 59"/>
                    <a:gd name="T7" fmla="*/ 0 h 24"/>
                    <a:gd name="T8" fmla="*/ 1220 w 59"/>
                    <a:gd name="T9" fmla="*/ 2549 h 24"/>
                    <a:gd name="T10" fmla="*/ 421 w 59"/>
                    <a:gd name="T11" fmla="*/ 2549 h 24"/>
                    <a:gd name="T12" fmla="*/ 0 w 59"/>
                    <a:gd name="T13" fmla="*/ 2549 h 24"/>
                    <a:gd name="T14" fmla="*/ 0 60000 65536"/>
                    <a:gd name="T15" fmla="*/ 0 60000 65536"/>
                    <a:gd name="T16" fmla="*/ 0 60000 65536"/>
                    <a:gd name="T17" fmla="*/ 0 60000 65536"/>
                    <a:gd name="T18" fmla="*/ 0 60000 65536"/>
                    <a:gd name="T19" fmla="*/ 0 60000 65536"/>
                    <a:gd name="T20" fmla="*/ 0 60000 65536"/>
                    <a:gd name="T21" fmla="*/ 0 w 59"/>
                    <a:gd name="T22" fmla="*/ 0 h 24"/>
                    <a:gd name="T23" fmla="*/ 59 w 5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24">
                      <a:moveTo>
                        <a:pt x="0" y="23"/>
                      </a:moveTo>
                      <a:lnTo>
                        <a:pt x="18" y="15"/>
                      </a:lnTo>
                      <a:lnTo>
                        <a:pt x="25" y="6"/>
                      </a:lnTo>
                      <a:lnTo>
                        <a:pt x="58" y="0"/>
                      </a:lnTo>
                      <a:lnTo>
                        <a:pt x="25" y="23"/>
                      </a:lnTo>
                      <a:lnTo>
                        <a:pt x="9" y="23"/>
                      </a:lnTo>
                      <a:lnTo>
                        <a:pt x="0" y="23"/>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35" name="Freeform 271"/>
                <p:cNvSpPr>
                  <a:spLocks/>
                </p:cNvSpPr>
                <p:nvPr/>
              </p:nvSpPr>
              <p:spPr bwMode="gray">
                <a:xfrm>
                  <a:off x="1478" y="2138"/>
                  <a:ext cx="37" cy="19"/>
                </a:xfrm>
                <a:custGeom>
                  <a:avLst/>
                  <a:gdLst>
                    <a:gd name="T0" fmla="*/ 0 w 33"/>
                    <a:gd name="T1" fmla="*/ 1364 h 17"/>
                    <a:gd name="T2" fmla="*/ 0 w 33"/>
                    <a:gd name="T3" fmla="*/ 514 h 17"/>
                    <a:gd name="T4" fmla="*/ 2260 w 33"/>
                    <a:gd name="T5" fmla="*/ 514 h 17"/>
                    <a:gd name="T6" fmla="*/ 3104 w 33"/>
                    <a:gd name="T7" fmla="*/ 0 h 17"/>
                    <a:gd name="T8" fmla="*/ 3104 w 33"/>
                    <a:gd name="T9" fmla="*/ 1364 h 17"/>
                    <a:gd name="T10" fmla="*/ 0 w 33"/>
                    <a:gd name="T11" fmla="*/ 1364 h 17"/>
                    <a:gd name="T12" fmla="*/ 0 60000 65536"/>
                    <a:gd name="T13" fmla="*/ 0 60000 65536"/>
                    <a:gd name="T14" fmla="*/ 0 60000 65536"/>
                    <a:gd name="T15" fmla="*/ 0 60000 65536"/>
                    <a:gd name="T16" fmla="*/ 0 60000 65536"/>
                    <a:gd name="T17" fmla="*/ 0 60000 65536"/>
                    <a:gd name="T18" fmla="*/ 0 w 33"/>
                    <a:gd name="T19" fmla="*/ 0 h 17"/>
                    <a:gd name="T20" fmla="*/ 33 w 3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3" h="17">
                      <a:moveTo>
                        <a:pt x="0" y="16"/>
                      </a:moveTo>
                      <a:lnTo>
                        <a:pt x="0" y="6"/>
                      </a:lnTo>
                      <a:lnTo>
                        <a:pt x="23" y="6"/>
                      </a:lnTo>
                      <a:lnTo>
                        <a:pt x="32" y="0"/>
                      </a:lnTo>
                      <a:lnTo>
                        <a:pt x="32" y="16"/>
                      </a:lnTo>
                      <a:lnTo>
                        <a:pt x="0" y="16"/>
                      </a:lnTo>
                    </a:path>
                  </a:pathLst>
                </a:custGeom>
                <a:solidFill>
                  <a:srgbClr val="DDDDDD"/>
                </a:solidFill>
                <a:ln w="9525">
                  <a:noFill/>
                  <a:round/>
                  <a:headEnd/>
                  <a:tailEnd/>
                </a:ln>
              </p:spPr>
              <p:txBody>
                <a:bodyPr lIns="0" tIns="0" rIns="0" bIns="0" anchor="ctr"/>
                <a:lstStyle/>
                <a:p>
                  <a:endParaRPr lang="en-GB"/>
                </a:p>
              </p:txBody>
            </p:sp>
            <p:sp>
              <p:nvSpPr>
                <p:cNvPr id="3136" name="Freeform 272"/>
                <p:cNvSpPr>
                  <a:spLocks/>
                </p:cNvSpPr>
                <p:nvPr/>
              </p:nvSpPr>
              <p:spPr bwMode="gray">
                <a:xfrm>
                  <a:off x="1478" y="2138"/>
                  <a:ext cx="37" cy="19"/>
                </a:xfrm>
                <a:custGeom>
                  <a:avLst/>
                  <a:gdLst>
                    <a:gd name="T0" fmla="*/ 0 w 33"/>
                    <a:gd name="T1" fmla="*/ 1364 h 17"/>
                    <a:gd name="T2" fmla="*/ 0 w 33"/>
                    <a:gd name="T3" fmla="*/ 514 h 17"/>
                    <a:gd name="T4" fmla="*/ 2260 w 33"/>
                    <a:gd name="T5" fmla="*/ 514 h 17"/>
                    <a:gd name="T6" fmla="*/ 3104 w 33"/>
                    <a:gd name="T7" fmla="*/ 0 h 17"/>
                    <a:gd name="T8" fmla="*/ 3104 w 33"/>
                    <a:gd name="T9" fmla="*/ 1364 h 17"/>
                    <a:gd name="T10" fmla="*/ 0 w 33"/>
                    <a:gd name="T11" fmla="*/ 1364 h 17"/>
                    <a:gd name="T12" fmla="*/ 0 60000 65536"/>
                    <a:gd name="T13" fmla="*/ 0 60000 65536"/>
                    <a:gd name="T14" fmla="*/ 0 60000 65536"/>
                    <a:gd name="T15" fmla="*/ 0 60000 65536"/>
                    <a:gd name="T16" fmla="*/ 0 60000 65536"/>
                    <a:gd name="T17" fmla="*/ 0 60000 65536"/>
                    <a:gd name="T18" fmla="*/ 0 w 33"/>
                    <a:gd name="T19" fmla="*/ 0 h 17"/>
                    <a:gd name="T20" fmla="*/ 33 w 3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3" h="17">
                      <a:moveTo>
                        <a:pt x="0" y="16"/>
                      </a:moveTo>
                      <a:lnTo>
                        <a:pt x="0" y="6"/>
                      </a:lnTo>
                      <a:lnTo>
                        <a:pt x="23" y="6"/>
                      </a:lnTo>
                      <a:lnTo>
                        <a:pt x="32" y="0"/>
                      </a:lnTo>
                      <a:lnTo>
                        <a:pt x="32" y="16"/>
                      </a:lnTo>
                      <a:lnTo>
                        <a:pt x="0" y="16"/>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37" name="Freeform 273"/>
                <p:cNvSpPr>
                  <a:spLocks/>
                </p:cNvSpPr>
                <p:nvPr/>
              </p:nvSpPr>
              <p:spPr bwMode="gray">
                <a:xfrm>
                  <a:off x="2841" y="2027"/>
                  <a:ext cx="79" cy="38"/>
                </a:xfrm>
                <a:custGeom>
                  <a:avLst/>
                  <a:gdLst>
                    <a:gd name="T0" fmla="*/ 2890 w 72"/>
                    <a:gd name="T1" fmla="*/ 2250 h 33"/>
                    <a:gd name="T2" fmla="*/ 2224 w 72"/>
                    <a:gd name="T3" fmla="*/ 0 h 33"/>
                    <a:gd name="T4" fmla="*/ 1646 w 72"/>
                    <a:gd name="T5" fmla="*/ 2250 h 33"/>
                    <a:gd name="T6" fmla="*/ 1253 w 72"/>
                    <a:gd name="T7" fmla="*/ 0 h 33"/>
                    <a:gd name="T8" fmla="*/ 943 w 72"/>
                    <a:gd name="T9" fmla="*/ 0 h 33"/>
                    <a:gd name="T10" fmla="*/ 0 w 72"/>
                    <a:gd name="T11" fmla="*/ 4557 h 33"/>
                    <a:gd name="T12" fmla="*/ 0 w 72"/>
                    <a:gd name="T13" fmla="*/ 9225 h 33"/>
                    <a:gd name="T14" fmla="*/ 606 w 72"/>
                    <a:gd name="T15" fmla="*/ 9225 h 33"/>
                    <a:gd name="T16" fmla="*/ 1847 w 72"/>
                    <a:gd name="T17" fmla="*/ 4557 h 33"/>
                    <a:gd name="T18" fmla="*/ 2618 w 72"/>
                    <a:gd name="T19" fmla="*/ 6443 h 33"/>
                    <a:gd name="T20" fmla="*/ 2890 w 72"/>
                    <a:gd name="T21" fmla="*/ 225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3"/>
                    <a:gd name="T35" fmla="*/ 72 w 72"/>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3">
                      <a:moveTo>
                        <a:pt x="71" y="8"/>
                      </a:moveTo>
                      <a:lnTo>
                        <a:pt x="55" y="0"/>
                      </a:lnTo>
                      <a:lnTo>
                        <a:pt x="40" y="8"/>
                      </a:lnTo>
                      <a:lnTo>
                        <a:pt x="31" y="0"/>
                      </a:lnTo>
                      <a:lnTo>
                        <a:pt x="23" y="0"/>
                      </a:lnTo>
                      <a:lnTo>
                        <a:pt x="0" y="16"/>
                      </a:lnTo>
                      <a:lnTo>
                        <a:pt x="0" y="32"/>
                      </a:lnTo>
                      <a:lnTo>
                        <a:pt x="15" y="32"/>
                      </a:lnTo>
                      <a:lnTo>
                        <a:pt x="46" y="16"/>
                      </a:lnTo>
                      <a:lnTo>
                        <a:pt x="64" y="23"/>
                      </a:lnTo>
                      <a:lnTo>
                        <a:pt x="71" y="8"/>
                      </a:lnTo>
                    </a:path>
                  </a:pathLst>
                </a:custGeom>
                <a:solidFill>
                  <a:srgbClr val="DDDDDD"/>
                </a:solidFill>
                <a:ln w="9525">
                  <a:noFill/>
                  <a:round/>
                  <a:headEnd/>
                  <a:tailEnd/>
                </a:ln>
              </p:spPr>
              <p:txBody>
                <a:bodyPr lIns="0" tIns="0" rIns="0" bIns="0" anchor="ctr"/>
                <a:lstStyle/>
                <a:p>
                  <a:endParaRPr lang="en-GB"/>
                </a:p>
              </p:txBody>
            </p:sp>
            <p:sp>
              <p:nvSpPr>
                <p:cNvPr id="3138" name="Freeform 274"/>
                <p:cNvSpPr>
                  <a:spLocks/>
                </p:cNvSpPr>
                <p:nvPr/>
              </p:nvSpPr>
              <p:spPr bwMode="gray">
                <a:xfrm>
                  <a:off x="2841" y="2027"/>
                  <a:ext cx="79" cy="38"/>
                </a:xfrm>
                <a:custGeom>
                  <a:avLst/>
                  <a:gdLst>
                    <a:gd name="T0" fmla="*/ 2890 w 72"/>
                    <a:gd name="T1" fmla="*/ 2250 h 33"/>
                    <a:gd name="T2" fmla="*/ 2224 w 72"/>
                    <a:gd name="T3" fmla="*/ 0 h 33"/>
                    <a:gd name="T4" fmla="*/ 1646 w 72"/>
                    <a:gd name="T5" fmla="*/ 2250 h 33"/>
                    <a:gd name="T6" fmla="*/ 1253 w 72"/>
                    <a:gd name="T7" fmla="*/ 0 h 33"/>
                    <a:gd name="T8" fmla="*/ 943 w 72"/>
                    <a:gd name="T9" fmla="*/ 0 h 33"/>
                    <a:gd name="T10" fmla="*/ 0 w 72"/>
                    <a:gd name="T11" fmla="*/ 4557 h 33"/>
                    <a:gd name="T12" fmla="*/ 0 w 72"/>
                    <a:gd name="T13" fmla="*/ 9225 h 33"/>
                    <a:gd name="T14" fmla="*/ 606 w 72"/>
                    <a:gd name="T15" fmla="*/ 9225 h 33"/>
                    <a:gd name="T16" fmla="*/ 1847 w 72"/>
                    <a:gd name="T17" fmla="*/ 4557 h 33"/>
                    <a:gd name="T18" fmla="*/ 2618 w 72"/>
                    <a:gd name="T19" fmla="*/ 6443 h 33"/>
                    <a:gd name="T20" fmla="*/ 2890 w 72"/>
                    <a:gd name="T21" fmla="*/ 225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3"/>
                    <a:gd name="T35" fmla="*/ 72 w 72"/>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3">
                      <a:moveTo>
                        <a:pt x="71" y="8"/>
                      </a:moveTo>
                      <a:lnTo>
                        <a:pt x="55" y="0"/>
                      </a:lnTo>
                      <a:lnTo>
                        <a:pt x="40" y="8"/>
                      </a:lnTo>
                      <a:lnTo>
                        <a:pt x="31" y="0"/>
                      </a:lnTo>
                      <a:lnTo>
                        <a:pt x="23" y="0"/>
                      </a:lnTo>
                      <a:lnTo>
                        <a:pt x="0" y="16"/>
                      </a:lnTo>
                      <a:lnTo>
                        <a:pt x="0" y="32"/>
                      </a:lnTo>
                      <a:lnTo>
                        <a:pt x="15" y="32"/>
                      </a:lnTo>
                      <a:lnTo>
                        <a:pt x="46" y="16"/>
                      </a:lnTo>
                      <a:lnTo>
                        <a:pt x="64" y="23"/>
                      </a:lnTo>
                      <a:lnTo>
                        <a:pt x="71" y="8"/>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39" name="Freeform 275"/>
                <p:cNvSpPr>
                  <a:spLocks/>
                </p:cNvSpPr>
                <p:nvPr/>
              </p:nvSpPr>
              <p:spPr bwMode="gray">
                <a:xfrm>
                  <a:off x="2984" y="999"/>
                  <a:ext cx="2325" cy="1194"/>
                </a:xfrm>
                <a:custGeom>
                  <a:avLst/>
                  <a:gdLst>
                    <a:gd name="T0" fmla="*/ 69065 w 2093"/>
                    <a:gd name="T1" fmla="*/ 44964 h 1044"/>
                    <a:gd name="T2" fmla="*/ 67957 w 2093"/>
                    <a:gd name="T3" fmla="*/ 15744 h 1044"/>
                    <a:gd name="T4" fmla="*/ 63603 w 2093"/>
                    <a:gd name="T5" fmla="*/ 15744 h 1044"/>
                    <a:gd name="T6" fmla="*/ 45702 w 2093"/>
                    <a:gd name="T7" fmla="*/ 46831 h 1044"/>
                    <a:gd name="T8" fmla="*/ 42853 w 2093"/>
                    <a:gd name="T9" fmla="*/ 57087 h 1044"/>
                    <a:gd name="T10" fmla="*/ 40747 w 2093"/>
                    <a:gd name="T11" fmla="*/ 73114 h 1044"/>
                    <a:gd name="T12" fmla="*/ 37580 w 2093"/>
                    <a:gd name="T13" fmla="*/ 102438 h 1044"/>
                    <a:gd name="T14" fmla="*/ 39216 w 2093"/>
                    <a:gd name="T15" fmla="*/ 53633 h 1044"/>
                    <a:gd name="T16" fmla="*/ 34257 w 2093"/>
                    <a:gd name="T17" fmla="*/ 79657 h 1044"/>
                    <a:gd name="T18" fmla="*/ 29343 w 2093"/>
                    <a:gd name="T19" fmla="*/ 84865 h 1044"/>
                    <a:gd name="T20" fmla="*/ 23456 w 2093"/>
                    <a:gd name="T21" fmla="*/ 84865 h 1044"/>
                    <a:gd name="T22" fmla="*/ 16324 w 2093"/>
                    <a:gd name="T23" fmla="*/ 88438 h 1044"/>
                    <a:gd name="T24" fmla="*/ 13091 w 2093"/>
                    <a:gd name="T25" fmla="*/ 104191 h 1044"/>
                    <a:gd name="T26" fmla="*/ 8216 w 2093"/>
                    <a:gd name="T27" fmla="*/ 119857 h 1044"/>
                    <a:gd name="T28" fmla="*/ 9828 w 2093"/>
                    <a:gd name="T29" fmla="*/ 105956 h 1044"/>
                    <a:gd name="T30" fmla="*/ 4270 w 2093"/>
                    <a:gd name="T31" fmla="*/ 78137 h 1044"/>
                    <a:gd name="T32" fmla="*/ 2804 w 2093"/>
                    <a:gd name="T33" fmla="*/ 107609 h 1044"/>
                    <a:gd name="T34" fmla="*/ 2119 w 2093"/>
                    <a:gd name="T35" fmla="*/ 135820 h 1044"/>
                    <a:gd name="T36" fmla="*/ 0 w 2093"/>
                    <a:gd name="T37" fmla="*/ 147745 h 1044"/>
                    <a:gd name="T38" fmla="*/ 3219 w 2093"/>
                    <a:gd name="T39" fmla="*/ 164960 h 1044"/>
                    <a:gd name="T40" fmla="*/ 3844 w 2093"/>
                    <a:gd name="T41" fmla="*/ 177314 h 1044"/>
                    <a:gd name="T42" fmla="*/ 7046 w 2093"/>
                    <a:gd name="T43" fmla="*/ 184439 h 1044"/>
                    <a:gd name="T44" fmla="*/ 10255 w 2093"/>
                    <a:gd name="T45" fmla="*/ 197907 h 1044"/>
                    <a:gd name="T46" fmla="*/ 9828 w 2093"/>
                    <a:gd name="T47" fmla="*/ 206618 h 1044"/>
                    <a:gd name="T48" fmla="*/ 15716 w 2093"/>
                    <a:gd name="T49" fmla="*/ 219513 h 1044"/>
                    <a:gd name="T50" fmla="*/ 17347 w 2093"/>
                    <a:gd name="T51" fmla="*/ 215222 h 1044"/>
                    <a:gd name="T52" fmla="*/ 18466 w 2093"/>
                    <a:gd name="T53" fmla="*/ 205059 h 1044"/>
                    <a:gd name="T54" fmla="*/ 18466 w 2093"/>
                    <a:gd name="T55" fmla="*/ 191105 h 1044"/>
                    <a:gd name="T56" fmla="*/ 22846 w 2093"/>
                    <a:gd name="T57" fmla="*/ 184439 h 1044"/>
                    <a:gd name="T58" fmla="*/ 29866 w 2093"/>
                    <a:gd name="T59" fmla="*/ 184439 h 1044"/>
                    <a:gd name="T60" fmla="*/ 30454 w 2093"/>
                    <a:gd name="T61" fmla="*/ 174062 h 1044"/>
                    <a:gd name="T62" fmla="*/ 38022 w 2093"/>
                    <a:gd name="T63" fmla="*/ 171839 h 1044"/>
                    <a:gd name="T64" fmla="*/ 42853 w 2093"/>
                    <a:gd name="T65" fmla="*/ 170503 h 1044"/>
                    <a:gd name="T66" fmla="*/ 50070 w 2093"/>
                    <a:gd name="T67" fmla="*/ 191105 h 1044"/>
                    <a:gd name="T68" fmla="*/ 57530 w 2093"/>
                    <a:gd name="T69" fmla="*/ 189673 h 1044"/>
                    <a:gd name="T70" fmla="*/ 65223 w 2093"/>
                    <a:gd name="T71" fmla="*/ 189673 h 1044"/>
                    <a:gd name="T72" fmla="*/ 75037 w 2093"/>
                    <a:gd name="T73" fmla="*/ 189673 h 1044"/>
                    <a:gd name="T74" fmla="*/ 80451 w 2093"/>
                    <a:gd name="T75" fmla="*/ 180645 h 1044"/>
                    <a:gd name="T76" fmla="*/ 86475 w 2093"/>
                    <a:gd name="T77" fmla="*/ 193213 h 1044"/>
                    <a:gd name="T78" fmla="*/ 92459 w 2093"/>
                    <a:gd name="T79" fmla="*/ 201781 h 1044"/>
                    <a:gd name="T80" fmla="*/ 90296 w 2093"/>
                    <a:gd name="T81" fmla="*/ 217197 h 1044"/>
                    <a:gd name="T82" fmla="*/ 97932 w 2093"/>
                    <a:gd name="T83" fmla="*/ 182713 h 1044"/>
                    <a:gd name="T84" fmla="*/ 95099 w 2093"/>
                    <a:gd name="T85" fmla="*/ 171839 h 1044"/>
                    <a:gd name="T86" fmla="*/ 101708 w 2093"/>
                    <a:gd name="T87" fmla="*/ 146085 h 1044"/>
                    <a:gd name="T88" fmla="*/ 107144 w 2093"/>
                    <a:gd name="T89" fmla="*/ 146085 h 1044"/>
                    <a:gd name="T90" fmla="*/ 114223 w 2093"/>
                    <a:gd name="T91" fmla="*/ 131920 h 1044"/>
                    <a:gd name="T92" fmla="*/ 117526 w 2093"/>
                    <a:gd name="T93" fmla="*/ 130519 h 1044"/>
                    <a:gd name="T94" fmla="*/ 111433 w 2093"/>
                    <a:gd name="T95" fmla="*/ 187907 h 1044"/>
                    <a:gd name="T96" fmla="*/ 115885 w 2093"/>
                    <a:gd name="T97" fmla="*/ 164960 h 1044"/>
                    <a:gd name="T98" fmla="*/ 116825 w 2093"/>
                    <a:gd name="T99" fmla="*/ 147745 h 1044"/>
                    <a:gd name="T100" fmla="*/ 121806 w 2093"/>
                    <a:gd name="T101" fmla="*/ 140752 h 1044"/>
                    <a:gd name="T102" fmla="*/ 129891 w 2093"/>
                    <a:gd name="T103" fmla="*/ 118531 h 1044"/>
                    <a:gd name="T104" fmla="*/ 131586 w 2093"/>
                    <a:gd name="T105" fmla="*/ 105956 h 1044"/>
                    <a:gd name="T106" fmla="*/ 138093 w 2093"/>
                    <a:gd name="T107" fmla="*/ 112955 h 1044"/>
                    <a:gd name="T108" fmla="*/ 131125 w 2093"/>
                    <a:gd name="T109" fmla="*/ 84865 h 1044"/>
                    <a:gd name="T110" fmla="*/ 121285 w 2093"/>
                    <a:gd name="T111" fmla="*/ 79657 h 1044"/>
                    <a:gd name="T112" fmla="*/ 114697 w 2093"/>
                    <a:gd name="T113" fmla="*/ 79657 h 1044"/>
                    <a:gd name="T114" fmla="*/ 107144 w 2093"/>
                    <a:gd name="T115" fmla="*/ 65941 h 1044"/>
                    <a:gd name="T116" fmla="*/ 96177 w 2093"/>
                    <a:gd name="T117" fmla="*/ 59119 h 1044"/>
                    <a:gd name="T118" fmla="*/ 88640 w 2093"/>
                    <a:gd name="T119" fmla="*/ 69647 h 1044"/>
                    <a:gd name="T120" fmla="*/ 82170 w 2093"/>
                    <a:gd name="T121" fmla="*/ 48131 h 1044"/>
                    <a:gd name="T122" fmla="*/ 71199 w 2093"/>
                    <a:gd name="T123" fmla="*/ 41728 h 10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93"/>
                    <a:gd name="T187" fmla="*/ 0 h 1044"/>
                    <a:gd name="T188" fmla="*/ 2093 w 2093"/>
                    <a:gd name="T189" fmla="*/ 1044 h 10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93" h="1044">
                      <a:moveTo>
                        <a:pt x="1063" y="194"/>
                      </a:moveTo>
                      <a:lnTo>
                        <a:pt x="1055" y="201"/>
                      </a:lnTo>
                      <a:lnTo>
                        <a:pt x="1063" y="218"/>
                      </a:lnTo>
                      <a:lnTo>
                        <a:pt x="1030" y="235"/>
                      </a:lnTo>
                      <a:lnTo>
                        <a:pt x="1023" y="235"/>
                      </a:lnTo>
                      <a:lnTo>
                        <a:pt x="1030" y="210"/>
                      </a:lnTo>
                      <a:lnTo>
                        <a:pt x="1111" y="138"/>
                      </a:lnTo>
                      <a:lnTo>
                        <a:pt x="1111" y="88"/>
                      </a:lnTo>
                      <a:lnTo>
                        <a:pt x="1080" y="57"/>
                      </a:lnTo>
                      <a:lnTo>
                        <a:pt x="1038" y="57"/>
                      </a:lnTo>
                      <a:lnTo>
                        <a:pt x="1038" y="73"/>
                      </a:lnTo>
                      <a:lnTo>
                        <a:pt x="1014" y="73"/>
                      </a:lnTo>
                      <a:lnTo>
                        <a:pt x="1030" y="41"/>
                      </a:lnTo>
                      <a:lnTo>
                        <a:pt x="989" y="33"/>
                      </a:lnTo>
                      <a:lnTo>
                        <a:pt x="1014" y="16"/>
                      </a:lnTo>
                      <a:lnTo>
                        <a:pt x="989" y="0"/>
                      </a:lnTo>
                      <a:lnTo>
                        <a:pt x="949" y="41"/>
                      </a:lnTo>
                      <a:lnTo>
                        <a:pt x="949" y="73"/>
                      </a:lnTo>
                      <a:lnTo>
                        <a:pt x="924" y="73"/>
                      </a:lnTo>
                      <a:lnTo>
                        <a:pt x="852" y="88"/>
                      </a:lnTo>
                      <a:lnTo>
                        <a:pt x="787" y="128"/>
                      </a:lnTo>
                      <a:lnTo>
                        <a:pt x="762" y="162"/>
                      </a:lnTo>
                      <a:lnTo>
                        <a:pt x="769" y="201"/>
                      </a:lnTo>
                      <a:lnTo>
                        <a:pt x="682" y="218"/>
                      </a:lnTo>
                      <a:lnTo>
                        <a:pt x="688" y="266"/>
                      </a:lnTo>
                      <a:lnTo>
                        <a:pt x="713" y="290"/>
                      </a:lnTo>
                      <a:lnTo>
                        <a:pt x="697" y="299"/>
                      </a:lnTo>
                      <a:lnTo>
                        <a:pt x="673" y="266"/>
                      </a:lnTo>
                      <a:lnTo>
                        <a:pt x="648" y="259"/>
                      </a:lnTo>
                      <a:lnTo>
                        <a:pt x="640" y="266"/>
                      </a:lnTo>
                      <a:lnTo>
                        <a:pt x="625" y="250"/>
                      </a:lnTo>
                      <a:lnTo>
                        <a:pt x="608" y="235"/>
                      </a:lnTo>
                      <a:lnTo>
                        <a:pt x="608" y="243"/>
                      </a:lnTo>
                      <a:lnTo>
                        <a:pt x="616" y="266"/>
                      </a:lnTo>
                      <a:lnTo>
                        <a:pt x="591" y="307"/>
                      </a:lnTo>
                      <a:lnTo>
                        <a:pt x="608" y="340"/>
                      </a:lnTo>
                      <a:lnTo>
                        <a:pt x="600" y="372"/>
                      </a:lnTo>
                      <a:lnTo>
                        <a:pt x="600" y="396"/>
                      </a:lnTo>
                      <a:lnTo>
                        <a:pt x="608" y="405"/>
                      </a:lnTo>
                      <a:lnTo>
                        <a:pt x="616" y="446"/>
                      </a:lnTo>
                      <a:lnTo>
                        <a:pt x="567" y="486"/>
                      </a:lnTo>
                      <a:lnTo>
                        <a:pt x="560" y="477"/>
                      </a:lnTo>
                      <a:lnTo>
                        <a:pt x="591" y="437"/>
                      </a:lnTo>
                      <a:lnTo>
                        <a:pt x="600" y="412"/>
                      </a:lnTo>
                      <a:lnTo>
                        <a:pt x="585" y="396"/>
                      </a:lnTo>
                      <a:lnTo>
                        <a:pt x="585" y="315"/>
                      </a:lnTo>
                      <a:lnTo>
                        <a:pt x="576" y="299"/>
                      </a:lnTo>
                      <a:lnTo>
                        <a:pt x="585" y="250"/>
                      </a:lnTo>
                      <a:lnTo>
                        <a:pt x="567" y="243"/>
                      </a:lnTo>
                      <a:lnTo>
                        <a:pt x="576" y="235"/>
                      </a:lnTo>
                      <a:lnTo>
                        <a:pt x="567" y="218"/>
                      </a:lnTo>
                      <a:lnTo>
                        <a:pt x="551" y="225"/>
                      </a:lnTo>
                      <a:lnTo>
                        <a:pt x="511" y="331"/>
                      </a:lnTo>
                      <a:lnTo>
                        <a:pt x="511" y="372"/>
                      </a:lnTo>
                      <a:lnTo>
                        <a:pt x="535" y="405"/>
                      </a:lnTo>
                      <a:lnTo>
                        <a:pt x="535" y="421"/>
                      </a:lnTo>
                      <a:lnTo>
                        <a:pt x="511" y="405"/>
                      </a:lnTo>
                      <a:lnTo>
                        <a:pt x="414" y="340"/>
                      </a:lnTo>
                      <a:lnTo>
                        <a:pt x="405" y="356"/>
                      </a:lnTo>
                      <a:lnTo>
                        <a:pt x="438" y="396"/>
                      </a:lnTo>
                      <a:lnTo>
                        <a:pt x="421" y="405"/>
                      </a:lnTo>
                      <a:lnTo>
                        <a:pt x="414" y="396"/>
                      </a:lnTo>
                      <a:lnTo>
                        <a:pt x="364" y="412"/>
                      </a:lnTo>
                      <a:lnTo>
                        <a:pt x="356" y="427"/>
                      </a:lnTo>
                      <a:lnTo>
                        <a:pt x="349" y="412"/>
                      </a:lnTo>
                      <a:lnTo>
                        <a:pt x="349" y="396"/>
                      </a:lnTo>
                      <a:lnTo>
                        <a:pt x="267" y="446"/>
                      </a:lnTo>
                      <a:lnTo>
                        <a:pt x="267" y="461"/>
                      </a:lnTo>
                      <a:lnTo>
                        <a:pt x="250" y="469"/>
                      </a:lnTo>
                      <a:lnTo>
                        <a:pt x="227" y="452"/>
                      </a:lnTo>
                      <a:lnTo>
                        <a:pt x="250" y="437"/>
                      </a:lnTo>
                      <a:lnTo>
                        <a:pt x="243" y="412"/>
                      </a:lnTo>
                      <a:lnTo>
                        <a:pt x="210" y="405"/>
                      </a:lnTo>
                      <a:lnTo>
                        <a:pt x="219" y="421"/>
                      </a:lnTo>
                      <a:lnTo>
                        <a:pt x="219" y="461"/>
                      </a:lnTo>
                      <a:lnTo>
                        <a:pt x="227" y="477"/>
                      </a:lnTo>
                      <a:lnTo>
                        <a:pt x="219" y="493"/>
                      </a:lnTo>
                      <a:lnTo>
                        <a:pt x="194" y="486"/>
                      </a:lnTo>
                      <a:lnTo>
                        <a:pt x="162" y="509"/>
                      </a:lnTo>
                      <a:lnTo>
                        <a:pt x="178" y="542"/>
                      </a:lnTo>
                      <a:lnTo>
                        <a:pt x="128" y="526"/>
                      </a:lnTo>
                      <a:lnTo>
                        <a:pt x="122" y="533"/>
                      </a:lnTo>
                      <a:lnTo>
                        <a:pt x="138" y="558"/>
                      </a:lnTo>
                      <a:lnTo>
                        <a:pt x="122" y="558"/>
                      </a:lnTo>
                      <a:lnTo>
                        <a:pt x="97" y="542"/>
                      </a:lnTo>
                      <a:lnTo>
                        <a:pt x="97" y="493"/>
                      </a:lnTo>
                      <a:lnTo>
                        <a:pt x="73" y="477"/>
                      </a:lnTo>
                      <a:lnTo>
                        <a:pt x="63" y="461"/>
                      </a:lnTo>
                      <a:lnTo>
                        <a:pt x="81" y="469"/>
                      </a:lnTo>
                      <a:lnTo>
                        <a:pt x="147" y="493"/>
                      </a:lnTo>
                      <a:lnTo>
                        <a:pt x="187" y="469"/>
                      </a:lnTo>
                      <a:lnTo>
                        <a:pt x="178" y="446"/>
                      </a:lnTo>
                      <a:lnTo>
                        <a:pt x="128" y="396"/>
                      </a:lnTo>
                      <a:lnTo>
                        <a:pt x="81" y="380"/>
                      </a:lnTo>
                      <a:lnTo>
                        <a:pt x="81" y="372"/>
                      </a:lnTo>
                      <a:lnTo>
                        <a:pt x="63" y="364"/>
                      </a:lnTo>
                      <a:lnTo>
                        <a:pt x="48" y="372"/>
                      </a:lnTo>
                      <a:lnTo>
                        <a:pt x="23" y="396"/>
                      </a:lnTo>
                      <a:lnTo>
                        <a:pt x="23" y="421"/>
                      </a:lnTo>
                      <a:lnTo>
                        <a:pt x="41" y="437"/>
                      </a:lnTo>
                      <a:lnTo>
                        <a:pt x="32" y="461"/>
                      </a:lnTo>
                      <a:lnTo>
                        <a:pt x="41" y="501"/>
                      </a:lnTo>
                      <a:lnTo>
                        <a:pt x="32" y="526"/>
                      </a:lnTo>
                      <a:lnTo>
                        <a:pt x="48" y="551"/>
                      </a:lnTo>
                      <a:lnTo>
                        <a:pt x="41" y="566"/>
                      </a:lnTo>
                      <a:lnTo>
                        <a:pt x="57" y="583"/>
                      </a:lnTo>
                      <a:lnTo>
                        <a:pt x="57" y="591"/>
                      </a:lnTo>
                      <a:lnTo>
                        <a:pt x="32" y="632"/>
                      </a:lnTo>
                      <a:lnTo>
                        <a:pt x="8" y="648"/>
                      </a:lnTo>
                      <a:lnTo>
                        <a:pt x="16" y="648"/>
                      </a:lnTo>
                      <a:lnTo>
                        <a:pt x="32" y="663"/>
                      </a:lnTo>
                      <a:lnTo>
                        <a:pt x="16" y="679"/>
                      </a:lnTo>
                      <a:lnTo>
                        <a:pt x="8" y="688"/>
                      </a:lnTo>
                      <a:lnTo>
                        <a:pt x="0" y="688"/>
                      </a:lnTo>
                      <a:lnTo>
                        <a:pt x="8" y="713"/>
                      </a:lnTo>
                      <a:lnTo>
                        <a:pt x="8" y="720"/>
                      </a:lnTo>
                      <a:lnTo>
                        <a:pt x="8" y="736"/>
                      </a:lnTo>
                      <a:lnTo>
                        <a:pt x="16" y="753"/>
                      </a:lnTo>
                      <a:lnTo>
                        <a:pt x="41" y="760"/>
                      </a:lnTo>
                      <a:lnTo>
                        <a:pt x="48" y="769"/>
                      </a:lnTo>
                      <a:lnTo>
                        <a:pt x="48" y="785"/>
                      </a:lnTo>
                      <a:lnTo>
                        <a:pt x="63" y="810"/>
                      </a:lnTo>
                      <a:lnTo>
                        <a:pt x="73" y="810"/>
                      </a:lnTo>
                      <a:lnTo>
                        <a:pt x="63" y="825"/>
                      </a:lnTo>
                      <a:lnTo>
                        <a:pt x="57" y="818"/>
                      </a:lnTo>
                      <a:lnTo>
                        <a:pt x="57" y="825"/>
                      </a:lnTo>
                      <a:lnTo>
                        <a:pt x="63" y="841"/>
                      </a:lnTo>
                      <a:lnTo>
                        <a:pt x="88" y="841"/>
                      </a:lnTo>
                      <a:lnTo>
                        <a:pt x="97" y="850"/>
                      </a:lnTo>
                      <a:lnTo>
                        <a:pt x="88" y="850"/>
                      </a:lnTo>
                      <a:lnTo>
                        <a:pt x="97" y="859"/>
                      </a:lnTo>
                      <a:lnTo>
                        <a:pt x="105" y="859"/>
                      </a:lnTo>
                      <a:lnTo>
                        <a:pt x="113" y="874"/>
                      </a:lnTo>
                      <a:lnTo>
                        <a:pt x="122" y="882"/>
                      </a:lnTo>
                      <a:lnTo>
                        <a:pt x="128" y="874"/>
                      </a:lnTo>
                      <a:lnTo>
                        <a:pt x="170" y="899"/>
                      </a:lnTo>
                      <a:lnTo>
                        <a:pt x="162" y="931"/>
                      </a:lnTo>
                      <a:lnTo>
                        <a:pt x="153" y="922"/>
                      </a:lnTo>
                      <a:lnTo>
                        <a:pt x="147" y="931"/>
                      </a:lnTo>
                      <a:lnTo>
                        <a:pt x="147" y="947"/>
                      </a:lnTo>
                      <a:lnTo>
                        <a:pt x="153" y="939"/>
                      </a:lnTo>
                      <a:lnTo>
                        <a:pt x="162" y="947"/>
                      </a:lnTo>
                      <a:lnTo>
                        <a:pt x="138" y="955"/>
                      </a:lnTo>
                      <a:lnTo>
                        <a:pt x="147" y="962"/>
                      </a:lnTo>
                      <a:lnTo>
                        <a:pt x="128" y="980"/>
                      </a:lnTo>
                      <a:lnTo>
                        <a:pt x="162" y="1012"/>
                      </a:lnTo>
                      <a:lnTo>
                        <a:pt x="202" y="1012"/>
                      </a:lnTo>
                      <a:lnTo>
                        <a:pt x="219" y="1021"/>
                      </a:lnTo>
                      <a:lnTo>
                        <a:pt x="234" y="1021"/>
                      </a:lnTo>
                      <a:lnTo>
                        <a:pt x="250" y="1036"/>
                      </a:lnTo>
                      <a:lnTo>
                        <a:pt x="259" y="1044"/>
                      </a:lnTo>
                      <a:lnTo>
                        <a:pt x="267" y="1044"/>
                      </a:lnTo>
                      <a:lnTo>
                        <a:pt x="275" y="1036"/>
                      </a:lnTo>
                      <a:lnTo>
                        <a:pt x="259" y="1021"/>
                      </a:lnTo>
                      <a:lnTo>
                        <a:pt x="259" y="1002"/>
                      </a:lnTo>
                      <a:lnTo>
                        <a:pt x="250" y="987"/>
                      </a:lnTo>
                      <a:lnTo>
                        <a:pt x="267" y="962"/>
                      </a:lnTo>
                      <a:lnTo>
                        <a:pt x="275" y="971"/>
                      </a:lnTo>
                      <a:lnTo>
                        <a:pt x="284" y="962"/>
                      </a:lnTo>
                      <a:lnTo>
                        <a:pt x="284" y="955"/>
                      </a:lnTo>
                      <a:lnTo>
                        <a:pt x="275" y="955"/>
                      </a:lnTo>
                      <a:lnTo>
                        <a:pt x="284" y="947"/>
                      </a:lnTo>
                      <a:lnTo>
                        <a:pt x="275" y="931"/>
                      </a:lnTo>
                      <a:lnTo>
                        <a:pt x="259" y="931"/>
                      </a:lnTo>
                      <a:lnTo>
                        <a:pt x="250" y="915"/>
                      </a:lnTo>
                      <a:lnTo>
                        <a:pt x="259" y="874"/>
                      </a:lnTo>
                      <a:lnTo>
                        <a:pt x="275" y="890"/>
                      </a:lnTo>
                      <a:lnTo>
                        <a:pt x="284" y="890"/>
                      </a:lnTo>
                      <a:lnTo>
                        <a:pt x="275" y="874"/>
                      </a:lnTo>
                      <a:lnTo>
                        <a:pt x="299" y="850"/>
                      </a:lnTo>
                      <a:lnTo>
                        <a:pt x="315" y="859"/>
                      </a:lnTo>
                      <a:lnTo>
                        <a:pt x="324" y="850"/>
                      </a:lnTo>
                      <a:lnTo>
                        <a:pt x="340" y="859"/>
                      </a:lnTo>
                      <a:lnTo>
                        <a:pt x="364" y="874"/>
                      </a:lnTo>
                      <a:lnTo>
                        <a:pt x="381" y="865"/>
                      </a:lnTo>
                      <a:lnTo>
                        <a:pt x="398" y="865"/>
                      </a:lnTo>
                      <a:lnTo>
                        <a:pt x="405" y="874"/>
                      </a:lnTo>
                      <a:lnTo>
                        <a:pt x="438" y="874"/>
                      </a:lnTo>
                      <a:lnTo>
                        <a:pt x="446" y="859"/>
                      </a:lnTo>
                      <a:lnTo>
                        <a:pt x="421" y="850"/>
                      </a:lnTo>
                      <a:lnTo>
                        <a:pt x="438" y="841"/>
                      </a:lnTo>
                      <a:lnTo>
                        <a:pt x="429" y="834"/>
                      </a:lnTo>
                      <a:lnTo>
                        <a:pt x="438" y="825"/>
                      </a:lnTo>
                      <a:lnTo>
                        <a:pt x="438" y="800"/>
                      </a:lnTo>
                      <a:lnTo>
                        <a:pt x="454" y="810"/>
                      </a:lnTo>
                      <a:lnTo>
                        <a:pt x="526" y="785"/>
                      </a:lnTo>
                      <a:lnTo>
                        <a:pt x="526" y="778"/>
                      </a:lnTo>
                      <a:lnTo>
                        <a:pt x="535" y="778"/>
                      </a:lnTo>
                      <a:lnTo>
                        <a:pt x="560" y="778"/>
                      </a:lnTo>
                      <a:lnTo>
                        <a:pt x="567" y="794"/>
                      </a:lnTo>
                      <a:lnTo>
                        <a:pt x="567" y="800"/>
                      </a:lnTo>
                      <a:lnTo>
                        <a:pt x="576" y="800"/>
                      </a:lnTo>
                      <a:lnTo>
                        <a:pt x="591" y="810"/>
                      </a:lnTo>
                      <a:lnTo>
                        <a:pt x="591" y="818"/>
                      </a:lnTo>
                      <a:lnTo>
                        <a:pt x="608" y="818"/>
                      </a:lnTo>
                      <a:lnTo>
                        <a:pt x="625" y="800"/>
                      </a:lnTo>
                      <a:lnTo>
                        <a:pt x="640" y="794"/>
                      </a:lnTo>
                      <a:lnTo>
                        <a:pt x="648" y="818"/>
                      </a:lnTo>
                      <a:lnTo>
                        <a:pt x="682" y="874"/>
                      </a:lnTo>
                      <a:lnTo>
                        <a:pt x="688" y="859"/>
                      </a:lnTo>
                      <a:lnTo>
                        <a:pt x="697" y="874"/>
                      </a:lnTo>
                      <a:lnTo>
                        <a:pt x="722" y="865"/>
                      </a:lnTo>
                      <a:lnTo>
                        <a:pt x="747" y="890"/>
                      </a:lnTo>
                      <a:lnTo>
                        <a:pt x="762" y="899"/>
                      </a:lnTo>
                      <a:lnTo>
                        <a:pt x="762" y="890"/>
                      </a:lnTo>
                      <a:lnTo>
                        <a:pt x="778" y="907"/>
                      </a:lnTo>
                      <a:lnTo>
                        <a:pt x="787" y="899"/>
                      </a:lnTo>
                      <a:lnTo>
                        <a:pt x="827" y="874"/>
                      </a:lnTo>
                      <a:lnTo>
                        <a:pt x="859" y="882"/>
                      </a:lnTo>
                      <a:lnTo>
                        <a:pt x="875" y="890"/>
                      </a:lnTo>
                      <a:lnTo>
                        <a:pt x="908" y="890"/>
                      </a:lnTo>
                      <a:lnTo>
                        <a:pt x="908" y="859"/>
                      </a:lnTo>
                      <a:lnTo>
                        <a:pt x="924" y="850"/>
                      </a:lnTo>
                      <a:lnTo>
                        <a:pt x="958" y="859"/>
                      </a:lnTo>
                      <a:lnTo>
                        <a:pt x="973" y="882"/>
                      </a:lnTo>
                      <a:lnTo>
                        <a:pt x="983" y="882"/>
                      </a:lnTo>
                      <a:lnTo>
                        <a:pt x="998" y="874"/>
                      </a:lnTo>
                      <a:lnTo>
                        <a:pt x="1046" y="899"/>
                      </a:lnTo>
                      <a:lnTo>
                        <a:pt x="1070" y="907"/>
                      </a:lnTo>
                      <a:lnTo>
                        <a:pt x="1103" y="899"/>
                      </a:lnTo>
                      <a:lnTo>
                        <a:pt x="1120" y="882"/>
                      </a:lnTo>
                      <a:lnTo>
                        <a:pt x="1144" y="890"/>
                      </a:lnTo>
                      <a:lnTo>
                        <a:pt x="1160" y="899"/>
                      </a:lnTo>
                      <a:lnTo>
                        <a:pt x="1185" y="890"/>
                      </a:lnTo>
                      <a:lnTo>
                        <a:pt x="1192" y="859"/>
                      </a:lnTo>
                      <a:lnTo>
                        <a:pt x="1200" y="850"/>
                      </a:lnTo>
                      <a:lnTo>
                        <a:pt x="1200" y="841"/>
                      </a:lnTo>
                      <a:lnTo>
                        <a:pt x="1192" y="841"/>
                      </a:lnTo>
                      <a:lnTo>
                        <a:pt x="1200" y="825"/>
                      </a:lnTo>
                      <a:lnTo>
                        <a:pt x="1232" y="818"/>
                      </a:lnTo>
                      <a:lnTo>
                        <a:pt x="1257" y="825"/>
                      </a:lnTo>
                      <a:lnTo>
                        <a:pt x="1272" y="841"/>
                      </a:lnTo>
                      <a:lnTo>
                        <a:pt x="1290" y="899"/>
                      </a:lnTo>
                      <a:lnTo>
                        <a:pt x="1306" y="899"/>
                      </a:lnTo>
                      <a:lnTo>
                        <a:pt x="1331" y="915"/>
                      </a:lnTo>
                      <a:lnTo>
                        <a:pt x="1331" y="931"/>
                      </a:lnTo>
                      <a:lnTo>
                        <a:pt x="1347" y="931"/>
                      </a:lnTo>
                      <a:lnTo>
                        <a:pt x="1379" y="922"/>
                      </a:lnTo>
                      <a:lnTo>
                        <a:pt x="1379" y="939"/>
                      </a:lnTo>
                      <a:lnTo>
                        <a:pt x="1356" y="987"/>
                      </a:lnTo>
                      <a:lnTo>
                        <a:pt x="1347" y="980"/>
                      </a:lnTo>
                      <a:lnTo>
                        <a:pt x="1331" y="987"/>
                      </a:lnTo>
                      <a:lnTo>
                        <a:pt x="1331" y="1027"/>
                      </a:lnTo>
                      <a:lnTo>
                        <a:pt x="1337" y="1012"/>
                      </a:lnTo>
                      <a:lnTo>
                        <a:pt x="1347" y="1012"/>
                      </a:lnTo>
                      <a:lnTo>
                        <a:pt x="1347" y="1021"/>
                      </a:lnTo>
                      <a:lnTo>
                        <a:pt x="1356" y="1027"/>
                      </a:lnTo>
                      <a:lnTo>
                        <a:pt x="1379" y="1012"/>
                      </a:lnTo>
                      <a:lnTo>
                        <a:pt x="1452" y="922"/>
                      </a:lnTo>
                      <a:lnTo>
                        <a:pt x="1452" y="865"/>
                      </a:lnTo>
                      <a:lnTo>
                        <a:pt x="1461" y="850"/>
                      </a:lnTo>
                      <a:lnTo>
                        <a:pt x="1461" y="825"/>
                      </a:lnTo>
                      <a:lnTo>
                        <a:pt x="1443" y="800"/>
                      </a:lnTo>
                      <a:lnTo>
                        <a:pt x="1436" y="800"/>
                      </a:lnTo>
                      <a:lnTo>
                        <a:pt x="1428" y="818"/>
                      </a:lnTo>
                      <a:lnTo>
                        <a:pt x="1411" y="818"/>
                      </a:lnTo>
                      <a:lnTo>
                        <a:pt x="1419" y="800"/>
                      </a:lnTo>
                      <a:lnTo>
                        <a:pt x="1411" y="800"/>
                      </a:lnTo>
                      <a:lnTo>
                        <a:pt x="1403" y="794"/>
                      </a:lnTo>
                      <a:lnTo>
                        <a:pt x="1387" y="794"/>
                      </a:lnTo>
                      <a:lnTo>
                        <a:pt x="1387" y="785"/>
                      </a:lnTo>
                      <a:lnTo>
                        <a:pt x="1484" y="688"/>
                      </a:lnTo>
                      <a:lnTo>
                        <a:pt x="1518" y="679"/>
                      </a:lnTo>
                      <a:lnTo>
                        <a:pt x="1524" y="688"/>
                      </a:lnTo>
                      <a:lnTo>
                        <a:pt x="1533" y="679"/>
                      </a:lnTo>
                      <a:lnTo>
                        <a:pt x="1558" y="688"/>
                      </a:lnTo>
                      <a:lnTo>
                        <a:pt x="1565" y="672"/>
                      </a:lnTo>
                      <a:lnTo>
                        <a:pt x="1590" y="679"/>
                      </a:lnTo>
                      <a:lnTo>
                        <a:pt x="1598" y="679"/>
                      </a:lnTo>
                      <a:lnTo>
                        <a:pt x="1590" y="688"/>
                      </a:lnTo>
                      <a:lnTo>
                        <a:pt x="1590" y="695"/>
                      </a:lnTo>
                      <a:lnTo>
                        <a:pt x="1638" y="688"/>
                      </a:lnTo>
                      <a:lnTo>
                        <a:pt x="1630" y="679"/>
                      </a:lnTo>
                      <a:lnTo>
                        <a:pt x="1663" y="623"/>
                      </a:lnTo>
                      <a:lnTo>
                        <a:pt x="1704" y="614"/>
                      </a:lnTo>
                      <a:lnTo>
                        <a:pt x="1704" y="632"/>
                      </a:lnTo>
                      <a:lnTo>
                        <a:pt x="1704" y="648"/>
                      </a:lnTo>
                      <a:lnTo>
                        <a:pt x="1744" y="623"/>
                      </a:lnTo>
                      <a:lnTo>
                        <a:pt x="1744" y="598"/>
                      </a:lnTo>
                      <a:lnTo>
                        <a:pt x="1760" y="598"/>
                      </a:lnTo>
                      <a:lnTo>
                        <a:pt x="1754" y="608"/>
                      </a:lnTo>
                      <a:lnTo>
                        <a:pt x="1744" y="648"/>
                      </a:lnTo>
                      <a:lnTo>
                        <a:pt x="1729" y="655"/>
                      </a:lnTo>
                      <a:lnTo>
                        <a:pt x="1679" y="713"/>
                      </a:lnTo>
                      <a:lnTo>
                        <a:pt x="1663" y="720"/>
                      </a:lnTo>
                      <a:lnTo>
                        <a:pt x="1646" y="778"/>
                      </a:lnTo>
                      <a:lnTo>
                        <a:pt x="1663" y="874"/>
                      </a:lnTo>
                      <a:lnTo>
                        <a:pt x="1679" y="859"/>
                      </a:lnTo>
                      <a:lnTo>
                        <a:pt x="1704" y="825"/>
                      </a:lnTo>
                      <a:lnTo>
                        <a:pt x="1704" y="800"/>
                      </a:lnTo>
                      <a:lnTo>
                        <a:pt x="1711" y="800"/>
                      </a:lnTo>
                      <a:lnTo>
                        <a:pt x="1729" y="794"/>
                      </a:lnTo>
                      <a:lnTo>
                        <a:pt x="1729" y="769"/>
                      </a:lnTo>
                      <a:lnTo>
                        <a:pt x="1735" y="760"/>
                      </a:lnTo>
                      <a:lnTo>
                        <a:pt x="1744" y="760"/>
                      </a:lnTo>
                      <a:lnTo>
                        <a:pt x="1744" y="745"/>
                      </a:lnTo>
                      <a:lnTo>
                        <a:pt x="1744" y="728"/>
                      </a:lnTo>
                      <a:lnTo>
                        <a:pt x="1729" y="713"/>
                      </a:lnTo>
                      <a:lnTo>
                        <a:pt x="1744" y="688"/>
                      </a:lnTo>
                      <a:lnTo>
                        <a:pt x="1744" y="672"/>
                      </a:lnTo>
                      <a:lnTo>
                        <a:pt x="1760" y="672"/>
                      </a:lnTo>
                      <a:lnTo>
                        <a:pt x="1785" y="655"/>
                      </a:lnTo>
                      <a:lnTo>
                        <a:pt x="1785" y="672"/>
                      </a:lnTo>
                      <a:lnTo>
                        <a:pt x="1794" y="663"/>
                      </a:lnTo>
                      <a:lnTo>
                        <a:pt x="1817" y="655"/>
                      </a:lnTo>
                      <a:lnTo>
                        <a:pt x="1834" y="672"/>
                      </a:lnTo>
                      <a:lnTo>
                        <a:pt x="1841" y="655"/>
                      </a:lnTo>
                      <a:lnTo>
                        <a:pt x="1922" y="598"/>
                      </a:lnTo>
                      <a:lnTo>
                        <a:pt x="1946" y="608"/>
                      </a:lnTo>
                      <a:lnTo>
                        <a:pt x="1956" y="598"/>
                      </a:lnTo>
                      <a:lnTo>
                        <a:pt x="1938" y="551"/>
                      </a:lnTo>
                      <a:lnTo>
                        <a:pt x="1931" y="551"/>
                      </a:lnTo>
                      <a:lnTo>
                        <a:pt x="1931" y="533"/>
                      </a:lnTo>
                      <a:lnTo>
                        <a:pt x="1938" y="533"/>
                      </a:lnTo>
                      <a:lnTo>
                        <a:pt x="1956" y="526"/>
                      </a:lnTo>
                      <a:lnTo>
                        <a:pt x="1971" y="509"/>
                      </a:lnTo>
                      <a:lnTo>
                        <a:pt x="1963" y="493"/>
                      </a:lnTo>
                      <a:lnTo>
                        <a:pt x="1971" y="486"/>
                      </a:lnTo>
                      <a:lnTo>
                        <a:pt x="1980" y="509"/>
                      </a:lnTo>
                      <a:lnTo>
                        <a:pt x="1996" y="509"/>
                      </a:lnTo>
                      <a:lnTo>
                        <a:pt x="2011" y="526"/>
                      </a:lnTo>
                      <a:lnTo>
                        <a:pt x="2053" y="551"/>
                      </a:lnTo>
                      <a:lnTo>
                        <a:pt x="2061" y="526"/>
                      </a:lnTo>
                      <a:lnTo>
                        <a:pt x="2061" y="509"/>
                      </a:lnTo>
                      <a:lnTo>
                        <a:pt x="2077" y="509"/>
                      </a:lnTo>
                      <a:lnTo>
                        <a:pt x="2093" y="493"/>
                      </a:lnTo>
                      <a:lnTo>
                        <a:pt x="2068" y="469"/>
                      </a:lnTo>
                      <a:lnTo>
                        <a:pt x="2028" y="461"/>
                      </a:lnTo>
                      <a:lnTo>
                        <a:pt x="1956" y="396"/>
                      </a:lnTo>
                      <a:lnTo>
                        <a:pt x="1906" y="364"/>
                      </a:lnTo>
                      <a:lnTo>
                        <a:pt x="1841" y="356"/>
                      </a:lnTo>
                      <a:lnTo>
                        <a:pt x="1841" y="396"/>
                      </a:lnTo>
                      <a:lnTo>
                        <a:pt x="1825" y="405"/>
                      </a:lnTo>
                      <a:lnTo>
                        <a:pt x="1809" y="387"/>
                      </a:lnTo>
                      <a:lnTo>
                        <a:pt x="1809" y="372"/>
                      </a:lnTo>
                      <a:lnTo>
                        <a:pt x="1817" y="372"/>
                      </a:lnTo>
                      <a:lnTo>
                        <a:pt x="1825" y="364"/>
                      </a:lnTo>
                      <a:lnTo>
                        <a:pt x="1809" y="364"/>
                      </a:lnTo>
                      <a:lnTo>
                        <a:pt x="1794" y="380"/>
                      </a:lnTo>
                      <a:lnTo>
                        <a:pt x="1754" y="372"/>
                      </a:lnTo>
                      <a:lnTo>
                        <a:pt x="1711" y="372"/>
                      </a:lnTo>
                      <a:lnTo>
                        <a:pt x="1695" y="364"/>
                      </a:lnTo>
                      <a:lnTo>
                        <a:pt x="1704" y="349"/>
                      </a:lnTo>
                      <a:lnTo>
                        <a:pt x="1688" y="324"/>
                      </a:lnTo>
                      <a:lnTo>
                        <a:pt x="1655" y="315"/>
                      </a:lnTo>
                      <a:lnTo>
                        <a:pt x="1605" y="331"/>
                      </a:lnTo>
                      <a:lnTo>
                        <a:pt x="1598" y="307"/>
                      </a:lnTo>
                      <a:lnTo>
                        <a:pt x="1583" y="307"/>
                      </a:lnTo>
                      <a:lnTo>
                        <a:pt x="1573" y="299"/>
                      </a:lnTo>
                      <a:lnTo>
                        <a:pt x="1573" y="275"/>
                      </a:lnTo>
                      <a:lnTo>
                        <a:pt x="1518" y="259"/>
                      </a:lnTo>
                      <a:lnTo>
                        <a:pt x="1452" y="243"/>
                      </a:lnTo>
                      <a:lnTo>
                        <a:pt x="1436" y="275"/>
                      </a:lnTo>
                      <a:lnTo>
                        <a:pt x="1452" y="299"/>
                      </a:lnTo>
                      <a:lnTo>
                        <a:pt x="1396" y="299"/>
                      </a:lnTo>
                      <a:lnTo>
                        <a:pt x="1379" y="307"/>
                      </a:lnTo>
                      <a:lnTo>
                        <a:pt x="1356" y="284"/>
                      </a:lnTo>
                      <a:lnTo>
                        <a:pt x="1337" y="331"/>
                      </a:lnTo>
                      <a:lnTo>
                        <a:pt x="1322" y="324"/>
                      </a:lnTo>
                      <a:lnTo>
                        <a:pt x="1306" y="290"/>
                      </a:lnTo>
                      <a:lnTo>
                        <a:pt x="1315" y="250"/>
                      </a:lnTo>
                      <a:lnTo>
                        <a:pt x="1297" y="225"/>
                      </a:lnTo>
                      <a:lnTo>
                        <a:pt x="1250" y="210"/>
                      </a:lnTo>
                      <a:lnTo>
                        <a:pt x="1232" y="210"/>
                      </a:lnTo>
                      <a:lnTo>
                        <a:pt x="1225" y="225"/>
                      </a:lnTo>
                      <a:lnTo>
                        <a:pt x="1232" y="243"/>
                      </a:lnTo>
                      <a:lnTo>
                        <a:pt x="1167" y="235"/>
                      </a:lnTo>
                      <a:lnTo>
                        <a:pt x="1175" y="210"/>
                      </a:lnTo>
                      <a:lnTo>
                        <a:pt x="1135" y="201"/>
                      </a:lnTo>
                      <a:lnTo>
                        <a:pt x="1111" y="218"/>
                      </a:lnTo>
                      <a:lnTo>
                        <a:pt x="1063" y="194"/>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40" name="Freeform 276"/>
                <p:cNvSpPr>
                  <a:spLocks/>
                </p:cNvSpPr>
                <p:nvPr/>
              </p:nvSpPr>
              <p:spPr bwMode="gray">
                <a:xfrm>
                  <a:off x="2667" y="1359"/>
                  <a:ext cx="381" cy="457"/>
                </a:xfrm>
                <a:custGeom>
                  <a:avLst/>
                  <a:gdLst>
                    <a:gd name="T0" fmla="*/ 5443 w 343"/>
                    <a:gd name="T1" fmla="*/ 84883 h 399"/>
                    <a:gd name="T2" fmla="*/ 4913 w 343"/>
                    <a:gd name="T3" fmla="*/ 84883 h 399"/>
                    <a:gd name="T4" fmla="*/ 2615 w 343"/>
                    <a:gd name="T5" fmla="*/ 90831 h 399"/>
                    <a:gd name="T6" fmla="*/ 579 w 343"/>
                    <a:gd name="T7" fmla="*/ 88399 h 399"/>
                    <a:gd name="T8" fmla="*/ 0 w 343"/>
                    <a:gd name="T9" fmla="*/ 73872 h 399"/>
                    <a:gd name="T10" fmla="*/ 0 w 343"/>
                    <a:gd name="T11" fmla="*/ 68079 h 399"/>
                    <a:gd name="T12" fmla="*/ 2615 w 343"/>
                    <a:gd name="T13" fmla="*/ 61181 h 399"/>
                    <a:gd name="T14" fmla="*/ 5443 w 343"/>
                    <a:gd name="T15" fmla="*/ 49901 h 399"/>
                    <a:gd name="T16" fmla="*/ 7597 w 343"/>
                    <a:gd name="T17" fmla="*/ 36994 h 399"/>
                    <a:gd name="T18" fmla="*/ 9742 w 343"/>
                    <a:gd name="T19" fmla="*/ 24074 h 399"/>
                    <a:gd name="T20" fmla="*/ 7108 w 343"/>
                    <a:gd name="T21" fmla="*/ 27870 h 399"/>
                    <a:gd name="T22" fmla="*/ 8206 w 343"/>
                    <a:gd name="T23" fmla="*/ 20657 h 399"/>
                    <a:gd name="T24" fmla="*/ 9742 w 343"/>
                    <a:gd name="T25" fmla="*/ 20657 h 399"/>
                    <a:gd name="T26" fmla="*/ 10383 w 343"/>
                    <a:gd name="T27" fmla="*/ 14711 h 399"/>
                    <a:gd name="T28" fmla="*/ 11952 w 343"/>
                    <a:gd name="T29" fmla="*/ 9427 h 399"/>
                    <a:gd name="T30" fmla="*/ 14128 w 343"/>
                    <a:gd name="T31" fmla="*/ 7989 h 399"/>
                    <a:gd name="T32" fmla="*/ 16748 w 343"/>
                    <a:gd name="T33" fmla="*/ 3646 h 399"/>
                    <a:gd name="T34" fmla="*/ 19559 w 343"/>
                    <a:gd name="T35" fmla="*/ 0 h 399"/>
                    <a:gd name="T36" fmla="*/ 22876 w 343"/>
                    <a:gd name="T37" fmla="*/ 7989 h 399"/>
                    <a:gd name="T38" fmla="*/ 20594 w 343"/>
                    <a:gd name="T39" fmla="*/ 9427 h 399"/>
                    <a:gd name="T40" fmla="*/ 22295 w 343"/>
                    <a:gd name="T41" fmla="*/ 12844 h 399"/>
                    <a:gd name="T42" fmla="*/ 21126 w 343"/>
                    <a:gd name="T43" fmla="*/ 12844 h 399"/>
                    <a:gd name="T44" fmla="*/ 18511 w 343"/>
                    <a:gd name="T45" fmla="*/ 11047 h 399"/>
                    <a:gd name="T46" fmla="*/ 17452 w 343"/>
                    <a:gd name="T47" fmla="*/ 20657 h 399"/>
                    <a:gd name="T48" fmla="*/ 14128 w 343"/>
                    <a:gd name="T49" fmla="*/ 16500 h 399"/>
                    <a:gd name="T50" fmla="*/ 13128 w 343"/>
                    <a:gd name="T51" fmla="*/ 18581 h 399"/>
                    <a:gd name="T52" fmla="*/ 11952 w 343"/>
                    <a:gd name="T53" fmla="*/ 22103 h 399"/>
                    <a:gd name="T54" fmla="*/ 11450 w 343"/>
                    <a:gd name="T55" fmla="*/ 25452 h 399"/>
                    <a:gd name="T56" fmla="*/ 10383 w 343"/>
                    <a:gd name="T57" fmla="*/ 27870 h 399"/>
                    <a:gd name="T58" fmla="*/ 9742 w 343"/>
                    <a:gd name="T59" fmla="*/ 35173 h 399"/>
                    <a:gd name="T60" fmla="*/ 8206 w 343"/>
                    <a:gd name="T61" fmla="*/ 46401 h 399"/>
                    <a:gd name="T62" fmla="*/ 8206 w 343"/>
                    <a:gd name="T63" fmla="*/ 53571 h 399"/>
                    <a:gd name="T64" fmla="*/ 6651 w 343"/>
                    <a:gd name="T65" fmla="*/ 57183 h 399"/>
                    <a:gd name="T66" fmla="*/ 6651 w 343"/>
                    <a:gd name="T67" fmla="*/ 72192 h 399"/>
                    <a:gd name="T68" fmla="*/ 6046 w 343"/>
                    <a:gd name="T69" fmla="*/ 81289 h 399"/>
                    <a:gd name="T70" fmla="*/ 5443 w 343"/>
                    <a:gd name="T71" fmla="*/ 86618 h 3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3"/>
                    <a:gd name="T109" fmla="*/ 0 h 399"/>
                    <a:gd name="T110" fmla="*/ 343 w 343"/>
                    <a:gd name="T111" fmla="*/ 399 h 3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3" h="399">
                      <a:moveTo>
                        <a:pt x="81" y="380"/>
                      </a:moveTo>
                      <a:lnTo>
                        <a:pt x="81" y="373"/>
                      </a:lnTo>
                      <a:lnTo>
                        <a:pt x="74" y="364"/>
                      </a:lnTo>
                      <a:lnTo>
                        <a:pt x="74" y="373"/>
                      </a:lnTo>
                      <a:lnTo>
                        <a:pt x="65" y="373"/>
                      </a:lnTo>
                      <a:lnTo>
                        <a:pt x="40" y="398"/>
                      </a:lnTo>
                      <a:lnTo>
                        <a:pt x="25" y="398"/>
                      </a:lnTo>
                      <a:lnTo>
                        <a:pt x="9" y="388"/>
                      </a:lnTo>
                      <a:lnTo>
                        <a:pt x="9" y="340"/>
                      </a:lnTo>
                      <a:lnTo>
                        <a:pt x="0" y="324"/>
                      </a:lnTo>
                      <a:lnTo>
                        <a:pt x="9" y="308"/>
                      </a:lnTo>
                      <a:lnTo>
                        <a:pt x="0" y="299"/>
                      </a:lnTo>
                      <a:lnTo>
                        <a:pt x="34" y="276"/>
                      </a:lnTo>
                      <a:lnTo>
                        <a:pt x="40" y="268"/>
                      </a:lnTo>
                      <a:lnTo>
                        <a:pt x="59" y="259"/>
                      </a:lnTo>
                      <a:lnTo>
                        <a:pt x="81" y="218"/>
                      </a:lnTo>
                      <a:lnTo>
                        <a:pt x="99" y="203"/>
                      </a:lnTo>
                      <a:lnTo>
                        <a:pt x="114" y="162"/>
                      </a:lnTo>
                      <a:lnTo>
                        <a:pt x="131" y="122"/>
                      </a:lnTo>
                      <a:lnTo>
                        <a:pt x="146" y="106"/>
                      </a:lnTo>
                      <a:lnTo>
                        <a:pt x="122" y="112"/>
                      </a:lnTo>
                      <a:lnTo>
                        <a:pt x="106" y="122"/>
                      </a:lnTo>
                      <a:lnTo>
                        <a:pt x="114" y="106"/>
                      </a:lnTo>
                      <a:lnTo>
                        <a:pt x="122" y="90"/>
                      </a:lnTo>
                      <a:lnTo>
                        <a:pt x="146" y="72"/>
                      </a:lnTo>
                      <a:lnTo>
                        <a:pt x="146" y="90"/>
                      </a:lnTo>
                      <a:lnTo>
                        <a:pt x="156" y="81"/>
                      </a:lnTo>
                      <a:lnTo>
                        <a:pt x="156" y="65"/>
                      </a:lnTo>
                      <a:lnTo>
                        <a:pt x="171" y="57"/>
                      </a:lnTo>
                      <a:lnTo>
                        <a:pt x="179" y="41"/>
                      </a:lnTo>
                      <a:lnTo>
                        <a:pt x="196" y="41"/>
                      </a:lnTo>
                      <a:lnTo>
                        <a:pt x="211" y="34"/>
                      </a:lnTo>
                      <a:lnTo>
                        <a:pt x="236" y="9"/>
                      </a:lnTo>
                      <a:lnTo>
                        <a:pt x="251" y="16"/>
                      </a:lnTo>
                      <a:lnTo>
                        <a:pt x="268" y="0"/>
                      </a:lnTo>
                      <a:lnTo>
                        <a:pt x="293" y="0"/>
                      </a:lnTo>
                      <a:lnTo>
                        <a:pt x="308" y="9"/>
                      </a:lnTo>
                      <a:lnTo>
                        <a:pt x="342" y="34"/>
                      </a:lnTo>
                      <a:lnTo>
                        <a:pt x="326" y="41"/>
                      </a:lnTo>
                      <a:lnTo>
                        <a:pt x="308" y="41"/>
                      </a:lnTo>
                      <a:lnTo>
                        <a:pt x="326" y="49"/>
                      </a:lnTo>
                      <a:lnTo>
                        <a:pt x="333" y="57"/>
                      </a:lnTo>
                      <a:lnTo>
                        <a:pt x="308" y="81"/>
                      </a:lnTo>
                      <a:lnTo>
                        <a:pt x="317" y="57"/>
                      </a:lnTo>
                      <a:lnTo>
                        <a:pt x="293" y="41"/>
                      </a:lnTo>
                      <a:lnTo>
                        <a:pt x="276" y="49"/>
                      </a:lnTo>
                      <a:lnTo>
                        <a:pt x="268" y="81"/>
                      </a:lnTo>
                      <a:lnTo>
                        <a:pt x="261" y="90"/>
                      </a:lnTo>
                      <a:lnTo>
                        <a:pt x="227" y="90"/>
                      </a:lnTo>
                      <a:lnTo>
                        <a:pt x="211" y="72"/>
                      </a:lnTo>
                      <a:lnTo>
                        <a:pt x="202" y="81"/>
                      </a:lnTo>
                      <a:lnTo>
                        <a:pt x="196" y="81"/>
                      </a:lnTo>
                      <a:lnTo>
                        <a:pt x="196" y="97"/>
                      </a:lnTo>
                      <a:lnTo>
                        <a:pt x="179" y="97"/>
                      </a:lnTo>
                      <a:lnTo>
                        <a:pt x="171" y="97"/>
                      </a:lnTo>
                      <a:lnTo>
                        <a:pt x="171" y="112"/>
                      </a:lnTo>
                      <a:lnTo>
                        <a:pt x="162" y="112"/>
                      </a:lnTo>
                      <a:lnTo>
                        <a:pt x="156" y="122"/>
                      </a:lnTo>
                      <a:lnTo>
                        <a:pt x="146" y="137"/>
                      </a:lnTo>
                      <a:lnTo>
                        <a:pt x="146" y="154"/>
                      </a:lnTo>
                      <a:lnTo>
                        <a:pt x="131" y="178"/>
                      </a:lnTo>
                      <a:lnTo>
                        <a:pt x="122" y="203"/>
                      </a:lnTo>
                      <a:lnTo>
                        <a:pt x="114" y="218"/>
                      </a:lnTo>
                      <a:lnTo>
                        <a:pt x="122" y="236"/>
                      </a:lnTo>
                      <a:lnTo>
                        <a:pt x="106" y="243"/>
                      </a:lnTo>
                      <a:lnTo>
                        <a:pt x="99" y="251"/>
                      </a:lnTo>
                      <a:lnTo>
                        <a:pt x="90" y="283"/>
                      </a:lnTo>
                      <a:lnTo>
                        <a:pt x="99" y="317"/>
                      </a:lnTo>
                      <a:lnTo>
                        <a:pt x="99" y="348"/>
                      </a:lnTo>
                      <a:lnTo>
                        <a:pt x="90" y="357"/>
                      </a:lnTo>
                      <a:lnTo>
                        <a:pt x="90" y="380"/>
                      </a:lnTo>
                      <a:lnTo>
                        <a:pt x="81" y="38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41" name="Freeform 277"/>
                <p:cNvSpPr>
                  <a:spLocks/>
                </p:cNvSpPr>
                <p:nvPr/>
              </p:nvSpPr>
              <p:spPr bwMode="gray">
                <a:xfrm>
                  <a:off x="2965" y="2184"/>
                  <a:ext cx="271" cy="112"/>
                </a:xfrm>
                <a:custGeom>
                  <a:avLst/>
                  <a:gdLst>
                    <a:gd name="T0" fmla="*/ 13823 w 245"/>
                    <a:gd name="T1" fmla="*/ 6707 h 98"/>
                    <a:gd name="T2" fmla="*/ 13364 w 245"/>
                    <a:gd name="T3" fmla="*/ 6707 h 98"/>
                    <a:gd name="T4" fmla="*/ 12860 w 245"/>
                    <a:gd name="T5" fmla="*/ 1575 h 98"/>
                    <a:gd name="T6" fmla="*/ 11587 w 245"/>
                    <a:gd name="T7" fmla="*/ 1575 h 98"/>
                    <a:gd name="T8" fmla="*/ 10066 w 245"/>
                    <a:gd name="T9" fmla="*/ 3334 h 98"/>
                    <a:gd name="T10" fmla="*/ 8153 w 245"/>
                    <a:gd name="T11" fmla="*/ 3334 h 98"/>
                    <a:gd name="T12" fmla="*/ 6878 w 245"/>
                    <a:gd name="T13" fmla="*/ 0 h 98"/>
                    <a:gd name="T14" fmla="*/ 5487 w 245"/>
                    <a:gd name="T15" fmla="*/ 0 h 98"/>
                    <a:gd name="T16" fmla="*/ 4243 w 245"/>
                    <a:gd name="T17" fmla="*/ 3334 h 98"/>
                    <a:gd name="T18" fmla="*/ 3282 w 245"/>
                    <a:gd name="T19" fmla="*/ 3334 h 98"/>
                    <a:gd name="T20" fmla="*/ 2307 w 245"/>
                    <a:gd name="T21" fmla="*/ 3334 h 98"/>
                    <a:gd name="T22" fmla="*/ 1893 w 245"/>
                    <a:gd name="T23" fmla="*/ 0 h 98"/>
                    <a:gd name="T24" fmla="*/ 944 w 245"/>
                    <a:gd name="T25" fmla="*/ 0 h 98"/>
                    <a:gd name="T26" fmla="*/ 421 w 245"/>
                    <a:gd name="T27" fmla="*/ 1575 h 98"/>
                    <a:gd name="T28" fmla="*/ 0 w 245"/>
                    <a:gd name="T29" fmla="*/ 5239 h 98"/>
                    <a:gd name="T30" fmla="*/ 421 w 245"/>
                    <a:gd name="T31" fmla="*/ 5239 h 98"/>
                    <a:gd name="T32" fmla="*/ 421 w 245"/>
                    <a:gd name="T33" fmla="*/ 6707 h 98"/>
                    <a:gd name="T34" fmla="*/ 1414 w 245"/>
                    <a:gd name="T35" fmla="*/ 3334 h 98"/>
                    <a:gd name="T36" fmla="*/ 2307 w 245"/>
                    <a:gd name="T37" fmla="*/ 3334 h 98"/>
                    <a:gd name="T38" fmla="*/ 2823 w 245"/>
                    <a:gd name="T39" fmla="*/ 5239 h 98"/>
                    <a:gd name="T40" fmla="*/ 2307 w 245"/>
                    <a:gd name="T41" fmla="*/ 5239 h 98"/>
                    <a:gd name="T42" fmla="*/ 2307 w 245"/>
                    <a:gd name="T43" fmla="*/ 6707 h 98"/>
                    <a:gd name="T44" fmla="*/ 944 w 245"/>
                    <a:gd name="T45" fmla="*/ 6707 h 98"/>
                    <a:gd name="T46" fmla="*/ 421 w 245"/>
                    <a:gd name="T47" fmla="*/ 8733 h 98"/>
                    <a:gd name="T48" fmla="*/ 421 w 245"/>
                    <a:gd name="T49" fmla="*/ 10011 h 98"/>
                    <a:gd name="T50" fmla="*/ 944 w 245"/>
                    <a:gd name="T51" fmla="*/ 8733 h 98"/>
                    <a:gd name="T52" fmla="*/ 944 w 245"/>
                    <a:gd name="T53" fmla="*/ 10011 h 98"/>
                    <a:gd name="T54" fmla="*/ 421 w 245"/>
                    <a:gd name="T55" fmla="*/ 11897 h 98"/>
                    <a:gd name="T56" fmla="*/ 421 w 245"/>
                    <a:gd name="T57" fmla="*/ 13597 h 98"/>
                    <a:gd name="T58" fmla="*/ 944 w 245"/>
                    <a:gd name="T59" fmla="*/ 15245 h 98"/>
                    <a:gd name="T60" fmla="*/ 1414 w 245"/>
                    <a:gd name="T61" fmla="*/ 17027 h 98"/>
                    <a:gd name="T62" fmla="*/ 1893 w 245"/>
                    <a:gd name="T63" fmla="*/ 17027 h 98"/>
                    <a:gd name="T64" fmla="*/ 1893 w 245"/>
                    <a:gd name="T65" fmla="*/ 18878 h 98"/>
                    <a:gd name="T66" fmla="*/ 2823 w 245"/>
                    <a:gd name="T67" fmla="*/ 20296 h 98"/>
                    <a:gd name="T68" fmla="*/ 3639 w 245"/>
                    <a:gd name="T69" fmla="*/ 18878 h 98"/>
                    <a:gd name="T70" fmla="*/ 4243 w 245"/>
                    <a:gd name="T71" fmla="*/ 18878 h 98"/>
                    <a:gd name="T72" fmla="*/ 5170 w 245"/>
                    <a:gd name="T73" fmla="*/ 20296 h 98"/>
                    <a:gd name="T74" fmla="*/ 5487 w 245"/>
                    <a:gd name="T75" fmla="*/ 20296 h 98"/>
                    <a:gd name="T76" fmla="*/ 6422 w 245"/>
                    <a:gd name="T77" fmla="*/ 18878 h 98"/>
                    <a:gd name="T78" fmla="*/ 7366 w 245"/>
                    <a:gd name="T79" fmla="*/ 18878 h 98"/>
                    <a:gd name="T80" fmla="*/ 7366 w 245"/>
                    <a:gd name="T81" fmla="*/ 20296 h 98"/>
                    <a:gd name="T82" fmla="*/ 7858 w 245"/>
                    <a:gd name="T83" fmla="*/ 20296 h 98"/>
                    <a:gd name="T84" fmla="*/ 7858 w 245"/>
                    <a:gd name="T85" fmla="*/ 18878 h 98"/>
                    <a:gd name="T86" fmla="*/ 9234 w 245"/>
                    <a:gd name="T87" fmla="*/ 17027 h 98"/>
                    <a:gd name="T88" fmla="*/ 9614 w 245"/>
                    <a:gd name="T89" fmla="*/ 18878 h 98"/>
                    <a:gd name="T90" fmla="*/ 11027 w 245"/>
                    <a:gd name="T91" fmla="*/ 17027 h 98"/>
                    <a:gd name="T92" fmla="*/ 12316 w 245"/>
                    <a:gd name="T93" fmla="*/ 17027 h 98"/>
                    <a:gd name="T94" fmla="*/ 12316 w 245"/>
                    <a:gd name="T95" fmla="*/ 15245 h 98"/>
                    <a:gd name="T96" fmla="*/ 13823 w 245"/>
                    <a:gd name="T97" fmla="*/ 17027 h 98"/>
                    <a:gd name="T98" fmla="*/ 13364 w 245"/>
                    <a:gd name="T99" fmla="*/ 8733 h 98"/>
                    <a:gd name="T100" fmla="*/ 13823 w 245"/>
                    <a:gd name="T101" fmla="*/ 6707 h 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5"/>
                    <a:gd name="T154" fmla="*/ 0 h 98"/>
                    <a:gd name="T155" fmla="*/ 245 w 245"/>
                    <a:gd name="T156" fmla="*/ 98 h 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5" h="98">
                      <a:moveTo>
                        <a:pt x="244" y="32"/>
                      </a:moveTo>
                      <a:lnTo>
                        <a:pt x="236" y="32"/>
                      </a:lnTo>
                      <a:lnTo>
                        <a:pt x="227" y="8"/>
                      </a:lnTo>
                      <a:lnTo>
                        <a:pt x="204" y="8"/>
                      </a:lnTo>
                      <a:lnTo>
                        <a:pt x="179" y="16"/>
                      </a:lnTo>
                      <a:lnTo>
                        <a:pt x="145" y="16"/>
                      </a:lnTo>
                      <a:lnTo>
                        <a:pt x="122" y="0"/>
                      </a:lnTo>
                      <a:lnTo>
                        <a:pt x="98" y="0"/>
                      </a:lnTo>
                      <a:lnTo>
                        <a:pt x="74" y="16"/>
                      </a:lnTo>
                      <a:lnTo>
                        <a:pt x="58" y="16"/>
                      </a:lnTo>
                      <a:lnTo>
                        <a:pt x="40" y="16"/>
                      </a:lnTo>
                      <a:lnTo>
                        <a:pt x="33" y="0"/>
                      </a:lnTo>
                      <a:lnTo>
                        <a:pt x="17" y="0"/>
                      </a:lnTo>
                      <a:lnTo>
                        <a:pt x="8" y="8"/>
                      </a:lnTo>
                      <a:lnTo>
                        <a:pt x="0" y="25"/>
                      </a:lnTo>
                      <a:lnTo>
                        <a:pt x="8" y="25"/>
                      </a:lnTo>
                      <a:lnTo>
                        <a:pt x="8" y="32"/>
                      </a:lnTo>
                      <a:lnTo>
                        <a:pt x="25" y="16"/>
                      </a:lnTo>
                      <a:lnTo>
                        <a:pt x="40" y="16"/>
                      </a:lnTo>
                      <a:lnTo>
                        <a:pt x="49" y="25"/>
                      </a:lnTo>
                      <a:lnTo>
                        <a:pt x="40" y="25"/>
                      </a:lnTo>
                      <a:lnTo>
                        <a:pt x="40" y="32"/>
                      </a:lnTo>
                      <a:lnTo>
                        <a:pt x="17" y="32"/>
                      </a:lnTo>
                      <a:lnTo>
                        <a:pt x="8" y="41"/>
                      </a:lnTo>
                      <a:lnTo>
                        <a:pt x="8" y="48"/>
                      </a:lnTo>
                      <a:lnTo>
                        <a:pt x="17" y="41"/>
                      </a:lnTo>
                      <a:lnTo>
                        <a:pt x="17" y="48"/>
                      </a:lnTo>
                      <a:lnTo>
                        <a:pt x="8" y="57"/>
                      </a:lnTo>
                      <a:lnTo>
                        <a:pt x="8" y="65"/>
                      </a:lnTo>
                      <a:lnTo>
                        <a:pt x="17" y="73"/>
                      </a:lnTo>
                      <a:lnTo>
                        <a:pt x="25" y="81"/>
                      </a:lnTo>
                      <a:lnTo>
                        <a:pt x="33" y="81"/>
                      </a:lnTo>
                      <a:lnTo>
                        <a:pt x="33" y="90"/>
                      </a:lnTo>
                      <a:lnTo>
                        <a:pt x="49" y="97"/>
                      </a:lnTo>
                      <a:lnTo>
                        <a:pt x="65" y="90"/>
                      </a:lnTo>
                      <a:lnTo>
                        <a:pt x="74" y="90"/>
                      </a:lnTo>
                      <a:lnTo>
                        <a:pt x="90" y="97"/>
                      </a:lnTo>
                      <a:lnTo>
                        <a:pt x="98" y="97"/>
                      </a:lnTo>
                      <a:lnTo>
                        <a:pt x="114" y="90"/>
                      </a:lnTo>
                      <a:lnTo>
                        <a:pt x="130" y="90"/>
                      </a:lnTo>
                      <a:lnTo>
                        <a:pt x="130" y="97"/>
                      </a:lnTo>
                      <a:lnTo>
                        <a:pt x="139" y="97"/>
                      </a:lnTo>
                      <a:lnTo>
                        <a:pt x="139" y="90"/>
                      </a:lnTo>
                      <a:lnTo>
                        <a:pt x="164" y="81"/>
                      </a:lnTo>
                      <a:lnTo>
                        <a:pt x="170" y="90"/>
                      </a:lnTo>
                      <a:lnTo>
                        <a:pt x="195" y="81"/>
                      </a:lnTo>
                      <a:lnTo>
                        <a:pt x="219" y="81"/>
                      </a:lnTo>
                      <a:lnTo>
                        <a:pt x="219" y="73"/>
                      </a:lnTo>
                      <a:lnTo>
                        <a:pt x="244" y="81"/>
                      </a:lnTo>
                      <a:lnTo>
                        <a:pt x="236" y="41"/>
                      </a:lnTo>
                      <a:lnTo>
                        <a:pt x="244" y="32"/>
                      </a:lnTo>
                    </a:path>
                  </a:pathLst>
                </a:custGeom>
                <a:solidFill>
                  <a:srgbClr val="DDDDDD"/>
                </a:solidFill>
                <a:ln w="9525">
                  <a:noFill/>
                  <a:round/>
                  <a:headEnd/>
                  <a:tailEnd/>
                </a:ln>
              </p:spPr>
              <p:txBody>
                <a:bodyPr lIns="0" tIns="0" rIns="0" bIns="0" anchor="ctr"/>
                <a:lstStyle/>
                <a:p>
                  <a:endParaRPr lang="en-GB"/>
                </a:p>
              </p:txBody>
            </p:sp>
            <p:sp>
              <p:nvSpPr>
                <p:cNvPr id="3142" name="Freeform 278"/>
                <p:cNvSpPr>
                  <a:spLocks/>
                </p:cNvSpPr>
                <p:nvPr/>
              </p:nvSpPr>
              <p:spPr bwMode="gray">
                <a:xfrm>
                  <a:off x="1558" y="2202"/>
                  <a:ext cx="29" cy="19"/>
                </a:xfrm>
                <a:custGeom>
                  <a:avLst/>
                  <a:gdLst>
                    <a:gd name="T0" fmla="*/ 0 w 26"/>
                    <a:gd name="T1" fmla="*/ 1364 h 17"/>
                    <a:gd name="T2" fmla="*/ 683 w 26"/>
                    <a:gd name="T3" fmla="*/ 1364 h 17"/>
                    <a:gd name="T4" fmla="*/ 2018 w 26"/>
                    <a:gd name="T5" fmla="*/ 0 h 17"/>
                    <a:gd name="T6" fmla="*/ 1304 w 26"/>
                    <a:gd name="T7" fmla="*/ 0 h 17"/>
                    <a:gd name="T8" fmla="*/ 0 w 26"/>
                    <a:gd name="T9" fmla="*/ 1364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16"/>
                      </a:moveTo>
                      <a:lnTo>
                        <a:pt x="9" y="16"/>
                      </a:lnTo>
                      <a:lnTo>
                        <a:pt x="25" y="0"/>
                      </a:lnTo>
                      <a:lnTo>
                        <a:pt x="16" y="0"/>
                      </a:lnTo>
                      <a:lnTo>
                        <a:pt x="0" y="16"/>
                      </a:lnTo>
                    </a:path>
                  </a:pathLst>
                </a:custGeom>
                <a:solidFill>
                  <a:srgbClr val="DDDDDD"/>
                </a:solidFill>
                <a:ln w="9525">
                  <a:noFill/>
                  <a:round/>
                  <a:headEnd/>
                  <a:tailEnd/>
                </a:ln>
              </p:spPr>
              <p:txBody>
                <a:bodyPr lIns="0" tIns="0" rIns="0" bIns="0" anchor="ctr"/>
                <a:lstStyle/>
                <a:p>
                  <a:endParaRPr lang="en-GB"/>
                </a:p>
              </p:txBody>
            </p:sp>
            <p:sp>
              <p:nvSpPr>
                <p:cNvPr id="3143" name="Freeform 279"/>
                <p:cNvSpPr>
                  <a:spLocks/>
                </p:cNvSpPr>
                <p:nvPr/>
              </p:nvSpPr>
              <p:spPr bwMode="gray">
                <a:xfrm>
                  <a:off x="1558" y="2202"/>
                  <a:ext cx="29" cy="19"/>
                </a:xfrm>
                <a:custGeom>
                  <a:avLst/>
                  <a:gdLst>
                    <a:gd name="T0" fmla="*/ 0 w 26"/>
                    <a:gd name="T1" fmla="*/ 1364 h 17"/>
                    <a:gd name="T2" fmla="*/ 683 w 26"/>
                    <a:gd name="T3" fmla="*/ 1364 h 17"/>
                    <a:gd name="T4" fmla="*/ 2018 w 26"/>
                    <a:gd name="T5" fmla="*/ 0 h 17"/>
                    <a:gd name="T6" fmla="*/ 1304 w 26"/>
                    <a:gd name="T7" fmla="*/ 0 h 17"/>
                    <a:gd name="T8" fmla="*/ 0 w 26"/>
                    <a:gd name="T9" fmla="*/ 1364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16"/>
                      </a:moveTo>
                      <a:lnTo>
                        <a:pt x="9" y="16"/>
                      </a:lnTo>
                      <a:lnTo>
                        <a:pt x="25" y="0"/>
                      </a:lnTo>
                      <a:lnTo>
                        <a:pt x="16" y="0"/>
                      </a:lnTo>
                      <a:lnTo>
                        <a:pt x="0" y="16"/>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44" name="Freeform 280"/>
                <p:cNvSpPr>
                  <a:spLocks/>
                </p:cNvSpPr>
                <p:nvPr/>
              </p:nvSpPr>
              <p:spPr bwMode="gray">
                <a:xfrm>
                  <a:off x="1686" y="2017"/>
                  <a:ext cx="36" cy="21"/>
                </a:xfrm>
                <a:custGeom>
                  <a:avLst/>
                  <a:gdLst>
                    <a:gd name="T0" fmla="*/ 0 w 33"/>
                    <a:gd name="T1" fmla="*/ 0 h 18"/>
                    <a:gd name="T2" fmla="*/ 513 w 33"/>
                    <a:gd name="T3" fmla="*/ 7832 h 18"/>
                    <a:gd name="T4" fmla="*/ 1031 w 33"/>
                    <a:gd name="T5" fmla="*/ 7832 h 18"/>
                    <a:gd name="T6" fmla="*/ 513 w 33"/>
                    <a:gd name="T7" fmla="*/ 4230 h 18"/>
                    <a:gd name="T8" fmla="*/ 0 w 33"/>
                    <a:gd name="T9" fmla="*/ 0 h 18"/>
                    <a:gd name="T10" fmla="*/ 0 60000 65536"/>
                    <a:gd name="T11" fmla="*/ 0 60000 65536"/>
                    <a:gd name="T12" fmla="*/ 0 60000 65536"/>
                    <a:gd name="T13" fmla="*/ 0 60000 65536"/>
                    <a:gd name="T14" fmla="*/ 0 60000 65536"/>
                    <a:gd name="T15" fmla="*/ 0 w 33"/>
                    <a:gd name="T16" fmla="*/ 0 h 18"/>
                    <a:gd name="T17" fmla="*/ 33 w 33"/>
                    <a:gd name="T18" fmla="*/ 18 h 18"/>
                  </a:gdLst>
                  <a:ahLst/>
                  <a:cxnLst>
                    <a:cxn ang="T10">
                      <a:pos x="T0" y="T1"/>
                    </a:cxn>
                    <a:cxn ang="T11">
                      <a:pos x="T2" y="T3"/>
                    </a:cxn>
                    <a:cxn ang="T12">
                      <a:pos x="T4" y="T5"/>
                    </a:cxn>
                    <a:cxn ang="T13">
                      <a:pos x="T6" y="T7"/>
                    </a:cxn>
                    <a:cxn ang="T14">
                      <a:pos x="T8" y="T9"/>
                    </a:cxn>
                  </a:cxnLst>
                  <a:rect l="T15" t="T16" r="T17" b="T18"/>
                  <a:pathLst>
                    <a:path w="33" h="18">
                      <a:moveTo>
                        <a:pt x="0" y="0"/>
                      </a:moveTo>
                      <a:lnTo>
                        <a:pt x="16" y="17"/>
                      </a:lnTo>
                      <a:lnTo>
                        <a:pt x="32" y="17"/>
                      </a:lnTo>
                      <a:lnTo>
                        <a:pt x="16" y="9"/>
                      </a:lnTo>
                      <a:lnTo>
                        <a:pt x="0" y="0"/>
                      </a:lnTo>
                    </a:path>
                  </a:pathLst>
                </a:custGeom>
                <a:solidFill>
                  <a:srgbClr val="DDDDDD"/>
                </a:solidFill>
                <a:ln w="9525">
                  <a:noFill/>
                  <a:round/>
                  <a:headEnd/>
                  <a:tailEnd/>
                </a:ln>
              </p:spPr>
              <p:txBody>
                <a:bodyPr lIns="0" tIns="0" rIns="0" bIns="0" anchor="ctr"/>
                <a:lstStyle/>
                <a:p>
                  <a:endParaRPr lang="en-GB"/>
                </a:p>
              </p:txBody>
            </p:sp>
            <p:sp>
              <p:nvSpPr>
                <p:cNvPr id="3145" name="Freeform 281"/>
                <p:cNvSpPr>
                  <a:spLocks/>
                </p:cNvSpPr>
                <p:nvPr/>
              </p:nvSpPr>
              <p:spPr bwMode="gray">
                <a:xfrm>
                  <a:off x="1686" y="2017"/>
                  <a:ext cx="36" cy="21"/>
                </a:xfrm>
                <a:custGeom>
                  <a:avLst/>
                  <a:gdLst>
                    <a:gd name="T0" fmla="*/ 0 w 33"/>
                    <a:gd name="T1" fmla="*/ 0 h 18"/>
                    <a:gd name="T2" fmla="*/ 513 w 33"/>
                    <a:gd name="T3" fmla="*/ 7832 h 18"/>
                    <a:gd name="T4" fmla="*/ 1031 w 33"/>
                    <a:gd name="T5" fmla="*/ 7832 h 18"/>
                    <a:gd name="T6" fmla="*/ 513 w 33"/>
                    <a:gd name="T7" fmla="*/ 4230 h 18"/>
                    <a:gd name="T8" fmla="*/ 0 w 33"/>
                    <a:gd name="T9" fmla="*/ 0 h 18"/>
                    <a:gd name="T10" fmla="*/ 0 60000 65536"/>
                    <a:gd name="T11" fmla="*/ 0 60000 65536"/>
                    <a:gd name="T12" fmla="*/ 0 60000 65536"/>
                    <a:gd name="T13" fmla="*/ 0 60000 65536"/>
                    <a:gd name="T14" fmla="*/ 0 60000 65536"/>
                    <a:gd name="T15" fmla="*/ 0 w 33"/>
                    <a:gd name="T16" fmla="*/ 0 h 18"/>
                    <a:gd name="T17" fmla="*/ 33 w 33"/>
                    <a:gd name="T18" fmla="*/ 18 h 18"/>
                  </a:gdLst>
                  <a:ahLst/>
                  <a:cxnLst>
                    <a:cxn ang="T10">
                      <a:pos x="T0" y="T1"/>
                    </a:cxn>
                    <a:cxn ang="T11">
                      <a:pos x="T2" y="T3"/>
                    </a:cxn>
                    <a:cxn ang="T12">
                      <a:pos x="T4" y="T5"/>
                    </a:cxn>
                    <a:cxn ang="T13">
                      <a:pos x="T6" y="T7"/>
                    </a:cxn>
                    <a:cxn ang="T14">
                      <a:pos x="T8" y="T9"/>
                    </a:cxn>
                  </a:cxnLst>
                  <a:rect l="T15" t="T16" r="T17" b="T18"/>
                  <a:pathLst>
                    <a:path w="33" h="18">
                      <a:moveTo>
                        <a:pt x="0" y="0"/>
                      </a:moveTo>
                      <a:lnTo>
                        <a:pt x="16" y="17"/>
                      </a:lnTo>
                      <a:lnTo>
                        <a:pt x="32" y="17"/>
                      </a:lnTo>
                      <a:lnTo>
                        <a:pt x="16" y="9"/>
                      </a:lnTo>
                      <a:lnTo>
                        <a:pt x="0" y="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46" name="Freeform 282"/>
                <p:cNvSpPr>
                  <a:spLocks/>
                </p:cNvSpPr>
                <p:nvPr/>
              </p:nvSpPr>
              <p:spPr bwMode="gray">
                <a:xfrm>
                  <a:off x="1686" y="2082"/>
                  <a:ext cx="36" cy="28"/>
                </a:xfrm>
                <a:custGeom>
                  <a:avLst/>
                  <a:gdLst>
                    <a:gd name="T0" fmla="*/ 0 w 33"/>
                    <a:gd name="T1" fmla="*/ 722 h 25"/>
                    <a:gd name="T2" fmla="*/ 772 w 33"/>
                    <a:gd name="T3" fmla="*/ 2244 h 25"/>
                    <a:gd name="T4" fmla="*/ 772 w 33"/>
                    <a:gd name="T5" fmla="*/ 1426 h 25"/>
                    <a:gd name="T6" fmla="*/ 1031 w 33"/>
                    <a:gd name="T7" fmla="*/ 722 h 25"/>
                    <a:gd name="T8" fmla="*/ 513 w 33"/>
                    <a:gd name="T9" fmla="*/ 722 h 25"/>
                    <a:gd name="T10" fmla="*/ 235 w 33"/>
                    <a:gd name="T11" fmla="*/ 0 h 25"/>
                    <a:gd name="T12" fmla="*/ 0 w 33"/>
                    <a:gd name="T13" fmla="*/ 722 h 25"/>
                    <a:gd name="T14" fmla="*/ 0 60000 65536"/>
                    <a:gd name="T15" fmla="*/ 0 60000 65536"/>
                    <a:gd name="T16" fmla="*/ 0 60000 65536"/>
                    <a:gd name="T17" fmla="*/ 0 60000 65536"/>
                    <a:gd name="T18" fmla="*/ 0 60000 65536"/>
                    <a:gd name="T19" fmla="*/ 0 60000 65536"/>
                    <a:gd name="T20" fmla="*/ 0 60000 65536"/>
                    <a:gd name="T21" fmla="*/ 0 w 33"/>
                    <a:gd name="T22" fmla="*/ 0 h 25"/>
                    <a:gd name="T23" fmla="*/ 33 w 3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5">
                      <a:moveTo>
                        <a:pt x="0" y="8"/>
                      </a:moveTo>
                      <a:lnTo>
                        <a:pt x="24" y="24"/>
                      </a:lnTo>
                      <a:lnTo>
                        <a:pt x="24" y="15"/>
                      </a:lnTo>
                      <a:lnTo>
                        <a:pt x="32" y="8"/>
                      </a:lnTo>
                      <a:lnTo>
                        <a:pt x="16" y="8"/>
                      </a:lnTo>
                      <a:lnTo>
                        <a:pt x="7" y="0"/>
                      </a:lnTo>
                      <a:lnTo>
                        <a:pt x="0" y="8"/>
                      </a:lnTo>
                    </a:path>
                  </a:pathLst>
                </a:custGeom>
                <a:solidFill>
                  <a:srgbClr val="DDDDDD"/>
                </a:solidFill>
                <a:ln w="9525">
                  <a:noFill/>
                  <a:round/>
                  <a:headEnd/>
                  <a:tailEnd/>
                </a:ln>
              </p:spPr>
              <p:txBody>
                <a:bodyPr lIns="0" tIns="0" rIns="0" bIns="0" anchor="ctr"/>
                <a:lstStyle/>
                <a:p>
                  <a:endParaRPr lang="en-GB"/>
                </a:p>
              </p:txBody>
            </p:sp>
            <p:sp>
              <p:nvSpPr>
                <p:cNvPr id="3147" name="Freeform 283"/>
                <p:cNvSpPr>
                  <a:spLocks/>
                </p:cNvSpPr>
                <p:nvPr/>
              </p:nvSpPr>
              <p:spPr bwMode="gray">
                <a:xfrm>
                  <a:off x="1686" y="2082"/>
                  <a:ext cx="36" cy="28"/>
                </a:xfrm>
                <a:custGeom>
                  <a:avLst/>
                  <a:gdLst>
                    <a:gd name="T0" fmla="*/ 0 w 33"/>
                    <a:gd name="T1" fmla="*/ 722 h 25"/>
                    <a:gd name="T2" fmla="*/ 772 w 33"/>
                    <a:gd name="T3" fmla="*/ 2244 h 25"/>
                    <a:gd name="T4" fmla="*/ 772 w 33"/>
                    <a:gd name="T5" fmla="*/ 1426 h 25"/>
                    <a:gd name="T6" fmla="*/ 1031 w 33"/>
                    <a:gd name="T7" fmla="*/ 722 h 25"/>
                    <a:gd name="T8" fmla="*/ 513 w 33"/>
                    <a:gd name="T9" fmla="*/ 722 h 25"/>
                    <a:gd name="T10" fmla="*/ 235 w 33"/>
                    <a:gd name="T11" fmla="*/ 0 h 25"/>
                    <a:gd name="T12" fmla="*/ 0 w 33"/>
                    <a:gd name="T13" fmla="*/ 722 h 25"/>
                    <a:gd name="T14" fmla="*/ 0 60000 65536"/>
                    <a:gd name="T15" fmla="*/ 0 60000 65536"/>
                    <a:gd name="T16" fmla="*/ 0 60000 65536"/>
                    <a:gd name="T17" fmla="*/ 0 60000 65536"/>
                    <a:gd name="T18" fmla="*/ 0 60000 65536"/>
                    <a:gd name="T19" fmla="*/ 0 60000 65536"/>
                    <a:gd name="T20" fmla="*/ 0 60000 65536"/>
                    <a:gd name="T21" fmla="*/ 0 w 33"/>
                    <a:gd name="T22" fmla="*/ 0 h 25"/>
                    <a:gd name="T23" fmla="*/ 33 w 3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5">
                      <a:moveTo>
                        <a:pt x="0" y="8"/>
                      </a:moveTo>
                      <a:lnTo>
                        <a:pt x="24" y="24"/>
                      </a:lnTo>
                      <a:lnTo>
                        <a:pt x="24" y="15"/>
                      </a:lnTo>
                      <a:lnTo>
                        <a:pt x="32" y="8"/>
                      </a:lnTo>
                      <a:lnTo>
                        <a:pt x="16" y="8"/>
                      </a:lnTo>
                      <a:lnTo>
                        <a:pt x="7" y="0"/>
                      </a:lnTo>
                      <a:lnTo>
                        <a:pt x="0" y="8"/>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48" name="Freeform 284"/>
                <p:cNvSpPr>
                  <a:spLocks/>
                </p:cNvSpPr>
                <p:nvPr/>
              </p:nvSpPr>
              <p:spPr bwMode="gray">
                <a:xfrm>
                  <a:off x="1757" y="1981"/>
                  <a:ext cx="92" cy="111"/>
                </a:xfrm>
                <a:custGeom>
                  <a:avLst/>
                  <a:gdLst>
                    <a:gd name="T0" fmla="*/ 0 w 83"/>
                    <a:gd name="T1" fmla="*/ 15875 h 97"/>
                    <a:gd name="T2" fmla="*/ 0 w 83"/>
                    <a:gd name="T3" fmla="*/ 17607 h 97"/>
                    <a:gd name="T4" fmla="*/ 2961 w 83"/>
                    <a:gd name="T5" fmla="*/ 17607 h 97"/>
                    <a:gd name="T6" fmla="*/ 2961 w 83"/>
                    <a:gd name="T7" fmla="*/ 19534 h 97"/>
                    <a:gd name="T8" fmla="*/ 3467 w 83"/>
                    <a:gd name="T9" fmla="*/ 17607 h 97"/>
                    <a:gd name="T10" fmla="*/ 4496 w 83"/>
                    <a:gd name="T11" fmla="*/ 19534 h 97"/>
                    <a:gd name="T12" fmla="*/ 4496 w 83"/>
                    <a:gd name="T13" fmla="*/ 21172 h 97"/>
                    <a:gd name="T14" fmla="*/ 4988 w 83"/>
                    <a:gd name="T15" fmla="*/ 21172 h 97"/>
                    <a:gd name="T16" fmla="*/ 4988 w 83"/>
                    <a:gd name="T17" fmla="*/ 17607 h 97"/>
                    <a:gd name="T18" fmla="*/ 4032 w 83"/>
                    <a:gd name="T19" fmla="*/ 15875 h 97"/>
                    <a:gd name="T20" fmla="*/ 4496 w 83"/>
                    <a:gd name="T21" fmla="*/ 13873 h 97"/>
                    <a:gd name="T22" fmla="*/ 4032 w 83"/>
                    <a:gd name="T23" fmla="*/ 12347 h 97"/>
                    <a:gd name="T24" fmla="*/ 4496 w 83"/>
                    <a:gd name="T25" fmla="*/ 10594 h 97"/>
                    <a:gd name="T26" fmla="*/ 2961 w 83"/>
                    <a:gd name="T27" fmla="*/ 10594 h 97"/>
                    <a:gd name="T28" fmla="*/ 2662 w 83"/>
                    <a:gd name="T29" fmla="*/ 8972 h 97"/>
                    <a:gd name="T30" fmla="*/ 2961 w 83"/>
                    <a:gd name="T31" fmla="*/ 6851 h 97"/>
                    <a:gd name="T32" fmla="*/ 2662 w 83"/>
                    <a:gd name="T33" fmla="*/ 6851 h 97"/>
                    <a:gd name="T34" fmla="*/ 2961 w 83"/>
                    <a:gd name="T35" fmla="*/ 0 h 97"/>
                    <a:gd name="T36" fmla="*/ 1961 w 83"/>
                    <a:gd name="T37" fmla="*/ 1248 h 97"/>
                    <a:gd name="T38" fmla="*/ 479 w 83"/>
                    <a:gd name="T39" fmla="*/ 12347 h 97"/>
                    <a:gd name="T40" fmla="*/ 479 w 83"/>
                    <a:gd name="T41" fmla="*/ 13873 h 97"/>
                    <a:gd name="T42" fmla="*/ 0 w 83"/>
                    <a:gd name="T43" fmla="*/ 15875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97"/>
                    <a:gd name="T68" fmla="*/ 83 w 83"/>
                    <a:gd name="T69" fmla="*/ 97 h 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97">
                      <a:moveTo>
                        <a:pt x="0" y="72"/>
                      </a:moveTo>
                      <a:lnTo>
                        <a:pt x="0" y="80"/>
                      </a:lnTo>
                      <a:lnTo>
                        <a:pt x="48" y="80"/>
                      </a:lnTo>
                      <a:lnTo>
                        <a:pt x="48" y="88"/>
                      </a:lnTo>
                      <a:lnTo>
                        <a:pt x="57" y="80"/>
                      </a:lnTo>
                      <a:lnTo>
                        <a:pt x="73" y="88"/>
                      </a:lnTo>
                      <a:lnTo>
                        <a:pt x="73" y="96"/>
                      </a:lnTo>
                      <a:lnTo>
                        <a:pt x="82" y="96"/>
                      </a:lnTo>
                      <a:lnTo>
                        <a:pt x="82" y="80"/>
                      </a:lnTo>
                      <a:lnTo>
                        <a:pt x="65" y="72"/>
                      </a:lnTo>
                      <a:lnTo>
                        <a:pt x="73" y="63"/>
                      </a:lnTo>
                      <a:lnTo>
                        <a:pt x="65" y="56"/>
                      </a:lnTo>
                      <a:lnTo>
                        <a:pt x="73" y="48"/>
                      </a:lnTo>
                      <a:lnTo>
                        <a:pt x="48" y="48"/>
                      </a:lnTo>
                      <a:lnTo>
                        <a:pt x="42" y="40"/>
                      </a:lnTo>
                      <a:lnTo>
                        <a:pt x="48" y="31"/>
                      </a:lnTo>
                      <a:lnTo>
                        <a:pt x="42" y="31"/>
                      </a:lnTo>
                      <a:lnTo>
                        <a:pt x="48" y="0"/>
                      </a:lnTo>
                      <a:lnTo>
                        <a:pt x="32" y="6"/>
                      </a:lnTo>
                      <a:lnTo>
                        <a:pt x="8" y="56"/>
                      </a:lnTo>
                      <a:lnTo>
                        <a:pt x="8" y="63"/>
                      </a:lnTo>
                      <a:lnTo>
                        <a:pt x="0" y="72"/>
                      </a:lnTo>
                    </a:path>
                  </a:pathLst>
                </a:custGeom>
                <a:solidFill>
                  <a:srgbClr val="DDDDDD"/>
                </a:solidFill>
                <a:ln w="9525">
                  <a:noFill/>
                  <a:round/>
                  <a:headEnd/>
                  <a:tailEnd/>
                </a:ln>
              </p:spPr>
              <p:txBody>
                <a:bodyPr lIns="0" tIns="0" rIns="0" bIns="0" anchor="ctr"/>
                <a:lstStyle/>
                <a:p>
                  <a:endParaRPr lang="en-GB"/>
                </a:p>
              </p:txBody>
            </p:sp>
            <p:sp>
              <p:nvSpPr>
                <p:cNvPr id="3149" name="Freeform 285"/>
                <p:cNvSpPr>
                  <a:spLocks/>
                </p:cNvSpPr>
                <p:nvPr/>
              </p:nvSpPr>
              <p:spPr bwMode="gray">
                <a:xfrm>
                  <a:off x="2892" y="1406"/>
                  <a:ext cx="156" cy="352"/>
                </a:xfrm>
                <a:custGeom>
                  <a:avLst/>
                  <a:gdLst>
                    <a:gd name="T0" fmla="*/ 6032 w 141"/>
                    <a:gd name="T1" fmla="*/ 8488 h 308"/>
                    <a:gd name="T2" fmla="*/ 6032 w 141"/>
                    <a:gd name="T3" fmla="*/ 13597 h 308"/>
                    <a:gd name="T4" fmla="*/ 7073 w 141"/>
                    <a:gd name="T5" fmla="*/ 17027 h 308"/>
                    <a:gd name="T6" fmla="*/ 6540 w 141"/>
                    <a:gd name="T7" fmla="*/ 21888 h 308"/>
                    <a:gd name="T8" fmla="*/ 7073 w 141"/>
                    <a:gd name="T9" fmla="*/ 30296 h 308"/>
                    <a:gd name="T10" fmla="*/ 6540 w 141"/>
                    <a:gd name="T11" fmla="*/ 35440 h 308"/>
                    <a:gd name="T12" fmla="*/ 7459 w 141"/>
                    <a:gd name="T13" fmla="*/ 40726 h 308"/>
                    <a:gd name="T14" fmla="*/ 7073 w 141"/>
                    <a:gd name="T15" fmla="*/ 43778 h 308"/>
                    <a:gd name="T16" fmla="*/ 7962 w 141"/>
                    <a:gd name="T17" fmla="*/ 47153 h 308"/>
                    <a:gd name="T18" fmla="*/ 7962 w 141"/>
                    <a:gd name="T19" fmla="*/ 49117 h 308"/>
                    <a:gd name="T20" fmla="*/ 6540 w 141"/>
                    <a:gd name="T21" fmla="*/ 57617 h 308"/>
                    <a:gd name="T22" fmla="*/ 5222 w 141"/>
                    <a:gd name="T23" fmla="*/ 60998 h 308"/>
                    <a:gd name="T24" fmla="*/ 4749 w 141"/>
                    <a:gd name="T25" fmla="*/ 60998 h 308"/>
                    <a:gd name="T26" fmla="*/ 2326 w 141"/>
                    <a:gd name="T27" fmla="*/ 64153 h 308"/>
                    <a:gd name="T28" fmla="*/ 467 w 141"/>
                    <a:gd name="T29" fmla="*/ 60998 h 308"/>
                    <a:gd name="T30" fmla="*/ 1036 w 141"/>
                    <a:gd name="T31" fmla="*/ 55738 h 308"/>
                    <a:gd name="T32" fmla="*/ 467 w 141"/>
                    <a:gd name="T33" fmla="*/ 50691 h 308"/>
                    <a:gd name="T34" fmla="*/ 1036 w 141"/>
                    <a:gd name="T35" fmla="*/ 47153 h 308"/>
                    <a:gd name="T36" fmla="*/ 2833 w 141"/>
                    <a:gd name="T37" fmla="*/ 36875 h 308"/>
                    <a:gd name="T38" fmla="*/ 3362 w 141"/>
                    <a:gd name="T39" fmla="*/ 35440 h 308"/>
                    <a:gd name="T40" fmla="*/ 3362 w 141"/>
                    <a:gd name="T41" fmla="*/ 32030 h 308"/>
                    <a:gd name="T42" fmla="*/ 2833 w 141"/>
                    <a:gd name="T43" fmla="*/ 30296 h 308"/>
                    <a:gd name="T44" fmla="*/ 2326 w 141"/>
                    <a:gd name="T45" fmla="*/ 30296 h 308"/>
                    <a:gd name="T46" fmla="*/ 1921 w 141"/>
                    <a:gd name="T47" fmla="*/ 14899 h 308"/>
                    <a:gd name="T48" fmla="*/ 0 w 141"/>
                    <a:gd name="T49" fmla="*/ 8488 h 308"/>
                    <a:gd name="T50" fmla="*/ 467 w 141"/>
                    <a:gd name="T51" fmla="*/ 6499 h 308"/>
                    <a:gd name="T52" fmla="*/ 1418 w 141"/>
                    <a:gd name="T53" fmla="*/ 10213 h 308"/>
                    <a:gd name="T54" fmla="*/ 3362 w 141"/>
                    <a:gd name="T55" fmla="*/ 10213 h 308"/>
                    <a:gd name="T56" fmla="*/ 3836 w 141"/>
                    <a:gd name="T57" fmla="*/ 8488 h 308"/>
                    <a:gd name="T58" fmla="*/ 4266 w 141"/>
                    <a:gd name="T59" fmla="*/ 1575 h 308"/>
                    <a:gd name="T60" fmla="*/ 5222 w 141"/>
                    <a:gd name="T61" fmla="*/ 0 h 308"/>
                    <a:gd name="T62" fmla="*/ 6540 w 141"/>
                    <a:gd name="T63" fmla="*/ 3334 h 308"/>
                    <a:gd name="T64" fmla="*/ 6032 w 141"/>
                    <a:gd name="T65" fmla="*/ 8488 h 3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308"/>
                    <a:gd name="T101" fmla="*/ 141 w 141"/>
                    <a:gd name="T102" fmla="*/ 308 h 3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308">
                      <a:moveTo>
                        <a:pt x="106" y="40"/>
                      </a:moveTo>
                      <a:lnTo>
                        <a:pt x="106" y="65"/>
                      </a:lnTo>
                      <a:lnTo>
                        <a:pt x="124" y="81"/>
                      </a:lnTo>
                      <a:lnTo>
                        <a:pt x="115" y="105"/>
                      </a:lnTo>
                      <a:lnTo>
                        <a:pt x="124" y="145"/>
                      </a:lnTo>
                      <a:lnTo>
                        <a:pt x="115" y="170"/>
                      </a:lnTo>
                      <a:lnTo>
                        <a:pt x="131" y="195"/>
                      </a:lnTo>
                      <a:lnTo>
                        <a:pt x="124" y="210"/>
                      </a:lnTo>
                      <a:lnTo>
                        <a:pt x="140" y="227"/>
                      </a:lnTo>
                      <a:lnTo>
                        <a:pt x="140" y="235"/>
                      </a:lnTo>
                      <a:lnTo>
                        <a:pt x="115" y="276"/>
                      </a:lnTo>
                      <a:lnTo>
                        <a:pt x="91" y="292"/>
                      </a:lnTo>
                      <a:lnTo>
                        <a:pt x="83" y="292"/>
                      </a:lnTo>
                      <a:lnTo>
                        <a:pt x="41" y="307"/>
                      </a:lnTo>
                      <a:lnTo>
                        <a:pt x="9" y="292"/>
                      </a:lnTo>
                      <a:lnTo>
                        <a:pt x="18" y="267"/>
                      </a:lnTo>
                      <a:lnTo>
                        <a:pt x="9" y="242"/>
                      </a:lnTo>
                      <a:lnTo>
                        <a:pt x="18" y="227"/>
                      </a:lnTo>
                      <a:lnTo>
                        <a:pt x="49" y="177"/>
                      </a:lnTo>
                      <a:lnTo>
                        <a:pt x="59" y="170"/>
                      </a:lnTo>
                      <a:lnTo>
                        <a:pt x="59" y="153"/>
                      </a:lnTo>
                      <a:lnTo>
                        <a:pt x="49" y="145"/>
                      </a:lnTo>
                      <a:lnTo>
                        <a:pt x="41" y="145"/>
                      </a:lnTo>
                      <a:lnTo>
                        <a:pt x="34" y="71"/>
                      </a:lnTo>
                      <a:lnTo>
                        <a:pt x="0" y="40"/>
                      </a:lnTo>
                      <a:lnTo>
                        <a:pt x="9" y="31"/>
                      </a:lnTo>
                      <a:lnTo>
                        <a:pt x="25" y="49"/>
                      </a:lnTo>
                      <a:lnTo>
                        <a:pt x="59" y="49"/>
                      </a:lnTo>
                      <a:lnTo>
                        <a:pt x="66" y="40"/>
                      </a:lnTo>
                      <a:lnTo>
                        <a:pt x="74" y="8"/>
                      </a:lnTo>
                      <a:lnTo>
                        <a:pt x="91" y="0"/>
                      </a:lnTo>
                      <a:lnTo>
                        <a:pt x="115" y="16"/>
                      </a:lnTo>
                      <a:lnTo>
                        <a:pt x="106" y="4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50" name="Freeform 286"/>
                <p:cNvSpPr>
                  <a:spLocks/>
                </p:cNvSpPr>
                <p:nvPr/>
              </p:nvSpPr>
              <p:spPr bwMode="gray">
                <a:xfrm>
                  <a:off x="2929" y="1860"/>
                  <a:ext cx="136" cy="122"/>
                </a:xfrm>
                <a:custGeom>
                  <a:avLst/>
                  <a:gdLst>
                    <a:gd name="T0" fmla="*/ 6265 w 123"/>
                    <a:gd name="T1" fmla="*/ 16656 h 107"/>
                    <a:gd name="T2" fmla="*/ 5899 w 123"/>
                    <a:gd name="T3" fmla="*/ 13569 h 107"/>
                    <a:gd name="T4" fmla="*/ 5899 w 123"/>
                    <a:gd name="T5" fmla="*/ 12265 h 107"/>
                    <a:gd name="T6" fmla="*/ 6265 w 123"/>
                    <a:gd name="T7" fmla="*/ 13569 h 107"/>
                    <a:gd name="T8" fmla="*/ 6755 w 123"/>
                    <a:gd name="T9" fmla="*/ 10757 h 107"/>
                    <a:gd name="T10" fmla="*/ 6265 w 123"/>
                    <a:gd name="T11" fmla="*/ 10757 h 107"/>
                    <a:gd name="T12" fmla="*/ 5375 w 123"/>
                    <a:gd name="T13" fmla="*/ 6129 h 107"/>
                    <a:gd name="T14" fmla="*/ 5375 w 123"/>
                    <a:gd name="T15" fmla="*/ 3024 h 107"/>
                    <a:gd name="T16" fmla="*/ 5032 w 123"/>
                    <a:gd name="T17" fmla="*/ 1302 h 107"/>
                    <a:gd name="T18" fmla="*/ 3596 w 123"/>
                    <a:gd name="T19" fmla="*/ 0 h 107"/>
                    <a:gd name="T20" fmla="*/ 2754 w 123"/>
                    <a:gd name="T21" fmla="*/ 3024 h 107"/>
                    <a:gd name="T22" fmla="*/ 2754 w 123"/>
                    <a:gd name="T23" fmla="*/ 4836 h 107"/>
                    <a:gd name="T24" fmla="*/ 1780 w 123"/>
                    <a:gd name="T25" fmla="*/ 6129 h 107"/>
                    <a:gd name="T26" fmla="*/ 1780 w 123"/>
                    <a:gd name="T27" fmla="*/ 9085 h 107"/>
                    <a:gd name="T28" fmla="*/ 1400 w 123"/>
                    <a:gd name="T29" fmla="*/ 9085 h 107"/>
                    <a:gd name="T30" fmla="*/ 380 w 123"/>
                    <a:gd name="T31" fmla="*/ 10757 h 107"/>
                    <a:gd name="T32" fmla="*/ 0 w 123"/>
                    <a:gd name="T33" fmla="*/ 10757 h 107"/>
                    <a:gd name="T34" fmla="*/ 380 w 123"/>
                    <a:gd name="T35" fmla="*/ 13569 h 107"/>
                    <a:gd name="T36" fmla="*/ 0 w 123"/>
                    <a:gd name="T37" fmla="*/ 16656 h 107"/>
                    <a:gd name="T38" fmla="*/ 0 w 123"/>
                    <a:gd name="T39" fmla="*/ 20113 h 107"/>
                    <a:gd name="T40" fmla="*/ 847 w 123"/>
                    <a:gd name="T41" fmla="*/ 18519 h 107"/>
                    <a:gd name="T42" fmla="*/ 1780 w 123"/>
                    <a:gd name="T43" fmla="*/ 18519 h 107"/>
                    <a:gd name="T44" fmla="*/ 3131 w 123"/>
                    <a:gd name="T45" fmla="*/ 20113 h 107"/>
                    <a:gd name="T46" fmla="*/ 3596 w 123"/>
                    <a:gd name="T47" fmla="*/ 20113 h 107"/>
                    <a:gd name="T48" fmla="*/ 3976 w 123"/>
                    <a:gd name="T49" fmla="*/ 20113 h 107"/>
                    <a:gd name="T50" fmla="*/ 4551 w 123"/>
                    <a:gd name="T51" fmla="*/ 20113 h 107"/>
                    <a:gd name="T52" fmla="*/ 5375 w 123"/>
                    <a:gd name="T53" fmla="*/ 20113 h 107"/>
                    <a:gd name="T54" fmla="*/ 5899 w 123"/>
                    <a:gd name="T55" fmla="*/ 16656 h 107"/>
                    <a:gd name="T56" fmla="*/ 6265 w 123"/>
                    <a:gd name="T57" fmla="*/ 16656 h 1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3"/>
                    <a:gd name="T88" fmla="*/ 0 h 107"/>
                    <a:gd name="T89" fmla="*/ 123 w 123"/>
                    <a:gd name="T90" fmla="*/ 107 h 1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3" h="107">
                      <a:moveTo>
                        <a:pt x="112" y="88"/>
                      </a:moveTo>
                      <a:lnTo>
                        <a:pt x="106" y="72"/>
                      </a:lnTo>
                      <a:lnTo>
                        <a:pt x="106" y="65"/>
                      </a:lnTo>
                      <a:lnTo>
                        <a:pt x="112" y="72"/>
                      </a:lnTo>
                      <a:lnTo>
                        <a:pt x="122" y="57"/>
                      </a:lnTo>
                      <a:lnTo>
                        <a:pt x="112" y="57"/>
                      </a:lnTo>
                      <a:lnTo>
                        <a:pt x="97" y="32"/>
                      </a:lnTo>
                      <a:lnTo>
                        <a:pt x="97" y="16"/>
                      </a:lnTo>
                      <a:lnTo>
                        <a:pt x="90" y="7"/>
                      </a:lnTo>
                      <a:lnTo>
                        <a:pt x="65" y="0"/>
                      </a:lnTo>
                      <a:lnTo>
                        <a:pt x="49" y="16"/>
                      </a:lnTo>
                      <a:lnTo>
                        <a:pt x="49" y="25"/>
                      </a:lnTo>
                      <a:lnTo>
                        <a:pt x="32" y="32"/>
                      </a:lnTo>
                      <a:lnTo>
                        <a:pt x="32" y="47"/>
                      </a:lnTo>
                      <a:lnTo>
                        <a:pt x="25" y="47"/>
                      </a:lnTo>
                      <a:lnTo>
                        <a:pt x="7" y="57"/>
                      </a:lnTo>
                      <a:lnTo>
                        <a:pt x="0" y="57"/>
                      </a:lnTo>
                      <a:lnTo>
                        <a:pt x="7" y="72"/>
                      </a:lnTo>
                      <a:lnTo>
                        <a:pt x="0" y="88"/>
                      </a:lnTo>
                      <a:lnTo>
                        <a:pt x="0" y="106"/>
                      </a:lnTo>
                      <a:lnTo>
                        <a:pt x="15" y="97"/>
                      </a:lnTo>
                      <a:lnTo>
                        <a:pt x="32" y="97"/>
                      </a:lnTo>
                      <a:lnTo>
                        <a:pt x="57" y="106"/>
                      </a:lnTo>
                      <a:lnTo>
                        <a:pt x="65" y="106"/>
                      </a:lnTo>
                      <a:lnTo>
                        <a:pt x="72" y="106"/>
                      </a:lnTo>
                      <a:lnTo>
                        <a:pt x="81" y="106"/>
                      </a:lnTo>
                      <a:lnTo>
                        <a:pt x="97" y="106"/>
                      </a:lnTo>
                      <a:lnTo>
                        <a:pt x="106" y="88"/>
                      </a:lnTo>
                      <a:lnTo>
                        <a:pt x="112" y="88"/>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51" name="Freeform 287"/>
                <p:cNvSpPr>
                  <a:spLocks/>
                </p:cNvSpPr>
                <p:nvPr/>
              </p:nvSpPr>
              <p:spPr bwMode="gray">
                <a:xfrm>
                  <a:off x="2911" y="1961"/>
                  <a:ext cx="261" cy="177"/>
                </a:xfrm>
                <a:custGeom>
                  <a:avLst/>
                  <a:gdLst>
                    <a:gd name="T0" fmla="*/ 6463 w 235"/>
                    <a:gd name="T1" fmla="*/ 28336 h 155"/>
                    <a:gd name="T2" fmla="*/ 5419 w 235"/>
                    <a:gd name="T3" fmla="*/ 28336 h 155"/>
                    <a:gd name="T4" fmla="*/ 5419 w 235"/>
                    <a:gd name="T5" fmla="*/ 26214 h 155"/>
                    <a:gd name="T6" fmla="*/ 5831 w 235"/>
                    <a:gd name="T7" fmla="*/ 22956 h 155"/>
                    <a:gd name="T8" fmla="*/ 7028 w 235"/>
                    <a:gd name="T9" fmla="*/ 22956 h 155"/>
                    <a:gd name="T10" fmla="*/ 7028 w 235"/>
                    <a:gd name="T11" fmla="*/ 21407 h 155"/>
                    <a:gd name="T12" fmla="*/ 6463 w 235"/>
                    <a:gd name="T13" fmla="*/ 18433 h 155"/>
                    <a:gd name="T14" fmla="*/ 6463 w 235"/>
                    <a:gd name="T15" fmla="*/ 16215 h 155"/>
                    <a:gd name="T16" fmla="*/ 4879 w 235"/>
                    <a:gd name="T17" fmla="*/ 15163 h 155"/>
                    <a:gd name="T18" fmla="*/ 3786 w 235"/>
                    <a:gd name="T19" fmla="*/ 16215 h 155"/>
                    <a:gd name="T20" fmla="*/ 2791 w 235"/>
                    <a:gd name="T21" fmla="*/ 18433 h 155"/>
                    <a:gd name="T22" fmla="*/ 2041 w 235"/>
                    <a:gd name="T23" fmla="*/ 18433 h 155"/>
                    <a:gd name="T24" fmla="*/ 469 w 235"/>
                    <a:gd name="T25" fmla="*/ 18433 h 155"/>
                    <a:gd name="T26" fmla="*/ 0 w 235"/>
                    <a:gd name="T27" fmla="*/ 16215 h 155"/>
                    <a:gd name="T28" fmla="*/ 469 w 235"/>
                    <a:gd name="T29" fmla="*/ 13328 h 155"/>
                    <a:gd name="T30" fmla="*/ 1086 w 235"/>
                    <a:gd name="T31" fmla="*/ 9838 h 155"/>
                    <a:gd name="T32" fmla="*/ 1543 w 235"/>
                    <a:gd name="T33" fmla="*/ 8351 h 155"/>
                    <a:gd name="T34" fmla="*/ 1086 w 235"/>
                    <a:gd name="T35" fmla="*/ 3751 h 155"/>
                    <a:gd name="T36" fmla="*/ 2041 w 235"/>
                    <a:gd name="T37" fmla="*/ 1752 h 155"/>
                    <a:gd name="T38" fmla="*/ 3206 w 235"/>
                    <a:gd name="T39" fmla="*/ 1752 h 155"/>
                    <a:gd name="T40" fmla="*/ 4879 w 235"/>
                    <a:gd name="T41" fmla="*/ 3751 h 155"/>
                    <a:gd name="T42" fmla="*/ 5419 w 235"/>
                    <a:gd name="T43" fmla="*/ 3751 h 155"/>
                    <a:gd name="T44" fmla="*/ 5831 w 235"/>
                    <a:gd name="T45" fmla="*/ 3751 h 155"/>
                    <a:gd name="T46" fmla="*/ 6463 w 235"/>
                    <a:gd name="T47" fmla="*/ 3751 h 155"/>
                    <a:gd name="T48" fmla="*/ 7512 w 235"/>
                    <a:gd name="T49" fmla="*/ 3751 h 155"/>
                    <a:gd name="T50" fmla="*/ 8084 w 235"/>
                    <a:gd name="T51" fmla="*/ 0 h 155"/>
                    <a:gd name="T52" fmla="*/ 8460 w 235"/>
                    <a:gd name="T53" fmla="*/ 0 h 155"/>
                    <a:gd name="T54" fmla="*/ 10209 w 235"/>
                    <a:gd name="T55" fmla="*/ 0 h 155"/>
                    <a:gd name="T56" fmla="*/ 10758 w 235"/>
                    <a:gd name="T57" fmla="*/ 1752 h 155"/>
                    <a:gd name="T58" fmla="*/ 10209 w 235"/>
                    <a:gd name="T59" fmla="*/ 1752 h 155"/>
                    <a:gd name="T60" fmla="*/ 10758 w 235"/>
                    <a:gd name="T61" fmla="*/ 3751 h 155"/>
                    <a:gd name="T62" fmla="*/ 11339 w 235"/>
                    <a:gd name="T63" fmla="*/ 3751 h 155"/>
                    <a:gd name="T64" fmla="*/ 11852 w 235"/>
                    <a:gd name="T65" fmla="*/ 6606 h 155"/>
                    <a:gd name="T66" fmla="*/ 12449 w 235"/>
                    <a:gd name="T67" fmla="*/ 8351 h 155"/>
                    <a:gd name="T68" fmla="*/ 12790 w 235"/>
                    <a:gd name="T69" fmla="*/ 6606 h 155"/>
                    <a:gd name="T70" fmla="*/ 15660 w 235"/>
                    <a:gd name="T71" fmla="*/ 11671 h 155"/>
                    <a:gd name="T72" fmla="*/ 15049 w 235"/>
                    <a:gd name="T73" fmla="*/ 18433 h 155"/>
                    <a:gd name="T74" fmla="*/ 14525 w 235"/>
                    <a:gd name="T75" fmla="*/ 16215 h 155"/>
                    <a:gd name="T76" fmla="*/ 14100 w 235"/>
                    <a:gd name="T77" fmla="*/ 18433 h 155"/>
                    <a:gd name="T78" fmla="*/ 14100 w 235"/>
                    <a:gd name="T79" fmla="*/ 21407 h 155"/>
                    <a:gd name="T80" fmla="*/ 13500 w 235"/>
                    <a:gd name="T81" fmla="*/ 21407 h 155"/>
                    <a:gd name="T82" fmla="*/ 10758 w 235"/>
                    <a:gd name="T83" fmla="*/ 26214 h 155"/>
                    <a:gd name="T84" fmla="*/ 11852 w 235"/>
                    <a:gd name="T85" fmla="*/ 28336 h 155"/>
                    <a:gd name="T86" fmla="*/ 11852 w 235"/>
                    <a:gd name="T87" fmla="*/ 28336 h 155"/>
                    <a:gd name="T88" fmla="*/ 10209 w 235"/>
                    <a:gd name="T89" fmla="*/ 31358 h 155"/>
                    <a:gd name="T90" fmla="*/ 9686 w 235"/>
                    <a:gd name="T91" fmla="*/ 31358 h 155"/>
                    <a:gd name="T92" fmla="*/ 9686 w 235"/>
                    <a:gd name="T93" fmla="*/ 29554 h 155"/>
                    <a:gd name="T94" fmla="*/ 9192 w 235"/>
                    <a:gd name="T95" fmla="*/ 28336 h 155"/>
                    <a:gd name="T96" fmla="*/ 10209 w 235"/>
                    <a:gd name="T97" fmla="*/ 26214 h 155"/>
                    <a:gd name="T98" fmla="*/ 8460 w 235"/>
                    <a:gd name="T99" fmla="*/ 24445 h 155"/>
                    <a:gd name="T100" fmla="*/ 8460 w 235"/>
                    <a:gd name="T101" fmla="*/ 22956 h 155"/>
                    <a:gd name="T102" fmla="*/ 7512 w 235"/>
                    <a:gd name="T103" fmla="*/ 22956 h 155"/>
                    <a:gd name="T104" fmla="*/ 7028 w 235"/>
                    <a:gd name="T105" fmla="*/ 26214 h 155"/>
                    <a:gd name="T106" fmla="*/ 6463 w 235"/>
                    <a:gd name="T107" fmla="*/ 26214 h 155"/>
                    <a:gd name="T108" fmla="*/ 6463 w 235"/>
                    <a:gd name="T109" fmla="*/ 28336 h 1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5"/>
                    <a:gd name="T166" fmla="*/ 0 h 155"/>
                    <a:gd name="T167" fmla="*/ 235 w 235"/>
                    <a:gd name="T168" fmla="*/ 155 h 1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5" h="155">
                      <a:moveTo>
                        <a:pt x="97" y="139"/>
                      </a:moveTo>
                      <a:lnTo>
                        <a:pt x="81" y="139"/>
                      </a:lnTo>
                      <a:lnTo>
                        <a:pt x="81" y="130"/>
                      </a:lnTo>
                      <a:lnTo>
                        <a:pt x="88" y="114"/>
                      </a:lnTo>
                      <a:lnTo>
                        <a:pt x="106" y="114"/>
                      </a:lnTo>
                      <a:lnTo>
                        <a:pt x="106" y="106"/>
                      </a:lnTo>
                      <a:lnTo>
                        <a:pt x="97" y="90"/>
                      </a:lnTo>
                      <a:lnTo>
                        <a:pt x="97" y="81"/>
                      </a:lnTo>
                      <a:lnTo>
                        <a:pt x="73" y="74"/>
                      </a:lnTo>
                      <a:lnTo>
                        <a:pt x="56" y="81"/>
                      </a:lnTo>
                      <a:lnTo>
                        <a:pt x="41" y="90"/>
                      </a:lnTo>
                      <a:lnTo>
                        <a:pt x="31" y="90"/>
                      </a:lnTo>
                      <a:lnTo>
                        <a:pt x="7" y="90"/>
                      </a:lnTo>
                      <a:lnTo>
                        <a:pt x="0" y="81"/>
                      </a:lnTo>
                      <a:lnTo>
                        <a:pt x="7" y="66"/>
                      </a:lnTo>
                      <a:lnTo>
                        <a:pt x="16" y="49"/>
                      </a:lnTo>
                      <a:lnTo>
                        <a:pt x="23" y="41"/>
                      </a:lnTo>
                      <a:lnTo>
                        <a:pt x="16" y="18"/>
                      </a:lnTo>
                      <a:lnTo>
                        <a:pt x="31" y="9"/>
                      </a:lnTo>
                      <a:lnTo>
                        <a:pt x="48" y="9"/>
                      </a:lnTo>
                      <a:lnTo>
                        <a:pt x="73" y="18"/>
                      </a:lnTo>
                      <a:lnTo>
                        <a:pt x="81" y="18"/>
                      </a:lnTo>
                      <a:lnTo>
                        <a:pt x="88" y="18"/>
                      </a:lnTo>
                      <a:lnTo>
                        <a:pt x="97" y="18"/>
                      </a:lnTo>
                      <a:lnTo>
                        <a:pt x="113" y="18"/>
                      </a:lnTo>
                      <a:lnTo>
                        <a:pt x="122" y="0"/>
                      </a:lnTo>
                      <a:lnTo>
                        <a:pt x="128" y="0"/>
                      </a:lnTo>
                      <a:lnTo>
                        <a:pt x="153" y="0"/>
                      </a:lnTo>
                      <a:lnTo>
                        <a:pt x="162" y="9"/>
                      </a:lnTo>
                      <a:lnTo>
                        <a:pt x="153" y="9"/>
                      </a:lnTo>
                      <a:lnTo>
                        <a:pt x="162" y="18"/>
                      </a:lnTo>
                      <a:lnTo>
                        <a:pt x="170" y="18"/>
                      </a:lnTo>
                      <a:lnTo>
                        <a:pt x="178" y="33"/>
                      </a:lnTo>
                      <a:lnTo>
                        <a:pt x="187" y="41"/>
                      </a:lnTo>
                      <a:lnTo>
                        <a:pt x="193" y="33"/>
                      </a:lnTo>
                      <a:lnTo>
                        <a:pt x="235" y="58"/>
                      </a:lnTo>
                      <a:lnTo>
                        <a:pt x="227" y="90"/>
                      </a:lnTo>
                      <a:lnTo>
                        <a:pt x="218" y="81"/>
                      </a:lnTo>
                      <a:lnTo>
                        <a:pt x="212" y="90"/>
                      </a:lnTo>
                      <a:lnTo>
                        <a:pt x="212" y="106"/>
                      </a:lnTo>
                      <a:lnTo>
                        <a:pt x="203" y="106"/>
                      </a:lnTo>
                      <a:lnTo>
                        <a:pt x="162" y="130"/>
                      </a:lnTo>
                      <a:lnTo>
                        <a:pt x="178" y="139"/>
                      </a:lnTo>
                      <a:lnTo>
                        <a:pt x="153" y="155"/>
                      </a:lnTo>
                      <a:lnTo>
                        <a:pt x="146" y="155"/>
                      </a:lnTo>
                      <a:lnTo>
                        <a:pt x="146" y="146"/>
                      </a:lnTo>
                      <a:lnTo>
                        <a:pt x="138" y="139"/>
                      </a:lnTo>
                      <a:lnTo>
                        <a:pt x="153" y="130"/>
                      </a:lnTo>
                      <a:lnTo>
                        <a:pt x="128" y="121"/>
                      </a:lnTo>
                      <a:lnTo>
                        <a:pt x="128" y="114"/>
                      </a:lnTo>
                      <a:lnTo>
                        <a:pt x="113" y="114"/>
                      </a:lnTo>
                      <a:lnTo>
                        <a:pt x="106" y="130"/>
                      </a:lnTo>
                      <a:lnTo>
                        <a:pt x="97" y="130"/>
                      </a:lnTo>
                      <a:lnTo>
                        <a:pt x="97" y="139"/>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52" name="Freeform 288"/>
                <p:cNvSpPr>
                  <a:spLocks/>
                </p:cNvSpPr>
                <p:nvPr/>
              </p:nvSpPr>
              <p:spPr bwMode="gray">
                <a:xfrm>
                  <a:off x="2901" y="1815"/>
                  <a:ext cx="101" cy="65"/>
                </a:xfrm>
                <a:custGeom>
                  <a:avLst/>
                  <a:gdLst>
                    <a:gd name="T0" fmla="*/ 2565 w 91"/>
                    <a:gd name="T1" fmla="*/ 0 h 57"/>
                    <a:gd name="T2" fmla="*/ 2565 w 91"/>
                    <a:gd name="T3" fmla="*/ 4312 h 57"/>
                    <a:gd name="T4" fmla="*/ 1628 w 91"/>
                    <a:gd name="T5" fmla="*/ 4312 h 57"/>
                    <a:gd name="T6" fmla="*/ 1069 w 91"/>
                    <a:gd name="T7" fmla="*/ 1303 h 57"/>
                    <a:gd name="T8" fmla="*/ 572 w 91"/>
                    <a:gd name="T9" fmla="*/ 2866 h 57"/>
                    <a:gd name="T10" fmla="*/ 0 w 91"/>
                    <a:gd name="T11" fmla="*/ 6136 h 57"/>
                    <a:gd name="T12" fmla="*/ 0 w 91"/>
                    <a:gd name="T13" fmla="*/ 9099 h 57"/>
                    <a:gd name="T14" fmla="*/ 572 w 91"/>
                    <a:gd name="T15" fmla="*/ 7596 h 57"/>
                    <a:gd name="T16" fmla="*/ 3172 w 91"/>
                    <a:gd name="T17" fmla="*/ 7596 h 57"/>
                    <a:gd name="T18" fmla="*/ 4795 w 91"/>
                    <a:gd name="T19" fmla="*/ 10657 h 57"/>
                    <a:gd name="T20" fmla="*/ 5874 w 91"/>
                    <a:gd name="T21" fmla="*/ 7596 h 57"/>
                    <a:gd name="T22" fmla="*/ 5322 w 91"/>
                    <a:gd name="T23" fmla="*/ 4312 h 57"/>
                    <a:gd name="T24" fmla="*/ 5322 w 91"/>
                    <a:gd name="T25" fmla="*/ 1303 h 57"/>
                    <a:gd name="T26" fmla="*/ 4208 w 91"/>
                    <a:gd name="T27" fmla="*/ 1303 h 57"/>
                    <a:gd name="T28" fmla="*/ 3172 w 91"/>
                    <a:gd name="T29" fmla="*/ 0 h 57"/>
                    <a:gd name="T30" fmla="*/ 2565 w 91"/>
                    <a:gd name="T31" fmla="*/ 0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
                    <a:gd name="T49" fmla="*/ 0 h 57"/>
                    <a:gd name="T50" fmla="*/ 91 w 91"/>
                    <a:gd name="T51" fmla="*/ 57 h 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 h="57">
                      <a:moveTo>
                        <a:pt x="40" y="0"/>
                      </a:moveTo>
                      <a:lnTo>
                        <a:pt x="40" y="23"/>
                      </a:lnTo>
                      <a:lnTo>
                        <a:pt x="25" y="23"/>
                      </a:lnTo>
                      <a:lnTo>
                        <a:pt x="16" y="7"/>
                      </a:lnTo>
                      <a:lnTo>
                        <a:pt x="9" y="15"/>
                      </a:lnTo>
                      <a:lnTo>
                        <a:pt x="0" y="32"/>
                      </a:lnTo>
                      <a:lnTo>
                        <a:pt x="0" y="47"/>
                      </a:lnTo>
                      <a:lnTo>
                        <a:pt x="9" y="40"/>
                      </a:lnTo>
                      <a:lnTo>
                        <a:pt x="50" y="40"/>
                      </a:lnTo>
                      <a:lnTo>
                        <a:pt x="74" y="56"/>
                      </a:lnTo>
                      <a:lnTo>
                        <a:pt x="90" y="40"/>
                      </a:lnTo>
                      <a:lnTo>
                        <a:pt x="82" y="23"/>
                      </a:lnTo>
                      <a:lnTo>
                        <a:pt x="82" y="7"/>
                      </a:lnTo>
                      <a:lnTo>
                        <a:pt x="65" y="7"/>
                      </a:lnTo>
                      <a:lnTo>
                        <a:pt x="50" y="0"/>
                      </a:lnTo>
                      <a:lnTo>
                        <a:pt x="40" y="0"/>
                      </a:lnTo>
                    </a:path>
                  </a:pathLst>
                </a:custGeom>
                <a:solidFill>
                  <a:srgbClr val="DDDDDD"/>
                </a:solidFill>
                <a:ln w="9525">
                  <a:noFill/>
                  <a:round/>
                  <a:headEnd/>
                  <a:tailEnd/>
                </a:ln>
              </p:spPr>
              <p:txBody>
                <a:bodyPr lIns="0" tIns="0" rIns="0" bIns="0" anchor="ctr"/>
                <a:lstStyle/>
                <a:p>
                  <a:endParaRPr lang="en-GB"/>
                </a:p>
              </p:txBody>
            </p:sp>
            <p:sp>
              <p:nvSpPr>
                <p:cNvPr id="3153" name="Freeform 289"/>
                <p:cNvSpPr>
                  <a:spLocks/>
                </p:cNvSpPr>
                <p:nvPr/>
              </p:nvSpPr>
              <p:spPr bwMode="gray">
                <a:xfrm>
                  <a:off x="2901" y="1860"/>
                  <a:ext cx="84" cy="67"/>
                </a:xfrm>
                <a:custGeom>
                  <a:avLst/>
                  <a:gdLst>
                    <a:gd name="T0" fmla="*/ 0 w 75"/>
                    <a:gd name="T1" fmla="*/ 7980 h 58"/>
                    <a:gd name="T2" fmla="*/ 0 w 75"/>
                    <a:gd name="T3" fmla="*/ 5063 h 58"/>
                    <a:gd name="T4" fmla="*/ 0 w 75"/>
                    <a:gd name="T5" fmla="*/ 2130 h 58"/>
                    <a:gd name="T6" fmla="*/ 809 w 75"/>
                    <a:gd name="T7" fmla="*/ 0 h 58"/>
                    <a:gd name="T8" fmla="*/ 4758 w 75"/>
                    <a:gd name="T9" fmla="*/ 0 h 58"/>
                    <a:gd name="T10" fmla="*/ 6934 w 75"/>
                    <a:gd name="T11" fmla="*/ 5063 h 58"/>
                    <a:gd name="T12" fmla="*/ 6934 w 75"/>
                    <a:gd name="T13" fmla="*/ 7980 h 58"/>
                    <a:gd name="T14" fmla="*/ 5331 w 75"/>
                    <a:gd name="T15" fmla="*/ 10416 h 58"/>
                    <a:gd name="T16" fmla="*/ 5331 w 75"/>
                    <a:gd name="T17" fmla="*/ 14994 h 58"/>
                    <a:gd name="T18" fmla="*/ 4758 w 75"/>
                    <a:gd name="T19" fmla="*/ 14994 h 58"/>
                    <a:gd name="T20" fmla="*/ 3024 w 75"/>
                    <a:gd name="T21" fmla="*/ 18269 h 58"/>
                    <a:gd name="T22" fmla="*/ 2307 w 75"/>
                    <a:gd name="T23" fmla="*/ 18269 h 58"/>
                    <a:gd name="T24" fmla="*/ 1466 w 75"/>
                    <a:gd name="T25" fmla="*/ 14994 h 58"/>
                    <a:gd name="T26" fmla="*/ 1466 w 75"/>
                    <a:gd name="T27" fmla="*/ 7980 h 58"/>
                    <a:gd name="T28" fmla="*/ 0 w 75"/>
                    <a:gd name="T29" fmla="*/ 7980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58"/>
                    <a:gd name="T47" fmla="*/ 75 w 75"/>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58">
                      <a:moveTo>
                        <a:pt x="0" y="25"/>
                      </a:moveTo>
                      <a:lnTo>
                        <a:pt x="0" y="16"/>
                      </a:lnTo>
                      <a:lnTo>
                        <a:pt x="0" y="7"/>
                      </a:lnTo>
                      <a:lnTo>
                        <a:pt x="9" y="0"/>
                      </a:lnTo>
                      <a:lnTo>
                        <a:pt x="50" y="0"/>
                      </a:lnTo>
                      <a:lnTo>
                        <a:pt x="74" y="16"/>
                      </a:lnTo>
                      <a:lnTo>
                        <a:pt x="74" y="25"/>
                      </a:lnTo>
                      <a:lnTo>
                        <a:pt x="57" y="32"/>
                      </a:lnTo>
                      <a:lnTo>
                        <a:pt x="57" y="47"/>
                      </a:lnTo>
                      <a:lnTo>
                        <a:pt x="50" y="47"/>
                      </a:lnTo>
                      <a:lnTo>
                        <a:pt x="32" y="57"/>
                      </a:lnTo>
                      <a:lnTo>
                        <a:pt x="25" y="57"/>
                      </a:lnTo>
                      <a:lnTo>
                        <a:pt x="16" y="47"/>
                      </a:lnTo>
                      <a:lnTo>
                        <a:pt x="16" y="25"/>
                      </a:lnTo>
                      <a:lnTo>
                        <a:pt x="0" y="25"/>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54" name="Freeform 290"/>
                <p:cNvSpPr>
                  <a:spLocks/>
                </p:cNvSpPr>
                <p:nvPr/>
              </p:nvSpPr>
              <p:spPr bwMode="gray">
                <a:xfrm>
                  <a:off x="2937" y="1776"/>
                  <a:ext cx="65" cy="47"/>
                </a:xfrm>
                <a:custGeom>
                  <a:avLst/>
                  <a:gdLst>
                    <a:gd name="T0" fmla="*/ 382 w 59"/>
                    <a:gd name="T1" fmla="*/ 3091 h 42"/>
                    <a:gd name="T2" fmla="*/ 0 w 59"/>
                    <a:gd name="T3" fmla="*/ 2205 h 42"/>
                    <a:gd name="T4" fmla="*/ 0 w 59"/>
                    <a:gd name="T5" fmla="*/ 801 h 42"/>
                    <a:gd name="T6" fmla="*/ 382 w 59"/>
                    <a:gd name="T7" fmla="*/ 0 h 42"/>
                    <a:gd name="T8" fmla="*/ 2826 w 59"/>
                    <a:gd name="T9" fmla="*/ 0 h 42"/>
                    <a:gd name="T10" fmla="*/ 2404 w 59"/>
                    <a:gd name="T11" fmla="*/ 801 h 42"/>
                    <a:gd name="T12" fmla="*/ 2001 w 59"/>
                    <a:gd name="T13" fmla="*/ 801 h 42"/>
                    <a:gd name="T14" fmla="*/ 2404 w 59"/>
                    <a:gd name="T15" fmla="*/ 3091 h 42"/>
                    <a:gd name="T16" fmla="*/ 2404 w 59"/>
                    <a:gd name="T17" fmla="*/ 3728 h 42"/>
                    <a:gd name="T18" fmla="*/ 1580 w 59"/>
                    <a:gd name="T19" fmla="*/ 3728 h 42"/>
                    <a:gd name="T20" fmla="*/ 856 w 59"/>
                    <a:gd name="T21" fmla="*/ 3091 h 42"/>
                    <a:gd name="T22" fmla="*/ 382 w 59"/>
                    <a:gd name="T23" fmla="*/ 3091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42"/>
                    <a:gd name="T38" fmla="*/ 59 w 59"/>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42">
                      <a:moveTo>
                        <a:pt x="8" y="34"/>
                      </a:moveTo>
                      <a:lnTo>
                        <a:pt x="0" y="24"/>
                      </a:lnTo>
                      <a:lnTo>
                        <a:pt x="0" y="9"/>
                      </a:lnTo>
                      <a:lnTo>
                        <a:pt x="8" y="0"/>
                      </a:lnTo>
                      <a:lnTo>
                        <a:pt x="58" y="0"/>
                      </a:lnTo>
                      <a:lnTo>
                        <a:pt x="50" y="9"/>
                      </a:lnTo>
                      <a:lnTo>
                        <a:pt x="42" y="9"/>
                      </a:lnTo>
                      <a:lnTo>
                        <a:pt x="50" y="34"/>
                      </a:lnTo>
                      <a:lnTo>
                        <a:pt x="50" y="41"/>
                      </a:lnTo>
                      <a:lnTo>
                        <a:pt x="33" y="41"/>
                      </a:lnTo>
                      <a:lnTo>
                        <a:pt x="18" y="34"/>
                      </a:lnTo>
                      <a:lnTo>
                        <a:pt x="8" y="34"/>
                      </a:lnTo>
                    </a:path>
                  </a:pathLst>
                </a:custGeom>
                <a:solidFill>
                  <a:srgbClr val="DDDDDD"/>
                </a:solidFill>
                <a:ln w="9525">
                  <a:noFill/>
                  <a:round/>
                  <a:headEnd/>
                  <a:tailEnd/>
                </a:ln>
              </p:spPr>
              <p:txBody>
                <a:bodyPr lIns="0" tIns="0" rIns="0" bIns="0" anchor="ctr"/>
                <a:lstStyle/>
                <a:p>
                  <a:endParaRPr lang="en-GB"/>
                </a:p>
              </p:txBody>
            </p:sp>
            <p:sp>
              <p:nvSpPr>
                <p:cNvPr id="3155" name="Freeform 291"/>
                <p:cNvSpPr>
                  <a:spLocks/>
                </p:cNvSpPr>
                <p:nvPr/>
              </p:nvSpPr>
              <p:spPr bwMode="gray">
                <a:xfrm>
                  <a:off x="2875" y="1888"/>
                  <a:ext cx="45" cy="27"/>
                </a:xfrm>
                <a:custGeom>
                  <a:avLst/>
                  <a:gdLst>
                    <a:gd name="T0" fmla="*/ 1655 w 41"/>
                    <a:gd name="T1" fmla="*/ 0 h 23"/>
                    <a:gd name="T2" fmla="*/ 1655 w 41"/>
                    <a:gd name="T3" fmla="*/ 13441 h 23"/>
                    <a:gd name="T4" fmla="*/ 966 w 41"/>
                    <a:gd name="T5" fmla="*/ 13441 h 23"/>
                    <a:gd name="T6" fmla="*/ 0 w 41"/>
                    <a:gd name="T7" fmla="*/ 9754 h 23"/>
                    <a:gd name="T8" fmla="*/ 607 w 41"/>
                    <a:gd name="T9" fmla="*/ 4131 h 23"/>
                    <a:gd name="T10" fmla="*/ 966 w 41"/>
                    <a:gd name="T11" fmla="*/ 0 h 23"/>
                    <a:gd name="T12" fmla="*/ 1655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40" y="0"/>
                      </a:moveTo>
                      <a:lnTo>
                        <a:pt x="40" y="22"/>
                      </a:lnTo>
                      <a:lnTo>
                        <a:pt x="24" y="22"/>
                      </a:lnTo>
                      <a:lnTo>
                        <a:pt x="0" y="16"/>
                      </a:lnTo>
                      <a:lnTo>
                        <a:pt x="15" y="7"/>
                      </a:lnTo>
                      <a:lnTo>
                        <a:pt x="24" y="0"/>
                      </a:lnTo>
                      <a:lnTo>
                        <a:pt x="40" y="0"/>
                      </a:lnTo>
                    </a:path>
                  </a:pathLst>
                </a:custGeom>
                <a:solidFill>
                  <a:srgbClr val="DDDDDD"/>
                </a:solidFill>
                <a:ln w="9525">
                  <a:noFill/>
                  <a:round/>
                  <a:headEnd/>
                  <a:tailEnd/>
                </a:ln>
              </p:spPr>
              <p:txBody>
                <a:bodyPr lIns="0" tIns="0" rIns="0" bIns="0" anchor="ctr"/>
                <a:lstStyle/>
                <a:p>
                  <a:endParaRPr lang="en-GB"/>
                </a:p>
              </p:txBody>
            </p:sp>
            <p:sp>
              <p:nvSpPr>
                <p:cNvPr id="3156" name="Freeform 292"/>
                <p:cNvSpPr>
                  <a:spLocks/>
                </p:cNvSpPr>
                <p:nvPr/>
              </p:nvSpPr>
              <p:spPr bwMode="gray">
                <a:xfrm>
                  <a:off x="3164" y="2156"/>
                  <a:ext cx="99" cy="38"/>
                </a:xfrm>
                <a:custGeom>
                  <a:avLst/>
                  <a:gdLst>
                    <a:gd name="T0" fmla="*/ 1749 w 89"/>
                    <a:gd name="T1" fmla="*/ 9225 h 33"/>
                    <a:gd name="T2" fmla="*/ 1749 w 89"/>
                    <a:gd name="T3" fmla="*/ 6957 h 33"/>
                    <a:gd name="T4" fmla="*/ 1749 w 89"/>
                    <a:gd name="T5" fmla="*/ 4220 h 33"/>
                    <a:gd name="T6" fmla="*/ 0 w 89"/>
                    <a:gd name="T7" fmla="*/ 0 h 33"/>
                    <a:gd name="T8" fmla="*/ 2850 w 89"/>
                    <a:gd name="T9" fmla="*/ 0 h 33"/>
                    <a:gd name="T10" fmla="*/ 4048 w 89"/>
                    <a:gd name="T11" fmla="*/ 2591 h 33"/>
                    <a:gd name="T12" fmla="*/ 5075 w 89"/>
                    <a:gd name="T13" fmla="*/ 2591 h 33"/>
                    <a:gd name="T14" fmla="*/ 6270 w 89"/>
                    <a:gd name="T15" fmla="*/ 6957 h 33"/>
                    <a:gd name="T16" fmla="*/ 5657 w 89"/>
                    <a:gd name="T17" fmla="*/ 6957 h 33"/>
                    <a:gd name="T18" fmla="*/ 6270 w 89"/>
                    <a:gd name="T19" fmla="*/ 9225 h 33"/>
                    <a:gd name="T20" fmla="*/ 5075 w 89"/>
                    <a:gd name="T21" fmla="*/ 9225 h 33"/>
                    <a:gd name="T22" fmla="*/ 4562 w 89"/>
                    <a:gd name="T23" fmla="*/ 9225 h 33"/>
                    <a:gd name="T24" fmla="*/ 3322 w 89"/>
                    <a:gd name="T25" fmla="*/ 9225 h 33"/>
                    <a:gd name="T26" fmla="*/ 1749 w 89"/>
                    <a:gd name="T27" fmla="*/ 9225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33"/>
                    <a:gd name="T44" fmla="*/ 89 w 89"/>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33">
                      <a:moveTo>
                        <a:pt x="25" y="32"/>
                      </a:moveTo>
                      <a:lnTo>
                        <a:pt x="25" y="24"/>
                      </a:lnTo>
                      <a:lnTo>
                        <a:pt x="25" y="15"/>
                      </a:lnTo>
                      <a:lnTo>
                        <a:pt x="0" y="0"/>
                      </a:lnTo>
                      <a:lnTo>
                        <a:pt x="40" y="0"/>
                      </a:lnTo>
                      <a:lnTo>
                        <a:pt x="57" y="9"/>
                      </a:lnTo>
                      <a:lnTo>
                        <a:pt x="72" y="9"/>
                      </a:lnTo>
                      <a:lnTo>
                        <a:pt x="88" y="24"/>
                      </a:lnTo>
                      <a:lnTo>
                        <a:pt x="81" y="24"/>
                      </a:lnTo>
                      <a:lnTo>
                        <a:pt x="88" y="32"/>
                      </a:lnTo>
                      <a:lnTo>
                        <a:pt x="72" y="32"/>
                      </a:lnTo>
                      <a:lnTo>
                        <a:pt x="65" y="32"/>
                      </a:lnTo>
                      <a:lnTo>
                        <a:pt x="48" y="32"/>
                      </a:lnTo>
                      <a:lnTo>
                        <a:pt x="25" y="32"/>
                      </a:lnTo>
                    </a:path>
                  </a:pathLst>
                </a:custGeom>
                <a:solidFill>
                  <a:srgbClr val="DDDDDD"/>
                </a:solidFill>
                <a:ln w="9525">
                  <a:noFill/>
                  <a:round/>
                  <a:headEnd/>
                  <a:tailEnd/>
                </a:ln>
              </p:spPr>
              <p:txBody>
                <a:bodyPr lIns="0" tIns="0" rIns="0" bIns="0" anchor="ctr"/>
                <a:lstStyle/>
                <a:p>
                  <a:endParaRPr lang="en-GB"/>
                </a:p>
              </p:txBody>
            </p:sp>
            <p:sp>
              <p:nvSpPr>
                <p:cNvPr id="3157" name="Freeform 293"/>
                <p:cNvSpPr>
                  <a:spLocks/>
                </p:cNvSpPr>
                <p:nvPr/>
              </p:nvSpPr>
              <p:spPr bwMode="gray">
                <a:xfrm>
                  <a:off x="2757" y="1452"/>
                  <a:ext cx="181" cy="437"/>
                </a:xfrm>
                <a:custGeom>
                  <a:avLst/>
                  <a:gdLst>
                    <a:gd name="T0" fmla="*/ 0 w 163"/>
                    <a:gd name="T1" fmla="*/ 58437 h 383"/>
                    <a:gd name="T2" fmla="*/ 574 w 163"/>
                    <a:gd name="T3" fmla="*/ 58437 h 383"/>
                    <a:gd name="T4" fmla="*/ 574 w 163"/>
                    <a:gd name="T5" fmla="*/ 54018 h 383"/>
                    <a:gd name="T6" fmla="*/ 1194 w 163"/>
                    <a:gd name="T7" fmla="*/ 52317 h 383"/>
                    <a:gd name="T8" fmla="*/ 1194 w 163"/>
                    <a:gd name="T9" fmla="*/ 47507 h 383"/>
                    <a:gd name="T10" fmla="*/ 1194 w 163"/>
                    <a:gd name="T11" fmla="*/ 45947 h 383"/>
                    <a:gd name="T12" fmla="*/ 574 w 163"/>
                    <a:gd name="T13" fmla="*/ 39340 h 383"/>
                    <a:gd name="T14" fmla="*/ 1194 w 163"/>
                    <a:gd name="T15" fmla="*/ 33263 h 383"/>
                    <a:gd name="T16" fmla="*/ 1652 w 163"/>
                    <a:gd name="T17" fmla="*/ 31783 h 383"/>
                    <a:gd name="T18" fmla="*/ 2762 w 163"/>
                    <a:gd name="T19" fmla="*/ 30218 h 383"/>
                    <a:gd name="T20" fmla="*/ 2240 w 163"/>
                    <a:gd name="T21" fmla="*/ 26785 h 383"/>
                    <a:gd name="T22" fmla="*/ 2762 w 163"/>
                    <a:gd name="T23" fmla="*/ 23760 h 383"/>
                    <a:gd name="T24" fmla="*/ 3346 w 163"/>
                    <a:gd name="T25" fmla="*/ 19025 h 383"/>
                    <a:gd name="T26" fmla="*/ 4264 w 163"/>
                    <a:gd name="T27" fmla="*/ 14246 h 383"/>
                    <a:gd name="T28" fmla="*/ 4264 w 163"/>
                    <a:gd name="T29" fmla="*/ 10943 h 383"/>
                    <a:gd name="T30" fmla="*/ 4878 w 163"/>
                    <a:gd name="T31" fmla="*/ 8172 h 383"/>
                    <a:gd name="T32" fmla="*/ 5370 w 163"/>
                    <a:gd name="T33" fmla="*/ 5922 h 383"/>
                    <a:gd name="T34" fmla="*/ 5963 w 163"/>
                    <a:gd name="T35" fmla="*/ 5922 h 383"/>
                    <a:gd name="T36" fmla="*/ 5963 w 163"/>
                    <a:gd name="T37" fmla="*/ 3062 h 383"/>
                    <a:gd name="T38" fmla="*/ 6447 w 163"/>
                    <a:gd name="T39" fmla="*/ 3062 h 383"/>
                    <a:gd name="T40" fmla="*/ 7536 w 163"/>
                    <a:gd name="T41" fmla="*/ 3062 h 383"/>
                    <a:gd name="T42" fmla="*/ 7536 w 163"/>
                    <a:gd name="T43" fmla="*/ 0 h 383"/>
                    <a:gd name="T44" fmla="*/ 7950 w 163"/>
                    <a:gd name="T45" fmla="*/ 0 h 383"/>
                    <a:gd name="T46" fmla="*/ 10215 w 163"/>
                    <a:gd name="T47" fmla="*/ 5922 h 383"/>
                    <a:gd name="T48" fmla="*/ 10715 w 163"/>
                    <a:gd name="T49" fmla="*/ 20574 h 383"/>
                    <a:gd name="T50" fmla="*/ 9649 w 163"/>
                    <a:gd name="T51" fmla="*/ 20574 h 383"/>
                    <a:gd name="T52" fmla="*/ 8589 w 163"/>
                    <a:gd name="T53" fmla="*/ 23760 h 383"/>
                    <a:gd name="T54" fmla="*/ 8589 w 163"/>
                    <a:gd name="T55" fmla="*/ 25320 h 383"/>
                    <a:gd name="T56" fmla="*/ 8589 w 163"/>
                    <a:gd name="T57" fmla="*/ 26785 h 383"/>
                    <a:gd name="T58" fmla="*/ 9145 w 163"/>
                    <a:gd name="T59" fmla="*/ 28716 h 383"/>
                    <a:gd name="T60" fmla="*/ 7950 w 163"/>
                    <a:gd name="T61" fmla="*/ 31783 h 383"/>
                    <a:gd name="T62" fmla="*/ 6447 w 163"/>
                    <a:gd name="T63" fmla="*/ 36492 h 383"/>
                    <a:gd name="T64" fmla="*/ 5370 w 163"/>
                    <a:gd name="T65" fmla="*/ 41493 h 383"/>
                    <a:gd name="T66" fmla="*/ 5370 w 163"/>
                    <a:gd name="T67" fmla="*/ 49410 h 383"/>
                    <a:gd name="T68" fmla="*/ 6447 w 163"/>
                    <a:gd name="T69" fmla="*/ 54018 h 383"/>
                    <a:gd name="T70" fmla="*/ 5963 w 163"/>
                    <a:gd name="T71" fmla="*/ 55379 h 383"/>
                    <a:gd name="T72" fmla="*/ 5963 w 163"/>
                    <a:gd name="T73" fmla="*/ 57168 h 383"/>
                    <a:gd name="T74" fmla="*/ 4878 w 163"/>
                    <a:gd name="T75" fmla="*/ 59817 h 383"/>
                    <a:gd name="T76" fmla="*/ 4264 w 163"/>
                    <a:gd name="T77" fmla="*/ 71144 h 383"/>
                    <a:gd name="T78" fmla="*/ 3346 w 163"/>
                    <a:gd name="T79" fmla="*/ 71144 h 383"/>
                    <a:gd name="T80" fmla="*/ 2762 w 163"/>
                    <a:gd name="T81" fmla="*/ 73092 h 383"/>
                    <a:gd name="T82" fmla="*/ 2762 w 163"/>
                    <a:gd name="T83" fmla="*/ 74663 h 383"/>
                    <a:gd name="T84" fmla="*/ 1652 w 163"/>
                    <a:gd name="T85" fmla="*/ 74663 h 383"/>
                    <a:gd name="T86" fmla="*/ 1194 w 163"/>
                    <a:gd name="T87" fmla="*/ 71144 h 383"/>
                    <a:gd name="T88" fmla="*/ 1652 w 163"/>
                    <a:gd name="T89" fmla="*/ 69637 h 383"/>
                    <a:gd name="T90" fmla="*/ 1194 w 163"/>
                    <a:gd name="T91" fmla="*/ 68132 h 383"/>
                    <a:gd name="T92" fmla="*/ 0 w 163"/>
                    <a:gd name="T93" fmla="*/ 58437 h 3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3"/>
                    <a:gd name="T142" fmla="*/ 0 h 383"/>
                    <a:gd name="T143" fmla="*/ 163 w 163"/>
                    <a:gd name="T144" fmla="*/ 383 h 38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3" h="383">
                      <a:moveTo>
                        <a:pt x="0" y="299"/>
                      </a:moveTo>
                      <a:lnTo>
                        <a:pt x="9" y="299"/>
                      </a:lnTo>
                      <a:lnTo>
                        <a:pt x="9" y="276"/>
                      </a:lnTo>
                      <a:lnTo>
                        <a:pt x="18" y="267"/>
                      </a:lnTo>
                      <a:lnTo>
                        <a:pt x="18" y="243"/>
                      </a:lnTo>
                      <a:lnTo>
                        <a:pt x="18" y="236"/>
                      </a:lnTo>
                      <a:lnTo>
                        <a:pt x="9" y="202"/>
                      </a:lnTo>
                      <a:lnTo>
                        <a:pt x="18" y="170"/>
                      </a:lnTo>
                      <a:lnTo>
                        <a:pt x="25" y="162"/>
                      </a:lnTo>
                      <a:lnTo>
                        <a:pt x="41" y="155"/>
                      </a:lnTo>
                      <a:lnTo>
                        <a:pt x="33" y="137"/>
                      </a:lnTo>
                      <a:lnTo>
                        <a:pt x="41" y="122"/>
                      </a:lnTo>
                      <a:lnTo>
                        <a:pt x="50" y="97"/>
                      </a:lnTo>
                      <a:lnTo>
                        <a:pt x="65" y="73"/>
                      </a:lnTo>
                      <a:lnTo>
                        <a:pt x="65" y="56"/>
                      </a:lnTo>
                      <a:lnTo>
                        <a:pt x="75" y="41"/>
                      </a:lnTo>
                      <a:lnTo>
                        <a:pt x="81" y="31"/>
                      </a:lnTo>
                      <a:lnTo>
                        <a:pt x="90" y="31"/>
                      </a:lnTo>
                      <a:lnTo>
                        <a:pt x="90" y="16"/>
                      </a:lnTo>
                      <a:lnTo>
                        <a:pt x="98" y="16"/>
                      </a:lnTo>
                      <a:lnTo>
                        <a:pt x="115" y="16"/>
                      </a:lnTo>
                      <a:lnTo>
                        <a:pt x="115" y="0"/>
                      </a:lnTo>
                      <a:lnTo>
                        <a:pt x="121" y="0"/>
                      </a:lnTo>
                      <a:lnTo>
                        <a:pt x="155" y="31"/>
                      </a:lnTo>
                      <a:lnTo>
                        <a:pt x="162" y="105"/>
                      </a:lnTo>
                      <a:lnTo>
                        <a:pt x="146" y="105"/>
                      </a:lnTo>
                      <a:lnTo>
                        <a:pt x="130" y="122"/>
                      </a:lnTo>
                      <a:lnTo>
                        <a:pt x="130" y="130"/>
                      </a:lnTo>
                      <a:lnTo>
                        <a:pt x="130" y="137"/>
                      </a:lnTo>
                      <a:lnTo>
                        <a:pt x="139" y="146"/>
                      </a:lnTo>
                      <a:lnTo>
                        <a:pt x="121" y="162"/>
                      </a:lnTo>
                      <a:lnTo>
                        <a:pt x="98" y="187"/>
                      </a:lnTo>
                      <a:lnTo>
                        <a:pt x="81" y="212"/>
                      </a:lnTo>
                      <a:lnTo>
                        <a:pt x="81" y="252"/>
                      </a:lnTo>
                      <a:lnTo>
                        <a:pt x="98" y="276"/>
                      </a:lnTo>
                      <a:lnTo>
                        <a:pt x="90" y="283"/>
                      </a:lnTo>
                      <a:lnTo>
                        <a:pt x="90" y="292"/>
                      </a:lnTo>
                      <a:lnTo>
                        <a:pt x="75" y="307"/>
                      </a:lnTo>
                      <a:lnTo>
                        <a:pt x="65" y="364"/>
                      </a:lnTo>
                      <a:lnTo>
                        <a:pt x="50" y="364"/>
                      </a:lnTo>
                      <a:lnTo>
                        <a:pt x="41" y="373"/>
                      </a:lnTo>
                      <a:lnTo>
                        <a:pt x="41" y="382"/>
                      </a:lnTo>
                      <a:lnTo>
                        <a:pt x="25" y="382"/>
                      </a:lnTo>
                      <a:lnTo>
                        <a:pt x="18" y="364"/>
                      </a:lnTo>
                      <a:lnTo>
                        <a:pt x="25" y="357"/>
                      </a:lnTo>
                      <a:lnTo>
                        <a:pt x="18" y="349"/>
                      </a:lnTo>
                      <a:lnTo>
                        <a:pt x="0" y="299"/>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58" name="Freeform 294"/>
                <p:cNvSpPr>
                  <a:spLocks/>
                </p:cNvSpPr>
                <p:nvPr/>
              </p:nvSpPr>
              <p:spPr bwMode="gray">
                <a:xfrm>
                  <a:off x="2487" y="1888"/>
                  <a:ext cx="39" cy="39"/>
                </a:xfrm>
                <a:custGeom>
                  <a:avLst/>
                  <a:gdLst>
                    <a:gd name="T0" fmla="*/ 1889 w 35"/>
                    <a:gd name="T1" fmla="*/ 25486 h 33"/>
                    <a:gd name="T2" fmla="*/ 1889 w 35"/>
                    <a:gd name="T3" fmla="*/ 17607 h 33"/>
                    <a:gd name="T4" fmla="*/ 640 w 35"/>
                    <a:gd name="T5" fmla="*/ 17607 h 33"/>
                    <a:gd name="T6" fmla="*/ 0 w 35"/>
                    <a:gd name="T7" fmla="*/ 12606 h 33"/>
                    <a:gd name="T8" fmla="*/ 640 w 35"/>
                    <a:gd name="T9" fmla="*/ 0 h 33"/>
                    <a:gd name="T10" fmla="*/ 1889 w 35"/>
                    <a:gd name="T11" fmla="*/ 5147 h 33"/>
                    <a:gd name="T12" fmla="*/ 2534 w 35"/>
                    <a:gd name="T13" fmla="*/ 17607 h 33"/>
                    <a:gd name="T14" fmla="*/ 1889 w 35"/>
                    <a:gd name="T15" fmla="*/ 25486 h 33"/>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33"/>
                    <a:gd name="T26" fmla="*/ 35 w 35"/>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33">
                      <a:moveTo>
                        <a:pt x="25" y="32"/>
                      </a:moveTo>
                      <a:lnTo>
                        <a:pt x="25" y="22"/>
                      </a:lnTo>
                      <a:lnTo>
                        <a:pt x="9" y="22"/>
                      </a:lnTo>
                      <a:lnTo>
                        <a:pt x="0" y="16"/>
                      </a:lnTo>
                      <a:lnTo>
                        <a:pt x="9" y="0"/>
                      </a:lnTo>
                      <a:lnTo>
                        <a:pt x="25" y="7"/>
                      </a:lnTo>
                      <a:lnTo>
                        <a:pt x="34" y="22"/>
                      </a:lnTo>
                      <a:lnTo>
                        <a:pt x="25" y="32"/>
                      </a:lnTo>
                    </a:path>
                  </a:pathLst>
                </a:custGeom>
                <a:solidFill>
                  <a:srgbClr val="DDDDDD"/>
                </a:solidFill>
                <a:ln w="9525">
                  <a:noFill/>
                  <a:round/>
                  <a:headEnd/>
                  <a:tailEnd/>
                </a:ln>
              </p:spPr>
              <p:txBody>
                <a:bodyPr lIns="0" tIns="0" rIns="0" bIns="0" anchor="ctr"/>
                <a:lstStyle/>
                <a:p>
                  <a:endParaRPr lang="en-GB"/>
                </a:p>
              </p:txBody>
            </p:sp>
            <p:sp>
              <p:nvSpPr>
                <p:cNvPr id="3159" name="Freeform 295"/>
                <p:cNvSpPr>
                  <a:spLocks/>
                </p:cNvSpPr>
                <p:nvPr/>
              </p:nvSpPr>
              <p:spPr bwMode="gray">
                <a:xfrm>
                  <a:off x="2450" y="1888"/>
                  <a:ext cx="66" cy="94"/>
                </a:xfrm>
                <a:custGeom>
                  <a:avLst/>
                  <a:gdLst>
                    <a:gd name="T0" fmla="*/ 3744 w 59"/>
                    <a:gd name="T1" fmla="*/ 0 h 82"/>
                    <a:gd name="T2" fmla="*/ 2954 w 59"/>
                    <a:gd name="T3" fmla="*/ 3826 h 82"/>
                    <a:gd name="T4" fmla="*/ 3744 w 59"/>
                    <a:gd name="T5" fmla="*/ 5211 h 82"/>
                    <a:gd name="T6" fmla="*/ 5179 w 59"/>
                    <a:gd name="T7" fmla="*/ 5211 h 82"/>
                    <a:gd name="T8" fmla="*/ 5179 w 59"/>
                    <a:gd name="T9" fmla="*/ 7575 h 82"/>
                    <a:gd name="T10" fmla="*/ 5179 w 59"/>
                    <a:gd name="T11" fmla="*/ 11191 h 82"/>
                    <a:gd name="T12" fmla="*/ 4343 w 59"/>
                    <a:gd name="T13" fmla="*/ 17191 h 82"/>
                    <a:gd name="T14" fmla="*/ 652 w 59"/>
                    <a:gd name="T15" fmla="*/ 19325 h 82"/>
                    <a:gd name="T16" fmla="*/ 0 w 59"/>
                    <a:gd name="T17" fmla="*/ 17191 h 82"/>
                    <a:gd name="T18" fmla="*/ 652 w 59"/>
                    <a:gd name="T19" fmla="*/ 17191 h 82"/>
                    <a:gd name="T20" fmla="*/ 1583 w 59"/>
                    <a:gd name="T21" fmla="*/ 11191 h 82"/>
                    <a:gd name="T22" fmla="*/ 652 w 59"/>
                    <a:gd name="T23" fmla="*/ 9488 h 82"/>
                    <a:gd name="T24" fmla="*/ 1583 w 59"/>
                    <a:gd name="T25" fmla="*/ 7575 h 82"/>
                    <a:gd name="T26" fmla="*/ 652 w 59"/>
                    <a:gd name="T27" fmla="*/ 7575 h 82"/>
                    <a:gd name="T28" fmla="*/ 652 w 59"/>
                    <a:gd name="T29" fmla="*/ 5211 h 82"/>
                    <a:gd name="T30" fmla="*/ 2216 w 59"/>
                    <a:gd name="T31" fmla="*/ 5211 h 82"/>
                    <a:gd name="T32" fmla="*/ 2954 w 59"/>
                    <a:gd name="T33" fmla="*/ 3826 h 82"/>
                    <a:gd name="T34" fmla="*/ 2216 w 59"/>
                    <a:gd name="T35" fmla="*/ 3826 h 82"/>
                    <a:gd name="T36" fmla="*/ 2216 w 59"/>
                    <a:gd name="T37" fmla="*/ 1525 h 82"/>
                    <a:gd name="T38" fmla="*/ 3744 w 59"/>
                    <a:gd name="T39" fmla="*/ 0 h 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82"/>
                    <a:gd name="T62" fmla="*/ 59 w 59"/>
                    <a:gd name="T63" fmla="*/ 82 h 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82">
                      <a:moveTo>
                        <a:pt x="42" y="0"/>
                      </a:moveTo>
                      <a:lnTo>
                        <a:pt x="33" y="16"/>
                      </a:lnTo>
                      <a:lnTo>
                        <a:pt x="42" y="22"/>
                      </a:lnTo>
                      <a:lnTo>
                        <a:pt x="58" y="22"/>
                      </a:lnTo>
                      <a:lnTo>
                        <a:pt x="58" y="32"/>
                      </a:lnTo>
                      <a:lnTo>
                        <a:pt x="58" y="47"/>
                      </a:lnTo>
                      <a:lnTo>
                        <a:pt x="49" y="72"/>
                      </a:lnTo>
                      <a:lnTo>
                        <a:pt x="8" y="81"/>
                      </a:lnTo>
                      <a:lnTo>
                        <a:pt x="0" y="72"/>
                      </a:lnTo>
                      <a:lnTo>
                        <a:pt x="8" y="72"/>
                      </a:lnTo>
                      <a:lnTo>
                        <a:pt x="18" y="47"/>
                      </a:lnTo>
                      <a:lnTo>
                        <a:pt x="8" y="40"/>
                      </a:lnTo>
                      <a:lnTo>
                        <a:pt x="18" y="32"/>
                      </a:lnTo>
                      <a:lnTo>
                        <a:pt x="8" y="32"/>
                      </a:lnTo>
                      <a:lnTo>
                        <a:pt x="8" y="22"/>
                      </a:lnTo>
                      <a:lnTo>
                        <a:pt x="25" y="22"/>
                      </a:lnTo>
                      <a:lnTo>
                        <a:pt x="33" y="16"/>
                      </a:lnTo>
                      <a:lnTo>
                        <a:pt x="25" y="16"/>
                      </a:lnTo>
                      <a:lnTo>
                        <a:pt x="25" y="7"/>
                      </a:lnTo>
                      <a:lnTo>
                        <a:pt x="42" y="0"/>
                      </a:lnTo>
                    </a:path>
                  </a:pathLst>
                </a:custGeom>
                <a:solidFill>
                  <a:srgbClr val="DDDDDD"/>
                </a:solidFill>
                <a:ln w="9525">
                  <a:noFill/>
                  <a:round/>
                  <a:headEnd/>
                  <a:tailEnd/>
                </a:ln>
              </p:spPr>
              <p:txBody>
                <a:bodyPr lIns="0" tIns="0" rIns="0" bIns="0" anchor="ctr"/>
                <a:lstStyle/>
                <a:p>
                  <a:endParaRPr lang="en-GB"/>
                </a:p>
              </p:txBody>
            </p:sp>
            <p:sp>
              <p:nvSpPr>
                <p:cNvPr id="3160" name="Freeform 296"/>
                <p:cNvSpPr>
                  <a:spLocks/>
                </p:cNvSpPr>
                <p:nvPr/>
              </p:nvSpPr>
              <p:spPr bwMode="gray">
                <a:xfrm>
                  <a:off x="2711" y="1831"/>
                  <a:ext cx="47" cy="67"/>
                </a:xfrm>
                <a:custGeom>
                  <a:avLst/>
                  <a:gdLst>
                    <a:gd name="T0" fmla="*/ 801 w 42"/>
                    <a:gd name="T1" fmla="*/ 18269 h 58"/>
                    <a:gd name="T2" fmla="*/ 1760 w 42"/>
                    <a:gd name="T3" fmla="*/ 18269 h 58"/>
                    <a:gd name="T4" fmla="*/ 2227 w 42"/>
                    <a:gd name="T5" fmla="*/ 18269 h 58"/>
                    <a:gd name="T6" fmla="*/ 3091 w 42"/>
                    <a:gd name="T7" fmla="*/ 10416 h 58"/>
                    <a:gd name="T8" fmla="*/ 3728 w 42"/>
                    <a:gd name="T9" fmla="*/ 10416 h 58"/>
                    <a:gd name="T10" fmla="*/ 3728 w 42"/>
                    <a:gd name="T11" fmla="*/ 7980 h 58"/>
                    <a:gd name="T12" fmla="*/ 3091 w 42"/>
                    <a:gd name="T13" fmla="*/ 7980 h 58"/>
                    <a:gd name="T14" fmla="*/ 3091 w 42"/>
                    <a:gd name="T15" fmla="*/ 0 h 58"/>
                    <a:gd name="T16" fmla="*/ 801 w 42"/>
                    <a:gd name="T17" fmla="*/ 2461 h 58"/>
                    <a:gd name="T18" fmla="*/ 0 w 42"/>
                    <a:gd name="T19" fmla="*/ 7980 h 58"/>
                    <a:gd name="T20" fmla="*/ 0 w 42"/>
                    <a:gd name="T21" fmla="*/ 12980 h 58"/>
                    <a:gd name="T22" fmla="*/ 801 w 42"/>
                    <a:gd name="T23" fmla="*/ 16056 h 58"/>
                    <a:gd name="T24" fmla="*/ 801 w 42"/>
                    <a:gd name="T25" fmla="*/ 18269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58"/>
                    <a:gd name="T41" fmla="*/ 42 w 42"/>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58">
                      <a:moveTo>
                        <a:pt x="9" y="57"/>
                      </a:moveTo>
                      <a:lnTo>
                        <a:pt x="19" y="57"/>
                      </a:lnTo>
                      <a:lnTo>
                        <a:pt x="25" y="57"/>
                      </a:lnTo>
                      <a:lnTo>
                        <a:pt x="34" y="32"/>
                      </a:lnTo>
                      <a:lnTo>
                        <a:pt x="41" y="32"/>
                      </a:lnTo>
                      <a:lnTo>
                        <a:pt x="41" y="25"/>
                      </a:lnTo>
                      <a:lnTo>
                        <a:pt x="34" y="25"/>
                      </a:lnTo>
                      <a:lnTo>
                        <a:pt x="34" y="0"/>
                      </a:lnTo>
                      <a:lnTo>
                        <a:pt x="9" y="8"/>
                      </a:lnTo>
                      <a:lnTo>
                        <a:pt x="0" y="25"/>
                      </a:lnTo>
                      <a:lnTo>
                        <a:pt x="0" y="41"/>
                      </a:lnTo>
                      <a:lnTo>
                        <a:pt x="9" y="50"/>
                      </a:lnTo>
                      <a:lnTo>
                        <a:pt x="9" y="57"/>
                      </a:lnTo>
                    </a:path>
                  </a:pathLst>
                </a:custGeom>
                <a:solidFill>
                  <a:srgbClr val="DDDDDD"/>
                </a:solidFill>
                <a:ln w="9525">
                  <a:noFill/>
                  <a:round/>
                  <a:headEnd/>
                  <a:tailEnd/>
                </a:ln>
              </p:spPr>
              <p:txBody>
                <a:bodyPr lIns="0" tIns="0" rIns="0" bIns="0" anchor="ctr"/>
                <a:lstStyle/>
                <a:p>
                  <a:endParaRPr lang="en-GB"/>
                </a:p>
              </p:txBody>
            </p:sp>
            <p:sp>
              <p:nvSpPr>
                <p:cNvPr id="3161" name="Freeform 297"/>
                <p:cNvSpPr>
                  <a:spLocks/>
                </p:cNvSpPr>
                <p:nvPr/>
              </p:nvSpPr>
              <p:spPr bwMode="gray">
                <a:xfrm>
                  <a:off x="2649" y="1934"/>
                  <a:ext cx="57" cy="65"/>
                </a:xfrm>
                <a:custGeom>
                  <a:avLst/>
                  <a:gdLst>
                    <a:gd name="T0" fmla="*/ 2781 w 51"/>
                    <a:gd name="T1" fmla="*/ 10657 h 57"/>
                    <a:gd name="T2" fmla="*/ 2781 w 51"/>
                    <a:gd name="T3" fmla="*/ 6136 h 57"/>
                    <a:gd name="T4" fmla="*/ 3474 w 51"/>
                    <a:gd name="T5" fmla="*/ 4312 h 57"/>
                    <a:gd name="T6" fmla="*/ 4252 w 51"/>
                    <a:gd name="T7" fmla="*/ 0 h 57"/>
                    <a:gd name="T8" fmla="*/ 2127 w 51"/>
                    <a:gd name="T9" fmla="*/ 1303 h 57"/>
                    <a:gd name="T10" fmla="*/ 2781 w 51"/>
                    <a:gd name="T11" fmla="*/ 4312 h 57"/>
                    <a:gd name="T12" fmla="*/ 2127 w 51"/>
                    <a:gd name="T13" fmla="*/ 4312 h 57"/>
                    <a:gd name="T14" fmla="*/ 2127 w 51"/>
                    <a:gd name="T15" fmla="*/ 3029 h 57"/>
                    <a:gd name="T16" fmla="*/ 1364 w 51"/>
                    <a:gd name="T17" fmla="*/ 3029 h 57"/>
                    <a:gd name="T18" fmla="*/ 0 w 51"/>
                    <a:gd name="T19" fmla="*/ 9099 h 57"/>
                    <a:gd name="T20" fmla="*/ 2127 w 51"/>
                    <a:gd name="T21" fmla="*/ 9099 h 57"/>
                    <a:gd name="T22" fmla="*/ 2781 w 51"/>
                    <a:gd name="T23" fmla="*/ 1065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57"/>
                    <a:gd name="T38" fmla="*/ 51 w 51"/>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57">
                      <a:moveTo>
                        <a:pt x="33" y="56"/>
                      </a:moveTo>
                      <a:lnTo>
                        <a:pt x="33" y="32"/>
                      </a:lnTo>
                      <a:lnTo>
                        <a:pt x="41" y="23"/>
                      </a:lnTo>
                      <a:lnTo>
                        <a:pt x="50" y="0"/>
                      </a:lnTo>
                      <a:lnTo>
                        <a:pt x="25" y="7"/>
                      </a:lnTo>
                      <a:lnTo>
                        <a:pt x="33" y="23"/>
                      </a:lnTo>
                      <a:lnTo>
                        <a:pt x="25" y="23"/>
                      </a:lnTo>
                      <a:lnTo>
                        <a:pt x="25" y="16"/>
                      </a:lnTo>
                      <a:lnTo>
                        <a:pt x="16" y="16"/>
                      </a:lnTo>
                      <a:lnTo>
                        <a:pt x="0" y="47"/>
                      </a:lnTo>
                      <a:lnTo>
                        <a:pt x="25" y="47"/>
                      </a:lnTo>
                      <a:lnTo>
                        <a:pt x="33" y="56"/>
                      </a:lnTo>
                    </a:path>
                  </a:pathLst>
                </a:custGeom>
                <a:solidFill>
                  <a:srgbClr val="DDDDDD"/>
                </a:solidFill>
                <a:ln w="9525">
                  <a:noFill/>
                  <a:round/>
                  <a:headEnd/>
                  <a:tailEnd/>
                </a:ln>
              </p:spPr>
              <p:txBody>
                <a:bodyPr lIns="0" tIns="0" rIns="0" bIns="0" anchor="ctr"/>
                <a:lstStyle/>
                <a:p>
                  <a:endParaRPr lang="en-GB"/>
                </a:p>
              </p:txBody>
            </p:sp>
            <p:sp>
              <p:nvSpPr>
                <p:cNvPr id="3162" name="Freeform 298"/>
                <p:cNvSpPr>
                  <a:spLocks/>
                </p:cNvSpPr>
                <p:nvPr/>
              </p:nvSpPr>
              <p:spPr bwMode="gray">
                <a:xfrm>
                  <a:off x="2639" y="1988"/>
                  <a:ext cx="48" cy="40"/>
                </a:xfrm>
                <a:custGeom>
                  <a:avLst/>
                  <a:gdLst>
                    <a:gd name="T0" fmla="*/ 2724 w 43"/>
                    <a:gd name="T1" fmla="*/ 7047 h 35"/>
                    <a:gd name="T2" fmla="*/ 2058 w 43"/>
                    <a:gd name="T3" fmla="*/ 7047 h 35"/>
                    <a:gd name="T4" fmla="*/ 2058 w 43"/>
                    <a:gd name="T5" fmla="*/ 5239 h 35"/>
                    <a:gd name="T6" fmla="*/ 1480 w 43"/>
                    <a:gd name="T7" fmla="*/ 5239 h 35"/>
                    <a:gd name="T8" fmla="*/ 1480 w 43"/>
                    <a:gd name="T9" fmla="*/ 3510 h 35"/>
                    <a:gd name="T10" fmla="*/ 0 w 43"/>
                    <a:gd name="T11" fmla="*/ 1800 h 35"/>
                    <a:gd name="T12" fmla="*/ 0 w 43"/>
                    <a:gd name="T13" fmla="*/ 0 h 35"/>
                    <a:gd name="T14" fmla="*/ 709 w 43"/>
                    <a:gd name="T15" fmla="*/ 0 h 35"/>
                    <a:gd name="T16" fmla="*/ 2724 w 43"/>
                    <a:gd name="T17" fmla="*/ 0 h 35"/>
                    <a:gd name="T18" fmla="*/ 3395 w 43"/>
                    <a:gd name="T19" fmla="*/ 1800 h 35"/>
                    <a:gd name="T20" fmla="*/ 3395 w 43"/>
                    <a:gd name="T21" fmla="*/ 5239 h 35"/>
                    <a:gd name="T22" fmla="*/ 2724 w 43"/>
                    <a:gd name="T23" fmla="*/ 5239 h 35"/>
                    <a:gd name="T24" fmla="*/ 2724 w 43"/>
                    <a:gd name="T25" fmla="*/ 7047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5"/>
                    <a:gd name="T41" fmla="*/ 43 w 43"/>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5">
                      <a:moveTo>
                        <a:pt x="34" y="34"/>
                      </a:moveTo>
                      <a:lnTo>
                        <a:pt x="25" y="34"/>
                      </a:lnTo>
                      <a:lnTo>
                        <a:pt x="25" y="25"/>
                      </a:lnTo>
                      <a:lnTo>
                        <a:pt x="18" y="25"/>
                      </a:lnTo>
                      <a:lnTo>
                        <a:pt x="18" y="17"/>
                      </a:lnTo>
                      <a:lnTo>
                        <a:pt x="0" y="9"/>
                      </a:lnTo>
                      <a:lnTo>
                        <a:pt x="0" y="0"/>
                      </a:lnTo>
                      <a:lnTo>
                        <a:pt x="9" y="0"/>
                      </a:lnTo>
                      <a:lnTo>
                        <a:pt x="34" y="0"/>
                      </a:lnTo>
                      <a:lnTo>
                        <a:pt x="42" y="9"/>
                      </a:lnTo>
                      <a:lnTo>
                        <a:pt x="42" y="25"/>
                      </a:lnTo>
                      <a:lnTo>
                        <a:pt x="34" y="25"/>
                      </a:lnTo>
                      <a:lnTo>
                        <a:pt x="34" y="34"/>
                      </a:lnTo>
                    </a:path>
                  </a:pathLst>
                </a:custGeom>
                <a:solidFill>
                  <a:srgbClr val="DDDDDD"/>
                </a:solidFill>
                <a:ln w="9525">
                  <a:noFill/>
                  <a:round/>
                  <a:headEnd/>
                  <a:tailEnd/>
                </a:ln>
              </p:spPr>
              <p:txBody>
                <a:bodyPr lIns="0" tIns="0" rIns="0" bIns="0" anchor="ctr"/>
                <a:lstStyle/>
                <a:p>
                  <a:endParaRPr lang="en-GB"/>
                </a:p>
              </p:txBody>
            </p:sp>
            <p:sp>
              <p:nvSpPr>
                <p:cNvPr id="3163" name="Freeform 299"/>
                <p:cNvSpPr>
                  <a:spLocks/>
                </p:cNvSpPr>
                <p:nvPr/>
              </p:nvSpPr>
              <p:spPr bwMode="gray">
                <a:xfrm>
                  <a:off x="2677" y="2017"/>
                  <a:ext cx="19" cy="19"/>
                </a:xfrm>
                <a:custGeom>
                  <a:avLst/>
                  <a:gdLst>
                    <a:gd name="T0" fmla="*/ 0 w 17"/>
                    <a:gd name="T1" fmla="*/ 1364 h 17"/>
                    <a:gd name="T2" fmla="*/ 0 w 17"/>
                    <a:gd name="T3" fmla="*/ 0 h 17"/>
                    <a:gd name="T4" fmla="*/ 1364 w 17"/>
                    <a:gd name="T5" fmla="*/ 0 h 17"/>
                    <a:gd name="T6" fmla="*/ 1364 w 17"/>
                    <a:gd name="T7" fmla="*/ 1364 h 17"/>
                    <a:gd name="T8" fmla="*/ 0 w 17"/>
                    <a:gd name="T9" fmla="*/ 136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DDDDD"/>
                </a:solidFill>
                <a:ln w="9525">
                  <a:noFill/>
                  <a:round/>
                  <a:headEnd/>
                  <a:tailEnd/>
                </a:ln>
              </p:spPr>
              <p:txBody>
                <a:bodyPr lIns="0" tIns="0" rIns="0" bIns="0" anchor="ctr"/>
                <a:lstStyle/>
                <a:p>
                  <a:endParaRPr lang="en-GB"/>
                </a:p>
              </p:txBody>
            </p:sp>
            <p:sp>
              <p:nvSpPr>
                <p:cNvPr id="3164" name="Freeform 300"/>
                <p:cNvSpPr>
                  <a:spLocks/>
                </p:cNvSpPr>
                <p:nvPr/>
              </p:nvSpPr>
              <p:spPr bwMode="gray">
                <a:xfrm>
                  <a:off x="2677" y="2017"/>
                  <a:ext cx="19" cy="19"/>
                </a:xfrm>
                <a:custGeom>
                  <a:avLst/>
                  <a:gdLst>
                    <a:gd name="T0" fmla="*/ 0 w 17"/>
                    <a:gd name="T1" fmla="*/ 1364 h 17"/>
                    <a:gd name="T2" fmla="*/ 0 w 17"/>
                    <a:gd name="T3" fmla="*/ 0 h 17"/>
                    <a:gd name="T4" fmla="*/ 1364 w 17"/>
                    <a:gd name="T5" fmla="*/ 0 h 17"/>
                    <a:gd name="T6" fmla="*/ 1364 w 17"/>
                    <a:gd name="T7" fmla="*/ 1364 h 17"/>
                    <a:gd name="T8" fmla="*/ 0 w 17"/>
                    <a:gd name="T9" fmla="*/ 136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65" name="Freeform 301"/>
                <p:cNvSpPr>
                  <a:spLocks/>
                </p:cNvSpPr>
                <p:nvPr/>
              </p:nvSpPr>
              <p:spPr bwMode="gray">
                <a:xfrm>
                  <a:off x="2802" y="1897"/>
                  <a:ext cx="136" cy="141"/>
                </a:xfrm>
                <a:custGeom>
                  <a:avLst/>
                  <a:gdLst>
                    <a:gd name="T0" fmla="*/ 8132 w 122"/>
                    <a:gd name="T1" fmla="*/ 28655 h 123"/>
                    <a:gd name="T2" fmla="*/ 8785 w 122"/>
                    <a:gd name="T3" fmla="*/ 24683 h 123"/>
                    <a:gd name="T4" fmla="*/ 9327 w 122"/>
                    <a:gd name="T5" fmla="*/ 22703 h 123"/>
                    <a:gd name="T6" fmla="*/ 8785 w 122"/>
                    <a:gd name="T7" fmla="*/ 13084 h 123"/>
                    <a:gd name="T8" fmla="*/ 9327 w 122"/>
                    <a:gd name="T9" fmla="*/ 9488 h 123"/>
                    <a:gd name="T10" fmla="*/ 8785 w 122"/>
                    <a:gd name="T11" fmla="*/ 5974 h 123"/>
                    <a:gd name="T12" fmla="*/ 8132 w 122"/>
                    <a:gd name="T13" fmla="*/ 3460 h 123"/>
                    <a:gd name="T14" fmla="*/ 6879 w 122"/>
                    <a:gd name="T15" fmla="*/ 3460 h 123"/>
                    <a:gd name="T16" fmla="*/ 4966 w 122"/>
                    <a:gd name="T17" fmla="*/ 2004 h 123"/>
                    <a:gd name="T18" fmla="*/ 4966 w 122"/>
                    <a:gd name="T19" fmla="*/ 3460 h 123"/>
                    <a:gd name="T20" fmla="*/ 4374 w 122"/>
                    <a:gd name="T21" fmla="*/ 3460 h 123"/>
                    <a:gd name="T22" fmla="*/ 3824 w 122"/>
                    <a:gd name="T23" fmla="*/ 0 h 123"/>
                    <a:gd name="T24" fmla="*/ 0 w 122"/>
                    <a:gd name="T25" fmla="*/ 5974 h 123"/>
                    <a:gd name="T26" fmla="*/ 669 w 122"/>
                    <a:gd name="T27" fmla="*/ 18783 h 123"/>
                    <a:gd name="T28" fmla="*/ 1302 w 122"/>
                    <a:gd name="T29" fmla="*/ 21086 h 123"/>
                    <a:gd name="T30" fmla="*/ 2588 w 122"/>
                    <a:gd name="T31" fmla="*/ 22703 h 123"/>
                    <a:gd name="T32" fmla="*/ 3106 w 122"/>
                    <a:gd name="T33" fmla="*/ 22703 h 123"/>
                    <a:gd name="T34" fmla="*/ 4374 w 122"/>
                    <a:gd name="T35" fmla="*/ 26855 h 123"/>
                    <a:gd name="T36" fmla="*/ 4966 w 122"/>
                    <a:gd name="T37" fmla="*/ 26855 h 123"/>
                    <a:gd name="T38" fmla="*/ 5630 w 122"/>
                    <a:gd name="T39" fmla="*/ 28655 h 123"/>
                    <a:gd name="T40" fmla="*/ 6879 w 122"/>
                    <a:gd name="T41" fmla="*/ 26855 h 123"/>
                    <a:gd name="T42" fmla="*/ 8132 w 122"/>
                    <a:gd name="T43" fmla="*/ 28655 h 1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2"/>
                    <a:gd name="T67" fmla="*/ 0 h 123"/>
                    <a:gd name="T68" fmla="*/ 122 w 122"/>
                    <a:gd name="T69" fmla="*/ 123 h 1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2" h="123">
                      <a:moveTo>
                        <a:pt x="105" y="122"/>
                      </a:moveTo>
                      <a:lnTo>
                        <a:pt x="114" y="105"/>
                      </a:lnTo>
                      <a:lnTo>
                        <a:pt x="121" y="97"/>
                      </a:lnTo>
                      <a:lnTo>
                        <a:pt x="114" y="56"/>
                      </a:lnTo>
                      <a:lnTo>
                        <a:pt x="121" y="40"/>
                      </a:lnTo>
                      <a:lnTo>
                        <a:pt x="114" y="25"/>
                      </a:lnTo>
                      <a:lnTo>
                        <a:pt x="105" y="15"/>
                      </a:lnTo>
                      <a:lnTo>
                        <a:pt x="89" y="15"/>
                      </a:lnTo>
                      <a:lnTo>
                        <a:pt x="65" y="9"/>
                      </a:lnTo>
                      <a:lnTo>
                        <a:pt x="65" y="15"/>
                      </a:lnTo>
                      <a:lnTo>
                        <a:pt x="57" y="15"/>
                      </a:lnTo>
                      <a:lnTo>
                        <a:pt x="49" y="0"/>
                      </a:lnTo>
                      <a:lnTo>
                        <a:pt x="0" y="25"/>
                      </a:lnTo>
                      <a:lnTo>
                        <a:pt x="9" y="80"/>
                      </a:lnTo>
                      <a:lnTo>
                        <a:pt x="17" y="89"/>
                      </a:lnTo>
                      <a:lnTo>
                        <a:pt x="34" y="97"/>
                      </a:lnTo>
                      <a:lnTo>
                        <a:pt x="40" y="97"/>
                      </a:lnTo>
                      <a:lnTo>
                        <a:pt x="57" y="114"/>
                      </a:lnTo>
                      <a:lnTo>
                        <a:pt x="65" y="114"/>
                      </a:lnTo>
                      <a:lnTo>
                        <a:pt x="74" y="122"/>
                      </a:lnTo>
                      <a:lnTo>
                        <a:pt x="89" y="114"/>
                      </a:lnTo>
                      <a:lnTo>
                        <a:pt x="105" y="122"/>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66" name="Freeform 302"/>
                <p:cNvSpPr>
                  <a:spLocks/>
                </p:cNvSpPr>
                <p:nvPr/>
              </p:nvSpPr>
              <p:spPr bwMode="gray">
                <a:xfrm>
                  <a:off x="2686" y="1897"/>
                  <a:ext cx="128" cy="177"/>
                </a:xfrm>
                <a:custGeom>
                  <a:avLst/>
                  <a:gdLst>
                    <a:gd name="T0" fmla="*/ 4602 w 115"/>
                    <a:gd name="T1" fmla="*/ 5066 h 155"/>
                    <a:gd name="T2" fmla="*/ 7059 w 115"/>
                    <a:gd name="T3" fmla="*/ 1752 h 155"/>
                    <a:gd name="T4" fmla="*/ 7059 w 115"/>
                    <a:gd name="T5" fmla="*/ 2979 h 155"/>
                    <a:gd name="T6" fmla="*/ 6403 w 115"/>
                    <a:gd name="T7" fmla="*/ 2979 h 155"/>
                    <a:gd name="T8" fmla="*/ 7559 w 115"/>
                    <a:gd name="T9" fmla="*/ 5066 h 155"/>
                    <a:gd name="T10" fmla="*/ 8294 w 115"/>
                    <a:gd name="T11" fmla="*/ 16149 h 155"/>
                    <a:gd name="T12" fmla="*/ 7559 w 115"/>
                    <a:gd name="T13" fmla="*/ 16149 h 155"/>
                    <a:gd name="T14" fmla="*/ 6403 w 115"/>
                    <a:gd name="T15" fmla="*/ 17844 h 155"/>
                    <a:gd name="T16" fmla="*/ 5284 w 115"/>
                    <a:gd name="T17" fmla="*/ 19773 h 155"/>
                    <a:gd name="T18" fmla="*/ 5916 w 115"/>
                    <a:gd name="T19" fmla="*/ 22956 h 155"/>
                    <a:gd name="T20" fmla="*/ 7059 w 115"/>
                    <a:gd name="T21" fmla="*/ 26214 h 155"/>
                    <a:gd name="T22" fmla="*/ 6403 w 115"/>
                    <a:gd name="T23" fmla="*/ 27572 h 155"/>
                    <a:gd name="T24" fmla="*/ 6403 w 115"/>
                    <a:gd name="T25" fmla="*/ 29554 h 155"/>
                    <a:gd name="T26" fmla="*/ 4132 w 115"/>
                    <a:gd name="T27" fmla="*/ 31345 h 155"/>
                    <a:gd name="T28" fmla="*/ 3025 w 115"/>
                    <a:gd name="T29" fmla="*/ 31345 h 155"/>
                    <a:gd name="T30" fmla="*/ 1259 w 115"/>
                    <a:gd name="T31" fmla="*/ 31345 h 155"/>
                    <a:gd name="T32" fmla="*/ 1735 w 115"/>
                    <a:gd name="T33" fmla="*/ 26214 h 155"/>
                    <a:gd name="T34" fmla="*/ 0 w 115"/>
                    <a:gd name="T35" fmla="*/ 22956 h 155"/>
                    <a:gd name="T36" fmla="*/ 0 w 115"/>
                    <a:gd name="T37" fmla="*/ 21144 h 155"/>
                    <a:gd name="T38" fmla="*/ 0 w 115"/>
                    <a:gd name="T39" fmla="*/ 17844 h 155"/>
                    <a:gd name="T40" fmla="*/ 0 w 115"/>
                    <a:gd name="T41" fmla="*/ 13278 h 155"/>
                    <a:gd name="T42" fmla="*/ 540 w 115"/>
                    <a:gd name="T43" fmla="*/ 11234 h 155"/>
                    <a:gd name="T44" fmla="*/ 1259 w 115"/>
                    <a:gd name="T45" fmla="*/ 6606 h 155"/>
                    <a:gd name="T46" fmla="*/ 2392 w 115"/>
                    <a:gd name="T47" fmla="*/ 6606 h 155"/>
                    <a:gd name="T48" fmla="*/ 3025 w 115"/>
                    <a:gd name="T49" fmla="*/ 2979 h 155"/>
                    <a:gd name="T50" fmla="*/ 2392 w 115"/>
                    <a:gd name="T51" fmla="*/ 2979 h 155"/>
                    <a:gd name="T52" fmla="*/ 3025 w 115"/>
                    <a:gd name="T53" fmla="*/ 1752 h 155"/>
                    <a:gd name="T54" fmla="*/ 2392 w 115"/>
                    <a:gd name="T55" fmla="*/ 0 h 155"/>
                    <a:gd name="T56" fmla="*/ 3025 w 115"/>
                    <a:gd name="T57" fmla="*/ 0 h 155"/>
                    <a:gd name="T58" fmla="*/ 3443 w 115"/>
                    <a:gd name="T59" fmla="*/ 0 h 155"/>
                    <a:gd name="T60" fmla="*/ 3443 w 115"/>
                    <a:gd name="T61" fmla="*/ 1752 h 155"/>
                    <a:gd name="T62" fmla="*/ 4602 w 115"/>
                    <a:gd name="T63" fmla="*/ 2979 h 155"/>
                    <a:gd name="T64" fmla="*/ 4132 w 115"/>
                    <a:gd name="T65" fmla="*/ 5066 h 155"/>
                    <a:gd name="T66" fmla="*/ 4602 w 115"/>
                    <a:gd name="T67" fmla="*/ 5066 h 1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5"/>
                    <a:gd name="T103" fmla="*/ 0 h 155"/>
                    <a:gd name="T104" fmla="*/ 115 w 115"/>
                    <a:gd name="T105" fmla="*/ 155 h 1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5" h="155">
                      <a:moveTo>
                        <a:pt x="64" y="25"/>
                      </a:moveTo>
                      <a:lnTo>
                        <a:pt x="97" y="9"/>
                      </a:lnTo>
                      <a:lnTo>
                        <a:pt x="97" y="15"/>
                      </a:lnTo>
                      <a:lnTo>
                        <a:pt x="89" y="15"/>
                      </a:lnTo>
                      <a:lnTo>
                        <a:pt x="105" y="25"/>
                      </a:lnTo>
                      <a:lnTo>
                        <a:pt x="114" y="80"/>
                      </a:lnTo>
                      <a:lnTo>
                        <a:pt x="105" y="80"/>
                      </a:lnTo>
                      <a:lnTo>
                        <a:pt x="89" y="89"/>
                      </a:lnTo>
                      <a:lnTo>
                        <a:pt x="73" y="97"/>
                      </a:lnTo>
                      <a:lnTo>
                        <a:pt x="82" y="114"/>
                      </a:lnTo>
                      <a:lnTo>
                        <a:pt x="97" y="130"/>
                      </a:lnTo>
                      <a:lnTo>
                        <a:pt x="89" y="137"/>
                      </a:lnTo>
                      <a:lnTo>
                        <a:pt x="89" y="146"/>
                      </a:lnTo>
                      <a:lnTo>
                        <a:pt x="57" y="154"/>
                      </a:lnTo>
                      <a:lnTo>
                        <a:pt x="42" y="154"/>
                      </a:lnTo>
                      <a:lnTo>
                        <a:pt x="17" y="154"/>
                      </a:lnTo>
                      <a:lnTo>
                        <a:pt x="23" y="130"/>
                      </a:lnTo>
                      <a:lnTo>
                        <a:pt x="0" y="114"/>
                      </a:lnTo>
                      <a:lnTo>
                        <a:pt x="0" y="105"/>
                      </a:lnTo>
                      <a:lnTo>
                        <a:pt x="0" y="89"/>
                      </a:lnTo>
                      <a:lnTo>
                        <a:pt x="0" y="65"/>
                      </a:lnTo>
                      <a:lnTo>
                        <a:pt x="8" y="56"/>
                      </a:lnTo>
                      <a:lnTo>
                        <a:pt x="17" y="33"/>
                      </a:lnTo>
                      <a:lnTo>
                        <a:pt x="32" y="33"/>
                      </a:lnTo>
                      <a:lnTo>
                        <a:pt x="42" y="15"/>
                      </a:lnTo>
                      <a:lnTo>
                        <a:pt x="32" y="15"/>
                      </a:lnTo>
                      <a:lnTo>
                        <a:pt x="42" y="9"/>
                      </a:lnTo>
                      <a:lnTo>
                        <a:pt x="32" y="0"/>
                      </a:lnTo>
                      <a:lnTo>
                        <a:pt x="42" y="0"/>
                      </a:lnTo>
                      <a:lnTo>
                        <a:pt x="48" y="0"/>
                      </a:lnTo>
                      <a:lnTo>
                        <a:pt x="48" y="9"/>
                      </a:lnTo>
                      <a:lnTo>
                        <a:pt x="64" y="15"/>
                      </a:lnTo>
                      <a:lnTo>
                        <a:pt x="57" y="25"/>
                      </a:lnTo>
                      <a:lnTo>
                        <a:pt x="64" y="25"/>
                      </a:lnTo>
                    </a:path>
                  </a:pathLst>
                </a:custGeom>
                <a:solidFill>
                  <a:srgbClr val="DDDDDD"/>
                </a:solidFill>
                <a:ln w="9525">
                  <a:noFill/>
                  <a:round/>
                  <a:headEnd/>
                  <a:tailEnd/>
                </a:ln>
              </p:spPr>
              <p:txBody>
                <a:bodyPr lIns="0" tIns="0" rIns="0" bIns="0" anchor="ctr"/>
                <a:lstStyle/>
                <a:p>
                  <a:endParaRPr lang="en-GB"/>
                </a:p>
              </p:txBody>
            </p:sp>
            <p:sp>
              <p:nvSpPr>
                <p:cNvPr id="3167" name="Freeform 303"/>
                <p:cNvSpPr>
                  <a:spLocks/>
                </p:cNvSpPr>
                <p:nvPr/>
              </p:nvSpPr>
              <p:spPr bwMode="gray">
                <a:xfrm>
                  <a:off x="2733" y="2036"/>
                  <a:ext cx="108" cy="56"/>
                </a:xfrm>
                <a:custGeom>
                  <a:avLst/>
                  <a:gdLst>
                    <a:gd name="T0" fmla="*/ 0 w 98"/>
                    <a:gd name="T1" fmla="*/ 6707 h 49"/>
                    <a:gd name="T2" fmla="*/ 758 w 98"/>
                    <a:gd name="T3" fmla="*/ 6707 h 49"/>
                    <a:gd name="T4" fmla="*/ 2285 w 98"/>
                    <a:gd name="T5" fmla="*/ 4976 h 49"/>
                    <a:gd name="T6" fmla="*/ 2285 w 98"/>
                    <a:gd name="T7" fmla="*/ 3071 h 49"/>
                    <a:gd name="T8" fmla="*/ 2678 w 98"/>
                    <a:gd name="T9" fmla="*/ 1575 h 49"/>
                    <a:gd name="T10" fmla="*/ 3478 w 98"/>
                    <a:gd name="T11" fmla="*/ 1575 h 49"/>
                    <a:gd name="T12" fmla="*/ 3478 w 98"/>
                    <a:gd name="T13" fmla="*/ 0 h 49"/>
                    <a:gd name="T14" fmla="*/ 4746 w 98"/>
                    <a:gd name="T15" fmla="*/ 1575 h 49"/>
                    <a:gd name="T16" fmla="*/ 4746 w 98"/>
                    <a:gd name="T17" fmla="*/ 4976 h 49"/>
                    <a:gd name="T18" fmla="*/ 4224 w 98"/>
                    <a:gd name="T19" fmla="*/ 8488 h 49"/>
                    <a:gd name="T20" fmla="*/ 2678 w 98"/>
                    <a:gd name="T21" fmla="*/ 10011 h 49"/>
                    <a:gd name="T22" fmla="*/ 1937 w 98"/>
                    <a:gd name="T23" fmla="*/ 8488 h 49"/>
                    <a:gd name="T24" fmla="*/ 758 w 98"/>
                    <a:gd name="T25" fmla="*/ 8488 h 49"/>
                    <a:gd name="T26" fmla="*/ 316 w 98"/>
                    <a:gd name="T27" fmla="*/ 8488 h 49"/>
                    <a:gd name="T28" fmla="*/ 0 w 98"/>
                    <a:gd name="T29" fmla="*/ 6707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
                    <a:gd name="T46" fmla="*/ 0 h 49"/>
                    <a:gd name="T47" fmla="*/ 98 w 98"/>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 h="49">
                      <a:moveTo>
                        <a:pt x="0" y="32"/>
                      </a:moveTo>
                      <a:lnTo>
                        <a:pt x="15" y="32"/>
                      </a:lnTo>
                      <a:lnTo>
                        <a:pt x="47" y="24"/>
                      </a:lnTo>
                      <a:lnTo>
                        <a:pt x="47" y="15"/>
                      </a:lnTo>
                      <a:lnTo>
                        <a:pt x="55" y="8"/>
                      </a:lnTo>
                      <a:lnTo>
                        <a:pt x="72" y="8"/>
                      </a:lnTo>
                      <a:lnTo>
                        <a:pt x="72" y="0"/>
                      </a:lnTo>
                      <a:lnTo>
                        <a:pt x="97" y="8"/>
                      </a:lnTo>
                      <a:lnTo>
                        <a:pt x="97" y="24"/>
                      </a:lnTo>
                      <a:lnTo>
                        <a:pt x="87" y="40"/>
                      </a:lnTo>
                      <a:lnTo>
                        <a:pt x="55" y="48"/>
                      </a:lnTo>
                      <a:lnTo>
                        <a:pt x="40" y="40"/>
                      </a:lnTo>
                      <a:lnTo>
                        <a:pt x="15" y="40"/>
                      </a:lnTo>
                      <a:lnTo>
                        <a:pt x="6" y="40"/>
                      </a:lnTo>
                      <a:lnTo>
                        <a:pt x="0" y="32"/>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68" name="Line 304"/>
                <p:cNvSpPr>
                  <a:spLocks noChangeShapeType="1"/>
                </p:cNvSpPr>
                <p:nvPr/>
              </p:nvSpPr>
              <p:spPr bwMode="gray">
                <a:xfrm flipH="1" flipV="1">
                  <a:off x="2733" y="2073"/>
                  <a:ext cx="6" cy="9"/>
                </a:xfrm>
                <a:prstGeom prst="line">
                  <a:avLst/>
                </a:prstGeom>
                <a:noFill/>
                <a:ln w="9525">
                  <a:noFill/>
                  <a:round/>
                  <a:headEnd type="none" w="sm" len="sm"/>
                  <a:tailEnd type="none" w="sm" len="sm"/>
                </a:ln>
              </p:spPr>
              <p:txBody>
                <a:bodyPr lIns="0" tIns="0" rIns="0" bIns="0" anchor="ctr"/>
                <a:lstStyle/>
                <a:p>
                  <a:endParaRPr lang="en-GB"/>
                </a:p>
              </p:txBody>
            </p:sp>
            <p:sp>
              <p:nvSpPr>
                <p:cNvPr id="3169" name="Freeform 305"/>
                <p:cNvSpPr>
                  <a:spLocks/>
                </p:cNvSpPr>
                <p:nvPr/>
              </p:nvSpPr>
              <p:spPr bwMode="gray">
                <a:xfrm>
                  <a:off x="2733" y="2073"/>
                  <a:ext cx="18" cy="19"/>
                </a:xfrm>
                <a:custGeom>
                  <a:avLst/>
                  <a:gdLst>
                    <a:gd name="T0" fmla="*/ 146 w 17"/>
                    <a:gd name="T1" fmla="*/ 1364 h 17"/>
                    <a:gd name="T2" fmla="*/ 0 w 17"/>
                    <a:gd name="T3" fmla="*/ 0 h 17"/>
                    <a:gd name="T4" fmla="*/ 146 w 17"/>
                    <a:gd name="T5" fmla="*/ 1364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0" y="0"/>
                      </a:lnTo>
                      <a:lnTo>
                        <a:pt x="16" y="16"/>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70" name="Line 306"/>
                <p:cNvSpPr>
                  <a:spLocks noChangeShapeType="1"/>
                </p:cNvSpPr>
                <p:nvPr/>
              </p:nvSpPr>
              <p:spPr bwMode="gray">
                <a:xfrm flipH="1" flipV="1">
                  <a:off x="2733" y="2073"/>
                  <a:ext cx="6" cy="9"/>
                </a:xfrm>
                <a:prstGeom prst="line">
                  <a:avLst/>
                </a:prstGeom>
                <a:noFill/>
                <a:ln w="9525">
                  <a:noFill/>
                  <a:round/>
                  <a:headEnd type="none" w="sm" len="sm"/>
                  <a:tailEnd type="none" w="sm" len="sm"/>
                </a:ln>
              </p:spPr>
              <p:txBody>
                <a:bodyPr lIns="0" tIns="0" rIns="0" bIns="0" anchor="ctr"/>
                <a:lstStyle/>
                <a:p>
                  <a:endParaRPr lang="en-GB"/>
                </a:p>
              </p:txBody>
            </p:sp>
            <p:sp>
              <p:nvSpPr>
                <p:cNvPr id="3171" name="Freeform 307"/>
                <p:cNvSpPr>
                  <a:spLocks/>
                </p:cNvSpPr>
                <p:nvPr/>
              </p:nvSpPr>
              <p:spPr bwMode="gray">
                <a:xfrm>
                  <a:off x="2733" y="2073"/>
                  <a:ext cx="18" cy="19"/>
                </a:xfrm>
                <a:custGeom>
                  <a:avLst/>
                  <a:gdLst>
                    <a:gd name="T0" fmla="*/ 146 w 17"/>
                    <a:gd name="T1" fmla="*/ 1364 h 17"/>
                    <a:gd name="T2" fmla="*/ 0 w 17"/>
                    <a:gd name="T3" fmla="*/ 0 h 17"/>
                    <a:gd name="T4" fmla="*/ 146 w 17"/>
                    <a:gd name="T5" fmla="*/ 1364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16"/>
                      </a:moveTo>
                      <a:lnTo>
                        <a:pt x="0" y="0"/>
                      </a:lnTo>
                      <a:lnTo>
                        <a:pt x="16" y="16"/>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72" name="Freeform 308"/>
                <p:cNvSpPr>
                  <a:spLocks/>
                </p:cNvSpPr>
                <p:nvPr/>
              </p:nvSpPr>
              <p:spPr bwMode="gray">
                <a:xfrm>
                  <a:off x="2686" y="2073"/>
                  <a:ext cx="64" cy="37"/>
                </a:xfrm>
                <a:custGeom>
                  <a:avLst/>
                  <a:gdLst>
                    <a:gd name="T0" fmla="*/ 889 w 58"/>
                    <a:gd name="T1" fmla="*/ 3104 h 33"/>
                    <a:gd name="T2" fmla="*/ 1638 w 58"/>
                    <a:gd name="T3" fmla="*/ 2260 h 33"/>
                    <a:gd name="T4" fmla="*/ 2155 w 58"/>
                    <a:gd name="T5" fmla="*/ 2260 h 33"/>
                    <a:gd name="T6" fmla="*/ 2155 w 58"/>
                    <a:gd name="T7" fmla="*/ 1530 h 33"/>
                    <a:gd name="T8" fmla="*/ 2458 w 58"/>
                    <a:gd name="T9" fmla="*/ 2260 h 33"/>
                    <a:gd name="T10" fmla="*/ 2956 w 58"/>
                    <a:gd name="T11" fmla="*/ 747 h 33"/>
                    <a:gd name="T12" fmla="*/ 2458 w 58"/>
                    <a:gd name="T13" fmla="*/ 747 h 33"/>
                    <a:gd name="T14" fmla="*/ 2155 w 58"/>
                    <a:gd name="T15" fmla="*/ 0 h 33"/>
                    <a:gd name="T16" fmla="*/ 889 w 58"/>
                    <a:gd name="T17" fmla="*/ 0 h 33"/>
                    <a:gd name="T18" fmla="*/ 405 w 58"/>
                    <a:gd name="T19" fmla="*/ 0 h 33"/>
                    <a:gd name="T20" fmla="*/ 0 w 58"/>
                    <a:gd name="T21" fmla="*/ 1530 h 33"/>
                    <a:gd name="T22" fmla="*/ 0 w 58"/>
                    <a:gd name="T23" fmla="*/ 2260 h 33"/>
                    <a:gd name="T24" fmla="*/ 405 w 58"/>
                    <a:gd name="T25" fmla="*/ 1530 h 33"/>
                    <a:gd name="T26" fmla="*/ 405 w 58"/>
                    <a:gd name="T27" fmla="*/ 3104 h 33"/>
                    <a:gd name="T28" fmla="*/ 889 w 58"/>
                    <a:gd name="T29" fmla="*/ 3104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33"/>
                    <a:gd name="T47" fmla="*/ 58 w 58"/>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33">
                      <a:moveTo>
                        <a:pt x="17" y="32"/>
                      </a:moveTo>
                      <a:lnTo>
                        <a:pt x="32" y="23"/>
                      </a:lnTo>
                      <a:lnTo>
                        <a:pt x="42" y="23"/>
                      </a:lnTo>
                      <a:lnTo>
                        <a:pt x="42" y="16"/>
                      </a:lnTo>
                      <a:lnTo>
                        <a:pt x="48" y="23"/>
                      </a:lnTo>
                      <a:lnTo>
                        <a:pt x="57" y="8"/>
                      </a:lnTo>
                      <a:lnTo>
                        <a:pt x="48" y="8"/>
                      </a:lnTo>
                      <a:lnTo>
                        <a:pt x="42" y="0"/>
                      </a:lnTo>
                      <a:lnTo>
                        <a:pt x="17" y="0"/>
                      </a:lnTo>
                      <a:lnTo>
                        <a:pt x="8" y="0"/>
                      </a:lnTo>
                      <a:lnTo>
                        <a:pt x="0" y="16"/>
                      </a:lnTo>
                      <a:lnTo>
                        <a:pt x="0" y="23"/>
                      </a:lnTo>
                      <a:lnTo>
                        <a:pt x="8" y="16"/>
                      </a:lnTo>
                      <a:lnTo>
                        <a:pt x="8" y="32"/>
                      </a:lnTo>
                      <a:lnTo>
                        <a:pt x="17" y="32"/>
                      </a:lnTo>
                    </a:path>
                  </a:pathLst>
                </a:custGeom>
                <a:solidFill>
                  <a:srgbClr val="DDDDDD"/>
                </a:solidFill>
                <a:ln w="9525">
                  <a:noFill/>
                  <a:round/>
                  <a:headEnd/>
                  <a:tailEnd/>
                </a:ln>
              </p:spPr>
              <p:txBody>
                <a:bodyPr lIns="0" tIns="0" rIns="0" bIns="0" anchor="ctr"/>
                <a:lstStyle/>
                <a:p>
                  <a:endParaRPr lang="en-GB"/>
                </a:p>
              </p:txBody>
            </p:sp>
            <p:sp>
              <p:nvSpPr>
                <p:cNvPr id="3173" name="Freeform 309"/>
                <p:cNvSpPr>
                  <a:spLocks/>
                </p:cNvSpPr>
                <p:nvPr/>
              </p:nvSpPr>
              <p:spPr bwMode="gray">
                <a:xfrm>
                  <a:off x="2531" y="1988"/>
                  <a:ext cx="181" cy="187"/>
                </a:xfrm>
                <a:custGeom>
                  <a:avLst/>
                  <a:gdLst>
                    <a:gd name="T0" fmla="*/ 6386 w 163"/>
                    <a:gd name="T1" fmla="*/ 0 h 163"/>
                    <a:gd name="T2" fmla="*/ 5416 w 163"/>
                    <a:gd name="T3" fmla="*/ 2136 h 163"/>
                    <a:gd name="T4" fmla="*/ 5416 w 163"/>
                    <a:gd name="T5" fmla="*/ 6106 h 163"/>
                    <a:gd name="T6" fmla="*/ 4355 w 163"/>
                    <a:gd name="T7" fmla="*/ 8438 h 163"/>
                    <a:gd name="T8" fmla="*/ 3782 w 163"/>
                    <a:gd name="T9" fmla="*/ 10129 h 163"/>
                    <a:gd name="T10" fmla="*/ 3346 w 163"/>
                    <a:gd name="T11" fmla="*/ 10129 h 163"/>
                    <a:gd name="T12" fmla="*/ 2789 w 163"/>
                    <a:gd name="T13" fmla="*/ 8438 h 163"/>
                    <a:gd name="T14" fmla="*/ 2262 w 163"/>
                    <a:gd name="T15" fmla="*/ 8438 h 163"/>
                    <a:gd name="T16" fmla="*/ 2789 w 163"/>
                    <a:gd name="T17" fmla="*/ 12133 h 163"/>
                    <a:gd name="T18" fmla="*/ 1652 w 163"/>
                    <a:gd name="T19" fmla="*/ 13919 h 163"/>
                    <a:gd name="T20" fmla="*/ 1652 w 163"/>
                    <a:gd name="T21" fmla="*/ 12133 h 163"/>
                    <a:gd name="T22" fmla="*/ 0 w 163"/>
                    <a:gd name="T23" fmla="*/ 13919 h 163"/>
                    <a:gd name="T24" fmla="*/ 0 w 163"/>
                    <a:gd name="T25" fmla="*/ 15998 h 163"/>
                    <a:gd name="T26" fmla="*/ 2262 w 163"/>
                    <a:gd name="T27" fmla="*/ 18114 h 163"/>
                    <a:gd name="T28" fmla="*/ 3346 w 163"/>
                    <a:gd name="T29" fmla="*/ 23447 h 163"/>
                    <a:gd name="T30" fmla="*/ 3346 w 163"/>
                    <a:gd name="T31" fmla="*/ 25931 h 163"/>
                    <a:gd name="T32" fmla="*/ 2789 w 163"/>
                    <a:gd name="T33" fmla="*/ 35998 h 163"/>
                    <a:gd name="T34" fmla="*/ 3782 w 163"/>
                    <a:gd name="T35" fmla="*/ 37940 h 163"/>
                    <a:gd name="T36" fmla="*/ 6386 w 163"/>
                    <a:gd name="T37" fmla="*/ 39299 h 163"/>
                    <a:gd name="T38" fmla="*/ 6386 w 163"/>
                    <a:gd name="T39" fmla="*/ 37940 h 163"/>
                    <a:gd name="T40" fmla="*/ 7536 w 163"/>
                    <a:gd name="T41" fmla="*/ 35998 h 163"/>
                    <a:gd name="T42" fmla="*/ 9145 w 163"/>
                    <a:gd name="T43" fmla="*/ 37940 h 163"/>
                    <a:gd name="T44" fmla="*/ 9671 w 163"/>
                    <a:gd name="T45" fmla="*/ 37940 h 163"/>
                    <a:gd name="T46" fmla="*/ 10274 w 163"/>
                    <a:gd name="T47" fmla="*/ 33323 h 163"/>
                    <a:gd name="T48" fmla="*/ 9671 w 163"/>
                    <a:gd name="T49" fmla="*/ 29749 h 163"/>
                    <a:gd name="T50" fmla="*/ 9671 w 163"/>
                    <a:gd name="T51" fmla="*/ 25931 h 163"/>
                    <a:gd name="T52" fmla="*/ 9671 w 163"/>
                    <a:gd name="T53" fmla="*/ 21640 h 163"/>
                    <a:gd name="T54" fmla="*/ 9145 w 163"/>
                    <a:gd name="T55" fmla="*/ 23447 h 163"/>
                    <a:gd name="T56" fmla="*/ 9145 w 163"/>
                    <a:gd name="T57" fmla="*/ 21640 h 163"/>
                    <a:gd name="T58" fmla="*/ 9671 w 163"/>
                    <a:gd name="T59" fmla="*/ 18114 h 163"/>
                    <a:gd name="T60" fmla="*/ 10274 w 163"/>
                    <a:gd name="T61" fmla="*/ 18114 h 163"/>
                    <a:gd name="T62" fmla="*/ 10715 w 163"/>
                    <a:gd name="T63" fmla="*/ 12133 h 163"/>
                    <a:gd name="T64" fmla="*/ 9145 w 163"/>
                    <a:gd name="T65" fmla="*/ 8438 h 163"/>
                    <a:gd name="T66" fmla="*/ 8628 w 163"/>
                    <a:gd name="T67" fmla="*/ 8438 h 163"/>
                    <a:gd name="T68" fmla="*/ 7995 w 163"/>
                    <a:gd name="T69" fmla="*/ 8438 h 163"/>
                    <a:gd name="T70" fmla="*/ 7995 w 163"/>
                    <a:gd name="T71" fmla="*/ 6106 h 163"/>
                    <a:gd name="T72" fmla="*/ 7536 w 163"/>
                    <a:gd name="T73" fmla="*/ 6106 h 163"/>
                    <a:gd name="T74" fmla="*/ 7536 w 163"/>
                    <a:gd name="T75" fmla="*/ 4246 h 163"/>
                    <a:gd name="T76" fmla="*/ 6386 w 163"/>
                    <a:gd name="T77" fmla="*/ 2136 h 163"/>
                    <a:gd name="T78" fmla="*/ 6386 w 163"/>
                    <a:gd name="T79" fmla="*/ 0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163"/>
                    <a:gd name="T122" fmla="*/ 163 w 163"/>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163">
                      <a:moveTo>
                        <a:pt x="97" y="0"/>
                      </a:moveTo>
                      <a:lnTo>
                        <a:pt x="82" y="9"/>
                      </a:lnTo>
                      <a:lnTo>
                        <a:pt x="82" y="25"/>
                      </a:lnTo>
                      <a:lnTo>
                        <a:pt x="66" y="34"/>
                      </a:lnTo>
                      <a:lnTo>
                        <a:pt x="57" y="42"/>
                      </a:lnTo>
                      <a:lnTo>
                        <a:pt x="50" y="42"/>
                      </a:lnTo>
                      <a:lnTo>
                        <a:pt x="42" y="34"/>
                      </a:lnTo>
                      <a:lnTo>
                        <a:pt x="34" y="34"/>
                      </a:lnTo>
                      <a:lnTo>
                        <a:pt x="42" y="50"/>
                      </a:lnTo>
                      <a:lnTo>
                        <a:pt x="25" y="57"/>
                      </a:lnTo>
                      <a:lnTo>
                        <a:pt x="25" y="50"/>
                      </a:lnTo>
                      <a:lnTo>
                        <a:pt x="0" y="57"/>
                      </a:lnTo>
                      <a:lnTo>
                        <a:pt x="0" y="66"/>
                      </a:lnTo>
                      <a:lnTo>
                        <a:pt x="34" y="74"/>
                      </a:lnTo>
                      <a:lnTo>
                        <a:pt x="50" y="97"/>
                      </a:lnTo>
                      <a:lnTo>
                        <a:pt x="50" y="106"/>
                      </a:lnTo>
                      <a:lnTo>
                        <a:pt x="42" y="147"/>
                      </a:lnTo>
                      <a:lnTo>
                        <a:pt x="57" y="156"/>
                      </a:lnTo>
                      <a:lnTo>
                        <a:pt x="97" y="162"/>
                      </a:lnTo>
                      <a:lnTo>
                        <a:pt x="97" y="156"/>
                      </a:lnTo>
                      <a:lnTo>
                        <a:pt x="115" y="147"/>
                      </a:lnTo>
                      <a:lnTo>
                        <a:pt x="139" y="156"/>
                      </a:lnTo>
                      <a:lnTo>
                        <a:pt x="147" y="156"/>
                      </a:lnTo>
                      <a:lnTo>
                        <a:pt x="156" y="137"/>
                      </a:lnTo>
                      <a:lnTo>
                        <a:pt x="147" y="122"/>
                      </a:lnTo>
                      <a:lnTo>
                        <a:pt x="147" y="106"/>
                      </a:lnTo>
                      <a:lnTo>
                        <a:pt x="147" y="90"/>
                      </a:lnTo>
                      <a:lnTo>
                        <a:pt x="139" y="97"/>
                      </a:lnTo>
                      <a:lnTo>
                        <a:pt x="139" y="90"/>
                      </a:lnTo>
                      <a:lnTo>
                        <a:pt x="147" y="74"/>
                      </a:lnTo>
                      <a:lnTo>
                        <a:pt x="156" y="74"/>
                      </a:lnTo>
                      <a:lnTo>
                        <a:pt x="162" y="50"/>
                      </a:lnTo>
                      <a:lnTo>
                        <a:pt x="139" y="34"/>
                      </a:lnTo>
                      <a:lnTo>
                        <a:pt x="131" y="34"/>
                      </a:lnTo>
                      <a:lnTo>
                        <a:pt x="122" y="34"/>
                      </a:lnTo>
                      <a:lnTo>
                        <a:pt x="122" y="25"/>
                      </a:lnTo>
                      <a:lnTo>
                        <a:pt x="115" y="25"/>
                      </a:lnTo>
                      <a:lnTo>
                        <a:pt x="115" y="17"/>
                      </a:lnTo>
                      <a:lnTo>
                        <a:pt x="97" y="9"/>
                      </a:lnTo>
                      <a:lnTo>
                        <a:pt x="97" y="0"/>
                      </a:lnTo>
                    </a:path>
                  </a:pathLst>
                </a:custGeom>
                <a:solidFill>
                  <a:srgbClr val="DDDDDD"/>
                </a:solidFill>
                <a:ln w="9525">
                  <a:noFill/>
                  <a:round/>
                  <a:headEnd/>
                  <a:tailEnd/>
                </a:ln>
              </p:spPr>
              <p:txBody>
                <a:bodyPr lIns="0" tIns="0" rIns="0" bIns="0" anchor="ctr"/>
                <a:lstStyle/>
                <a:p>
                  <a:endParaRPr lang="en-GB"/>
                </a:p>
              </p:txBody>
            </p:sp>
            <p:sp>
              <p:nvSpPr>
                <p:cNvPr id="3174" name="Freeform 310"/>
                <p:cNvSpPr>
                  <a:spLocks/>
                </p:cNvSpPr>
                <p:nvPr/>
              </p:nvSpPr>
              <p:spPr bwMode="gray">
                <a:xfrm>
                  <a:off x="2471" y="2145"/>
                  <a:ext cx="170" cy="151"/>
                </a:xfrm>
                <a:custGeom>
                  <a:avLst/>
                  <a:gdLst>
                    <a:gd name="T0" fmla="*/ 469 w 153"/>
                    <a:gd name="T1" fmla="*/ 7353 h 132"/>
                    <a:gd name="T2" fmla="*/ 2634 w 153"/>
                    <a:gd name="T3" fmla="*/ 7353 h 132"/>
                    <a:gd name="T4" fmla="*/ 2634 w 153"/>
                    <a:gd name="T5" fmla="*/ 9181 h 132"/>
                    <a:gd name="T6" fmla="*/ 2071 w 153"/>
                    <a:gd name="T7" fmla="*/ 10739 h 132"/>
                    <a:gd name="T8" fmla="*/ 2071 w 153"/>
                    <a:gd name="T9" fmla="*/ 14403 h 132"/>
                    <a:gd name="T10" fmla="*/ 1658 w 153"/>
                    <a:gd name="T11" fmla="*/ 16077 h 132"/>
                    <a:gd name="T12" fmla="*/ 2071 w 153"/>
                    <a:gd name="T13" fmla="*/ 21402 h 132"/>
                    <a:gd name="T14" fmla="*/ 1658 w 153"/>
                    <a:gd name="T15" fmla="*/ 25127 h 132"/>
                    <a:gd name="T16" fmla="*/ 3252 w 153"/>
                    <a:gd name="T17" fmla="*/ 28401 h 132"/>
                    <a:gd name="T18" fmla="*/ 3674 w 153"/>
                    <a:gd name="T19" fmla="*/ 26919 h 132"/>
                    <a:gd name="T20" fmla="*/ 6063 w 153"/>
                    <a:gd name="T21" fmla="*/ 26919 h 132"/>
                    <a:gd name="T22" fmla="*/ 8149 w 153"/>
                    <a:gd name="T23" fmla="*/ 19677 h 132"/>
                    <a:gd name="T24" fmla="*/ 7554 w 153"/>
                    <a:gd name="T25" fmla="*/ 16077 h 132"/>
                    <a:gd name="T26" fmla="*/ 8738 w 153"/>
                    <a:gd name="T27" fmla="*/ 10739 h 132"/>
                    <a:gd name="T28" fmla="*/ 10313 w 153"/>
                    <a:gd name="T29" fmla="*/ 7353 h 132"/>
                    <a:gd name="T30" fmla="*/ 10313 w 153"/>
                    <a:gd name="T31" fmla="*/ 5453 h 132"/>
                    <a:gd name="T32" fmla="*/ 7554 w 153"/>
                    <a:gd name="T33" fmla="*/ 4167 h 132"/>
                    <a:gd name="T34" fmla="*/ 6523 w 153"/>
                    <a:gd name="T35" fmla="*/ 2131 h 132"/>
                    <a:gd name="T36" fmla="*/ 6063 w 153"/>
                    <a:gd name="T37" fmla="*/ 2131 h 132"/>
                    <a:gd name="T38" fmla="*/ 4911 w 153"/>
                    <a:gd name="T39" fmla="*/ 2131 h 132"/>
                    <a:gd name="T40" fmla="*/ 4331 w 153"/>
                    <a:gd name="T41" fmla="*/ 2131 h 132"/>
                    <a:gd name="T42" fmla="*/ 1021 w 153"/>
                    <a:gd name="T43" fmla="*/ 0 h 132"/>
                    <a:gd name="T44" fmla="*/ 469 w 153"/>
                    <a:gd name="T45" fmla="*/ 2131 h 132"/>
                    <a:gd name="T46" fmla="*/ 0 w 153"/>
                    <a:gd name="T47" fmla="*/ 2131 h 132"/>
                    <a:gd name="T48" fmla="*/ 0 w 153"/>
                    <a:gd name="T49" fmla="*/ 4167 h 132"/>
                    <a:gd name="T50" fmla="*/ 469 w 153"/>
                    <a:gd name="T51" fmla="*/ 7353 h 1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32"/>
                    <a:gd name="T80" fmla="*/ 153 w 153"/>
                    <a:gd name="T81" fmla="*/ 132 h 1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32">
                      <a:moveTo>
                        <a:pt x="7" y="34"/>
                      </a:moveTo>
                      <a:lnTo>
                        <a:pt x="40" y="34"/>
                      </a:lnTo>
                      <a:lnTo>
                        <a:pt x="40" y="42"/>
                      </a:lnTo>
                      <a:lnTo>
                        <a:pt x="31" y="50"/>
                      </a:lnTo>
                      <a:lnTo>
                        <a:pt x="31" y="66"/>
                      </a:lnTo>
                      <a:lnTo>
                        <a:pt x="24" y="75"/>
                      </a:lnTo>
                      <a:lnTo>
                        <a:pt x="31" y="99"/>
                      </a:lnTo>
                      <a:lnTo>
                        <a:pt x="24" y="115"/>
                      </a:lnTo>
                      <a:lnTo>
                        <a:pt x="49" y="131"/>
                      </a:lnTo>
                      <a:lnTo>
                        <a:pt x="55" y="124"/>
                      </a:lnTo>
                      <a:lnTo>
                        <a:pt x="89" y="124"/>
                      </a:lnTo>
                      <a:lnTo>
                        <a:pt x="121" y="91"/>
                      </a:lnTo>
                      <a:lnTo>
                        <a:pt x="112" y="75"/>
                      </a:lnTo>
                      <a:lnTo>
                        <a:pt x="129" y="50"/>
                      </a:lnTo>
                      <a:lnTo>
                        <a:pt x="152" y="34"/>
                      </a:lnTo>
                      <a:lnTo>
                        <a:pt x="152" y="25"/>
                      </a:lnTo>
                      <a:lnTo>
                        <a:pt x="112" y="19"/>
                      </a:lnTo>
                      <a:lnTo>
                        <a:pt x="97" y="10"/>
                      </a:lnTo>
                      <a:lnTo>
                        <a:pt x="89" y="10"/>
                      </a:lnTo>
                      <a:lnTo>
                        <a:pt x="72" y="10"/>
                      </a:lnTo>
                      <a:lnTo>
                        <a:pt x="64" y="10"/>
                      </a:lnTo>
                      <a:lnTo>
                        <a:pt x="15" y="0"/>
                      </a:lnTo>
                      <a:lnTo>
                        <a:pt x="7" y="10"/>
                      </a:lnTo>
                      <a:lnTo>
                        <a:pt x="0" y="10"/>
                      </a:lnTo>
                      <a:lnTo>
                        <a:pt x="0" y="19"/>
                      </a:lnTo>
                      <a:lnTo>
                        <a:pt x="7" y="34"/>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75" name="Freeform 311"/>
                <p:cNvSpPr>
                  <a:spLocks/>
                </p:cNvSpPr>
                <p:nvPr/>
              </p:nvSpPr>
              <p:spPr bwMode="gray">
                <a:xfrm>
                  <a:off x="2471" y="2184"/>
                  <a:ext cx="45" cy="94"/>
                </a:xfrm>
                <a:custGeom>
                  <a:avLst/>
                  <a:gdLst>
                    <a:gd name="T0" fmla="*/ 966 w 41"/>
                    <a:gd name="T1" fmla="*/ 19325 h 82"/>
                    <a:gd name="T2" fmla="*/ 1274 w 41"/>
                    <a:gd name="T3" fmla="*/ 15541 h 82"/>
                    <a:gd name="T4" fmla="*/ 966 w 41"/>
                    <a:gd name="T5" fmla="*/ 9762 h 82"/>
                    <a:gd name="T6" fmla="*/ 1274 w 41"/>
                    <a:gd name="T7" fmla="*/ 7575 h 82"/>
                    <a:gd name="T8" fmla="*/ 1274 w 41"/>
                    <a:gd name="T9" fmla="*/ 3826 h 82"/>
                    <a:gd name="T10" fmla="*/ 1655 w 41"/>
                    <a:gd name="T11" fmla="*/ 1748 h 82"/>
                    <a:gd name="T12" fmla="*/ 1655 w 41"/>
                    <a:gd name="T13" fmla="*/ 0 h 82"/>
                    <a:gd name="T14" fmla="*/ 288 w 41"/>
                    <a:gd name="T15" fmla="*/ 0 h 82"/>
                    <a:gd name="T16" fmla="*/ 288 w 41"/>
                    <a:gd name="T17" fmla="*/ 3826 h 82"/>
                    <a:gd name="T18" fmla="*/ 0 w 41"/>
                    <a:gd name="T19" fmla="*/ 13557 h 82"/>
                    <a:gd name="T20" fmla="*/ 288 w 41"/>
                    <a:gd name="T21" fmla="*/ 13557 h 82"/>
                    <a:gd name="T22" fmla="*/ 0 w 41"/>
                    <a:gd name="T23" fmla="*/ 19325 h 82"/>
                    <a:gd name="T24" fmla="*/ 966 w 41"/>
                    <a:gd name="T25" fmla="*/ 19325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82"/>
                    <a:gd name="T41" fmla="*/ 41 w 41"/>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82">
                      <a:moveTo>
                        <a:pt x="24" y="81"/>
                      </a:moveTo>
                      <a:lnTo>
                        <a:pt x="31" y="65"/>
                      </a:lnTo>
                      <a:lnTo>
                        <a:pt x="24" y="41"/>
                      </a:lnTo>
                      <a:lnTo>
                        <a:pt x="31" y="32"/>
                      </a:lnTo>
                      <a:lnTo>
                        <a:pt x="31" y="16"/>
                      </a:lnTo>
                      <a:lnTo>
                        <a:pt x="40" y="8"/>
                      </a:lnTo>
                      <a:lnTo>
                        <a:pt x="40" y="0"/>
                      </a:lnTo>
                      <a:lnTo>
                        <a:pt x="7" y="0"/>
                      </a:lnTo>
                      <a:lnTo>
                        <a:pt x="7" y="16"/>
                      </a:lnTo>
                      <a:lnTo>
                        <a:pt x="0" y="57"/>
                      </a:lnTo>
                      <a:lnTo>
                        <a:pt x="7" y="57"/>
                      </a:lnTo>
                      <a:lnTo>
                        <a:pt x="0" y="81"/>
                      </a:lnTo>
                      <a:lnTo>
                        <a:pt x="24" y="81"/>
                      </a:lnTo>
                    </a:path>
                  </a:pathLst>
                </a:custGeom>
                <a:solidFill>
                  <a:srgbClr val="DDDDDD"/>
                </a:solidFill>
                <a:ln w="9525">
                  <a:noFill/>
                  <a:round/>
                  <a:headEnd/>
                  <a:tailEnd/>
                </a:ln>
              </p:spPr>
              <p:txBody>
                <a:bodyPr lIns="0" tIns="0" rIns="0" bIns="0" anchor="ctr"/>
                <a:lstStyle/>
                <a:p>
                  <a:endParaRPr lang="en-GB"/>
                </a:p>
              </p:txBody>
            </p:sp>
            <p:sp>
              <p:nvSpPr>
                <p:cNvPr id="3176" name="Freeform 312"/>
                <p:cNvSpPr>
                  <a:spLocks/>
                </p:cNvSpPr>
                <p:nvPr/>
              </p:nvSpPr>
              <p:spPr bwMode="gray">
                <a:xfrm>
                  <a:off x="2695" y="2082"/>
                  <a:ext cx="172" cy="178"/>
                </a:xfrm>
                <a:custGeom>
                  <a:avLst/>
                  <a:gdLst>
                    <a:gd name="T0" fmla="*/ 539 w 155"/>
                    <a:gd name="T1" fmla="*/ 13746 h 155"/>
                    <a:gd name="T2" fmla="*/ 1529 w 155"/>
                    <a:gd name="T3" fmla="*/ 12197 h 155"/>
                    <a:gd name="T4" fmla="*/ 2552 w 155"/>
                    <a:gd name="T5" fmla="*/ 13746 h 155"/>
                    <a:gd name="T6" fmla="*/ 3569 w 155"/>
                    <a:gd name="T7" fmla="*/ 20267 h 155"/>
                    <a:gd name="T8" fmla="*/ 4190 w 155"/>
                    <a:gd name="T9" fmla="*/ 20267 h 155"/>
                    <a:gd name="T10" fmla="*/ 4767 w 155"/>
                    <a:gd name="T11" fmla="*/ 24553 h 155"/>
                    <a:gd name="T12" fmla="*/ 5726 w 155"/>
                    <a:gd name="T13" fmla="*/ 26620 h 155"/>
                    <a:gd name="T14" fmla="*/ 6858 w 155"/>
                    <a:gd name="T15" fmla="*/ 30570 h 155"/>
                    <a:gd name="T16" fmla="*/ 7312 w 155"/>
                    <a:gd name="T17" fmla="*/ 30570 h 155"/>
                    <a:gd name="T18" fmla="*/ 7723 w 155"/>
                    <a:gd name="T19" fmla="*/ 37185 h 155"/>
                    <a:gd name="T20" fmla="*/ 7312 w 155"/>
                    <a:gd name="T21" fmla="*/ 39033 h 155"/>
                    <a:gd name="T22" fmla="*/ 7723 w 155"/>
                    <a:gd name="T23" fmla="*/ 39033 h 155"/>
                    <a:gd name="T24" fmla="*/ 8445 w 155"/>
                    <a:gd name="T25" fmla="*/ 37185 h 155"/>
                    <a:gd name="T26" fmla="*/ 8445 w 155"/>
                    <a:gd name="T27" fmla="*/ 34739 h 155"/>
                    <a:gd name="T28" fmla="*/ 8445 w 155"/>
                    <a:gd name="T29" fmla="*/ 32681 h 155"/>
                    <a:gd name="T30" fmla="*/ 8445 w 155"/>
                    <a:gd name="T31" fmla="*/ 28935 h 155"/>
                    <a:gd name="T32" fmla="*/ 9377 w 155"/>
                    <a:gd name="T33" fmla="*/ 32681 h 155"/>
                    <a:gd name="T34" fmla="*/ 9955 w 155"/>
                    <a:gd name="T35" fmla="*/ 30570 h 155"/>
                    <a:gd name="T36" fmla="*/ 7312 w 155"/>
                    <a:gd name="T37" fmla="*/ 24553 h 155"/>
                    <a:gd name="T38" fmla="*/ 7723 w 155"/>
                    <a:gd name="T39" fmla="*/ 22443 h 155"/>
                    <a:gd name="T40" fmla="*/ 7312 w 155"/>
                    <a:gd name="T41" fmla="*/ 22443 h 155"/>
                    <a:gd name="T42" fmla="*/ 6265 w 155"/>
                    <a:gd name="T43" fmla="*/ 20267 h 155"/>
                    <a:gd name="T44" fmla="*/ 5726 w 155"/>
                    <a:gd name="T45" fmla="*/ 16636 h 155"/>
                    <a:gd name="T46" fmla="*/ 4767 w 155"/>
                    <a:gd name="T47" fmla="*/ 12197 h 155"/>
                    <a:gd name="T48" fmla="*/ 4767 w 155"/>
                    <a:gd name="T49" fmla="*/ 5993 h 155"/>
                    <a:gd name="T50" fmla="*/ 5726 w 155"/>
                    <a:gd name="T51" fmla="*/ 5993 h 155"/>
                    <a:gd name="T52" fmla="*/ 5726 w 155"/>
                    <a:gd name="T53" fmla="*/ 3837 h 155"/>
                    <a:gd name="T54" fmla="*/ 5726 w 155"/>
                    <a:gd name="T55" fmla="*/ 1921 h 155"/>
                    <a:gd name="T56" fmla="*/ 4767 w 155"/>
                    <a:gd name="T57" fmla="*/ 0 h 155"/>
                    <a:gd name="T58" fmla="*/ 3143 w 155"/>
                    <a:gd name="T59" fmla="*/ 0 h 155"/>
                    <a:gd name="T60" fmla="*/ 2552 w 155"/>
                    <a:gd name="T61" fmla="*/ 3837 h 155"/>
                    <a:gd name="T62" fmla="*/ 2215 w 155"/>
                    <a:gd name="T63" fmla="*/ 1921 h 155"/>
                    <a:gd name="T64" fmla="*/ 2215 w 155"/>
                    <a:gd name="T65" fmla="*/ 3837 h 155"/>
                    <a:gd name="T66" fmla="*/ 1529 w 155"/>
                    <a:gd name="T67" fmla="*/ 3837 h 155"/>
                    <a:gd name="T68" fmla="*/ 539 w 155"/>
                    <a:gd name="T69" fmla="*/ 5993 h 155"/>
                    <a:gd name="T70" fmla="*/ 0 w 155"/>
                    <a:gd name="T71" fmla="*/ 5993 h 155"/>
                    <a:gd name="T72" fmla="*/ 0 w 155"/>
                    <a:gd name="T73" fmla="*/ 10147 h 155"/>
                    <a:gd name="T74" fmla="*/ 539 w 155"/>
                    <a:gd name="T75" fmla="*/ 13746 h 1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5"/>
                    <a:gd name="T115" fmla="*/ 0 h 155"/>
                    <a:gd name="T116" fmla="*/ 155 w 155"/>
                    <a:gd name="T117" fmla="*/ 155 h 1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5" h="155">
                      <a:moveTo>
                        <a:pt x="9" y="55"/>
                      </a:moveTo>
                      <a:lnTo>
                        <a:pt x="24" y="49"/>
                      </a:lnTo>
                      <a:lnTo>
                        <a:pt x="40" y="55"/>
                      </a:lnTo>
                      <a:lnTo>
                        <a:pt x="56" y="80"/>
                      </a:lnTo>
                      <a:lnTo>
                        <a:pt x="65" y="80"/>
                      </a:lnTo>
                      <a:lnTo>
                        <a:pt x="74" y="97"/>
                      </a:lnTo>
                      <a:lnTo>
                        <a:pt x="89" y="105"/>
                      </a:lnTo>
                      <a:lnTo>
                        <a:pt x="106" y="121"/>
                      </a:lnTo>
                      <a:lnTo>
                        <a:pt x="114" y="121"/>
                      </a:lnTo>
                      <a:lnTo>
                        <a:pt x="121" y="146"/>
                      </a:lnTo>
                      <a:lnTo>
                        <a:pt x="114" y="154"/>
                      </a:lnTo>
                      <a:lnTo>
                        <a:pt x="121" y="154"/>
                      </a:lnTo>
                      <a:lnTo>
                        <a:pt x="131" y="146"/>
                      </a:lnTo>
                      <a:lnTo>
                        <a:pt x="131" y="137"/>
                      </a:lnTo>
                      <a:lnTo>
                        <a:pt x="131" y="130"/>
                      </a:lnTo>
                      <a:lnTo>
                        <a:pt x="131" y="114"/>
                      </a:lnTo>
                      <a:lnTo>
                        <a:pt x="146" y="130"/>
                      </a:lnTo>
                      <a:lnTo>
                        <a:pt x="154" y="121"/>
                      </a:lnTo>
                      <a:lnTo>
                        <a:pt x="114" y="97"/>
                      </a:lnTo>
                      <a:lnTo>
                        <a:pt x="121" y="89"/>
                      </a:lnTo>
                      <a:lnTo>
                        <a:pt x="114" y="89"/>
                      </a:lnTo>
                      <a:lnTo>
                        <a:pt x="97" y="80"/>
                      </a:lnTo>
                      <a:lnTo>
                        <a:pt x="89" y="65"/>
                      </a:lnTo>
                      <a:lnTo>
                        <a:pt x="74" y="49"/>
                      </a:lnTo>
                      <a:lnTo>
                        <a:pt x="74" y="24"/>
                      </a:lnTo>
                      <a:lnTo>
                        <a:pt x="89" y="24"/>
                      </a:lnTo>
                      <a:lnTo>
                        <a:pt x="89" y="15"/>
                      </a:lnTo>
                      <a:lnTo>
                        <a:pt x="89" y="8"/>
                      </a:lnTo>
                      <a:lnTo>
                        <a:pt x="74" y="0"/>
                      </a:lnTo>
                      <a:lnTo>
                        <a:pt x="49" y="0"/>
                      </a:lnTo>
                      <a:lnTo>
                        <a:pt x="40" y="15"/>
                      </a:lnTo>
                      <a:lnTo>
                        <a:pt x="34" y="8"/>
                      </a:lnTo>
                      <a:lnTo>
                        <a:pt x="34" y="15"/>
                      </a:lnTo>
                      <a:lnTo>
                        <a:pt x="24" y="15"/>
                      </a:lnTo>
                      <a:lnTo>
                        <a:pt x="9" y="24"/>
                      </a:lnTo>
                      <a:lnTo>
                        <a:pt x="0" y="24"/>
                      </a:lnTo>
                      <a:lnTo>
                        <a:pt x="0" y="40"/>
                      </a:lnTo>
                      <a:lnTo>
                        <a:pt x="9" y="55"/>
                      </a:lnTo>
                    </a:path>
                  </a:pathLst>
                </a:custGeom>
                <a:solidFill>
                  <a:srgbClr val="DDDDDD"/>
                </a:solidFill>
                <a:ln w="9525">
                  <a:noFill/>
                  <a:round/>
                  <a:headEnd/>
                  <a:tailEnd/>
                </a:ln>
              </p:spPr>
              <p:txBody>
                <a:bodyPr lIns="0" tIns="0" rIns="0" bIns="0" anchor="ctr"/>
                <a:lstStyle/>
                <a:p>
                  <a:endParaRPr lang="en-GB"/>
                </a:p>
              </p:txBody>
            </p:sp>
            <p:sp>
              <p:nvSpPr>
                <p:cNvPr id="3177" name="Freeform 313"/>
                <p:cNvSpPr>
                  <a:spLocks/>
                </p:cNvSpPr>
                <p:nvPr/>
              </p:nvSpPr>
              <p:spPr bwMode="gray">
                <a:xfrm>
                  <a:off x="2884" y="2053"/>
                  <a:ext cx="136" cy="104"/>
                </a:xfrm>
                <a:custGeom>
                  <a:avLst/>
                  <a:gdLst>
                    <a:gd name="T0" fmla="*/ 1168 w 122"/>
                    <a:gd name="T1" fmla="*/ 13597 h 91"/>
                    <a:gd name="T2" fmla="*/ 2462 w 122"/>
                    <a:gd name="T3" fmla="*/ 13597 h 91"/>
                    <a:gd name="T4" fmla="*/ 2462 w 122"/>
                    <a:gd name="T5" fmla="*/ 15539 h 91"/>
                    <a:gd name="T6" fmla="*/ 3106 w 122"/>
                    <a:gd name="T7" fmla="*/ 16550 h 91"/>
                    <a:gd name="T8" fmla="*/ 3585 w 122"/>
                    <a:gd name="T9" fmla="*/ 16550 h 91"/>
                    <a:gd name="T10" fmla="*/ 5536 w 122"/>
                    <a:gd name="T11" fmla="*/ 18878 h 91"/>
                    <a:gd name="T12" fmla="*/ 6879 w 122"/>
                    <a:gd name="T13" fmla="*/ 15539 h 91"/>
                    <a:gd name="T14" fmla="*/ 8667 w 122"/>
                    <a:gd name="T15" fmla="*/ 16550 h 91"/>
                    <a:gd name="T16" fmla="*/ 8667 w 122"/>
                    <a:gd name="T17" fmla="*/ 15539 h 91"/>
                    <a:gd name="T18" fmla="*/ 9327 w 122"/>
                    <a:gd name="T19" fmla="*/ 13597 h 91"/>
                    <a:gd name="T20" fmla="*/ 9327 w 122"/>
                    <a:gd name="T21" fmla="*/ 12023 h 91"/>
                    <a:gd name="T22" fmla="*/ 8132 w 122"/>
                    <a:gd name="T23" fmla="*/ 12023 h 91"/>
                    <a:gd name="T24" fmla="*/ 8132 w 122"/>
                    <a:gd name="T25" fmla="*/ 10213 h 91"/>
                    <a:gd name="T26" fmla="*/ 8132 w 122"/>
                    <a:gd name="T27" fmla="*/ 5239 h 91"/>
                    <a:gd name="T28" fmla="*/ 6879 w 122"/>
                    <a:gd name="T29" fmla="*/ 0 h 91"/>
                    <a:gd name="T30" fmla="*/ 6171 w 122"/>
                    <a:gd name="T31" fmla="*/ 0 h 91"/>
                    <a:gd name="T32" fmla="*/ 4966 w 122"/>
                    <a:gd name="T33" fmla="*/ 1800 h 91"/>
                    <a:gd name="T34" fmla="*/ 4263 w 122"/>
                    <a:gd name="T35" fmla="*/ 1800 h 91"/>
                    <a:gd name="T36" fmla="*/ 2462 w 122"/>
                    <a:gd name="T37" fmla="*/ 1800 h 91"/>
                    <a:gd name="T38" fmla="*/ 1834 w 122"/>
                    <a:gd name="T39" fmla="*/ 1800 h 91"/>
                    <a:gd name="T40" fmla="*/ 1168 w 122"/>
                    <a:gd name="T41" fmla="*/ 8488 h 91"/>
                    <a:gd name="T42" fmla="*/ 0 w 122"/>
                    <a:gd name="T43" fmla="*/ 8488 h 91"/>
                    <a:gd name="T44" fmla="*/ 1168 w 122"/>
                    <a:gd name="T45" fmla="*/ 13597 h 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2"/>
                    <a:gd name="T70" fmla="*/ 0 h 91"/>
                    <a:gd name="T71" fmla="*/ 122 w 122"/>
                    <a:gd name="T72" fmla="*/ 91 h 9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2" h="91">
                      <a:moveTo>
                        <a:pt x="15" y="65"/>
                      </a:moveTo>
                      <a:lnTo>
                        <a:pt x="31" y="65"/>
                      </a:lnTo>
                      <a:lnTo>
                        <a:pt x="31" y="74"/>
                      </a:lnTo>
                      <a:lnTo>
                        <a:pt x="40" y="80"/>
                      </a:lnTo>
                      <a:lnTo>
                        <a:pt x="47" y="80"/>
                      </a:lnTo>
                      <a:lnTo>
                        <a:pt x="72" y="90"/>
                      </a:lnTo>
                      <a:lnTo>
                        <a:pt x="89" y="74"/>
                      </a:lnTo>
                      <a:lnTo>
                        <a:pt x="112" y="80"/>
                      </a:lnTo>
                      <a:lnTo>
                        <a:pt x="112" y="74"/>
                      </a:lnTo>
                      <a:lnTo>
                        <a:pt x="121" y="65"/>
                      </a:lnTo>
                      <a:lnTo>
                        <a:pt x="121" y="58"/>
                      </a:lnTo>
                      <a:lnTo>
                        <a:pt x="105" y="58"/>
                      </a:lnTo>
                      <a:lnTo>
                        <a:pt x="105" y="49"/>
                      </a:lnTo>
                      <a:lnTo>
                        <a:pt x="105" y="25"/>
                      </a:lnTo>
                      <a:lnTo>
                        <a:pt x="89" y="0"/>
                      </a:lnTo>
                      <a:lnTo>
                        <a:pt x="80" y="0"/>
                      </a:lnTo>
                      <a:lnTo>
                        <a:pt x="65" y="9"/>
                      </a:lnTo>
                      <a:lnTo>
                        <a:pt x="55" y="9"/>
                      </a:lnTo>
                      <a:lnTo>
                        <a:pt x="31" y="9"/>
                      </a:lnTo>
                      <a:lnTo>
                        <a:pt x="24" y="9"/>
                      </a:lnTo>
                      <a:lnTo>
                        <a:pt x="15" y="40"/>
                      </a:lnTo>
                      <a:lnTo>
                        <a:pt x="0" y="40"/>
                      </a:lnTo>
                      <a:lnTo>
                        <a:pt x="15" y="65"/>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78" name="Freeform 314"/>
                <p:cNvSpPr>
                  <a:spLocks/>
                </p:cNvSpPr>
                <p:nvPr/>
              </p:nvSpPr>
              <p:spPr bwMode="gray">
                <a:xfrm>
                  <a:off x="2884" y="2193"/>
                  <a:ext cx="90" cy="75"/>
                </a:xfrm>
                <a:custGeom>
                  <a:avLst/>
                  <a:gdLst>
                    <a:gd name="T0" fmla="*/ 1021 w 81"/>
                    <a:gd name="T1" fmla="*/ 1233 h 66"/>
                    <a:gd name="T2" fmla="*/ 2634 w 81"/>
                    <a:gd name="T3" fmla="*/ 0 h 66"/>
                    <a:gd name="T4" fmla="*/ 3674 w 81"/>
                    <a:gd name="T5" fmla="*/ 0 h 66"/>
                    <a:gd name="T6" fmla="*/ 4911 w 81"/>
                    <a:gd name="T7" fmla="*/ 1233 h 66"/>
                    <a:gd name="T8" fmla="*/ 5457 w 81"/>
                    <a:gd name="T9" fmla="*/ 0 h 66"/>
                    <a:gd name="T10" fmla="*/ 4911 w 81"/>
                    <a:gd name="T11" fmla="*/ 2726 h 66"/>
                    <a:gd name="T12" fmla="*/ 3674 w 81"/>
                    <a:gd name="T13" fmla="*/ 1233 h 66"/>
                    <a:gd name="T14" fmla="*/ 3157 w 81"/>
                    <a:gd name="T15" fmla="*/ 2726 h 66"/>
                    <a:gd name="T16" fmla="*/ 3157 w 81"/>
                    <a:gd name="T17" fmla="*/ 3941 h 66"/>
                    <a:gd name="T18" fmla="*/ 2634 w 81"/>
                    <a:gd name="T19" fmla="*/ 3941 h 66"/>
                    <a:gd name="T20" fmla="*/ 2071 w 81"/>
                    <a:gd name="T21" fmla="*/ 2726 h 66"/>
                    <a:gd name="T22" fmla="*/ 2071 w 81"/>
                    <a:gd name="T23" fmla="*/ 3941 h 66"/>
                    <a:gd name="T24" fmla="*/ 2634 w 81"/>
                    <a:gd name="T25" fmla="*/ 6572 h 66"/>
                    <a:gd name="T26" fmla="*/ 3674 w 81"/>
                    <a:gd name="T27" fmla="*/ 9532 h 66"/>
                    <a:gd name="T28" fmla="*/ 3157 w 81"/>
                    <a:gd name="T29" fmla="*/ 9532 h 66"/>
                    <a:gd name="T30" fmla="*/ 3157 w 81"/>
                    <a:gd name="T31" fmla="*/ 10832 h 66"/>
                    <a:gd name="T32" fmla="*/ 2071 w 81"/>
                    <a:gd name="T33" fmla="*/ 9532 h 66"/>
                    <a:gd name="T34" fmla="*/ 1021 w 81"/>
                    <a:gd name="T35" fmla="*/ 9532 h 66"/>
                    <a:gd name="T36" fmla="*/ 0 w 81"/>
                    <a:gd name="T37" fmla="*/ 5685 h 66"/>
                    <a:gd name="T38" fmla="*/ 1021 w 81"/>
                    <a:gd name="T39" fmla="*/ 2726 h 66"/>
                    <a:gd name="T40" fmla="*/ 1021 w 81"/>
                    <a:gd name="T41" fmla="*/ 1233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66"/>
                    <a:gd name="T65" fmla="*/ 81 w 81"/>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66">
                      <a:moveTo>
                        <a:pt x="15" y="8"/>
                      </a:moveTo>
                      <a:lnTo>
                        <a:pt x="40" y="0"/>
                      </a:lnTo>
                      <a:lnTo>
                        <a:pt x="55" y="0"/>
                      </a:lnTo>
                      <a:lnTo>
                        <a:pt x="72" y="8"/>
                      </a:lnTo>
                      <a:lnTo>
                        <a:pt x="80" y="0"/>
                      </a:lnTo>
                      <a:lnTo>
                        <a:pt x="72" y="17"/>
                      </a:lnTo>
                      <a:lnTo>
                        <a:pt x="55" y="8"/>
                      </a:lnTo>
                      <a:lnTo>
                        <a:pt x="47" y="17"/>
                      </a:lnTo>
                      <a:lnTo>
                        <a:pt x="47" y="24"/>
                      </a:lnTo>
                      <a:lnTo>
                        <a:pt x="40" y="24"/>
                      </a:lnTo>
                      <a:lnTo>
                        <a:pt x="31" y="17"/>
                      </a:lnTo>
                      <a:lnTo>
                        <a:pt x="31" y="24"/>
                      </a:lnTo>
                      <a:lnTo>
                        <a:pt x="40" y="40"/>
                      </a:lnTo>
                      <a:lnTo>
                        <a:pt x="55" y="57"/>
                      </a:lnTo>
                      <a:lnTo>
                        <a:pt x="47" y="57"/>
                      </a:lnTo>
                      <a:lnTo>
                        <a:pt x="47" y="65"/>
                      </a:lnTo>
                      <a:lnTo>
                        <a:pt x="31" y="57"/>
                      </a:lnTo>
                      <a:lnTo>
                        <a:pt x="15" y="57"/>
                      </a:lnTo>
                      <a:lnTo>
                        <a:pt x="0" y="33"/>
                      </a:lnTo>
                      <a:lnTo>
                        <a:pt x="15" y="17"/>
                      </a:lnTo>
                      <a:lnTo>
                        <a:pt x="15" y="8"/>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79" name="Freeform 315"/>
                <p:cNvSpPr>
                  <a:spLocks/>
                </p:cNvSpPr>
                <p:nvPr/>
              </p:nvSpPr>
              <p:spPr bwMode="gray">
                <a:xfrm>
                  <a:off x="4190" y="1193"/>
                  <a:ext cx="21" cy="29"/>
                </a:xfrm>
                <a:custGeom>
                  <a:avLst/>
                  <a:gdLst>
                    <a:gd name="T0" fmla="*/ 7832 w 18"/>
                    <a:gd name="T1" fmla="*/ 8880 h 25"/>
                    <a:gd name="T2" fmla="*/ 7832 w 18"/>
                    <a:gd name="T3" fmla="*/ 3067 h 25"/>
                    <a:gd name="T4" fmla="*/ 0 w 18"/>
                    <a:gd name="T5" fmla="*/ 0 h 25"/>
                    <a:gd name="T6" fmla="*/ 0 w 18"/>
                    <a:gd name="T7" fmla="*/ 3067 h 25"/>
                    <a:gd name="T8" fmla="*/ 7832 w 18"/>
                    <a:gd name="T9" fmla="*/ 8880 h 25"/>
                    <a:gd name="T10" fmla="*/ 0 60000 65536"/>
                    <a:gd name="T11" fmla="*/ 0 60000 65536"/>
                    <a:gd name="T12" fmla="*/ 0 60000 65536"/>
                    <a:gd name="T13" fmla="*/ 0 60000 65536"/>
                    <a:gd name="T14" fmla="*/ 0 60000 65536"/>
                    <a:gd name="T15" fmla="*/ 0 w 18"/>
                    <a:gd name="T16" fmla="*/ 0 h 25"/>
                    <a:gd name="T17" fmla="*/ 18 w 18"/>
                    <a:gd name="T18" fmla="*/ 25 h 25"/>
                  </a:gdLst>
                  <a:ahLst/>
                  <a:cxnLst>
                    <a:cxn ang="T10">
                      <a:pos x="T0" y="T1"/>
                    </a:cxn>
                    <a:cxn ang="T11">
                      <a:pos x="T2" y="T3"/>
                    </a:cxn>
                    <a:cxn ang="T12">
                      <a:pos x="T4" y="T5"/>
                    </a:cxn>
                    <a:cxn ang="T13">
                      <a:pos x="T6" y="T7"/>
                    </a:cxn>
                    <a:cxn ang="T14">
                      <a:pos x="T8" y="T9"/>
                    </a:cxn>
                  </a:cxnLst>
                  <a:rect l="T15" t="T16" r="T17" b="T18"/>
                  <a:pathLst>
                    <a:path w="18" h="25">
                      <a:moveTo>
                        <a:pt x="17" y="24"/>
                      </a:moveTo>
                      <a:lnTo>
                        <a:pt x="17" y="8"/>
                      </a:lnTo>
                      <a:lnTo>
                        <a:pt x="0" y="0"/>
                      </a:lnTo>
                      <a:lnTo>
                        <a:pt x="0" y="8"/>
                      </a:lnTo>
                      <a:lnTo>
                        <a:pt x="17" y="24"/>
                      </a:lnTo>
                    </a:path>
                  </a:pathLst>
                </a:custGeom>
                <a:solidFill>
                  <a:srgbClr val="DDDDDD"/>
                </a:solidFill>
                <a:ln w="9525">
                  <a:noFill/>
                  <a:round/>
                  <a:headEnd/>
                  <a:tailEnd/>
                </a:ln>
              </p:spPr>
              <p:txBody>
                <a:bodyPr lIns="0" tIns="0" rIns="0" bIns="0" anchor="ctr"/>
                <a:lstStyle/>
                <a:p>
                  <a:endParaRPr lang="en-GB"/>
                </a:p>
              </p:txBody>
            </p:sp>
            <p:sp>
              <p:nvSpPr>
                <p:cNvPr id="3180" name="Freeform 316"/>
                <p:cNvSpPr>
                  <a:spLocks/>
                </p:cNvSpPr>
                <p:nvPr/>
              </p:nvSpPr>
              <p:spPr bwMode="gray">
                <a:xfrm>
                  <a:off x="4010" y="869"/>
                  <a:ext cx="83" cy="112"/>
                </a:xfrm>
                <a:custGeom>
                  <a:avLst/>
                  <a:gdLst>
                    <a:gd name="T0" fmla="*/ 0 w 75"/>
                    <a:gd name="T1" fmla="*/ 20296 h 98"/>
                    <a:gd name="T2" fmla="*/ 1428 w 75"/>
                    <a:gd name="T3" fmla="*/ 18878 h 98"/>
                    <a:gd name="T4" fmla="*/ 2857 w 75"/>
                    <a:gd name="T5" fmla="*/ 18878 h 98"/>
                    <a:gd name="T6" fmla="*/ 4305 w 75"/>
                    <a:gd name="T7" fmla="*/ 14943 h 98"/>
                    <a:gd name="T8" fmla="*/ 4305 w 75"/>
                    <a:gd name="T9" fmla="*/ 8488 h 98"/>
                    <a:gd name="T10" fmla="*/ 2333 w 75"/>
                    <a:gd name="T11" fmla="*/ 0 h 98"/>
                    <a:gd name="T12" fmla="*/ 1428 w 75"/>
                    <a:gd name="T13" fmla="*/ 3334 h 98"/>
                    <a:gd name="T14" fmla="*/ 0 w 75"/>
                    <a:gd name="T15" fmla="*/ 20296 h 98"/>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98"/>
                    <a:gd name="T26" fmla="*/ 75 w 75"/>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98">
                      <a:moveTo>
                        <a:pt x="0" y="97"/>
                      </a:moveTo>
                      <a:lnTo>
                        <a:pt x="25" y="90"/>
                      </a:lnTo>
                      <a:lnTo>
                        <a:pt x="49" y="90"/>
                      </a:lnTo>
                      <a:lnTo>
                        <a:pt x="74" y="72"/>
                      </a:lnTo>
                      <a:lnTo>
                        <a:pt x="74" y="40"/>
                      </a:lnTo>
                      <a:lnTo>
                        <a:pt x="40" y="0"/>
                      </a:lnTo>
                      <a:lnTo>
                        <a:pt x="25" y="16"/>
                      </a:lnTo>
                      <a:lnTo>
                        <a:pt x="0" y="97"/>
                      </a:lnTo>
                    </a:path>
                  </a:pathLst>
                </a:custGeom>
                <a:solidFill>
                  <a:srgbClr val="DDDDDD"/>
                </a:solidFill>
                <a:ln w="9525">
                  <a:noFill/>
                  <a:round/>
                  <a:headEnd/>
                  <a:tailEnd/>
                </a:ln>
              </p:spPr>
              <p:txBody>
                <a:bodyPr lIns="0" tIns="0" rIns="0" bIns="0" anchor="ctr"/>
                <a:lstStyle/>
                <a:p>
                  <a:endParaRPr lang="en-GB"/>
                </a:p>
              </p:txBody>
            </p:sp>
            <p:sp>
              <p:nvSpPr>
                <p:cNvPr id="3181" name="Freeform 317"/>
                <p:cNvSpPr>
                  <a:spLocks/>
                </p:cNvSpPr>
                <p:nvPr/>
              </p:nvSpPr>
              <p:spPr bwMode="gray">
                <a:xfrm>
                  <a:off x="3894" y="712"/>
                  <a:ext cx="135" cy="215"/>
                </a:xfrm>
                <a:custGeom>
                  <a:avLst/>
                  <a:gdLst>
                    <a:gd name="T0" fmla="*/ 0 w 122"/>
                    <a:gd name="T1" fmla="*/ 20793 h 188"/>
                    <a:gd name="T2" fmla="*/ 423 w 122"/>
                    <a:gd name="T3" fmla="*/ 26171 h 188"/>
                    <a:gd name="T4" fmla="*/ 2322 w 122"/>
                    <a:gd name="T5" fmla="*/ 29595 h 188"/>
                    <a:gd name="T6" fmla="*/ 2843 w 122"/>
                    <a:gd name="T7" fmla="*/ 34769 h 188"/>
                    <a:gd name="T8" fmla="*/ 5630 w 122"/>
                    <a:gd name="T9" fmla="*/ 40149 h 188"/>
                    <a:gd name="T10" fmla="*/ 6513 w 122"/>
                    <a:gd name="T11" fmla="*/ 37869 h 188"/>
                    <a:gd name="T12" fmla="*/ 6513 w 122"/>
                    <a:gd name="T13" fmla="*/ 32802 h 188"/>
                    <a:gd name="T14" fmla="*/ 6919 w 122"/>
                    <a:gd name="T15" fmla="*/ 26171 h 188"/>
                    <a:gd name="T16" fmla="*/ 6042 w 122"/>
                    <a:gd name="T17" fmla="*/ 20793 h 188"/>
                    <a:gd name="T18" fmla="*/ 4598 w 122"/>
                    <a:gd name="T19" fmla="*/ 19096 h 188"/>
                    <a:gd name="T20" fmla="*/ 4598 w 122"/>
                    <a:gd name="T21" fmla="*/ 13902 h 188"/>
                    <a:gd name="T22" fmla="*/ 4598 w 122"/>
                    <a:gd name="T23" fmla="*/ 8714 h 188"/>
                    <a:gd name="T24" fmla="*/ 3206 w 122"/>
                    <a:gd name="T25" fmla="*/ 0 h 188"/>
                    <a:gd name="T26" fmla="*/ 1919 w 122"/>
                    <a:gd name="T27" fmla="*/ 6947 h 188"/>
                    <a:gd name="T28" fmla="*/ 1426 w 122"/>
                    <a:gd name="T29" fmla="*/ 13902 h 188"/>
                    <a:gd name="T30" fmla="*/ 0 w 122"/>
                    <a:gd name="T31" fmla="*/ 20793 h 1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2"/>
                    <a:gd name="T49" fmla="*/ 0 h 188"/>
                    <a:gd name="T50" fmla="*/ 122 w 122"/>
                    <a:gd name="T51" fmla="*/ 188 h 1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2" h="188">
                      <a:moveTo>
                        <a:pt x="0" y="97"/>
                      </a:moveTo>
                      <a:lnTo>
                        <a:pt x="8" y="122"/>
                      </a:lnTo>
                      <a:lnTo>
                        <a:pt x="40" y="137"/>
                      </a:lnTo>
                      <a:lnTo>
                        <a:pt x="49" y="162"/>
                      </a:lnTo>
                      <a:lnTo>
                        <a:pt x="98" y="187"/>
                      </a:lnTo>
                      <a:lnTo>
                        <a:pt x="114" y="177"/>
                      </a:lnTo>
                      <a:lnTo>
                        <a:pt x="114" y="153"/>
                      </a:lnTo>
                      <a:lnTo>
                        <a:pt x="121" y="122"/>
                      </a:lnTo>
                      <a:lnTo>
                        <a:pt x="105" y="97"/>
                      </a:lnTo>
                      <a:lnTo>
                        <a:pt x="80" y="88"/>
                      </a:lnTo>
                      <a:lnTo>
                        <a:pt x="80" y="65"/>
                      </a:lnTo>
                      <a:lnTo>
                        <a:pt x="80" y="40"/>
                      </a:lnTo>
                      <a:lnTo>
                        <a:pt x="56" y="0"/>
                      </a:lnTo>
                      <a:lnTo>
                        <a:pt x="33" y="32"/>
                      </a:lnTo>
                      <a:lnTo>
                        <a:pt x="25" y="65"/>
                      </a:lnTo>
                      <a:lnTo>
                        <a:pt x="0" y="97"/>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82" name="Freeform 318"/>
                <p:cNvSpPr>
                  <a:spLocks/>
                </p:cNvSpPr>
                <p:nvPr/>
              </p:nvSpPr>
              <p:spPr bwMode="gray">
                <a:xfrm>
                  <a:off x="5281" y="1646"/>
                  <a:ext cx="29" cy="21"/>
                </a:xfrm>
                <a:custGeom>
                  <a:avLst/>
                  <a:gdLst>
                    <a:gd name="T0" fmla="*/ 0 w 26"/>
                    <a:gd name="T1" fmla="*/ 0 h 18"/>
                    <a:gd name="T2" fmla="*/ 683 w 26"/>
                    <a:gd name="T3" fmla="*/ 0 h 18"/>
                    <a:gd name="T4" fmla="*/ 2018 w 26"/>
                    <a:gd name="T5" fmla="*/ 3626 h 18"/>
                    <a:gd name="T6" fmla="*/ 2018 w 26"/>
                    <a:gd name="T7" fmla="*/ 7832 h 18"/>
                    <a:gd name="T8" fmla="*/ 683 w 26"/>
                    <a:gd name="T9" fmla="*/ 3626 h 18"/>
                    <a:gd name="T10" fmla="*/ 0 w 26"/>
                    <a:gd name="T11" fmla="*/ 3626 h 18"/>
                    <a:gd name="T12" fmla="*/ 0 w 26"/>
                    <a:gd name="T13" fmla="*/ 0 h 18"/>
                    <a:gd name="T14" fmla="*/ 0 60000 65536"/>
                    <a:gd name="T15" fmla="*/ 0 60000 65536"/>
                    <a:gd name="T16" fmla="*/ 0 60000 65536"/>
                    <a:gd name="T17" fmla="*/ 0 60000 65536"/>
                    <a:gd name="T18" fmla="*/ 0 60000 65536"/>
                    <a:gd name="T19" fmla="*/ 0 60000 65536"/>
                    <a:gd name="T20" fmla="*/ 0 60000 65536"/>
                    <a:gd name="T21" fmla="*/ 0 w 26"/>
                    <a:gd name="T22" fmla="*/ 0 h 18"/>
                    <a:gd name="T23" fmla="*/ 26 w 26"/>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8">
                      <a:moveTo>
                        <a:pt x="0" y="0"/>
                      </a:moveTo>
                      <a:lnTo>
                        <a:pt x="9" y="0"/>
                      </a:lnTo>
                      <a:lnTo>
                        <a:pt x="25" y="8"/>
                      </a:lnTo>
                      <a:lnTo>
                        <a:pt x="25" y="17"/>
                      </a:lnTo>
                      <a:lnTo>
                        <a:pt x="9" y="8"/>
                      </a:lnTo>
                      <a:lnTo>
                        <a:pt x="0" y="8"/>
                      </a:lnTo>
                      <a:lnTo>
                        <a:pt x="0" y="0"/>
                      </a:lnTo>
                    </a:path>
                  </a:pathLst>
                </a:custGeom>
                <a:solidFill>
                  <a:srgbClr val="DDDDDD"/>
                </a:solidFill>
                <a:ln w="9525">
                  <a:noFill/>
                  <a:round/>
                  <a:headEnd/>
                  <a:tailEnd/>
                </a:ln>
              </p:spPr>
              <p:txBody>
                <a:bodyPr lIns="0" tIns="0" rIns="0" bIns="0" anchor="ctr"/>
                <a:lstStyle/>
                <a:p>
                  <a:endParaRPr lang="en-GB"/>
                </a:p>
              </p:txBody>
            </p:sp>
            <p:sp>
              <p:nvSpPr>
                <p:cNvPr id="3183" name="Freeform 319"/>
                <p:cNvSpPr>
                  <a:spLocks/>
                </p:cNvSpPr>
                <p:nvPr/>
              </p:nvSpPr>
              <p:spPr bwMode="gray">
                <a:xfrm>
                  <a:off x="711" y="1914"/>
                  <a:ext cx="29" cy="58"/>
                </a:xfrm>
                <a:custGeom>
                  <a:avLst/>
                  <a:gdLst>
                    <a:gd name="T0" fmla="*/ 0 w 26"/>
                    <a:gd name="T1" fmla="*/ 0 h 51"/>
                    <a:gd name="T2" fmla="*/ 0 w 26"/>
                    <a:gd name="T3" fmla="*/ 3079 h 51"/>
                    <a:gd name="T4" fmla="*/ 612 w 26"/>
                    <a:gd name="T5" fmla="*/ 7019 h 51"/>
                    <a:gd name="T6" fmla="*/ 2018 w 26"/>
                    <a:gd name="T7" fmla="*/ 8618 h 51"/>
                    <a:gd name="T8" fmla="*/ 612 w 26"/>
                    <a:gd name="T9" fmla="*/ 5859 h 51"/>
                    <a:gd name="T10" fmla="*/ 1304 w 26"/>
                    <a:gd name="T11" fmla="*/ 4196 h 51"/>
                    <a:gd name="T12" fmla="*/ 612 w 26"/>
                    <a:gd name="T13" fmla="*/ 3079 h 51"/>
                    <a:gd name="T14" fmla="*/ 1304 w 26"/>
                    <a:gd name="T15" fmla="*/ 0 h 51"/>
                    <a:gd name="T16" fmla="*/ 0 w 26"/>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1"/>
                    <a:gd name="T29" fmla="*/ 26 w 26"/>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1">
                      <a:moveTo>
                        <a:pt x="0" y="0"/>
                      </a:moveTo>
                      <a:lnTo>
                        <a:pt x="0" y="18"/>
                      </a:lnTo>
                      <a:lnTo>
                        <a:pt x="8" y="41"/>
                      </a:lnTo>
                      <a:lnTo>
                        <a:pt x="25" y="50"/>
                      </a:lnTo>
                      <a:lnTo>
                        <a:pt x="8" y="34"/>
                      </a:lnTo>
                      <a:lnTo>
                        <a:pt x="16" y="25"/>
                      </a:lnTo>
                      <a:lnTo>
                        <a:pt x="8" y="18"/>
                      </a:lnTo>
                      <a:lnTo>
                        <a:pt x="16" y="0"/>
                      </a:lnTo>
                      <a:lnTo>
                        <a:pt x="0" y="0"/>
                      </a:lnTo>
                    </a:path>
                  </a:pathLst>
                </a:custGeom>
                <a:solidFill>
                  <a:srgbClr val="DDDDDD"/>
                </a:solidFill>
                <a:ln w="9525">
                  <a:noFill/>
                  <a:round/>
                  <a:headEnd/>
                  <a:tailEnd/>
                </a:ln>
              </p:spPr>
              <p:txBody>
                <a:bodyPr lIns="0" tIns="0" rIns="0" bIns="0" anchor="ctr"/>
                <a:lstStyle/>
                <a:p>
                  <a:endParaRPr lang="en-GB"/>
                </a:p>
              </p:txBody>
            </p:sp>
            <p:sp>
              <p:nvSpPr>
                <p:cNvPr id="3184" name="Freeform 320"/>
                <p:cNvSpPr>
                  <a:spLocks/>
                </p:cNvSpPr>
                <p:nvPr/>
              </p:nvSpPr>
              <p:spPr bwMode="gray">
                <a:xfrm>
                  <a:off x="711" y="1914"/>
                  <a:ext cx="29" cy="58"/>
                </a:xfrm>
                <a:custGeom>
                  <a:avLst/>
                  <a:gdLst>
                    <a:gd name="T0" fmla="*/ 0 w 26"/>
                    <a:gd name="T1" fmla="*/ 0 h 51"/>
                    <a:gd name="T2" fmla="*/ 0 w 26"/>
                    <a:gd name="T3" fmla="*/ 3079 h 51"/>
                    <a:gd name="T4" fmla="*/ 612 w 26"/>
                    <a:gd name="T5" fmla="*/ 7019 h 51"/>
                    <a:gd name="T6" fmla="*/ 2018 w 26"/>
                    <a:gd name="T7" fmla="*/ 8618 h 51"/>
                    <a:gd name="T8" fmla="*/ 612 w 26"/>
                    <a:gd name="T9" fmla="*/ 5859 h 51"/>
                    <a:gd name="T10" fmla="*/ 1304 w 26"/>
                    <a:gd name="T11" fmla="*/ 4196 h 51"/>
                    <a:gd name="T12" fmla="*/ 612 w 26"/>
                    <a:gd name="T13" fmla="*/ 3079 h 51"/>
                    <a:gd name="T14" fmla="*/ 1304 w 26"/>
                    <a:gd name="T15" fmla="*/ 0 h 51"/>
                    <a:gd name="T16" fmla="*/ 0 w 26"/>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51"/>
                    <a:gd name="T29" fmla="*/ 26 w 26"/>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51">
                      <a:moveTo>
                        <a:pt x="0" y="0"/>
                      </a:moveTo>
                      <a:lnTo>
                        <a:pt x="0" y="18"/>
                      </a:lnTo>
                      <a:lnTo>
                        <a:pt x="8" y="41"/>
                      </a:lnTo>
                      <a:lnTo>
                        <a:pt x="25" y="50"/>
                      </a:lnTo>
                      <a:lnTo>
                        <a:pt x="8" y="34"/>
                      </a:lnTo>
                      <a:lnTo>
                        <a:pt x="16" y="25"/>
                      </a:lnTo>
                      <a:lnTo>
                        <a:pt x="8" y="18"/>
                      </a:lnTo>
                      <a:lnTo>
                        <a:pt x="16" y="0"/>
                      </a:lnTo>
                      <a:lnTo>
                        <a:pt x="0" y="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85" name="Freeform 321"/>
                <p:cNvSpPr>
                  <a:spLocks/>
                </p:cNvSpPr>
                <p:nvPr/>
              </p:nvSpPr>
              <p:spPr bwMode="gray">
                <a:xfrm>
                  <a:off x="774" y="1998"/>
                  <a:ext cx="74" cy="57"/>
                </a:xfrm>
                <a:custGeom>
                  <a:avLst/>
                  <a:gdLst>
                    <a:gd name="T0" fmla="*/ 0 w 67"/>
                    <a:gd name="T1" fmla="*/ 0 h 49"/>
                    <a:gd name="T2" fmla="*/ 454 w 67"/>
                    <a:gd name="T3" fmla="*/ 7061 h 49"/>
                    <a:gd name="T4" fmla="*/ 1354 w 67"/>
                    <a:gd name="T5" fmla="*/ 10872 h 49"/>
                    <a:gd name="T6" fmla="*/ 2206 w 67"/>
                    <a:gd name="T7" fmla="*/ 13694 h 49"/>
                    <a:gd name="T8" fmla="*/ 2206 w 67"/>
                    <a:gd name="T9" fmla="*/ 17497 h 49"/>
                    <a:gd name="T10" fmla="*/ 3054 w 67"/>
                    <a:gd name="T11" fmla="*/ 20354 h 49"/>
                    <a:gd name="T12" fmla="*/ 3472 w 67"/>
                    <a:gd name="T13" fmla="*/ 20354 h 49"/>
                    <a:gd name="T14" fmla="*/ 1823 w 67"/>
                    <a:gd name="T15" fmla="*/ 3315 h 49"/>
                    <a:gd name="T16" fmla="*/ 454 w 67"/>
                    <a:gd name="T17" fmla="*/ 0 h 49"/>
                    <a:gd name="T18" fmla="*/ 0 w 67"/>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49"/>
                    <a:gd name="T32" fmla="*/ 67 w 67"/>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49">
                      <a:moveTo>
                        <a:pt x="0" y="0"/>
                      </a:moveTo>
                      <a:lnTo>
                        <a:pt x="9" y="16"/>
                      </a:lnTo>
                      <a:lnTo>
                        <a:pt x="25" y="25"/>
                      </a:lnTo>
                      <a:lnTo>
                        <a:pt x="41" y="33"/>
                      </a:lnTo>
                      <a:lnTo>
                        <a:pt x="41" y="41"/>
                      </a:lnTo>
                      <a:lnTo>
                        <a:pt x="57" y="48"/>
                      </a:lnTo>
                      <a:lnTo>
                        <a:pt x="66" y="48"/>
                      </a:lnTo>
                      <a:lnTo>
                        <a:pt x="34" y="8"/>
                      </a:lnTo>
                      <a:lnTo>
                        <a:pt x="9" y="0"/>
                      </a:lnTo>
                      <a:lnTo>
                        <a:pt x="0" y="0"/>
                      </a:lnTo>
                    </a:path>
                  </a:pathLst>
                </a:custGeom>
                <a:solidFill>
                  <a:srgbClr val="DDDDDD"/>
                </a:solidFill>
                <a:ln w="9525">
                  <a:noFill/>
                  <a:round/>
                  <a:headEnd/>
                  <a:tailEnd/>
                </a:ln>
              </p:spPr>
              <p:txBody>
                <a:bodyPr lIns="0" tIns="0" rIns="0" bIns="0" anchor="ctr"/>
                <a:lstStyle/>
                <a:p>
                  <a:endParaRPr lang="en-GB"/>
                </a:p>
              </p:txBody>
            </p:sp>
            <p:sp>
              <p:nvSpPr>
                <p:cNvPr id="3186" name="Freeform 322"/>
                <p:cNvSpPr>
                  <a:spLocks/>
                </p:cNvSpPr>
                <p:nvPr/>
              </p:nvSpPr>
              <p:spPr bwMode="gray">
                <a:xfrm>
                  <a:off x="774" y="1998"/>
                  <a:ext cx="74" cy="57"/>
                </a:xfrm>
                <a:custGeom>
                  <a:avLst/>
                  <a:gdLst>
                    <a:gd name="T0" fmla="*/ 0 w 67"/>
                    <a:gd name="T1" fmla="*/ 0 h 49"/>
                    <a:gd name="T2" fmla="*/ 454 w 67"/>
                    <a:gd name="T3" fmla="*/ 7061 h 49"/>
                    <a:gd name="T4" fmla="*/ 1354 w 67"/>
                    <a:gd name="T5" fmla="*/ 10872 h 49"/>
                    <a:gd name="T6" fmla="*/ 2206 w 67"/>
                    <a:gd name="T7" fmla="*/ 13694 h 49"/>
                    <a:gd name="T8" fmla="*/ 2206 w 67"/>
                    <a:gd name="T9" fmla="*/ 17497 h 49"/>
                    <a:gd name="T10" fmla="*/ 3054 w 67"/>
                    <a:gd name="T11" fmla="*/ 20354 h 49"/>
                    <a:gd name="T12" fmla="*/ 3472 w 67"/>
                    <a:gd name="T13" fmla="*/ 20354 h 49"/>
                    <a:gd name="T14" fmla="*/ 1823 w 67"/>
                    <a:gd name="T15" fmla="*/ 3315 h 49"/>
                    <a:gd name="T16" fmla="*/ 454 w 67"/>
                    <a:gd name="T17" fmla="*/ 0 h 49"/>
                    <a:gd name="T18" fmla="*/ 0 w 67"/>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49"/>
                    <a:gd name="T32" fmla="*/ 67 w 67"/>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49">
                      <a:moveTo>
                        <a:pt x="0" y="0"/>
                      </a:moveTo>
                      <a:lnTo>
                        <a:pt x="9" y="16"/>
                      </a:lnTo>
                      <a:lnTo>
                        <a:pt x="25" y="25"/>
                      </a:lnTo>
                      <a:lnTo>
                        <a:pt x="41" y="33"/>
                      </a:lnTo>
                      <a:lnTo>
                        <a:pt x="41" y="41"/>
                      </a:lnTo>
                      <a:lnTo>
                        <a:pt x="57" y="48"/>
                      </a:lnTo>
                      <a:lnTo>
                        <a:pt x="66" y="48"/>
                      </a:lnTo>
                      <a:lnTo>
                        <a:pt x="34" y="8"/>
                      </a:lnTo>
                      <a:lnTo>
                        <a:pt x="9" y="0"/>
                      </a:lnTo>
                      <a:lnTo>
                        <a:pt x="0" y="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87" name="Freeform 323"/>
                <p:cNvSpPr>
                  <a:spLocks/>
                </p:cNvSpPr>
                <p:nvPr/>
              </p:nvSpPr>
              <p:spPr bwMode="gray">
                <a:xfrm>
                  <a:off x="2252" y="1544"/>
                  <a:ext cx="154" cy="113"/>
                </a:xfrm>
                <a:custGeom>
                  <a:avLst/>
                  <a:gdLst>
                    <a:gd name="T0" fmla="*/ 0 w 138"/>
                    <a:gd name="T1" fmla="*/ 9839 h 98"/>
                    <a:gd name="T2" fmla="*/ 686 w 138"/>
                    <a:gd name="T3" fmla="*/ 11988 h 98"/>
                    <a:gd name="T4" fmla="*/ 2046 w 138"/>
                    <a:gd name="T5" fmla="*/ 9839 h 98"/>
                    <a:gd name="T6" fmla="*/ 2684 w 138"/>
                    <a:gd name="T7" fmla="*/ 11988 h 98"/>
                    <a:gd name="T8" fmla="*/ 686 w 138"/>
                    <a:gd name="T9" fmla="*/ 16616 h 98"/>
                    <a:gd name="T10" fmla="*/ 2046 w 138"/>
                    <a:gd name="T11" fmla="*/ 16616 h 98"/>
                    <a:gd name="T12" fmla="*/ 2684 w 138"/>
                    <a:gd name="T13" fmla="*/ 21795 h 98"/>
                    <a:gd name="T14" fmla="*/ 2046 w 138"/>
                    <a:gd name="T15" fmla="*/ 23890 h 98"/>
                    <a:gd name="T16" fmla="*/ 3295 w 138"/>
                    <a:gd name="T17" fmla="*/ 23890 h 98"/>
                    <a:gd name="T18" fmla="*/ 6018 w 138"/>
                    <a:gd name="T19" fmla="*/ 28865 h 98"/>
                    <a:gd name="T20" fmla="*/ 10562 w 138"/>
                    <a:gd name="T21" fmla="*/ 19159 h 98"/>
                    <a:gd name="T22" fmla="*/ 11063 w 138"/>
                    <a:gd name="T23" fmla="*/ 16616 h 98"/>
                    <a:gd name="T24" fmla="*/ 11063 w 138"/>
                    <a:gd name="T25" fmla="*/ 9839 h 98"/>
                    <a:gd name="T26" fmla="*/ 9808 w 138"/>
                    <a:gd name="T27" fmla="*/ 7400 h 98"/>
                    <a:gd name="T28" fmla="*/ 9808 w 138"/>
                    <a:gd name="T29" fmla="*/ 2730 h 98"/>
                    <a:gd name="T30" fmla="*/ 9126 w 138"/>
                    <a:gd name="T31" fmla="*/ 2730 h 98"/>
                    <a:gd name="T32" fmla="*/ 8518 w 138"/>
                    <a:gd name="T33" fmla="*/ 0 h 98"/>
                    <a:gd name="T34" fmla="*/ 7134 w 138"/>
                    <a:gd name="T35" fmla="*/ 4827 h 98"/>
                    <a:gd name="T36" fmla="*/ 6452 w 138"/>
                    <a:gd name="T37" fmla="*/ 4827 h 98"/>
                    <a:gd name="T38" fmla="*/ 5181 w 138"/>
                    <a:gd name="T39" fmla="*/ 4827 h 98"/>
                    <a:gd name="T40" fmla="*/ 4579 w 138"/>
                    <a:gd name="T41" fmla="*/ 7400 h 98"/>
                    <a:gd name="T42" fmla="*/ 4579 w 138"/>
                    <a:gd name="T43" fmla="*/ 4827 h 98"/>
                    <a:gd name="T44" fmla="*/ 3952 w 138"/>
                    <a:gd name="T45" fmla="*/ 9839 h 98"/>
                    <a:gd name="T46" fmla="*/ 3295 w 138"/>
                    <a:gd name="T47" fmla="*/ 11988 h 98"/>
                    <a:gd name="T48" fmla="*/ 3295 w 138"/>
                    <a:gd name="T49" fmla="*/ 4827 h 98"/>
                    <a:gd name="T50" fmla="*/ 2046 w 138"/>
                    <a:gd name="T51" fmla="*/ 2730 h 98"/>
                    <a:gd name="T52" fmla="*/ 1319 w 138"/>
                    <a:gd name="T53" fmla="*/ 2730 h 98"/>
                    <a:gd name="T54" fmla="*/ 1319 w 138"/>
                    <a:gd name="T55" fmla="*/ 4827 h 98"/>
                    <a:gd name="T56" fmla="*/ 686 w 138"/>
                    <a:gd name="T57" fmla="*/ 4827 h 98"/>
                    <a:gd name="T58" fmla="*/ 686 w 138"/>
                    <a:gd name="T59" fmla="*/ 7400 h 98"/>
                    <a:gd name="T60" fmla="*/ 0 w 138"/>
                    <a:gd name="T61" fmla="*/ 9839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8"/>
                    <a:gd name="T94" fmla="*/ 0 h 98"/>
                    <a:gd name="T95" fmla="*/ 138 w 138"/>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8" h="98">
                      <a:moveTo>
                        <a:pt x="0" y="32"/>
                      </a:moveTo>
                      <a:lnTo>
                        <a:pt x="9" y="41"/>
                      </a:lnTo>
                      <a:lnTo>
                        <a:pt x="25" y="32"/>
                      </a:lnTo>
                      <a:lnTo>
                        <a:pt x="34" y="41"/>
                      </a:lnTo>
                      <a:lnTo>
                        <a:pt x="9" y="56"/>
                      </a:lnTo>
                      <a:lnTo>
                        <a:pt x="25" y="56"/>
                      </a:lnTo>
                      <a:lnTo>
                        <a:pt x="34" y="74"/>
                      </a:lnTo>
                      <a:lnTo>
                        <a:pt x="25" y="81"/>
                      </a:lnTo>
                      <a:lnTo>
                        <a:pt x="41" y="81"/>
                      </a:lnTo>
                      <a:lnTo>
                        <a:pt x="74" y="97"/>
                      </a:lnTo>
                      <a:lnTo>
                        <a:pt x="131" y="65"/>
                      </a:lnTo>
                      <a:lnTo>
                        <a:pt x="137" y="56"/>
                      </a:lnTo>
                      <a:lnTo>
                        <a:pt x="137" y="32"/>
                      </a:lnTo>
                      <a:lnTo>
                        <a:pt x="121" y="24"/>
                      </a:lnTo>
                      <a:lnTo>
                        <a:pt x="121" y="9"/>
                      </a:lnTo>
                      <a:lnTo>
                        <a:pt x="114" y="9"/>
                      </a:lnTo>
                      <a:lnTo>
                        <a:pt x="106" y="0"/>
                      </a:lnTo>
                      <a:lnTo>
                        <a:pt x="89" y="16"/>
                      </a:lnTo>
                      <a:lnTo>
                        <a:pt x="81" y="16"/>
                      </a:lnTo>
                      <a:lnTo>
                        <a:pt x="65" y="16"/>
                      </a:lnTo>
                      <a:lnTo>
                        <a:pt x="57" y="24"/>
                      </a:lnTo>
                      <a:lnTo>
                        <a:pt x="57" y="16"/>
                      </a:lnTo>
                      <a:lnTo>
                        <a:pt x="49" y="32"/>
                      </a:lnTo>
                      <a:lnTo>
                        <a:pt x="41" y="41"/>
                      </a:lnTo>
                      <a:lnTo>
                        <a:pt x="41" y="16"/>
                      </a:lnTo>
                      <a:lnTo>
                        <a:pt x="25" y="9"/>
                      </a:lnTo>
                      <a:lnTo>
                        <a:pt x="16" y="9"/>
                      </a:lnTo>
                      <a:lnTo>
                        <a:pt x="16" y="16"/>
                      </a:lnTo>
                      <a:lnTo>
                        <a:pt x="9" y="16"/>
                      </a:lnTo>
                      <a:lnTo>
                        <a:pt x="9" y="24"/>
                      </a:lnTo>
                      <a:lnTo>
                        <a:pt x="0" y="32"/>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88" name="Freeform 324"/>
                <p:cNvSpPr>
                  <a:spLocks/>
                </p:cNvSpPr>
                <p:nvPr/>
              </p:nvSpPr>
              <p:spPr bwMode="gray">
                <a:xfrm>
                  <a:off x="2335" y="1145"/>
                  <a:ext cx="19" cy="21"/>
                </a:xfrm>
                <a:custGeom>
                  <a:avLst/>
                  <a:gdLst>
                    <a:gd name="T0" fmla="*/ 0 w 17"/>
                    <a:gd name="T1" fmla="*/ 0 h 18"/>
                    <a:gd name="T2" fmla="*/ 0 w 17"/>
                    <a:gd name="T3" fmla="*/ 7832 h 18"/>
                    <a:gd name="T4" fmla="*/ 1364 w 17"/>
                    <a:gd name="T5" fmla="*/ 7832 h 18"/>
                    <a:gd name="T6" fmla="*/ 0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0" y="0"/>
                      </a:moveTo>
                      <a:lnTo>
                        <a:pt x="0" y="17"/>
                      </a:lnTo>
                      <a:lnTo>
                        <a:pt x="16" y="17"/>
                      </a:lnTo>
                      <a:lnTo>
                        <a:pt x="0" y="0"/>
                      </a:lnTo>
                    </a:path>
                  </a:pathLst>
                </a:custGeom>
                <a:solidFill>
                  <a:srgbClr val="DDDDDD"/>
                </a:solidFill>
                <a:ln w="9525">
                  <a:noFill/>
                  <a:round/>
                  <a:headEnd/>
                  <a:tailEnd/>
                </a:ln>
              </p:spPr>
              <p:txBody>
                <a:bodyPr lIns="0" tIns="0" rIns="0" bIns="0" anchor="ctr"/>
                <a:lstStyle/>
                <a:p>
                  <a:endParaRPr lang="en-GB"/>
                </a:p>
              </p:txBody>
            </p:sp>
            <p:sp>
              <p:nvSpPr>
                <p:cNvPr id="3189" name="Freeform 325"/>
                <p:cNvSpPr>
                  <a:spLocks/>
                </p:cNvSpPr>
                <p:nvPr/>
              </p:nvSpPr>
              <p:spPr bwMode="gray">
                <a:xfrm>
                  <a:off x="2335" y="1145"/>
                  <a:ext cx="19" cy="21"/>
                </a:xfrm>
                <a:custGeom>
                  <a:avLst/>
                  <a:gdLst>
                    <a:gd name="T0" fmla="*/ 0 w 17"/>
                    <a:gd name="T1" fmla="*/ 0 h 18"/>
                    <a:gd name="T2" fmla="*/ 0 w 17"/>
                    <a:gd name="T3" fmla="*/ 7832 h 18"/>
                    <a:gd name="T4" fmla="*/ 1364 w 17"/>
                    <a:gd name="T5" fmla="*/ 7832 h 18"/>
                    <a:gd name="T6" fmla="*/ 0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0" y="0"/>
                      </a:moveTo>
                      <a:lnTo>
                        <a:pt x="0" y="17"/>
                      </a:lnTo>
                      <a:lnTo>
                        <a:pt x="16" y="17"/>
                      </a:lnTo>
                      <a:lnTo>
                        <a:pt x="0" y="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90" name="Freeform 326"/>
                <p:cNvSpPr>
                  <a:spLocks/>
                </p:cNvSpPr>
                <p:nvPr/>
              </p:nvSpPr>
              <p:spPr bwMode="gray">
                <a:xfrm>
                  <a:off x="4308" y="2480"/>
                  <a:ext cx="29" cy="47"/>
                </a:xfrm>
                <a:custGeom>
                  <a:avLst/>
                  <a:gdLst>
                    <a:gd name="T0" fmla="*/ 0 w 26"/>
                    <a:gd name="T1" fmla="*/ 5974 h 41"/>
                    <a:gd name="T2" fmla="*/ 0 w 26"/>
                    <a:gd name="T3" fmla="*/ 7850 h 41"/>
                    <a:gd name="T4" fmla="*/ 612 w 26"/>
                    <a:gd name="T5" fmla="*/ 9488 h 41"/>
                    <a:gd name="T6" fmla="*/ 2018 w 26"/>
                    <a:gd name="T7" fmla="*/ 0 h 41"/>
                    <a:gd name="T8" fmla="*/ 1315 w 26"/>
                    <a:gd name="T9" fmla="*/ 0 h 41"/>
                    <a:gd name="T10" fmla="*/ 0 w 26"/>
                    <a:gd name="T11" fmla="*/ 5974 h 41"/>
                    <a:gd name="T12" fmla="*/ 0 60000 65536"/>
                    <a:gd name="T13" fmla="*/ 0 60000 65536"/>
                    <a:gd name="T14" fmla="*/ 0 60000 65536"/>
                    <a:gd name="T15" fmla="*/ 0 60000 65536"/>
                    <a:gd name="T16" fmla="*/ 0 60000 65536"/>
                    <a:gd name="T17" fmla="*/ 0 60000 65536"/>
                    <a:gd name="T18" fmla="*/ 0 w 26"/>
                    <a:gd name="T19" fmla="*/ 0 h 41"/>
                    <a:gd name="T20" fmla="*/ 26 w 26"/>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6" h="41">
                      <a:moveTo>
                        <a:pt x="0" y="25"/>
                      </a:moveTo>
                      <a:lnTo>
                        <a:pt x="0" y="33"/>
                      </a:lnTo>
                      <a:lnTo>
                        <a:pt x="8" y="40"/>
                      </a:lnTo>
                      <a:lnTo>
                        <a:pt x="25" y="0"/>
                      </a:lnTo>
                      <a:lnTo>
                        <a:pt x="17" y="0"/>
                      </a:lnTo>
                      <a:lnTo>
                        <a:pt x="0" y="25"/>
                      </a:lnTo>
                    </a:path>
                  </a:pathLst>
                </a:custGeom>
                <a:solidFill>
                  <a:srgbClr val="DDDDDD"/>
                </a:solidFill>
                <a:ln w="9525">
                  <a:noFill/>
                  <a:round/>
                  <a:headEnd/>
                  <a:tailEnd/>
                </a:ln>
              </p:spPr>
              <p:txBody>
                <a:bodyPr lIns="0" tIns="0" rIns="0" bIns="0" anchor="ctr"/>
                <a:lstStyle/>
                <a:p>
                  <a:endParaRPr lang="en-GB"/>
                </a:p>
              </p:txBody>
            </p:sp>
            <p:sp>
              <p:nvSpPr>
                <p:cNvPr id="3191" name="Freeform 327"/>
                <p:cNvSpPr>
                  <a:spLocks/>
                </p:cNvSpPr>
                <p:nvPr/>
              </p:nvSpPr>
              <p:spPr bwMode="gray">
                <a:xfrm>
                  <a:off x="4462" y="2193"/>
                  <a:ext cx="154" cy="149"/>
                </a:xfrm>
                <a:custGeom>
                  <a:avLst/>
                  <a:gdLst>
                    <a:gd name="T0" fmla="*/ 0 w 138"/>
                    <a:gd name="T1" fmla="*/ 26773 h 130"/>
                    <a:gd name="T2" fmla="*/ 0 w 138"/>
                    <a:gd name="T3" fmla="*/ 28525 h 130"/>
                    <a:gd name="T4" fmla="*/ 1319 w 138"/>
                    <a:gd name="T5" fmla="*/ 28525 h 130"/>
                    <a:gd name="T6" fmla="*/ 3936 w 138"/>
                    <a:gd name="T7" fmla="*/ 24574 h 130"/>
                    <a:gd name="T8" fmla="*/ 4436 w 138"/>
                    <a:gd name="T9" fmla="*/ 26773 h 130"/>
                    <a:gd name="T10" fmla="*/ 4436 w 138"/>
                    <a:gd name="T11" fmla="*/ 28525 h 130"/>
                    <a:gd name="T12" fmla="*/ 5181 w 138"/>
                    <a:gd name="T13" fmla="*/ 30244 h 130"/>
                    <a:gd name="T14" fmla="*/ 5729 w 138"/>
                    <a:gd name="T15" fmla="*/ 26773 h 130"/>
                    <a:gd name="T16" fmla="*/ 5729 w 138"/>
                    <a:gd name="T17" fmla="*/ 24574 h 130"/>
                    <a:gd name="T18" fmla="*/ 6393 w 138"/>
                    <a:gd name="T19" fmla="*/ 26773 h 130"/>
                    <a:gd name="T20" fmla="*/ 7101 w 138"/>
                    <a:gd name="T21" fmla="*/ 26773 h 130"/>
                    <a:gd name="T22" fmla="*/ 7876 w 138"/>
                    <a:gd name="T23" fmla="*/ 24574 h 130"/>
                    <a:gd name="T24" fmla="*/ 8482 w 138"/>
                    <a:gd name="T25" fmla="*/ 26773 h 130"/>
                    <a:gd name="T26" fmla="*/ 8482 w 138"/>
                    <a:gd name="T27" fmla="*/ 24574 h 130"/>
                    <a:gd name="T28" fmla="*/ 8967 w 138"/>
                    <a:gd name="T29" fmla="*/ 22578 h 130"/>
                    <a:gd name="T30" fmla="*/ 8967 w 138"/>
                    <a:gd name="T31" fmla="*/ 24574 h 130"/>
                    <a:gd name="T32" fmla="*/ 9808 w 138"/>
                    <a:gd name="T33" fmla="*/ 24574 h 130"/>
                    <a:gd name="T34" fmla="*/ 10421 w 138"/>
                    <a:gd name="T35" fmla="*/ 22578 h 130"/>
                    <a:gd name="T36" fmla="*/ 10421 w 138"/>
                    <a:gd name="T37" fmla="*/ 13517 h 130"/>
                    <a:gd name="T38" fmla="*/ 11063 w 138"/>
                    <a:gd name="T39" fmla="*/ 13517 h 130"/>
                    <a:gd name="T40" fmla="*/ 11063 w 138"/>
                    <a:gd name="T41" fmla="*/ 1747 h 130"/>
                    <a:gd name="T42" fmla="*/ 10421 w 138"/>
                    <a:gd name="T43" fmla="*/ 0 h 130"/>
                    <a:gd name="T44" fmla="*/ 10421 w 138"/>
                    <a:gd name="T45" fmla="*/ 1747 h 130"/>
                    <a:gd name="T46" fmla="*/ 9808 w 138"/>
                    <a:gd name="T47" fmla="*/ 1747 h 130"/>
                    <a:gd name="T48" fmla="*/ 8967 w 138"/>
                    <a:gd name="T49" fmla="*/ 9458 h 130"/>
                    <a:gd name="T50" fmla="*/ 7876 w 138"/>
                    <a:gd name="T51" fmla="*/ 15493 h 130"/>
                    <a:gd name="T52" fmla="*/ 6393 w 138"/>
                    <a:gd name="T53" fmla="*/ 19274 h 130"/>
                    <a:gd name="T54" fmla="*/ 6393 w 138"/>
                    <a:gd name="T55" fmla="*/ 15493 h 130"/>
                    <a:gd name="T56" fmla="*/ 5729 w 138"/>
                    <a:gd name="T57" fmla="*/ 17157 h 130"/>
                    <a:gd name="T58" fmla="*/ 5181 w 138"/>
                    <a:gd name="T59" fmla="*/ 22578 h 130"/>
                    <a:gd name="T60" fmla="*/ 4436 w 138"/>
                    <a:gd name="T61" fmla="*/ 22578 h 130"/>
                    <a:gd name="T62" fmla="*/ 2046 w 138"/>
                    <a:gd name="T63" fmla="*/ 22578 h 130"/>
                    <a:gd name="T64" fmla="*/ 0 w 138"/>
                    <a:gd name="T65" fmla="*/ 26773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130"/>
                    <a:gd name="T101" fmla="*/ 138 w 138"/>
                    <a:gd name="T102" fmla="*/ 130 h 1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130">
                      <a:moveTo>
                        <a:pt x="0" y="114"/>
                      </a:moveTo>
                      <a:lnTo>
                        <a:pt x="0" y="122"/>
                      </a:lnTo>
                      <a:lnTo>
                        <a:pt x="16" y="122"/>
                      </a:lnTo>
                      <a:lnTo>
                        <a:pt x="48" y="105"/>
                      </a:lnTo>
                      <a:lnTo>
                        <a:pt x="56" y="114"/>
                      </a:lnTo>
                      <a:lnTo>
                        <a:pt x="56" y="122"/>
                      </a:lnTo>
                      <a:lnTo>
                        <a:pt x="65" y="129"/>
                      </a:lnTo>
                      <a:lnTo>
                        <a:pt x="72" y="114"/>
                      </a:lnTo>
                      <a:lnTo>
                        <a:pt x="72" y="105"/>
                      </a:lnTo>
                      <a:lnTo>
                        <a:pt x="80" y="114"/>
                      </a:lnTo>
                      <a:lnTo>
                        <a:pt x="88" y="114"/>
                      </a:lnTo>
                      <a:lnTo>
                        <a:pt x="97" y="105"/>
                      </a:lnTo>
                      <a:lnTo>
                        <a:pt x="105" y="114"/>
                      </a:lnTo>
                      <a:lnTo>
                        <a:pt x="105" y="105"/>
                      </a:lnTo>
                      <a:lnTo>
                        <a:pt x="112" y="97"/>
                      </a:lnTo>
                      <a:lnTo>
                        <a:pt x="112" y="105"/>
                      </a:lnTo>
                      <a:lnTo>
                        <a:pt x="121" y="105"/>
                      </a:lnTo>
                      <a:lnTo>
                        <a:pt x="130" y="97"/>
                      </a:lnTo>
                      <a:lnTo>
                        <a:pt x="130" y="57"/>
                      </a:lnTo>
                      <a:lnTo>
                        <a:pt x="137" y="57"/>
                      </a:lnTo>
                      <a:lnTo>
                        <a:pt x="137" y="8"/>
                      </a:lnTo>
                      <a:lnTo>
                        <a:pt x="130" y="0"/>
                      </a:lnTo>
                      <a:lnTo>
                        <a:pt x="130" y="8"/>
                      </a:lnTo>
                      <a:lnTo>
                        <a:pt x="121" y="8"/>
                      </a:lnTo>
                      <a:lnTo>
                        <a:pt x="112" y="40"/>
                      </a:lnTo>
                      <a:lnTo>
                        <a:pt x="97" y="65"/>
                      </a:lnTo>
                      <a:lnTo>
                        <a:pt x="80" y="82"/>
                      </a:lnTo>
                      <a:lnTo>
                        <a:pt x="80" y="65"/>
                      </a:lnTo>
                      <a:lnTo>
                        <a:pt x="72" y="73"/>
                      </a:lnTo>
                      <a:lnTo>
                        <a:pt x="65" y="97"/>
                      </a:lnTo>
                      <a:lnTo>
                        <a:pt x="56" y="97"/>
                      </a:lnTo>
                      <a:lnTo>
                        <a:pt x="25" y="97"/>
                      </a:lnTo>
                      <a:lnTo>
                        <a:pt x="0" y="114"/>
                      </a:lnTo>
                    </a:path>
                  </a:pathLst>
                </a:custGeom>
                <a:solidFill>
                  <a:srgbClr val="DDDDDD"/>
                </a:solidFill>
                <a:ln w="9525">
                  <a:noFill/>
                  <a:round/>
                  <a:headEnd/>
                  <a:tailEnd/>
                </a:ln>
              </p:spPr>
              <p:txBody>
                <a:bodyPr lIns="0" tIns="0" rIns="0" bIns="0" anchor="ctr"/>
                <a:lstStyle/>
                <a:p>
                  <a:endParaRPr lang="en-GB"/>
                </a:p>
              </p:txBody>
            </p:sp>
            <p:sp>
              <p:nvSpPr>
                <p:cNvPr id="3192" name="Freeform 328"/>
                <p:cNvSpPr>
                  <a:spLocks/>
                </p:cNvSpPr>
                <p:nvPr/>
              </p:nvSpPr>
              <p:spPr bwMode="gray">
                <a:xfrm>
                  <a:off x="4587" y="2109"/>
                  <a:ext cx="91" cy="85"/>
                </a:xfrm>
                <a:custGeom>
                  <a:avLst/>
                  <a:gdLst>
                    <a:gd name="T0" fmla="*/ 0 w 82"/>
                    <a:gd name="T1" fmla="*/ 14337 h 74"/>
                    <a:gd name="T2" fmla="*/ 0 w 82"/>
                    <a:gd name="T3" fmla="*/ 18678 h 74"/>
                    <a:gd name="T4" fmla="*/ 1186 w 82"/>
                    <a:gd name="T5" fmla="*/ 16721 h 74"/>
                    <a:gd name="T6" fmla="*/ 572 w 82"/>
                    <a:gd name="T7" fmla="*/ 16721 h 74"/>
                    <a:gd name="T8" fmla="*/ 572 w 82"/>
                    <a:gd name="T9" fmla="*/ 14337 h 74"/>
                    <a:gd name="T10" fmla="*/ 1622 w 82"/>
                    <a:gd name="T11" fmla="*/ 14337 h 74"/>
                    <a:gd name="T12" fmla="*/ 3171 w 82"/>
                    <a:gd name="T13" fmla="*/ 16721 h 74"/>
                    <a:gd name="T14" fmla="*/ 3732 w 82"/>
                    <a:gd name="T15" fmla="*/ 12673 h 74"/>
                    <a:gd name="T16" fmla="*/ 4199 w 82"/>
                    <a:gd name="T17" fmla="*/ 12673 h 74"/>
                    <a:gd name="T18" fmla="*/ 5208 w 82"/>
                    <a:gd name="T19" fmla="*/ 10423 h 74"/>
                    <a:gd name="T20" fmla="*/ 4810 w 82"/>
                    <a:gd name="T21" fmla="*/ 10423 h 74"/>
                    <a:gd name="T22" fmla="*/ 4199 w 82"/>
                    <a:gd name="T23" fmla="*/ 7900 h 74"/>
                    <a:gd name="T24" fmla="*/ 4810 w 82"/>
                    <a:gd name="T25" fmla="*/ 6567 h 74"/>
                    <a:gd name="T26" fmla="*/ 4199 w 82"/>
                    <a:gd name="T27" fmla="*/ 7900 h 74"/>
                    <a:gd name="T28" fmla="*/ 3171 w 82"/>
                    <a:gd name="T29" fmla="*/ 6567 h 74"/>
                    <a:gd name="T30" fmla="*/ 1622 w 82"/>
                    <a:gd name="T31" fmla="*/ 0 h 74"/>
                    <a:gd name="T32" fmla="*/ 1622 w 82"/>
                    <a:gd name="T33" fmla="*/ 2216 h 74"/>
                    <a:gd name="T34" fmla="*/ 1622 w 82"/>
                    <a:gd name="T35" fmla="*/ 4120 h 74"/>
                    <a:gd name="T36" fmla="*/ 1186 w 82"/>
                    <a:gd name="T37" fmla="*/ 12673 h 74"/>
                    <a:gd name="T38" fmla="*/ 572 w 82"/>
                    <a:gd name="T39" fmla="*/ 10423 h 74"/>
                    <a:gd name="T40" fmla="*/ 572 w 82"/>
                    <a:gd name="T41" fmla="*/ 12673 h 74"/>
                    <a:gd name="T42" fmla="*/ 0 w 82"/>
                    <a:gd name="T43" fmla="*/ 14337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
                    <a:gd name="T67" fmla="*/ 0 h 74"/>
                    <a:gd name="T68" fmla="*/ 82 w 82"/>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 h="74">
                      <a:moveTo>
                        <a:pt x="0" y="56"/>
                      </a:moveTo>
                      <a:lnTo>
                        <a:pt x="0" y="73"/>
                      </a:lnTo>
                      <a:lnTo>
                        <a:pt x="18" y="65"/>
                      </a:lnTo>
                      <a:lnTo>
                        <a:pt x="9" y="65"/>
                      </a:lnTo>
                      <a:lnTo>
                        <a:pt x="9" y="56"/>
                      </a:lnTo>
                      <a:lnTo>
                        <a:pt x="25" y="56"/>
                      </a:lnTo>
                      <a:lnTo>
                        <a:pt x="50" y="65"/>
                      </a:lnTo>
                      <a:lnTo>
                        <a:pt x="58" y="50"/>
                      </a:lnTo>
                      <a:lnTo>
                        <a:pt x="65" y="50"/>
                      </a:lnTo>
                      <a:lnTo>
                        <a:pt x="81" y="41"/>
                      </a:lnTo>
                      <a:lnTo>
                        <a:pt x="75" y="41"/>
                      </a:lnTo>
                      <a:lnTo>
                        <a:pt x="65" y="31"/>
                      </a:lnTo>
                      <a:lnTo>
                        <a:pt x="75" y="25"/>
                      </a:lnTo>
                      <a:lnTo>
                        <a:pt x="65" y="31"/>
                      </a:lnTo>
                      <a:lnTo>
                        <a:pt x="50" y="25"/>
                      </a:lnTo>
                      <a:lnTo>
                        <a:pt x="25" y="0"/>
                      </a:lnTo>
                      <a:lnTo>
                        <a:pt x="25" y="9"/>
                      </a:lnTo>
                      <a:lnTo>
                        <a:pt x="25" y="16"/>
                      </a:lnTo>
                      <a:lnTo>
                        <a:pt x="18" y="50"/>
                      </a:lnTo>
                      <a:lnTo>
                        <a:pt x="9" y="41"/>
                      </a:lnTo>
                      <a:lnTo>
                        <a:pt x="9" y="50"/>
                      </a:lnTo>
                      <a:lnTo>
                        <a:pt x="0" y="56"/>
                      </a:lnTo>
                    </a:path>
                  </a:pathLst>
                </a:custGeom>
                <a:solidFill>
                  <a:srgbClr val="DDDDDD"/>
                </a:solidFill>
                <a:ln w="9525">
                  <a:noFill/>
                  <a:round/>
                  <a:headEnd/>
                  <a:tailEnd/>
                </a:ln>
              </p:spPr>
              <p:txBody>
                <a:bodyPr lIns="0" tIns="0" rIns="0" bIns="0" anchor="ctr"/>
                <a:lstStyle/>
                <a:p>
                  <a:endParaRPr lang="en-GB"/>
                </a:p>
              </p:txBody>
            </p:sp>
            <p:sp>
              <p:nvSpPr>
                <p:cNvPr id="3193" name="Freeform 329"/>
                <p:cNvSpPr>
                  <a:spLocks/>
                </p:cNvSpPr>
                <p:nvPr/>
              </p:nvSpPr>
              <p:spPr bwMode="gray">
                <a:xfrm>
                  <a:off x="4922" y="1786"/>
                  <a:ext cx="18" cy="19"/>
                </a:xfrm>
                <a:custGeom>
                  <a:avLst/>
                  <a:gdLst>
                    <a:gd name="T0" fmla="*/ 0 w 17"/>
                    <a:gd name="T1" fmla="*/ 1364 h 17"/>
                    <a:gd name="T2" fmla="*/ 146 w 17"/>
                    <a:gd name="T3" fmla="*/ 574 h 17"/>
                    <a:gd name="T4" fmla="*/ 146 w 17"/>
                    <a:gd name="T5" fmla="*/ 0 h 17"/>
                    <a:gd name="T6" fmla="*/ 104 w 17"/>
                    <a:gd name="T7" fmla="*/ 0 h 17"/>
                    <a:gd name="T8" fmla="*/ 0 w 17"/>
                    <a:gd name="T9" fmla="*/ 136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7"/>
                      </a:lnTo>
                      <a:lnTo>
                        <a:pt x="16" y="0"/>
                      </a:lnTo>
                      <a:lnTo>
                        <a:pt x="10" y="0"/>
                      </a:lnTo>
                      <a:lnTo>
                        <a:pt x="0" y="16"/>
                      </a:lnTo>
                    </a:path>
                  </a:pathLst>
                </a:custGeom>
                <a:solidFill>
                  <a:srgbClr val="DDDDDD"/>
                </a:solidFill>
                <a:ln w="9525">
                  <a:noFill/>
                  <a:round/>
                  <a:headEnd/>
                  <a:tailEnd/>
                </a:ln>
              </p:spPr>
              <p:txBody>
                <a:bodyPr lIns="0" tIns="0" rIns="0" bIns="0" anchor="ctr"/>
                <a:lstStyle/>
                <a:p>
                  <a:endParaRPr lang="en-GB"/>
                </a:p>
              </p:txBody>
            </p:sp>
            <p:sp>
              <p:nvSpPr>
                <p:cNvPr id="3194" name="Freeform 330"/>
                <p:cNvSpPr>
                  <a:spLocks/>
                </p:cNvSpPr>
                <p:nvPr/>
              </p:nvSpPr>
              <p:spPr bwMode="gray">
                <a:xfrm>
                  <a:off x="4922" y="1786"/>
                  <a:ext cx="18" cy="19"/>
                </a:xfrm>
                <a:custGeom>
                  <a:avLst/>
                  <a:gdLst>
                    <a:gd name="T0" fmla="*/ 0 w 17"/>
                    <a:gd name="T1" fmla="*/ 1364 h 17"/>
                    <a:gd name="T2" fmla="*/ 146 w 17"/>
                    <a:gd name="T3" fmla="*/ 574 h 17"/>
                    <a:gd name="T4" fmla="*/ 146 w 17"/>
                    <a:gd name="T5" fmla="*/ 0 h 17"/>
                    <a:gd name="T6" fmla="*/ 104 w 17"/>
                    <a:gd name="T7" fmla="*/ 0 h 17"/>
                    <a:gd name="T8" fmla="*/ 0 w 17"/>
                    <a:gd name="T9" fmla="*/ 1364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7"/>
                      </a:lnTo>
                      <a:lnTo>
                        <a:pt x="16" y="0"/>
                      </a:lnTo>
                      <a:lnTo>
                        <a:pt x="10" y="0"/>
                      </a:lnTo>
                      <a:lnTo>
                        <a:pt x="0" y="16"/>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195" name="Freeform 331"/>
                <p:cNvSpPr>
                  <a:spLocks/>
                </p:cNvSpPr>
                <p:nvPr/>
              </p:nvSpPr>
              <p:spPr bwMode="gray">
                <a:xfrm>
                  <a:off x="4615" y="1914"/>
                  <a:ext cx="37" cy="196"/>
                </a:xfrm>
                <a:custGeom>
                  <a:avLst/>
                  <a:gdLst>
                    <a:gd name="T0" fmla="*/ 0 w 34"/>
                    <a:gd name="T1" fmla="*/ 3375 h 172"/>
                    <a:gd name="T2" fmla="*/ 0 w 34"/>
                    <a:gd name="T3" fmla="*/ 10936 h 172"/>
                    <a:gd name="T4" fmla="*/ 245 w 34"/>
                    <a:gd name="T5" fmla="*/ 11989 h 172"/>
                    <a:gd name="T6" fmla="*/ 0 w 34"/>
                    <a:gd name="T7" fmla="*/ 21410 h 172"/>
                    <a:gd name="T8" fmla="*/ 245 w 34"/>
                    <a:gd name="T9" fmla="*/ 24397 h 172"/>
                    <a:gd name="T10" fmla="*/ 0 w 34"/>
                    <a:gd name="T11" fmla="*/ 28918 h 172"/>
                    <a:gd name="T12" fmla="*/ 245 w 34"/>
                    <a:gd name="T13" fmla="*/ 31686 h 172"/>
                    <a:gd name="T14" fmla="*/ 245 w 34"/>
                    <a:gd name="T15" fmla="*/ 28918 h 172"/>
                    <a:gd name="T16" fmla="*/ 737 w 34"/>
                    <a:gd name="T17" fmla="*/ 29991 h 172"/>
                    <a:gd name="T18" fmla="*/ 737 w 34"/>
                    <a:gd name="T19" fmla="*/ 28918 h 172"/>
                    <a:gd name="T20" fmla="*/ 245 w 34"/>
                    <a:gd name="T21" fmla="*/ 24397 h 172"/>
                    <a:gd name="T22" fmla="*/ 483 w 34"/>
                    <a:gd name="T23" fmla="*/ 19815 h 172"/>
                    <a:gd name="T24" fmla="*/ 737 w 34"/>
                    <a:gd name="T25" fmla="*/ 19815 h 172"/>
                    <a:gd name="T26" fmla="*/ 955 w 34"/>
                    <a:gd name="T27" fmla="*/ 19815 h 172"/>
                    <a:gd name="T28" fmla="*/ 483 w 34"/>
                    <a:gd name="T29" fmla="*/ 9233 h 172"/>
                    <a:gd name="T30" fmla="*/ 483 w 34"/>
                    <a:gd name="T31" fmla="*/ 1872 h 172"/>
                    <a:gd name="T32" fmla="*/ 483 w 34"/>
                    <a:gd name="T33" fmla="*/ 0 h 172"/>
                    <a:gd name="T34" fmla="*/ 245 w 34"/>
                    <a:gd name="T35" fmla="*/ 0 h 172"/>
                    <a:gd name="T36" fmla="*/ 245 w 34"/>
                    <a:gd name="T37" fmla="*/ 1872 h 172"/>
                    <a:gd name="T38" fmla="*/ 0 w 34"/>
                    <a:gd name="T39" fmla="*/ 3375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172"/>
                    <a:gd name="T62" fmla="*/ 34 w 34"/>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172">
                      <a:moveTo>
                        <a:pt x="0" y="18"/>
                      </a:moveTo>
                      <a:lnTo>
                        <a:pt x="0" y="59"/>
                      </a:lnTo>
                      <a:lnTo>
                        <a:pt x="8" y="65"/>
                      </a:lnTo>
                      <a:lnTo>
                        <a:pt x="0" y="115"/>
                      </a:lnTo>
                      <a:lnTo>
                        <a:pt x="8" y="131"/>
                      </a:lnTo>
                      <a:lnTo>
                        <a:pt x="0" y="155"/>
                      </a:lnTo>
                      <a:lnTo>
                        <a:pt x="8" y="171"/>
                      </a:lnTo>
                      <a:lnTo>
                        <a:pt x="8" y="155"/>
                      </a:lnTo>
                      <a:lnTo>
                        <a:pt x="25" y="162"/>
                      </a:lnTo>
                      <a:lnTo>
                        <a:pt x="25" y="155"/>
                      </a:lnTo>
                      <a:lnTo>
                        <a:pt x="8" y="131"/>
                      </a:lnTo>
                      <a:lnTo>
                        <a:pt x="16" y="107"/>
                      </a:lnTo>
                      <a:lnTo>
                        <a:pt x="25" y="107"/>
                      </a:lnTo>
                      <a:lnTo>
                        <a:pt x="33" y="107"/>
                      </a:lnTo>
                      <a:lnTo>
                        <a:pt x="16" y="50"/>
                      </a:lnTo>
                      <a:lnTo>
                        <a:pt x="16" y="10"/>
                      </a:lnTo>
                      <a:lnTo>
                        <a:pt x="16" y="0"/>
                      </a:lnTo>
                      <a:lnTo>
                        <a:pt x="8" y="0"/>
                      </a:lnTo>
                      <a:lnTo>
                        <a:pt x="8" y="10"/>
                      </a:lnTo>
                      <a:lnTo>
                        <a:pt x="0" y="18"/>
                      </a:lnTo>
                    </a:path>
                  </a:pathLst>
                </a:custGeom>
                <a:solidFill>
                  <a:srgbClr val="DDDDDD"/>
                </a:solidFill>
                <a:ln w="9525">
                  <a:noFill/>
                  <a:round/>
                  <a:headEnd/>
                  <a:tailEnd/>
                </a:ln>
              </p:spPr>
              <p:txBody>
                <a:bodyPr lIns="0" tIns="0" rIns="0" bIns="0" anchor="ctr"/>
                <a:lstStyle/>
                <a:p>
                  <a:endParaRPr lang="en-GB"/>
                </a:p>
              </p:txBody>
            </p:sp>
            <p:sp>
              <p:nvSpPr>
                <p:cNvPr id="3196" name="Freeform 332"/>
                <p:cNvSpPr>
                  <a:spLocks/>
                </p:cNvSpPr>
                <p:nvPr/>
              </p:nvSpPr>
              <p:spPr bwMode="gray">
                <a:xfrm>
                  <a:off x="5137" y="1341"/>
                  <a:ext cx="65" cy="38"/>
                </a:xfrm>
                <a:custGeom>
                  <a:avLst/>
                  <a:gdLst>
                    <a:gd name="T0" fmla="*/ 856 w 59"/>
                    <a:gd name="T1" fmla="*/ 7187 h 33"/>
                    <a:gd name="T2" fmla="*/ 1580 w 59"/>
                    <a:gd name="T3" fmla="*/ 7187 h 33"/>
                    <a:gd name="T4" fmla="*/ 2826 w 59"/>
                    <a:gd name="T5" fmla="*/ 4557 h 33"/>
                    <a:gd name="T6" fmla="*/ 2001 w 59"/>
                    <a:gd name="T7" fmla="*/ 0 h 33"/>
                    <a:gd name="T8" fmla="*/ 856 w 59"/>
                    <a:gd name="T9" fmla="*/ 0 h 33"/>
                    <a:gd name="T10" fmla="*/ 0 w 59"/>
                    <a:gd name="T11" fmla="*/ 4557 h 33"/>
                    <a:gd name="T12" fmla="*/ 382 w 59"/>
                    <a:gd name="T13" fmla="*/ 9225 h 33"/>
                    <a:gd name="T14" fmla="*/ 856 w 59"/>
                    <a:gd name="T15" fmla="*/ 7187 h 33"/>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33"/>
                    <a:gd name="T26" fmla="*/ 59 w 59"/>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33">
                      <a:moveTo>
                        <a:pt x="18" y="25"/>
                      </a:moveTo>
                      <a:lnTo>
                        <a:pt x="33" y="25"/>
                      </a:lnTo>
                      <a:lnTo>
                        <a:pt x="58" y="16"/>
                      </a:lnTo>
                      <a:lnTo>
                        <a:pt x="42" y="0"/>
                      </a:lnTo>
                      <a:lnTo>
                        <a:pt x="18" y="0"/>
                      </a:lnTo>
                      <a:lnTo>
                        <a:pt x="0" y="16"/>
                      </a:lnTo>
                      <a:lnTo>
                        <a:pt x="8" y="32"/>
                      </a:lnTo>
                      <a:lnTo>
                        <a:pt x="18" y="25"/>
                      </a:lnTo>
                    </a:path>
                  </a:pathLst>
                </a:custGeom>
                <a:solidFill>
                  <a:srgbClr val="DDDDDD"/>
                </a:solidFill>
                <a:ln w="9525">
                  <a:noFill/>
                  <a:round/>
                  <a:headEnd/>
                  <a:tailEnd/>
                </a:ln>
              </p:spPr>
              <p:txBody>
                <a:bodyPr lIns="0" tIns="0" rIns="0" bIns="0" anchor="ctr"/>
                <a:lstStyle/>
                <a:p>
                  <a:endParaRPr lang="en-GB"/>
                </a:p>
              </p:txBody>
            </p:sp>
            <p:sp>
              <p:nvSpPr>
                <p:cNvPr id="3197" name="Freeform 333"/>
                <p:cNvSpPr>
                  <a:spLocks/>
                </p:cNvSpPr>
                <p:nvPr/>
              </p:nvSpPr>
              <p:spPr bwMode="gray">
                <a:xfrm>
                  <a:off x="4597" y="1228"/>
                  <a:ext cx="47" cy="41"/>
                </a:xfrm>
                <a:custGeom>
                  <a:avLst/>
                  <a:gdLst>
                    <a:gd name="T0" fmla="*/ 0 w 42"/>
                    <a:gd name="T1" fmla="*/ 9344 h 35"/>
                    <a:gd name="T2" fmla="*/ 1420 w 42"/>
                    <a:gd name="T3" fmla="*/ 13699 h 35"/>
                    <a:gd name="T4" fmla="*/ 3728 w 42"/>
                    <a:gd name="T5" fmla="*/ 19084 h 35"/>
                    <a:gd name="T6" fmla="*/ 3728 w 42"/>
                    <a:gd name="T7" fmla="*/ 9344 h 35"/>
                    <a:gd name="T8" fmla="*/ 2205 w 42"/>
                    <a:gd name="T9" fmla="*/ 0 h 35"/>
                    <a:gd name="T10" fmla="*/ 801 w 42"/>
                    <a:gd name="T11" fmla="*/ 0 h 35"/>
                    <a:gd name="T12" fmla="*/ 0 w 42"/>
                    <a:gd name="T13" fmla="*/ 9344 h 35"/>
                    <a:gd name="T14" fmla="*/ 0 60000 65536"/>
                    <a:gd name="T15" fmla="*/ 0 60000 65536"/>
                    <a:gd name="T16" fmla="*/ 0 60000 65536"/>
                    <a:gd name="T17" fmla="*/ 0 60000 65536"/>
                    <a:gd name="T18" fmla="*/ 0 60000 65536"/>
                    <a:gd name="T19" fmla="*/ 0 60000 65536"/>
                    <a:gd name="T20" fmla="*/ 0 60000 65536"/>
                    <a:gd name="T21" fmla="*/ 0 w 42"/>
                    <a:gd name="T22" fmla="*/ 0 h 35"/>
                    <a:gd name="T23" fmla="*/ 42 w 42"/>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35">
                      <a:moveTo>
                        <a:pt x="0" y="17"/>
                      </a:moveTo>
                      <a:lnTo>
                        <a:pt x="16" y="24"/>
                      </a:lnTo>
                      <a:lnTo>
                        <a:pt x="41" y="34"/>
                      </a:lnTo>
                      <a:lnTo>
                        <a:pt x="41" y="17"/>
                      </a:lnTo>
                      <a:lnTo>
                        <a:pt x="24" y="0"/>
                      </a:lnTo>
                      <a:lnTo>
                        <a:pt x="9" y="0"/>
                      </a:lnTo>
                      <a:lnTo>
                        <a:pt x="0" y="17"/>
                      </a:lnTo>
                    </a:path>
                  </a:pathLst>
                </a:custGeom>
                <a:solidFill>
                  <a:srgbClr val="DDDDDD"/>
                </a:solidFill>
                <a:ln w="9525">
                  <a:noFill/>
                  <a:round/>
                  <a:headEnd/>
                  <a:tailEnd/>
                </a:ln>
              </p:spPr>
              <p:txBody>
                <a:bodyPr lIns="0" tIns="0" rIns="0" bIns="0" anchor="ctr"/>
                <a:lstStyle/>
                <a:p>
                  <a:endParaRPr lang="en-GB"/>
                </a:p>
              </p:txBody>
            </p:sp>
            <p:sp>
              <p:nvSpPr>
                <p:cNvPr id="3198" name="Freeform 334"/>
                <p:cNvSpPr>
                  <a:spLocks/>
                </p:cNvSpPr>
                <p:nvPr/>
              </p:nvSpPr>
              <p:spPr bwMode="gray">
                <a:xfrm>
                  <a:off x="4597" y="1210"/>
                  <a:ext cx="19" cy="20"/>
                </a:xfrm>
                <a:custGeom>
                  <a:avLst/>
                  <a:gdLst>
                    <a:gd name="T0" fmla="*/ 0 w 17"/>
                    <a:gd name="T1" fmla="*/ 0 h 17"/>
                    <a:gd name="T2" fmla="*/ 0 w 17"/>
                    <a:gd name="T3" fmla="*/ 10528 h 17"/>
                    <a:gd name="T4" fmla="*/ 1364 w 17"/>
                    <a:gd name="T5" fmla="*/ 6128 h 17"/>
                    <a:gd name="T6" fmla="*/ 1364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9"/>
                      </a:lnTo>
                      <a:lnTo>
                        <a:pt x="16" y="0"/>
                      </a:lnTo>
                      <a:lnTo>
                        <a:pt x="0" y="0"/>
                      </a:lnTo>
                    </a:path>
                  </a:pathLst>
                </a:custGeom>
                <a:solidFill>
                  <a:srgbClr val="DDDDDD"/>
                </a:solidFill>
                <a:ln w="9525">
                  <a:noFill/>
                  <a:round/>
                  <a:headEnd/>
                  <a:tailEnd/>
                </a:ln>
              </p:spPr>
              <p:txBody>
                <a:bodyPr lIns="0" tIns="0" rIns="0" bIns="0" anchor="ctr"/>
                <a:lstStyle/>
                <a:p>
                  <a:endParaRPr lang="en-GB"/>
                </a:p>
              </p:txBody>
            </p:sp>
            <p:sp>
              <p:nvSpPr>
                <p:cNvPr id="3199" name="Freeform 335"/>
                <p:cNvSpPr>
                  <a:spLocks/>
                </p:cNvSpPr>
                <p:nvPr/>
              </p:nvSpPr>
              <p:spPr bwMode="gray">
                <a:xfrm>
                  <a:off x="4686" y="1138"/>
                  <a:ext cx="65" cy="47"/>
                </a:xfrm>
                <a:custGeom>
                  <a:avLst/>
                  <a:gdLst>
                    <a:gd name="T0" fmla="*/ 0 w 58"/>
                    <a:gd name="T1" fmla="*/ 0 h 41"/>
                    <a:gd name="T2" fmla="*/ 824 w 58"/>
                    <a:gd name="T3" fmla="*/ 5415 h 41"/>
                    <a:gd name="T4" fmla="*/ 3067 w 58"/>
                    <a:gd name="T5" fmla="*/ 9488 h 41"/>
                    <a:gd name="T6" fmla="*/ 4838 w 58"/>
                    <a:gd name="T7" fmla="*/ 9488 h 41"/>
                    <a:gd name="T8" fmla="*/ 5461 w 58"/>
                    <a:gd name="T9" fmla="*/ 3826 h 41"/>
                    <a:gd name="T10" fmla="*/ 824 w 58"/>
                    <a:gd name="T11" fmla="*/ 1330 h 41"/>
                    <a:gd name="T12" fmla="*/ 0 w 58"/>
                    <a:gd name="T13" fmla="*/ 0 h 41"/>
                    <a:gd name="T14" fmla="*/ 0 60000 65536"/>
                    <a:gd name="T15" fmla="*/ 0 60000 65536"/>
                    <a:gd name="T16" fmla="*/ 0 60000 65536"/>
                    <a:gd name="T17" fmla="*/ 0 60000 65536"/>
                    <a:gd name="T18" fmla="*/ 0 60000 65536"/>
                    <a:gd name="T19" fmla="*/ 0 60000 65536"/>
                    <a:gd name="T20" fmla="*/ 0 60000 65536"/>
                    <a:gd name="T21" fmla="*/ 0 w 58"/>
                    <a:gd name="T22" fmla="*/ 0 h 41"/>
                    <a:gd name="T23" fmla="*/ 58 w 58"/>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41">
                      <a:moveTo>
                        <a:pt x="0" y="0"/>
                      </a:moveTo>
                      <a:lnTo>
                        <a:pt x="9" y="23"/>
                      </a:lnTo>
                      <a:lnTo>
                        <a:pt x="32" y="40"/>
                      </a:lnTo>
                      <a:lnTo>
                        <a:pt x="50" y="40"/>
                      </a:lnTo>
                      <a:lnTo>
                        <a:pt x="57" y="16"/>
                      </a:lnTo>
                      <a:lnTo>
                        <a:pt x="9" y="6"/>
                      </a:lnTo>
                      <a:lnTo>
                        <a:pt x="0" y="0"/>
                      </a:lnTo>
                    </a:path>
                  </a:pathLst>
                </a:custGeom>
                <a:solidFill>
                  <a:srgbClr val="DDDDDD"/>
                </a:solidFill>
                <a:ln w="9525">
                  <a:noFill/>
                  <a:round/>
                  <a:headEnd/>
                  <a:tailEnd/>
                </a:ln>
              </p:spPr>
              <p:txBody>
                <a:bodyPr lIns="0" tIns="0" rIns="0" bIns="0" anchor="ctr"/>
                <a:lstStyle/>
                <a:p>
                  <a:endParaRPr lang="en-GB"/>
                </a:p>
              </p:txBody>
            </p:sp>
            <p:sp>
              <p:nvSpPr>
                <p:cNvPr id="3200" name="Freeform 336"/>
                <p:cNvSpPr>
                  <a:spLocks/>
                </p:cNvSpPr>
                <p:nvPr/>
              </p:nvSpPr>
              <p:spPr bwMode="gray">
                <a:xfrm>
                  <a:off x="4552" y="1099"/>
                  <a:ext cx="108" cy="86"/>
                </a:xfrm>
                <a:custGeom>
                  <a:avLst/>
                  <a:gdLst>
                    <a:gd name="T0" fmla="*/ 0 w 98"/>
                    <a:gd name="T1" fmla="*/ 11948 h 75"/>
                    <a:gd name="T2" fmla="*/ 384 w 98"/>
                    <a:gd name="T3" fmla="*/ 17465 h 75"/>
                    <a:gd name="T4" fmla="*/ 1231 w 98"/>
                    <a:gd name="T5" fmla="*/ 17465 h 75"/>
                    <a:gd name="T6" fmla="*/ 3156 w 98"/>
                    <a:gd name="T7" fmla="*/ 13700 h 75"/>
                    <a:gd name="T8" fmla="*/ 3546 w 98"/>
                    <a:gd name="T9" fmla="*/ 15709 h 75"/>
                    <a:gd name="T10" fmla="*/ 4746 w 98"/>
                    <a:gd name="T11" fmla="*/ 9626 h 75"/>
                    <a:gd name="T12" fmla="*/ 4746 w 98"/>
                    <a:gd name="T13" fmla="*/ 6027 h 75"/>
                    <a:gd name="T14" fmla="*/ 4353 w 98"/>
                    <a:gd name="T15" fmla="*/ 3834 h 75"/>
                    <a:gd name="T16" fmla="*/ 3950 w 98"/>
                    <a:gd name="T17" fmla="*/ 3834 h 75"/>
                    <a:gd name="T18" fmla="*/ 3156 w 98"/>
                    <a:gd name="T19" fmla="*/ 0 h 75"/>
                    <a:gd name="T20" fmla="*/ 2430 w 98"/>
                    <a:gd name="T21" fmla="*/ 3834 h 75"/>
                    <a:gd name="T22" fmla="*/ 1231 w 98"/>
                    <a:gd name="T23" fmla="*/ 0 h 75"/>
                    <a:gd name="T24" fmla="*/ 0 w 98"/>
                    <a:gd name="T25" fmla="*/ 2017 h 75"/>
                    <a:gd name="T26" fmla="*/ 0 w 98"/>
                    <a:gd name="T27" fmla="*/ 11948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
                    <a:gd name="T43" fmla="*/ 0 h 75"/>
                    <a:gd name="T44" fmla="*/ 98 w 98"/>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 h="75">
                      <a:moveTo>
                        <a:pt x="0" y="50"/>
                      </a:moveTo>
                      <a:lnTo>
                        <a:pt x="8" y="74"/>
                      </a:lnTo>
                      <a:lnTo>
                        <a:pt x="25" y="74"/>
                      </a:lnTo>
                      <a:lnTo>
                        <a:pt x="65" y="57"/>
                      </a:lnTo>
                      <a:lnTo>
                        <a:pt x="73" y="65"/>
                      </a:lnTo>
                      <a:lnTo>
                        <a:pt x="97" y="40"/>
                      </a:lnTo>
                      <a:lnTo>
                        <a:pt x="97" y="25"/>
                      </a:lnTo>
                      <a:lnTo>
                        <a:pt x="90" y="16"/>
                      </a:lnTo>
                      <a:lnTo>
                        <a:pt x="82" y="16"/>
                      </a:lnTo>
                      <a:lnTo>
                        <a:pt x="65" y="0"/>
                      </a:lnTo>
                      <a:lnTo>
                        <a:pt x="50" y="16"/>
                      </a:lnTo>
                      <a:lnTo>
                        <a:pt x="25" y="0"/>
                      </a:lnTo>
                      <a:lnTo>
                        <a:pt x="0" y="9"/>
                      </a:lnTo>
                      <a:lnTo>
                        <a:pt x="0" y="50"/>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01" name="Freeform 337"/>
                <p:cNvSpPr>
                  <a:spLocks/>
                </p:cNvSpPr>
                <p:nvPr/>
              </p:nvSpPr>
              <p:spPr bwMode="gray">
                <a:xfrm>
                  <a:off x="3333" y="1046"/>
                  <a:ext cx="246" cy="343"/>
                </a:xfrm>
                <a:custGeom>
                  <a:avLst/>
                  <a:gdLst>
                    <a:gd name="T0" fmla="*/ 0 w 221"/>
                    <a:gd name="T1" fmla="*/ 54596 h 300"/>
                    <a:gd name="T2" fmla="*/ 1811 w 221"/>
                    <a:gd name="T3" fmla="*/ 61525 h 300"/>
                    <a:gd name="T4" fmla="*/ 4753 w 221"/>
                    <a:gd name="T5" fmla="*/ 63536 h 300"/>
                    <a:gd name="T6" fmla="*/ 5336 w 221"/>
                    <a:gd name="T7" fmla="*/ 61525 h 300"/>
                    <a:gd name="T8" fmla="*/ 4174 w 221"/>
                    <a:gd name="T9" fmla="*/ 58163 h 300"/>
                    <a:gd name="T10" fmla="*/ 3625 w 221"/>
                    <a:gd name="T11" fmla="*/ 54596 h 300"/>
                    <a:gd name="T12" fmla="*/ 3625 w 221"/>
                    <a:gd name="T13" fmla="*/ 46241 h 300"/>
                    <a:gd name="T14" fmla="*/ 4174 w 221"/>
                    <a:gd name="T15" fmla="*/ 42715 h 300"/>
                    <a:gd name="T16" fmla="*/ 8307 w 221"/>
                    <a:gd name="T17" fmla="*/ 21863 h 300"/>
                    <a:gd name="T18" fmla="*/ 11300 w 221"/>
                    <a:gd name="T19" fmla="*/ 15149 h 300"/>
                    <a:gd name="T20" fmla="*/ 16006 w 221"/>
                    <a:gd name="T21" fmla="*/ 8560 h 300"/>
                    <a:gd name="T22" fmla="*/ 16006 w 221"/>
                    <a:gd name="T23" fmla="*/ 1391 h 300"/>
                    <a:gd name="T24" fmla="*/ 14955 w 221"/>
                    <a:gd name="T25" fmla="*/ 0 h 300"/>
                    <a:gd name="T26" fmla="*/ 13658 w 221"/>
                    <a:gd name="T27" fmla="*/ 3352 h 300"/>
                    <a:gd name="T28" fmla="*/ 12473 w 221"/>
                    <a:gd name="T29" fmla="*/ 6782 h 300"/>
                    <a:gd name="T30" fmla="*/ 10584 w 221"/>
                    <a:gd name="T31" fmla="*/ 8560 h 300"/>
                    <a:gd name="T32" fmla="*/ 8897 w 221"/>
                    <a:gd name="T33" fmla="*/ 8560 h 300"/>
                    <a:gd name="T34" fmla="*/ 7133 w 221"/>
                    <a:gd name="T35" fmla="*/ 11860 h 300"/>
                    <a:gd name="T36" fmla="*/ 5336 w 221"/>
                    <a:gd name="T37" fmla="*/ 18322 h 300"/>
                    <a:gd name="T38" fmla="*/ 3625 w 221"/>
                    <a:gd name="T39" fmla="*/ 21863 h 300"/>
                    <a:gd name="T40" fmla="*/ 3625 w 221"/>
                    <a:gd name="T41" fmla="*/ 25717 h 300"/>
                    <a:gd name="T42" fmla="*/ 2998 w 221"/>
                    <a:gd name="T43" fmla="*/ 30577 h 300"/>
                    <a:gd name="T44" fmla="*/ 1811 w 221"/>
                    <a:gd name="T45" fmla="*/ 33858 h 300"/>
                    <a:gd name="T46" fmla="*/ 2443 w 221"/>
                    <a:gd name="T47" fmla="*/ 37360 h 300"/>
                    <a:gd name="T48" fmla="*/ 1811 w 221"/>
                    <a:gd name="T49" fmla="*/ 41166 h 300"/>
                    <a:gd name="T50" fmla="*/ 601 w 221"/>
                    <a:gd name="T51" fmla="*/ 44260 h 300"/>
                    <a:gd name="T52" fmla="*/ 1272 w 221"/>
                    <a:gd name="T53" fmla="*/ 47749 h 300"/>
                    <a:gd name="T54" fmla="*/ 0 w 221"/>
                    <a:gd name="T55" fmla="*/ 49679 h 300"/>
                    <a:gd name="T56" fmla="*/ 0 w 221"/>
                    <a:gd name="T57" fmla="*/ 54596 h 3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1"/>
                    <a:gd name="T88" fmla="*/ 0 h 300"/>
                    <a:gd name="T89" fmla="*/ 221 w 221"/>
                    <a:gd name="T90" fmla="*/ 300 h 3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1" h="300">
                      <a:moveTo>
                        <a:pt x="0" y="258"/>
                      </a:moveTo>
                      <a:lnTo>
                        <a:pt x="25" y="290"/>
                      </a:lnTo>
                      <a:lnTo>
                        <a:pt x="66" y="299"/>
                      </a:lnTo>
                      <a:lnTo>
                        <a:pt x="74" y="290"/>
                      </a:lnTo>
                      <a:lnTo>
                        <a:pt x="58" y="274"/>
                      </a:lnTo>
                      <a:lnTo>
                        <a:pt x="49" y="258"/>
                      </a:lnTo>
                      <a:lnTo>
                        <a:pt x="49" y="218"/>
                      </a:lnTo>
                      <a:lnTo>
                        <a:pt x="58" y="202"/>
                      </a:lnTo>
                      <a:lnTo>
                        <a:pt x="114" y="104"/>
                      </a:lnTo>
                      <a:lnTo>
                        <a:pt x="155" y="72"/>
                      </a:lnTo>
                      <a:lnTo>
                        <a:pt x="220" y="40"/>
                      </a:lnTo>
                      <a:lnTo>
                        <a:pt x="220" y="7"/>
                      </a:lnTo>
                      <a:lnTo>
                        <a:pt x="205" y="0"/>
                      </a:lnTo>
                      <a:lnTo>
                        <a:pt x="188" y="16"/>
                      </a:lnTo>
                      <a:lnTo>
                        <a:pt x="171" y="32"/>
                      </a:lnTo>
                      <a:lnTo>
                        <a:pt x="146" y="40"/>
                      </a:lnTo>
                      <a:lnTo>
                        <a:pt x="123" y="40"/>
                      </a:lnTo>
                      <a:lnTo>
                        <a:pt x="99" y="56"/>
                      </a:lnTo>
                      <a:lnTo>
                        <a:pt x="74" y="87"/>
                      </a:lnTo>
                      <a:lnTo>
                        <a:pt x="49" y="104"/>
                      </a:lnTo>
                      <a:lnTo>
                        <a:pt x="49" y="121"/>
                      </a:lnTo>
                      <a:lnTo>
                        <a:pt x="41" y="144"/>
                      </a:lnTo>
                      <a:lnTo>
                        <a:pt x="25" y="160"/>
                      </a:lnTo>
                      <a:lnTo>
                        <a:pt x="34" y="177"/>
                      </a:lnTo>
                      <a:lnTo>
                        <a:pt x="25" y="194"/>
                      </a:lnTo>
                      <a:lnTo>
                        <a:pt x="9" y="209"/>
                      </a:lnTo>
                      <a:lnTo>
                        <a:pt x="18" y="225"/>
                      </a:lnTo>
                      <a:lnTo>
                        <a:pt x="0" y="234"/>
                      </a:lnTo>
                      <a:lnTo>
                        <a:pt x="0" y="258"/>
                      </a:lnTo>
                    </a:path>
                  </a:pathLst>
                </a:custGeom>
                <a:solidFill>
                  <a:srgbClr val="DDDDDD"/>
                </a:solidFill>
                <a:ln w="9525">
                  <a:noFill/>
                  <a:round/>
                  <a:headEnd/>
                  <a:tailEnd/>
                </a:ln>
              </p:spPr>
              <p:txBody>
                <a:bodyPr lIns="0" tIns="0" rIns="0" bIns="0" anchor="ctr"/>
                <a:lstStyle/>
                <a:p>
                  <a:endParaRPr lang="en-GB"/>
                </a:p>
              </p:txBody>
            </p:sp>
            <p:sp>
              <p:nvSpPr>
                <p:cNvPr id="3202" name="Freeform 338"/>
                <p:cNvSpPr>
                  <a:spLocks/>
                </p:cNvSpPr>
                <p:nvPr/>
              </p:nvSpPr>
              <p:spPr bwMode="gray">
                <a:xfrm>
                  <a:off x="3289" y="1424"/>
                  <a:ext cx="27" cy="40"/>
                </a:xfrm>
                <a:custGeom>
                  <a:avLst/>
                  <a:gdLst>
                    <a:gd name="T0" fmla="*/ 0 w 25"/>
                    <a:gd name="T1" fmla="*/ 22115 h 34"/>
                    <a:gd name="T2" fmla="*/ 362 w 25"/>
                    <a:gd name="T3" fmla="*/ 15978 h 34"/>
                    <a:gd name="T4" fmla="*/ 516 w 25"/>
                    <a:gd name="T5" fmla="*/ 9978 h 34"/>
                    <a:gd name="T6" fmla="*/ 195 w 25"/>
                    <a:gd name="T7" fmla="*/ 0 h 34"/>
                    <a:gd name="T8" fmla="*/ 0 w 25"/>
                    <a:gd name="T9" fmla="*/ 9978 h 34"/>
                    <a:gd name="T10" fmla="*/ 0 w 25"/>
                    <a:gd name="T11" fmla="*/ 22115 h 34"/>
                    <a:gd name="T12" fmla="*/ 0 60000 65536"/>
                    <a:gd name="T13" fmla="*/ 0 60000 65536"/>
                    <a:gd name="T14" fmla="*/ 0 60000 65536"/>
                    <a:gd name="T15" fmla="*/ 0 60000 65536"/>
                    <a:gd name="T16" fmla="*/ 0 60000 65536"/>
                    <a:gd name="T17" fmla="*/ 0 60000 65536"/>
                    <a:gd name="T18" fmla="*/ 0 w 25"/>
                    <a:gd name="T19" fmla="*/ 0 h 34"/>
                    <a:gd name="T20" fmla="*/ 25 w 2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5" h="34">
                      <a:moveTo>
                        <a:pt x="0" y="33"/>
                      </a:moveTo>
                      <a:lnTo>
                        <a:pt x="17" y="24"/>
                      </a:lnTo>
                      <a:lnTo>
                        <a:pt x="24" y="15"/>
                      </a:lnTo>
                      <a:lnTo>
                        <a:pt x="9" y="0"/>
                      </a:lnTo>
                      <a:lnTo>
                        <a:pt x="0" y="15"/>
                      </a:lnTo>
                      <a:lnTo>
                        <a:pt x="0" y="33"/>
                      </a:lnTo>
                    </a:path>
                  </a:pathLst>
                </a:custGeom>
                <a:solidFill>
                  <a:srgbClr val="DDDDDD"/>
                </a:solidFill>
                <a:ln w="9525">
                  <a:noFill/>
                  <a:round/>
                  <a:headEnd/>
                  <a:tailEnd/>
                </a:ln>
              </p:spPr>
              <p:txBody>
                <a:bodyPr lIns="0" tIns="0" rIns="0" bIns="0" anchor="ctr"/>
                <a:lstStyle/>
                <a:p>
                  <a:endParaRPr lang="en-GB"/>
                </a:p>
              </p:txBody>
            </p:sp>
            <p:sp>
              <p:nvSpPr>
                <p:cNvPr id="3203" name="Freeform 339"/>
                <p:cNvSpPr>
                  <a:spLocks/>
                </p:cNvSpPr>
                <p:nvPr/>
              </p:nvSpPr>
              <p:spPr bwMode="gray">
                <a:xfrm>
                  <a:off x="2497" y="1803"/>
                  <a:ext cx="19" cy="30"/>
                </a:xfrm>
                <a:custGeom>
                  <a:avLst/>
                  <a:gdLst>
                    <a:gd name="T0" fmla="*/ 0 w 17"/>
                    <a:gd name="T1" fmla="*/ 7521 h 26"/>
                    <a:gd name="T2" fmla="*/ 574 w 17"/>
                    <a:gd name="T3" fmla="*/ 3179 h 26"/>
                    <a:gd name="T4" fmla="*/ 1364 w 17"/>
                    <a:gd name="T5" fmla="*/ 0 h 26"/>
                    <a:gd name="T6" fmla="*/ 0 w 17"/>
                    <a:gd name="T7" fmla="*/ 3179 h 26"/>
                    <a:gd name="T8" fmla="*/ 0 w 17"/>
                    <a:gd name="T9" fmla="*/ 7521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5"/>
                      </a:moveTo>
                      <a:lnTo>
                        <a:pt x="7" y="10"/>
                      </a:lnTo>
                      <a:lnTo>
                        <a:pt x="16" y="0"/>
                      </a:lnTo>
                      <a:lnTo>
                        <a:pt x="0" y="10"/>
                      </a:lnTo>
                      <a:lnTo>
                        <a:pt x="0" y="25"/>
                      </a:lnTo>
                    </a:path>
                  </a:pathLst>
                </a:custGeom>
                <a:solidFill>
                  <a:srgbClr val="DDDDDD"/>
                </a:solidFill>
                <a:ln w="9525">
                  <a:noFill/>
                  <a:round/>
                  <a:headEnd/>
                  <a:tailEnd/>
                </a:ln>
              </p:spPr>
              <p:txBody>
                <a:bodyPr lIns="0" tIns="0" rIns="0" bIns="0" anchor="ctr"/>
                <a:lstStyle/>
                <a:p>
                  <a:endParaRPr lang="en-GB"/>
                </a:p>
              </p:txBody>
            </p:sp>
            <p:sp>
              <p:nvSpPr>
                <p:cNvPr id="3204" name="Freeform 340"/>
                <p:cNvSpPr>
                  <a:spLocks/>
                </p:cNvSpPr>
                <p:nvPr/>
              </p:nvSpPr>
              <p:spPr bwMode="gray">
                <a:xfrm>
                  <a:off x="2497" y="1803"/>
                  <a:ext cx="19" cy="30"/>
                </a:xfrm>
                <a:custGeom>
                  <a:avLst/>
                  <a:gdLst>
                    <a:gd name="T0" fmla="*/ 0 w 17"/>
                    <a:gd name="T1" fmla="*/ 7521 h 26"/>
                    <a:gd name="T2" fmla="*/ 574 w 17"/>
                    <a:gd name="T3" fmla="*/ 3179 h 26"/>
                    <a:gd name="T4" fmla="*/ 1364 w 17"/>
                    <a:gd name="T5" fmla="*/ 0 h 26"/>
                    <a:gd name="T6" fmla="*/ 0 w 17"/>
                    <a:gd name="T7" fmla="*/ 3179 h 26"/>
                    <a:gd name="T8" fmla="*/ 0 w 17"/>
                    <a:gd name="T9" fmla="*/ 7521 h 26"/>
                    <a:gd name="T10" fmla="*/ 0 60000 65536"/>
                    <a:gd name="T11" fmla="*/ 0 60000 65536"/>
                    <a:gd name="T12" fmla="*/ 0 60000 65536"/>
                    <a:gd name="T13" fmla="*/ 0 60000 65536"/>
                    <a:gd name="T14" fmla="*/ 0 60000 65536"/>
                    <a:gd name="T15" fmla="*/ 0 w 17"/>
                    <a:gd name="T16" fmla="*/ 0 h 26"/>
                    <a:gd name="T17" fmla="*/ 17 w 17"/>
                    <a:gd name="T18" fmla="*/ 26 h 26"/>
                  </a:gdLst>
                  <a:ahLst/>
                  <a:cxnLst>
                    <a:cxn ang="T10">
                      <a:pos x="T0" y="T1"/>
                    </a:cxn>
                    <a:cxn ang="T11">
                      <a:pos x="T2" y="T3"/>
                    </a:cxn>
                    <a:cxn ang="T12">
                      <a:pos x="T4" y="T5"/>
                    </a:cxn>
                    <a:cxn ang="T13">
                      <a:pos x="T6" y="T7"/>
                    </a:cxn>
                    <a:cxn ang="T14">
                      <a:pos x="T8" y="T9"/>
                    </a:cxn>
                  </a:cxnLst>
                  <a:rect l="T15" t="T16" r="T17" b="T18"/>
                  <a:pathLst>
                    <a:path w="17" h="26">
                      <a:moveTo>
                        <a:pt x="0" y="25"/>
                      </a:moveTo>
                      <a:lnTo>
                        <a:pt x="7" y="10"/>
                      </a:lnTo>
                      <a:lnTo>
                        <a:pt x="16" y="0"/>
                      </a:lnTo>
                      <a:lnTo>
                        <a:pt x="0" y="10"/>
                      </a:lnTo>
                      <a:lnTo>
                        <a:pt x="0" y="25"/>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05" name="Freeform 341"/>
                <p:cNvSpPr>
                  <a:spLocks/>
                </p:cNvSpPr>
                <p:nvPr/>
              </p:nvSpPr>
              <p:spPr bwMode="gray">
                <a:xfrm>
                  <a:off x="2739" y="1878"/>
                  <a:ext cx="19" cy="20"/>
                </a:xfrm>
                <a:custGeom>
                  <a:avLst/>
                  <a:gdLst>
                    <a:gd name="T0" fmla="*/ 0 w 17"/>
                    <a:gd name="T1" fmla="*/ 6128 h 17"/>
                    <a:gd name="T2" fmla="*/ 0 w 17"/>
                    <a:gd name="T3" fmla="*/ 10528 h 17"/>
                    <a:gd name="T4" fmla="*/ 1364 w 17"/>
                    <a:gd name="T5" fmla="*/ 10528 h 17"/>
                    <a:gd name="T6" fmla="*/ 1364 w 17"/>
                    <a:gd name="T7" fmla="*/ 6128 h 17"/>
                    <a:gd name="T8" fmla="*/ 1364 w 17"/>
                    <a:gd name="T9" fmla="*/ 0 h 17"/>
                    <a:gd name="T10" fmla="*/ 0 w 17"/>
                    <a:gd name="T11" fmla="*/ 6128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9"/>
                      </a:moveTo>
                      <a:lnTo>
                        <a:pt x="0" y="16"/>
                      </a:lnTo>
                      <a:lnTo>
                        <a:pt x="16" y="16"/>
                      </a:lnTo>
                      <a:lnTo>
                        <a:pt x="16" y="9"/>
                      </a:lnTo>
                      <a:lnTo>
                        <a:pt x="16" y="0"/>
                      </a:lnTo>
                      <a:lnTo>
                        <a:pt x="0" y="9"/>
                      </a:lnTo>
                    </a:path>
                  </a:pathLst>
                </a:custGeom>
                <a:solidFill>
                  <a:srgbClr val="DDDDDD"/>
                </a:solidFill>
                <a:ln w="9525">
                  <a:noFill/>
                  <a:round/>
                  <a:headEnd/>
                  <a:tailEnd/>
                </a:ln>
              </p:spPr>
              <p:txBody>
                <a:bodyPr lIns="0" tIns="0" rIns="0" bIns="0" anchor="ctr"/>
                <a:lstStyle/>
                <a:p>
                  <a:endParaRPr lang="en-GB"/>
                </a:p>
              </p:txBody>
            </p:sp>
            <p:sp>
              <p:nvSpPr>
                <p:cNvPr id="3206" name="Freeform 342"/>
                <p:cNvSpPr>
                  <a:spLocks/>
                </p:cNvSpPr>
                <p:nvPr/>
              </p:nvSpPr>
              <p:spPr bwMode="gray">
                <a:xfrm>
                  <a:off x="2757" y="1868"/>
                  <a:ext cx="21" cy="21"/>
                </a:xfrm>
                <a:custGeom>
                  <a:avLst/>
                  <a:gdLst>
                    <a:gd name="T0" fmla="*/ 0 w 19"/>
                    <a:gd name="T1" fmla="*/ 464 h 19"/>
                    <a:gd name="T2" fmla="*/ 0 w 19"/>
                    <a:gd name="T3" fmla="*/ 979 h 19"/>
                    <a:gd name="T4" fmla="*/ 979 w 19"/>
                    <a:gd name="T5" fmla="*/ 979 h 19"/>
                    <a:gd name="T6" fmla="*/ 979 w 19"/>
                    <a:gd name="T7" fmla="*/ 464 h 19"/>
                    <a:gd name="T8" fmla="*/ 979 w 19"/>
                    <a:gd name="T9" fmla="*/ 0 h 19"/>
                    <a:gd name="T10" fmla="*/ 0 w 19"/>
                    <a:gd name="T11" fmla="*/ 464 h 19"/>
                    <a:gd name="T12" fmla="*/ 0 60000 65536"/>
                    <a:gd name="T13" fmla="*/ 0 60000 65536"/>
                    <a:gd name="T14" fmla="*/ 0 60000 65536"/>
                    <a:gd name="T15" fmla="*/ 0 60000 65536"/>
                    <a:gd name="T16" fmla="*/ 0 60000 65536"/>
                    <a:gd name="T17" fmla="*/ 0 60000 65536"/>
                    <a:gd name="T18" fmla="*/ 0 w 19"/>
                    <a:gd name="T19" fmla="*/ 0 h 19"/>
                    <a:gd name="T20" fmla="*/ 19 w 1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9" h="19">
                      <a:moveTo>
                        <a:pt x="0" y="9"/>
                      </a:moveTo>
                      <a:lnTo>
                        <a:pt x="0" y="18"/>
                      </a:lnTo>
                      <a:lnTo>
                        <a:pt x="18" y="18"/>
                      </a:lnTo>
                      <a:lnTo>
                        <a:pt x="18" y="9"/>
                      </a:lnTo>
                      <a:lnTo>
                        <a:pt x="18" y="0"/>
                      </a:lnTo>
                      <a:lnTo>
                        <a:pt x="0" y="9"/>
                      </a:lnTo>
                    </a:path>
                  </a:pathLst>
                </a:custGeom>
                <a:solidFill>
                  <a:srgbClr val="DDDDDD"/>
                </a:solidFill>
                <a:ln w="9525">
                  <a:noFill/>
                  <a:round/>
                  <a:headEnd/>
                  <a:tailEnd/>
                </a:ln>
              </p:spPr>
              <p:txBody>
                <a:bodyPr lIns="0" tIns="0" rIns="0" bIns="0" anchor="ctr"/>
                <a:lstStyle/>
                <a:p>
                  <a:endParaRPr lang="en-GB"/>
                </a:p>
              </p:txBody>
            </p:sp>
            <p:sp>
              <p:nvSpPr>
                <p:cNvPr id="3207" name="Freeform 343"/>
                <p:cNvSpPr>
                  <a:spLocks/>
                </p:cNvSpPr>
                <p:nvPr/>
              </p:nvSpPr>
              <p:spPr bwMode="gray">
                <a:xfrm>
                  <a:off x="2757" y="1897"/>
                  <a:ext cx="21" cy="19"/>
                </a:xfrm>
                <a:custGeom>
                  <a:avLst/>
                  <a:gdLst>
                    <a:gd name="T0" fmla="*/ 0 w 19"/>
                    <a:gd name="T1" fmla="*/ 0 h 17"/>
                    <a:gd name="T2" fmla="*/ 0 w 19"/>
                    <a:gd name="T3" fmla="*/ 1364 h 17"/>
                    <a:gd name="T4" fmla="*/ 979 w 19"/>
                    <a:gd name="T5" fmla="*/ 0 h 17"/>
                    <a:gd name="T6" fmla="*/ 0 w 19"/>
                    <a:gd name="T7" fmla="*/ 0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0" y="0"/>
                      </a:moveTo>
                      <a:lnTo>
                        <a:pt x="0" y="16"/>
                      </a:lnTo>
                      <a:lnTo>
                        <a:pt x="18" y="0"/>
                      </a:lnTo>
                      <a:lnTo>
                        <a:pt x="0" y="0"/>
                      </a:lnTo>
                    </a:path>
                  </a:pathLst>
                </a:custGeom>
                <a:solidFill>
                  <a:srgbClr val="DDDDDD"/>
                </a:solidFill>
                <a:ln w="9525">
                  <a:noFill/>
                  <a:round/>
                  <a:headEnd/>
                  <a:tailEnd/>
                </a:ln>
              </p:spPr>
              <p:txBody>
                <a:bodyPr lIns="0" tIns="0" rIns="0" bIns="0" anchor="ctr"/>
                <a:lstStyle/>
                <a:p>
                  <a:endParaRPr lang="en-GB"/>
                </a:p>
              </p:txBody>
            </p:sp>
            <p:sp>
              <p:nvSpPr>
                <p:cNvPr id="3208" name="Freeform 344"/>
                <p:cNvSpPr>
                  <a:spLocks/>
                </p:cNvSpPr>
                <p:nvPr/>
              </p:nvSpPr>
              <p:spPr bwMode="gray">
                <a:xfrm>
                  <a:off x="2505" y="1803"/>
                  <a:ext cx="119" cy="215"/>
                </a:xfrm>
                <a:custGeom>
                  <a:avLst/>
                  <a:gdLst>
                    <a:gd name="T0" fmla="*/ 1250 w 107"/>
                    <a:gd name="T1" fmla="*/ 40149 h 188"/>
                    <a:gd name="T2" fmla="*/ 1719 w 107"/>
                    <a:gd name="T3" fmla="*/ 38301 h 188"/>
                    <a:gd name="T4" fmla="*/ 2924 w 107"/>
                    <a:gd name="T5" fmla="*/ 40149 h 188"/>
                    <a:gd name="T6" fmla="*/ 2924 w 107"/>
                    <a:gd name="T7" fmla="*/ 38301 h 188"/>
                    <a:gd name="T8" fmla="*/ 3410 w 107"/>
                    <a:gd name="T9" fmla="*/ 36727 h 188"/>
                    <a:gd name="T10" fmla="*/ 4087 w 107"/>
                    <a:gd name="T11" fmla="*/ 38301 h 188"/>
                    <a:gd name="T12" fmla="*/ 4553 w 107"/>
                    <a:gd name="T13" fmla="*/ 36727 h 188"/>
                    <a:gd name="T14" fmla="*/ 6946 w 107"/>
                    <a:gd name="T15" fmla="*/ 36727 h 188"/>
                    <a:gd name="T16" fmla="*/ 7388 w 107"/>
                    <a:gd name="T17" fmla="*/ 34769 h 188"/>
                    <a:gd name="T18" fmla="*/ 6264 w 107"/>
                    <a:gd name="T19" fmla="*/ 34769 h 188"/>
                    <a:gd name="T20" fmla="*/ 7388 w 107"/>
                    <a:gd name="T21" fmla="*/ 29720 h 188"/>
                    <a:gd name="T22" fmla="*/ 6946 w 107"/>
                    <a:gd name="T23" fmla="*/ 28088 h 188"/>
                    <a:gd name="T24" fmla="*/ 6264 w 107"/>
                    <a:gd name="T25" fmla="*/ 28088 h 188"/>
                    <a:gd name="T26" fmla="*/ 5632 w 107"/>
                    <a:gd name="T27" fmla="*/ 28088 h 188"/>
                    <a:gd name="T28" fmla="*/ 6264 w 107"/>
                    <a:gd name="T29" fmla="*/ 26171 h 188"/>
                    <a:gd name="T30" fmla="*/ 6264 w 107"/>
                    <a:gd name="T31" fmla="*/ 24678 h 188"/>
                    <a:gd name="T32" fmla="*/ 5632 w 107"/>
                    <a:gd name="T33" fmla="*/ 20793 h 188"/>
                    <a:gd name="T34" fmla="*/ 5138 w 107"/>
                    <a:gd name="T35" fmla="*/ 19494 h 188"/>
                    <a:gd name="T36" fmla="*/ 4087 w 107"/>
                    <a:gd name="T37" fmla="*/ 13984 h 188"/>
                    <a:gd name="T38" fmla="*/ 2924 w 107"/>
                    <a:gd name="T39" fmla="*/ 12156 h 188"/>
                    <a:gd name="T40" fmla="*/ 4553 w 107"/>
                    <a:gd name="T41" fmla="*/ 5375 h 188"/>
                    <a:gd name="T42" fmla="*/ 4087 w 107"/>
                    <a:gd name="T43" fmla="*/ 3594 h 188"/>
                    <a:gd name="T44" fmla="*/ 2364 w 107"/>
                    <a:gd name="T45" fmla="*/ 5375 h 188"/>
                    <a:gd name="T46" fmla="*/ 2364 w 107"/>
                    <a:gd name="T47" fmla="*/ 2101 h 188"/>
                    <a:gd name="T48" fmla="*/ 3410 w 107"/>
                    <a:gd name="T49" fmla="*/ 0 h 188"/>
                    <a:gd name="T50" fmla="*/ 2924 w 107"/>
                    <a:gd name="T51" fmla="*/ 0 h 188"/>
                    <a:gd name="T52" fmla="*/ 1719 w 107"/>
                    <a:gd name="T53" fmla="*/ 0 h 188"/>
                    <a:gd name="T54" fmla="*/ 594 w 107"/>
                    <a:gd name="T55" fmla="*/ 5375 h 188"/>
                    <a:gd name="T56" fmla="*/ 0 w 107"/>
                    <a:gd name="T57" fmla="*/ 5375 h 188"/>
                    <a:gd name="T58" fmla="*/ 594 w 107"/>
                    <a:gd name="T59" fmla="*/ 7030 h 188"/>
                    <a:gd name="T60" fmla="*/ 1250 w 107"/>
                    <a:gd name="T61" fmla="*/ 7030 h 188"/>
                    <a:gd name="T62" fmla="*/ 594 w 107"/>
                    <a:gd name="T63" fmla="*/ 10629 h 188"/>
                    <a:gd name="T64" fmla="*/ 1250 w 107"/>
                    <a:gd name="T65" fmla="*/ 10629 h 188"/>
                    <a:gd name="T66" fmla="*/ 1250 w 107"/>
                    <a:gd name="T67" fmla="*/ 12156 h 188"/>
                    <a:gd name="T68" fmla="*/ 594 w 107"/>
                    <a:gd name="T69" fmla="*/ 13984 h 188"/>
                    <a:gd name="T70" fmla="*/ 1250 w 107"/>
                    <a:gd name="T71" fmla="*/ 13984 h 188"/>
                    <a:gd name="T72" fmla="*/ 1719 w 107"/>
                    <a:gd name="T73" fmla="*/ 15992 h 188"/>
                    <a:gd name="T74" fmla="*/ 1250 w 107"/>
                    <a:gd name="T75" fmla="*/ 17774 h 188"/>
                    <a:gd name="T76" fmla="*/ 1719 w 107"/>
                    <a:gd name="T77" fmla="*/ 19494 h 188"/>
                    <a:gd name="T78" fmla="*/ 2924 w 107"/>
                    <a:gd name="T79" fmla="*/ 17774 h 188"/>
                    <a:gd name="T80" fmla="*/ 2924 w 107"/>
                    <a:gd name="T81" fmla="*/ 19494 h 188"/>
                    <a:gd name="T82" fmla="*/ 2924 w 107"/>
                    <a:gd name="T83" fmla="*/ 20793 h 188"/>
                    <a:gd name="T84" fmla="*/ 3410 w 107"/>
                    <a:gd name="T85" fmla="*/ 20793 h 188"/>
                    <a:gd name="T86" fmla="*/ 3410 w 107"/>
                    <a:gd name="T87" fmla="*/ 24678 h 188"/>
                    <a:gd name="T88" fmla="*/ 1719 w 107"/>
                    <a:gd name="T89" fmla="*/ 24678 h 188"/>
                    <a:gd name="T90" fmla="*/ 2364 w 107"/>
                    <a:gd name="T91" fmla="*/ 26171 h 188"/>
                    <a:gd name="T92" fmla="*/ 1719 w 107"/>
                    <a:gd name="T93" fmla="*/ 28088 h 188"/>
                    <a:gd name="T94" fmla="*/ 2364 w 107"/>
                    <a:gd name="T95" fmla="*/ 28088 h 188"/>
                    <a:gd name="T96" fmla="*/ 2364 w 107"/>
                    <a:gd name="T97" fmla="*/ 29720 h 188"/>
                    <a:gd name="T98" fmla="*/ 1250 w 107"/>
                    <a:gd name="T99" fmla="*/ 31546 h 188"/>
                    <a:gd name="T100" fmla="*/ 1719 w 107"/>
                    <a:gd name="T101" fmla="*/ 33346 h 188"/>
                    <a:gd name="T102" fmla="*/ 2364 w 107"/>
                    <a:gd name="T103" fmla="*/ 33346 h 188"/>
                    <a:gd name="T104" fmla="*/ 2924 w 107"/>
                    <a:gd name="T105" fmla="*/ 34769 h 188"/>
                    <a:gd name="T106" fmla="*/ 3410 w 107"/>
                    <a:gd name="T107" fmla="*/ 33346 h 188"/>
                    <a:gd name="T108" fmla="*/ 3410 w 107"/>
                    <a:gd name="T109" fmla="*/ 34769 h 188"/>
                    <a:gd name="T110" fmla="*/ 2364 w 107"/>
                    <a:gd name="T111" fmla="*/ 34769 h 188"/>
                    <a:gd name="T112" fmla="*/ 1250 w 107"/>
                    <a:gd name="T113" fmla="*/ 40149 h 1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7"/>
                    <a:gd name="T172" fmla="*/ 0 h 188"/>
                    <a:gd name="T173" fmla="*/ 107 w 107"/>
                    <a:gd name="T174" fmla="*/ 188 h 1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7" h="188">
                      <a:moveTo>
                        <a:pt x="18" y="187"/>
                      </a:moveTo>
                      <a:lnTo>
                        <a:pt x="24" y="179"/>
                      </a:lnTo>
                      <a:lnTo>
                        <a:pt x="41" y="187"/>
                      </a:lnTo>
                      <a:lnTo>
                        <a:pt x="41" y="179"/>
                      </a:lnTo>
                      <a:lnTo>
                        <a:pt x="49" y="171"/>
                      </a:lnTo>
                      <a:lnTo>
                        <a:pt x="58" y="179"/>
                      </a:lnTo>
                      <a:lnTo>
                        <a:pt x="66" y="171"/>
                      </a:lnTo>
                      <a:lnTo>
                        <a:pt x="98" y="171"/>
                      </a:lnTo>
                      <a:lnTo>
                        <a:pt x="106" y="162"/>
                      </a:lnTo>
                      <a:lnTo>
                        <a:pt x="90" y="162"/>
                      </a:lnTo>
                      <a:lnTo>
                        <a:pt x="106" y="138"/>
                      </a:lnTo>
                      <a:lnTo>
                        <a:pt x="98" y="131"/>
                      </a:lnTo>
                      <a:lnTo>
                        <a:pt x="90" y="131"/>
                      </a:lnTo>
                      <a:lnTo>
                        <a:pt x="81" y="131"/>
                      </a:lnTo>
                      <a:lnTo>
                        <a:pt x="90" y="122"/>
                      </a:lnTo>
                      <a:lnTo>
                        <a:pt x="90" y="115"/>
                      </a:lnTo>
                      <a:lnTo>
                        <a:pt x="81" y="97"/>
                      </a:lnTo>
                      <a:lnTo>
                        <a:pt x="74" y="91"/>
                      </a:lnTo>
                      <a:lnTo>
                        <a:pt x="58" y="66"/>
                      </a:lnTo>
                      <a:lnTo>
                        <a:pt x="41" y="57"/>
                      </a:lnTo>
                      <a:lnTo>
                        <a:pt x="66" y="25"/>
                      </a:lnTo>
                      <a:lnTo>
                        <a:pt x="58" y="17"/>
                      </a:lnTo>
                      <a:lnTo>
                        <a:pt x="33" y="25"/>
                      </a:lnTo>
                      <a:lnTo>
                        <a:pt x="33" y="10"/>
                      </a:lnTo>
                      <a:lnTo>
                        <a:pt x="49" y="0"/>
                      </a:lnTo>
                      <a:lnTo>
                        <a:pt x="41" y="0"/>
                      </a:lnTo>
                      <a:lnTo>
                        <a:pt x="24" y="0"/>
                      </a:lnTo>
                      <a:lnTo>
                        <a:pt x="9" y="25"/>
                      </a:lnTo>
                      <a:lnTo>
                        <a:pt x="0" y="25"/>
                      </a:lnTo>
                      <a:lnTo>
                        <a:pt x="9" y="33"/>
                      </a:lnTo>
                      <a:lnTo>
                        <a:pt x="18" y="33"/>
                      </a:lnTo>
                      <a:lnTo>
                        <a:pt x="9" y="50"/>
                      </a:lnTo>
                      <a:lnTo>
                        <a:pt x="18" y="50"/>
                      </a:lnTo>
                      <a:lnTo>
                        <a:pt x="18" y="57"/>
                      </a:lnTo>
                      <a:lnTo>
                        <a:pt x="9" y="66"/>
                      </a:lnTo>
                      <a:lnTo>
                        <a:pt x="18" y="66"/>
                      </a:lnTo>
                      <a:lnTo>
                        <a:pt x="24" y="75"/>
                      </a:lnTo>
                      <a:lnTo>
                        <a:pt x="18" y="82"/>
                      </a:lnTo>
                      <a:lnTo>
                        <a:pt x="24" y="91"/>
                      </a:lnTo>
                      <a:lnTo>
                        <a:pt x="41" y="82"/>
                      </a:lnTo>
                      <a:lnTo>
                        <a:pt x="41" y="91"/>
                      </a:lnTo>
                      <a:lnTo>
                        <a:pt x="41" y="97"/>
                      </a:lnTo>
                      <a:lnTo>
                        <a:pt x="49" y="97"/>
                      </a:lnTo>
                      <a:lnTo>
                        <a:pt x="49" y="115"/>
                      </a:lnTo>
                      <a:lnTo>
                        <a:pt x="24" y="115"/>
                      </a:lnTo>
                      <a:lnTo>
                        <a:pt x="33" y="122"/>
                      </a:lnTo>
                      <a:lnTo>
                        <a:pt x="24" y="131"/>
                      </a:lnTo>
                      <a:lnTo>
                        <a:pt x="33" y="131"/>
                      </a:lnTo>
                      <a:lnTo>
                        <a:pt x="33" y="138"/>
                      </a:lnTo>
                      <a:lnTo>
                        <a:pt x="18" y="147"/>
                      </a:lnTo>
                      <a:lnTo>
                        <a:pt x="24" y="156"/>
                      </a:lnTo>
                      <a:lnTo>
                        <a:pt x="33" y="156"/>
                      </a:lnTo>
                      <a:lnTo>
                        <a:pt x="41" y="162"/>
                      </a:lnTo>
                      <a:lnTo>
                        <a:pt x="49" y="156"/>
                      </a:lnTo>
                      <a:lnTo>
                        <a:pt x="49" y="162"/>
                      </a:lnTo>
                      <a:lnTo>
                        <a:pt x="33" y="162"/>
                      </a:lnTo>
                      <a:lnTo>
                        <a:pt x="18" y="187"/>
                      </a:lnTo>
                    </a:path>
                  </a:pathLst>
                </a:custGeom>
                <a:solidFill>
                  <a:srgbClr val="DDDDDD"/>
                </a:solidFill>
                <a:ln w="9525">
                  <a:noFill/>
                  <a:round/>
                  <a:headEnd/>
                  <a:tailEnd/>
                </a:ln>
              </p:spPr>
              <p:txBody>
                <a:bodyPr lIns="0" tIns="0" rIns="0" bIns="0" anchor="ctr"/>
                <a:lstStyle/>
                <a:p>
                  <a:endParaRPr lang="en-GB"/>
                </a:p>
              </p:txBody>
            </p:sp>
            <p:sp>
              <p:nvSpPr>
                <p:cNvPr id="3209" name="Freeform 345"/>
                <p:cNvSpPr>
                  <a:spLocks/>
                </p:cNvSpPr>
                <p:nvPr/>
              </p:nvSpPr>
              <p:spPr bwMode="gray">
                <a:xfrm>
                  <a:off x="2722" y="2167"/>
                  <a:ext cx="18" cy="36"/>
                </a:xfrm>
                <a:custGeom>
                  <a:avLst/>
                  <a:gdLst>
                    <a:gd name="T0" fmla="*/ 0 w 17"/>
                    <a:gd name="T1" fmla="*/ 651 h 32"/>
                    <a:gd name="T2" fmla="*/ 0 w 17"/>
                    <a:gd name="T3" fmla="*/ 2541 h 32"/>
                    <a:gd name="T4" fmla="*/ 146 w 17"/>
                    <a:gd name="T5" fmla="*/ 3391 h 32"/>
                    <a:gd name="T6" fmla="*/ 146 w 17"/>
                    <a:gd name="T7" fmla="*/ 0 h 32"/>
                    <a:gd name="T8" fmla="*/ 0 w 17"/>
                    <a:gd name="T9" fmla="*/ 651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6"/>
                      </a:moveTo>
                      <a:lnTo>
                        <a:pt x="0" y="23"/>
                      </a:lnTo>
                      <a:lnTo>
                        <a:pt x="16" y="31"/>
                      </a:lnTo>
                      <a:lnTo>
                        <a:pt x="16" y="0"/>
                      </a:lnTo>
                      <a:lnTo>
                        <a:pt x="0" y="6"/>
                      </a:lnTo>
                    </a:path>
                  </a:pathLst>
                </a:custGeom>
                <a:solidFill>
                  <a:srgbClr val="DDDDDD"/>
                </a:solidFill>
                <a:ln w="9525">
                  <a:noFill/>
                  <a:round/>
                  <a:headEnd/>
                  <a:tailEnd/>
                </a:ln>
              </p:spPr>
              <p:txBody>
                <a:bodyPr lIns="0" tIns="0" rIns="0" bIns="0" anchor="ctr"/>
                <a:lstStyle/>
                <a:p>
                  <a:endParaRPr lang="en-GB"/>
                </a:p>
              </p:txBody>
            </p:sp>
            <p:sp>
              <p:nvSpPr>
                <p:cNvPr id="3210" name="Freeform 346"/>
                <p:cNvSpPr>
                  <a:spLocks/>
                </p:cNvSpPr>
                <p:nvPr/>
              </p:nvSpPr>
              <p:spPr bwMode="gray">
                <a:xfrm>
                  <a:off x="2711" y="2202"/>
                  <a:ext cx="29" cy="48"/>
                </a:xfrm>
                <a:custGeom>
                  <a:avLst/>
                  <a:gdLst>
                    <a:gd name="T0" fmla="*/ 0 w 26"/>
                    <a:gd name="T1" fmla="*/ 0 h 42"/>
                    <a:gd name="T2" fmla="*/ 683 w 26"/>
                    <a:gd name="T3" fmla="*/ 6707 h 42"/>
                    <a:gd name="T4" fmla="*/ 683 w 26"/>
                    <a:gd name="T5" fmla="*/ 8733 h 42"/>
                    <a:gd name="T6" fmla="*/ 1467 w 26"/>
                    <a:gd name="T7" fmla="*/ 6707 h 42"/>
                    <a:gd name="T8" fmla="*/ 2018 w 26"/>
                    <a:gd name="T9" fmla="*/ 1800 h 42"/>
                    <a:gd name="T10" fmla="*/ 1467 w 26"/>
                    <a:gd name="T11" fmla="*/ 0 h 42"/>
                    <a:gd name="T12" fmla="*/ 0 w 26"/>
                    <a:gd name="T13" fmla="*/ 0 h 42"/>
                    <a:gd name="T14" fmla="*/ 0 60000 65536"/>
                    <a:gd name="T15" fmla="*/ 0 60000 65536"/>
                    <a:gd name="T16" fmla="*/ 0 60000 65536"/>
                    <a:gd name="T17" fmla="*/ 0 60000 65536"/>
                    <a:gd name="T18" fmla="*/ 0 60000 65536"/>
                    <a:gd name="T19" fmla="*/ 0 60000 65536"/>
                    <a:gd name="T20" fmla="*/ 0 60000 65536"/>
                    <a:gd name="T21" fmla="*/ 0 w 26"/>
                    <a:gd name="T22" fmla="*/ 0 h 42"/>
                    <a:gd name="T23" fmla="*/ 26 w 26"/>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42">
                      <a:moveTo>
                        <a:pt x="0" y="0"/>
                      </a:moveTo>
                      <a:lnTo>
                        <a:pt x="9" y="32"/>
                      </a:lnTo>
                      <a:lnTo>
                        <a:pt x="9" y="41"/>
                      </a:lnTo>
                      <a:lnTo>
                        <a:pt x="19" y="32"/>
                      </a:lnTo>
                      <a:lnTo>
                        <a:pt x="25" y="9"/>
                      </a:lnTo>
                      <a:lnTo>
                        <a:pt x="19" y="0"/>
                      </a:lnTo>
                      <a:lnTo>
                        <a:pt x="0" y="0"/>
                      </a:lnTo>
                    </a:path>
                  </a:pathLst>
                </a:custGeom>
                <a:solidFill>
                  <a:srgbClr val="DDDDDD"/>
                </a:solidFill>
                <a:ln w="9525">
                  <a:noFill/>
                  <a:round/>
                  <a:headEnd/>
                  <a:tailEnd/>
                </a:ln>
              </p:spPr>
              <p:txBody>
                <a:bodyPr lIns="0" tIns="0" rIns="0" bIns="0" anchor="ctr"/>
                <a:lstStyle/>
                <a:p>
                  <a:endParaRPr lang="en-GB"/>
                </a:p>
              </p:txBody>
            </p:sp>
            <p:sp>
              <p:nvSpPr>
                <p:cNvPr id="3211" name="Freeform 347"/>
                <p:cNvSpPr>
                  <a:spLocks/>
                </p:cNvSpPr>
                <p:nvPr/>
              </p:nvSpPr>
              <p:spPr bwMode="gray">
                <a:xfrm>
                  <a:off x="2901" y="2258"/>
                  <a:ext cx="30" cy="29"/>
                </a:xfrm>
                <a:custGeom>
                  <a:avLst/>
                  <a:gdLst>
                    <a:gd name="T0" fmla="*/ 0 w 26"/>
                    <a:gd name="T1" fmla="*/ 612 h 26"/>
                    <a:gd name="T2" fmla="*/ 2755 w 26"/>
                    <a:gd name="T3" fmla="*/ 612 h 26"/>
                    <a:gd name="T4" fmla="*/ 2755 w 26"/>
                    <a:gd name="T5" fmla="*/ 2018 h 26"/>
                    <a:gd name="T6" fmla="*/ 4883 w 26"/>
                    <a:gd name="T7" fmla="*/ 2018 h 26"/>
                    <a:gd name="T8" fmla="*/ 7521 w 26"/>
                    <a:gd name="T9" fmla="*/ 2018 h 26"/>
                    <a:gd name="T10" fmla="*/ 4883 w 26"/>
                    <a:gd name="T11" fmla="*/ 612 h 26"/>
                    <a:gd name="T12" fmla="*/ 7521 w 26"/>
                    <a:gd name="T13" fmla="*/ 1304 h 26"/>
                    <a:gd name="T14" fmla="*/ 7521 w 26"/>
                    <a:gd name="T15" fmla="*/ 612 h 26"/>
                    <a:gd name="T16" fmla="*/ 2755 w 26"/>
                    <a:gd name="T17" fmla="*/ 0 h 26"/>
                    <a:gd name="T18" fmla="*/ 0 w 26"/>
                    <a:gd name="T19" fmla="*/ 612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0" y="8"/>
                      </a:moveTo>
                      <a:lnTo>
                        <a:pt x="9" y="8"/>
                      </a:lnTo>
                      <a:lnTo>
                        <a:pt x="9" y="25"/>
                      </a:lnTo>
                      <a:lnTo>
                        <a:pt x="16" y="25"/>
                      </a:lnTo>
                      <a:lnTo>
                        <a:pt x="25" y="25"/>
                      </a:lnTo>
                      <a:lnTo>
                        <a:pt x="16" y="8"/>
                      </a:lnTo>
                      <a:lnTo>
                        <a:pt x="25" y="16"/>
                      </a:lnTo>
                      <a:lnTo>
                        <a:pt x="25" y="8"/>
                      </a:lnTo>
                      <a:lnTo>
                        <a:pt x="9" y="0"/>
                      </a:lnTo>
                      <a:lnTo>
                        <a:pt x="0" y="8"/>
                      </a:lnTo>
                    </a:path>
                  </a:pathLst>
                </a:custGeom>
                <a:solidFill>
                  <a:srgbClr val="DDDDDD"/>
                </a:solidFill>
                <a:ln w="9525">
                  <a:noFill/>
                  <a:round/>
                  <a:headEnd/>
                  <a:tailEnd/>
                </a:ln>
              </p:spPr>
              <p:txBody>
                <a:bodyPr lIns="0" tIns="0" rIns="0" bIns="0" anchor="ctr"/>
                <a:lstStyle/>
                <a:p>
                  <a:endParaRPr lang="en-GB"/>
                </a:p>
              </p:txBody>
            </p:sp>
            <p:sp>
              <p:nvSpPr>
                <p:cNvPr id="3212" name="Freeform 348"/>
                <p:cNvSpPr>
                  <a:spLocks/>
                </p:cNvSpPr>
                <p:nvPr/>
              </p:nvSpPr>
              <p:spPr bwMode="gray">
                <a:xfrm>
                  <a:off x="2632" y="2220"/>
                  <a:ext cx="19" cy="20"/>
                </a:xfrm>
                <a:custGeom>
                  <a:avLst/>
                  <a:gdLst>
                    <a:gd name="T0" fmla="*/ 0 w 17"/>
                    <a:gd name="T1" fmla="*/ 6128 h 17"/>
                    <a:gd name="T2" fmla="*/ 514 w 17"/>
                    <a:gd name="T3" fmla="*/ 10528 h 17"/>
                    <a:gd name="T4" fmla="*/ 1364 w 17"/>
                    <a:gd name="T5" fmla="*/ 6128 h 17"/>
                    <a:gd name="T6" fmla="*/ 514 w 17"/>
                    <a:gd name="T7" fmla="*/ 0 h 17"/>
                    <a:gd name="T8" fmla="*/ 0 w 17"/>
                    <a:gd name="T9" fmla="*/ 612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6" y="16"/>
                      </a:lnTo>
                      <a:lnTo>
                        <a:pt x="16" y="9"/>
                      </a:lnTo>
                      <a:lnTo>
                        <a:pt x="6" y="0"/>
                      </a:lnTo>
                      <a:lnTo>
                        <a:pt x="0" y="9"/>
                      </a:lnTo>
                    </a:path>
                  </a:pathLst>
                </a:custGeom>
                <a:solidFill>
                  <a:srgbClr val="DDDDDD"/>
                </a:solidFill>
                <a:ln w="9525">
                  <a:noFill/>
                  <a:round/>
                  <a:headEnd/>
                  <a:tailEnd/>
                </a:ln>
              </p:spPr>
              <p:txBody>
                <a:bodyPr lIns="0" tIns="0" rIns="0" bIns="0" anchor="ctr"/>
                <a:lstStyle/>
                <a:p>
                  <a:endParaRPr lang="en-GB"/>
                </a:p>
              </p:txBody>
            </p:sp>
            <p:sp>
              <p:nvSpPr>
                <p:cNvPr id="3213" name="Freeform 349"/>
                <p:cNvSpPr>
                  <a:spLocks/>
                </p:cNvSpPr>
                <p:nvPr/>
              </p:nvSpPr>
              <p:spPr bwMode="gray">
                <a:xfrm>
                  <a:off x="2875" y="2174"/>
                  <a:ext cx="28" cy="58"/>
                </a:xfrm>
                <a:custGeom>
                  <a:avLst/>
                  <a:gdLst>
                    <a:gd name="T0" fmla="*/ 0 w 25"/>
                    <a:gd name="T1" fmla="*/ 0 h 51"/>
                    <a:gd name="T2" fmla="*/ 809 w 25"/>
                    <a:gd name="T3" fmla="*/ 0 h 51"/>
                    <a:gd name="T4" fmla="*/ 1426 w 25"/>
                    <a:gd name="T5" fmla="*/ 1500 h 51"/>
                    <a:gd name="T6" fmla="*/ 1426 w 25"/>
                    <a:gd name="T7" fmla="*/ 2853 h 51"/>
                    <a:gd name="T8" fmla="*/ 2244 w 25"/>
                    <a:gd name="T9" fmla="*/ 4196 h 51"/>
                    <a:gd name="T10" fmla="*/ 2244 w 25"/>
                    <a:gd name="T11" fmla="*/ 5859 h 51"/>
                    <a:gd name="T12" fmla="*/ 809 w 25"/>
                    <a:gd name="T13" fmla="*/ 8618 h 51"/>
                    <a:gd name="T14" fmla="*/ 0 w 25"/>
                    <a:gd name="T15" fmla="*/ 7019 h 51"/>
                    <a:gd name="T16" fmla="*/ 0 w 25"/>
                    <a:gd name="T17" fmla="*/ 1500 h 51"/>
                    <a:gd name="T18" fmla="*/ 0 w 25"/>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51"/>
                    <a:gd name="T32" fmla="*/ 25 w 25"/>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51">
                      <a:moveTo>
                        <a:pt x="0" y="0"/>
                      </a:moveTo>
                      <a:lnTo>
                        <a:pt x="9" y="0"/>
                      </a:lnTo>
                      <a:lnTo>
                        <a:pt x="15" y="9"/>
                      </a:lnTo>
                      <a:lnTo>
                        <a:pt x="15" y="17"/>
                      </a:lnTo>
                      <a:lnTo>
                        <a:pt x="24" y="25"/>
                      </a:lnTo>
                      <a:lnTo>
                        <a:pt x="24" y="34"/>
                      </a:lnTo>
                      <a:lnTo>
                        <a:pt x="9" y="50"/>
                      </a:lnTo>
                      <a:lnTo>
                        <a:pt x="0" y="41"/>
                      </a:lnTo>
                      <a:lnTo>
                        <a:pt x="0" y="9"/>
                      </a:lnTo>
                      <a:lnTo>
                        <a:pt x="0" y="0"/>
                      </a:lnTo>
                    </a:path>
                  </a:pathLst>
                </a:custGeom>
                <a:solidFill>
                  <a:srgbClr val="DDDDDD"/>
                </a:solidFill>
                <a:ln w="9525">
                  <a:noFill/>
                  <a:round/>
                  <a:headEnd/>
                  <a:tailEnd/>
                </a:ln>
              </p:spPr>
              <p:txBody>
                <a:bodyPr lIns="0" tIns="0" rIns="0" bIns="0" anchor="ctr"/>
                <a:lstStyle/>
                <a:p>
                  <a:endParaRPr lang="en-GB"/>
                </a:p>
              </p:txBody>
            </p:sp>
            <p:sp>
              <p:nvSpPr>
                <p:cNvPr id="3214" name="Freeform 350"/>
                <p:cNvSpPr>
                  <a:spLocks/>
                </p:cNvSpPr>
                <p:nvPr/>
              </p:nvSpPr>
              <p:spPr bwMode="gray">
                <a:xfrm>
                  <a:off x="2920" y="2138"/>
                  <a:ext cx="91" cy="65"/>
                </a:xfrm>
                <a:custGeom>
                  <a:avLst/>
                  <a:gdLst>
                    <a:gd name="T0" fmla="*/ 5208 w 82"/>
                    <a:gd name="T1" fmla="*/ 1143 h 57"/>
                    <a:gd name="T2" fmla="*/ 5208 w 82"/>
                    <a:gd name="T3" fmla="*/ 3029 h 57"/>
                    <a:gd name="T4" fmla="*/ 4782 w 82"/>
                    <a:gd name="T5" fmla="*/ 3029 h 57"/>
                    <a:gd name="T6" fmla="*/ 4229 w 82"/>
                    <a:gd name="T7" fmla="*/ 5841 h 57"/>
                    <a:gd name="T8" fmla="*/ 4782 w 82"/>
                    <a:gd name="T9" fmla="*/ 7596 h 57"/>
                    <a:gd name="T10" fmla="*/ 3732 w 82"/>
                    <a:gd name="T11" fmla="*/ 7596 h 57"/>
                    <a:gd name="T12" fmla="*/ 3153 w 82"/>
                    <a:gd name="T13" fmla="*/ 9316 h 57"/>
                    <a:gd name="T14" fmla="*/ 2727 w 82"/>
                    <a:gd name="T15" fmla="*/ 10657 h 57"/>
                    <a:gd name="T16" fmla="*/ 1620 w 82"/>
                    <a:gd name="T17" fmla="*/ 9316 h 57"/>
                    <a:gd name="T18" fmla="*/ 572 w 82"/>
                    <a:gd name="T19" fmla="*/ 9316 h 57"/>
                    <a:gd name="T20" fmla="*/ 572 w 82"/>
                    <a:gd name="T21" fmla="*/ 7596 h 57"/>
                    <a:gd name="T22" fmla="*/ 0 w 82"/>
                    <a:gd name="T23" fmla="*/ 5841 h 57"/>
                    <a:gd name="T24" fmla="*/ 572 w 82"/>
                    <a:gd name="T25" fmla="*/ 4846 h 57"/>
                    <a:gd name="T26" fmla="*/ 0 w 82"/>
                    <a:gd name="T27" fmla="*/ 1143 h 57"/>
                    <a:gd name="T28" fmla="*/ 0 w 82"/>
                    <a:gd name="T29" fmla="*/ 0 h 57"/>
                    <a:gd name="T30" fmla="*/ 572 w 82"/>
                    <a:gd name="T31" fmla="*/ 1143 h 57"/>
                    <a:gd name="T32" fmla="*/ 1069 w 82"/>
                    <a:gd name="T33" fmla="*/ 1143 h 57"/>
                    <a:gd name="T34" fmla="*/ 2727 w 82"/>
                    <a:gd name="T35" fmla="*/ 3029 h 57"/>
                    <a:gd name="T36" fmla="*/ 3732 w 82"/>
                    <a:gd name="T37" fmla="*/ 0 h 57"/>
                    <a:gd name="T38" fmla="*/ 5208 w 82"/>
                    <a:gd name="T39" fmla="*/ 1143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2"/>
                    <a:gd name="T61" fmla="*/ 0 h 57"/>
                    <a:gd name="T62" fmla="*/ 82 w 82"/>
                    <a:gd name="T63" fmla="*/ 57 h 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2" h="57">
                      <a:moveTo>
                        <a:pt x="81" y="6"/>
                      </a:moveTo>
                      <a:lnTo>
                        <a:pt x="81" y="16"/>
                      </a:lnTo>
                      <a:lnTo>
                        <a:pt x="74" y="16"/>
                      </a:lnTo>
                      <a:lnTo>
                        <a:pt x="66" y="31"/>
                      </a:lnTo>
                      <a:lnTo>
                        <a:pt x="74" y="40"/>
                      </a:lnTo>
                      <a:lnTo>
                        <a:pt x="58" y="40"/>
                      </a:lnTo>
                      <a:lnTo>
                        <a:pt x="49" y="48"/>
                      </a:lnTo>
                      <a:lnTo>
                        <a:pt x="41" y="56"/>
                      </a:lnTo>
                      <a:lnTo>
                        <a:pt x="24" y="48"/>
                      </a:lnTo>
                      <a:lnTo>
                        <a:pt x="9" y="48"/>
                      </a:lnTo>
                      <a:lnTo>
                        <a:pt x="9" y="40"/>
                      </a:lnTo>
                      <a:lnTo>
                        <a:pt x="0" y="31"/>
                      </a:lnTo>
                      <a:lnTo>
                        <a:pt x="9" y="25"/>
                      </a:lnTo>
                      <a:lnTo>
                        <a:pt x="0" y="6"/>
                      </a:lnTo>
                      <a:lnTo>
                        <a:pt x="0" y="0"/>
                      </a:lnTo>
                      <a:lnTo>
                        <a:pt x="9" y="6"/>
                      </a:lnTo>
                      <a:lnTo>
                        <a:pt x="16" y="6"/>
                      </a:lnTo>
                      <a:lnTo>
                        <a:pt x="41" y="16"/>
                      </a:lnTo>
                      <a:lnTo>
                        <a:pt x="58" y="0"/>
                      </a:lnTo>
                      <a:lnTo>
                        <a:pt x="81" y="6"/>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15" name="Freeform 351"/>
                <p:cNvSpPr>
                  <a:spLocks/>
                </p:cNvSpPr>
                <p:nvPr/>
              </p:nvSpPr>
              <p:spPr bwMode="gray">
                <a:xfrm>
                  <a:off x="2829" y="2045"/>
                  <a:ext cx="91" cy="65"/>
                </a:xfrm>
                <a:custGeom>
                  <a:avLst/>
                  <a:gdLst>
                    <a:gd name="T0" fmla="*/ 2214 w 82"/>
                    <a:gd name="T1" fmla="*/ 10657 h 57"/>
                    <a:gd name="T2" fmla="*/ 3171 w 82"/>
                    <a:gd name="T3" fmla="*/ 9099 h 57"/>
                    <a:gd name="T4" fmla="*/ 4199 w 82"/>
                    <a:gd name="T5" fmla="*/ 9099 h 57"/>
                    <a:gd name="T6" fmla="*/ 4782 w 82"/>
                    <a:gd name="T7" fmla="*/ 3029 h 57"/>
                    <a:gd name="T8" fmla="*/ 5208 w 82"/>
                    <a:gd name="T9" fmla="*/ 3029 h 57"/>
                    <a:gd name="T10" fmla="*/ 4782 w 82"/>
                    <a:gd name="T11" fmla="*/ 1303 h 57"/>
                    <a:gd name="T12" fmla="*/ 3571 w 82"/>
                    <a:gd name="T13" fmla="*/ 0 h 57"/>
                    <a:gd name="T14" fmla="*/ 1622 w 82"/>
                    <a:gd name="T15" fmla="*/ 3029 h 57"/>
                    <a:gd name="T16" fmla="*/ 635 w 82"/>
                    <a:gd name="T17" fmla="*/ 3029 h 57"/>
                    <a:gd name="T18" fmla="*/ 0 w 82"/>
                    <a:gd name="T19" fmla="*/ 6136 h 57"/>
                    <a:gd name="T20" fmla="*/ 0 w 82"/>
                    <a:gd name="T21" fmla="*/ 7596 h 57"/>
                    <a:gd name="T22" fmla="*/ 1622 w 82"/>
                    <a:gd name="T23" fmla="*/ 10657 h 57"/>
                    <a:gd name="T24" fmla="*/ 2214 w 82"/>
                    <a:gd name="T25" fmla="*/ 1065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
                    <a:gd name="T40" fmla="*/ 0 h 57"/>
                    <a:gd name="T41" fmla="*/ 82 w 82"/>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 h="57">
                      <a:moveTo>
                        <a:pt x="33" y="56"/>
                      </a:moveTo>
                      <a:lnTo>
                        <a:pt x="50" y="47"/>
                      </a:lnTo>
                      <a:lnTo>
                        <a:pt x="65" y="47"/>
                      </a:lnTo>
                      <a:lnTo>
                        <a:pt x="74" y="16"/>
                      </a:lnTo>
                      <a:lnTo>
                        <a:pt x="81" y="16"/>
                      </a:lnTo>
                      <a:lnTo>
                        <a:pt x="74" y="7"/>
                      </a:lnTo>
                      <a:lnTo>
                        <a:pt x="56" y="0"/>
                      </a:lnTo>
                      <a:lnTo>
                        <a:pt x="25" y="16"/>
                      </a:lnTo>
                      <a:lnTo>
                        <a:pt x="10" y="16"/>
                      </a:lnTo>
                      <a:lnTo>
                        <a:pt x="0" y="32"/>
                      </a:lnTo>
                      <a:lnTo>
                        <a:pt x="0" y="40"/>
                      </a:lnTo>
                      <a:lnTo>
                        <a:pt x="25" y="56"/>
                      </a:lnTo>
                      <a:lnTo>
                        <a:pt x="33" y="56"/>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16" name="Freeform 352"/>
                <p:cNvSpPr>
                  <a:spLocks/>
                </p:cNvSpPr>
                <p:nvPr/>
              </p:nvSpPr>
              <p:spPr bwMode="gray">
                <a:xfrm>
                  <a:off x="2793" y="2082"/>
                  <a:ext cx="37" cy="28"/>
                </a:xfrm>
                <a:custGeom>
                  <a:avLst/>
                  <a:gdLst>
                    <a:gd name="T0" fmla="*/ 3104 w 33"/>
                    <a:gd name="T1" fmla="*/ 722 h 25"/>
                    <a:gd name="T2" fmla="*/ 2417 w 33"/>
                    <a:gd name="T3" fmla="*/ 722 h 25"/>
                    <a:gd name="T4" fmla="*/ 1666 w 33"/>
                    <a:gd name="T5" fmla="*/ 2244 h 25"/>
                    <a:gd name="T6" fmla="*/ 747 w 33"/>
                    <a:gd name="T7" fmla="*/ 2244 h 25"/>
                    <a:gd name="T8" fmla="*/ 0 w 33"/>
                    <a:gd name="T9" fmla="*/ 2244 h 25"/>
                    <a:gd name="T10" fmla="*/ 0 w 33"/>
                    <a:gd name="T11" fmla="*/ 1426 h 25"/>
                    <a:gd name="T12" fmla="*/ 0 w 33"/>
                    <a:gd name="T13" fmla="*/ 722 h 25"/>
                    <a:gd name="T14" fmla="*/ 3104 w 33"/>
                    <a:gd name="T15" fmla="*/ 0 h 25"/>
                    <a:gd name="T16" fmla="*/ 3104 w 33"/>
                    <a:gd name="T17" fmla="*/ 72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32" y="8"/>
                      </a:moveTo>
                      <a:lnTo>
                        <a:pt x="25" y="8"/>
                      </a:lnTo>
                      <a:lnTo>
                        <a:pt x="17" y="24"/>
                      </a:lnTo>
                      <a:lnTo>
                        <a:pt x="8" y="24"/>
                      </a:lnTo>
                      <a:lnTo>
                        <a:pt x="0" y="24"/>
                      </a:lnTo>
                      <a:lnTo>
                        <a:pt x="0" y="15"/>
                      </a:lnTo>
                      <a:lnTo>
                        <a:pt x="0" y="8"/>
                      </a:lnTo>
                      <a:lnTo>
                        <a:pt x="32" y="0"/>
                      </a:lnTo>
                      <a:lnTo>
                        <a:pt x="32" y="8"/>
                      </a:lnTo>
                    </a:path>
                  </a:pathLst>
                </a:custGeom>
                <a:solidFill>
                  <a:srgbClr val="DDDDDD"/>
                </a:solidFill>
                <a:ln w="9525">
                  <a:noFill/>
                  <a:round/>
                  <a:headEnd/>
                  <a:tailEnd/>
                </a:ln>
              </p:spPr>
              <p:txBody>
                <a:bodyPr lIns="0" tIns="0" rIns="0" bIns="0" anchor="ctr"/>
                <a:lstStyle/>
                <a:p>
                  <a:endParaRPr lang="en-GB"/>
                </a:p>
              </p:txBody>
            </p:sp>
            <p:sp>
              <p:nvSpPr>
                <p:cNvPr id="3217" name="Freeform 353"/>
                <p:cNvSpPr>
                  <a:spLocks/>
                </p:cNvSpPr>
                <p:nvPr/>
              </p:nvSpPr>
              <p:spPr bwMode="gray">
                <a:xfrm>
                  <a:off x="2793" y="2091"/>
                  <a:ext cx="83" cy="84"/>
                </a:xfrm>
                <a:custGeom>
                  <a:avLst/>
                  <a:gdLst>
                    <a:gd name="T0" fmla="*/ 3134 w 74"/>
                    <a:gd name="T1" fmla="*/ 0 h 73"/>
                    <a:gd name="T2" fmla="*/ 5691 w 74"/>
                    <a:gd name="T3" fmla="*/ 4386 h 73"/>
                    <a:gd name="T4" fmla="*/ 6468 w 74"/>
                    <a:gd name="T5" fmla="*/ 4386 h 73"/>
                    <a:gd name="T6" fmla="*/ 7255 w 74"/>
                    <a:gd name="T7" fmla="*/ 7072 h 73"/>
                    <a:gd name="T8" fmla="*/ 7255 w 74"/>
                    <a:gd name="T9" fmla="*/ 8849 h 73"/>
                    <a:gd name="T10" fmla="*/ 6468 w 74"/>
                    <a:gd name="T11" fmla="*/ 8849 h 73"/>
                    <a:gd name="T12" fmla="*/ 6468 w 74"/>
                    <a:gd name="T13" fmla="*/ 7072 h 73"/>
                    <a:gd name="T14" fmla="*/ 4096 w 74"/>
                    <a:gd name="T15" fmla="*/ 4386 h 73"/>
                    <a:gd name="T16" fmla="*/ 3134 w 74"/>
                    <a:gd name="T17" fmla="*/ 7072 h 73"/>
                    <a:gd name="T18" fmla="*/ 3134 w 74"/>
                    <a:gd name="T19" fmla="*/ 4386 h 73"/>
                    <a:gd name="T20" fmla="*/ 2475 w 74"/>
                    <a:gd name="T21" fmla="*/ 7072 h 73"/>
                    <a:gd name="T22" fmla="*/ 3134 w 74"/>
                    <a:gd name="T23" fmla="*/ 8849 h 73"/>
                    <a:gd name="T24" fmla="*/ 4738 w 74"/>
                    <a:gd name="T25" fmla="*/ 15580 h 73"/>
                    <a:gd name="T26" fmla="*/ 5691 w 74"/>
                    <a:gd name="T27" fmla="*/ 17928 h 73"/>
                    <a:gd name="T28" fmla="*/ 5691 w 74"/>
                    <a:gd name="T29" fmla="*/ 19697 h 73"/>
                    <a:gd name="T30" fmla="*/ 4096 w 74"/>
                    <a:gd name="T31" fmla="*/ 15580 h 73"/>
                    <a:gd name="T32" fmla="*/ 3134 w 74"/>
                    <a:gd name="T33" fmla="*/ 15580 h 73"/>
                    <a:gd name="T34" fmla="*/ 1687 w 74"/>
                    <a:gd name="T35" fmla="*/ 11180 h 73"/>
                    <a:gd name="T36" fmla="*/ 1687 w 74"/>
                    <a:gd name="T37" fmla="*/ 7072 h 73"/>
                    <a:gd name="T38" fmla="*/ 755 w 74"/>
                    <a:gd name="T39" fmla="*/ 7072 h 73"/>
                    <a:gd name="T40" fmla="*/ 0 w 74"/>
                    <a:gd name="T41" fmla="*/ 8849 h 73"/>
                    <a:gd name="T42" fmla="*/ 0 w 74"/>
                    <a:gd name="T43" fmla="*/ 4386 h 73"/>
                    <a:gd name="T44" fmla="*/ 1687 w 74"/>
                    <a:gd name="T45" fmla="*/ 4386 h 73"/>
                    <a:gd name="T46" fmla="*/ 2475 w 74"/>
                    <a:gd name="T47" fmla="*/ 0 h 73"/>
                    <a:gd name="T48" fmla="*/ 3134 w 74"/>
                    <a:gd name="T49" fmla="*/ 0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73"/>
                    <a:gd name="T77" fmla="*/ 74 w 74"/>
                    <a:gd name="T78" fmla="*/ 73 h 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73">
                      <a:moveTo>
                        <a:pt x="32" y="0"/>
                      </a:moveTo>
                      <a:lnTo>
                        <a:pt x="57" y="16"/>
                      </a:lnTo>
                      <a:lnTo>
                        <a:pt x="65" y="16"/>
                      </a:lnTo>
                      <a:lnTo>
                        <a:pt x="73" y="25"/>
                      </a:lnTo>
                      <a:lnTo>
                        <a:pt x="73" y="32"/>
                      </a:lnTo>
                      <a:lnTo>
                        <a:pt x="65" y="32"/>
                      </a:lnTo>
                      <a:lnTo>
                        <a:pt x="65" y="25"/>
                      </a:lnTo>
                      <a:lnTo>
                        <a:pt x="42" y="16"/>
                      </a:lnTo>
                      <a:lnTo>
                        <a:pt x="32" y="25"/>
                      </a:lnTo>
                      <a:lnTo>
                        <a:pt x="32" y="16"/>
                      </a:lnTo>
                      <a:lnTo>
                        <a:pt x="25" y="25"/>
                      </a:lnTo>
                      <a:lnTo>
                        <a:pt x="32" y="32"/>
                      </a:lnTo>
                      <a:lnTo>
                        <a:pt x="48" y="57"/>
                      </a:lnTo>
                      <a:lnTo>
                        <a:pt x="57" y="66"/>
                      </a:lnTo>
                      <a:lnTo>
                        <a:pt x="57" y="72"/>
                      </a:lnTo>
                      <a:lnTo>
                        <a:pt x="42" y="57"/>
                      </a:lnTo>
                      <a:lnTo>
                        <a:pt x="32" y="57"/>
                      </a:lnTo>
                      <a:lnTo>
                        <a:pt x="17" y="41"/>
                      </a:lnTo>
                      <a:lnTo>
                        <a:pt x="17" y="25"/>
                      </a:lnTo>
                      <a:lnTo>
                        <a:pt x="8" y="25"/>
                      </a:lnTo>
                      <a:lnTo>
                        <a:pt x="0" y="32"/>
                      </a:lnTo>
                      <a:lnTo>
                        <a:pt x="0" y="16"/>
                      </a:lnTo>
                      <a:lnTo>
                        <a:pt x="17" y="16"/>
                      </a:lnTo>
                      <a:lnTo>
                        <a:pt x="25" y="0"/>
                      </a:lnTo>
                      <a:lnTo>
                        <a:pt x="32" y="0"/>
                      </a:lnTo>
                    </a:path>
                  </a:pathLst>
                </a:custGeom>
                <a:solidFill>
                  <a:srgbClr val="DDDDDD"/>
                </a:solidFill>
                <a:ln w="9525">
                  <a:noFill/>
                  <a:round/>
                  <a:headEnd/>
                  <a:tailEnd/>
                </a:ln>
              </p:spPr>
              <p:txBody>
                <a:bodyPr lIns="0" tIns="0" rIns="0" bIns="0" anchor="ctr"/>
                <a:lstStyle/>
                <a:p>
                  <a:endParaRPr lang="en-GB"/>
                </a:p>
              </p:txBody>
            </p:sp>
            <p:sp>
              <p:nvSpPr>
                <p:cNvPr id="3218" name="Freeform 354"/>
                <p:cNvSpPr>
                  <a:spLocks/>
                </p:cNvSpPr>
                <p:nvPr/>
              </p:nvSpPr>
              <p:spPr bwMode="gray">
                <a:xfrm>
                  <a:off x="2857" y="2156"/>
                  <a:ext cx="29" cy="29"/>
                </a:xfrm>
                <a:custGeom>
                  <a:avLst/>
                  <a:gdLst>
                    <a:gd name="T0" fmla="*/ 0 w 26"/>
                    <a:gd name="T1" fmla="*/ 5675 h 25"/>
                    <a:gd name="T2" fmla="*/ 1304 w 26"/>
                    <a:gd name="T3" fmla="*/ 8880 h 25"/>
                    <a:gd name="T4" fmla="*/ 1304 w 26"/>
                    <a:gd name="T5" fmla="*/ 5675 h 25"/>
                    <a:gd name="T6" fmla="*/ 2018 w 26"/>
                    <a:gd name="T7" fmla="*/ 5675 h 25"/>
                    <a:gd name="T8" fmla="*/ 2018 w 26"/>
                    <a:gd name="T9" fmla="*/ 3558 h 25"/>
                    <a:gd name="T10" fmla="*/ 1304 w 26"/>
                    <a:gd name="T11" fmla="*/ 0 h 25"/>
                    <a:gd name="T12" fmla="*/ 612 w 26"/>
                    <a:gd name="T13" fmla="*/ 0 h 25"/>
                    <a:gd name="T14" fmla="*/ 0 w 26"/>
                    <a:gd name="T15" fmla="*/ 3558 h 25"/>
                    <a:gd name="T16" fmla="*/ 0 w 26"/>
                    <a:gd name="T17" fmla="*/ 567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0" y="15"/>
                      </a:moveTo>
                      <a:lnTo>
                        <a:pt x="16" y="24"/>
                      </a:lnTo>
                      <a:lnTo>
                        <a:pt x="16" y="15"/>
                      </a:lnTo>
                      <a:lnTo>
                        <a:pt x="25" y="15"/>
                      </a:lnTo>
                      <a:lnTo>
                        <a:pt x="25" y="9"/>
                      </a:lnTo>
                      <a:lnTo>
                        <a:pt x="16" y="0"/>
                      </a:lnTo>
                      <a:lnTo>
                        <a:pt x="8" y="0"/>
                      </a:lnTo>
                      <a:lnTo>
                        <a:pt x="0" y="9"/>
                      </a:lnTo>
                      <a:lnTo>
                        <a:pt x="0" y="15"/>
                      </a:lnTo>
                    </a:path>
                  </a:pathLst>
                </a:custGeom>
                <a:solidFill>
                  <a:srgbClr val="DDDDDD"/>
                </a:solidFill>
                <a:ln w="9525">
                  <a:noFill/>
                  <a:round/>
                  <a:headEnd/>
                  <a:tailEnd/>
                </a:ln>
              </p:spPr>
              <p:txBody>
                <a:bodyPr lIns="0" tIns="0" rIns="0" bIns="0" anchor="ctr"/>
                <a:lstStyle/>
                <a:p>
                  <a:endParaRPr lang="en-GB"/>
                </a:p>
              </p:txBody>
            </p:sp>
            <p:sp>
              <p:nvSpPr>
                <p:cNvPr id="3219" name="Freeform 355"/>
                <p:cNvSpPr>
                  <a:spLocks/>
                </p:cNvSpPr>
                <p:nvPr/>
              </p:nvSpPr>
              <p:spPr bwMode="gray">
                <a:xfrm>
                  <a:off x="2866" y="2099"/>
                  <a:ext cx="65" cy="86"/>
                </a:xfrm>
                <a:custGeom>
                  <a:avLst/>
                  <a:gdLst>
                    <a:gd name="T0" fmla="*/ 735 w 58"/>
                    <a:gd name="T1" fmla="*/ 6027 h 75"/>
                    <a:gd name="T2" fmla="*/ 735 w 58"/>
                    <a:gd name="T3" fmla="*/ 4396 h 75"/>
                    <a:gd name="T4" fmla="*/ 0 w 58"/>
                    <a:gd name="T5" fmla="*/ 2017 h 75"/>
                    <a:gd name="T6" fmla="*/ 1632 w 58"/>
                    <a:gd name="T7" fmla="*/ 0 h 75"/>
                    <a:gd name="T8" fmla="*/ 3067 w 58"/>
                    <a:gd name="T9" fmla="*/ 6027 h 75"/>
                    <a:gd name="T10" fmla="*/ 4550 w 58"/>
                    <a:gd name="T11" fmla="*/ 6027 h 75"/>
                    <a:gd name="T12" fmla="*/ 4550 w 58"/>
                    <a:gd name="T13" fmla="*/ 8215 h 75"/>
                    <a:gd name="T14" fmla="*/ 4550 w 58"/>
                    <a:gd name="T15" fmla="*/ 9626 h 75"/>
                    <a:gd name="T16" fmla="*/ 5461 w 58"/>
                    <a:gd name="T17" fmla="*/ 14128 h 75"/>
                    <a:gd name="T18" fmla="*/ 4550 w 58"/>
                    <a:gd name="T19" fmla="*/ 15709 h 75"/>
                    <a:gd name="T20" fmla="*/ 3067 w 58"/>
                    <a:gd name="T21" fmla="*/ 15709 h 75"/>
                    <a:gd name="T22" fmla="*/ 2247 w 58"/>
                    <a:gd name="T23" fmla="*/ 17465 h 75"/>
                    <a:gd name="T24" fmla="*/ 1632 w 58"/>
                    <a:gd name="T25" fmla="*/ 15709 h 75"/>
                    <a:gd name="T26" fmla="*/ 1632 w 58"/>
                    <a:gd name="T27" fmla="*/ 14128 h 75"/>
                    <a:gd name="T28" fmla="*/ 735 w 58"/>
                    <a:gd name="T29" fmla="*/ 11948 h 75"/>
                    <a:gd name="T30" fmla="*/ 735 w 58"/>
                    <a:gd name="T31" fmla="*/ 6027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75"/>
                    <a:gd name="T50" fmla="*/ 58 w 58"/>
                    <a:gd name="T51" fmla="*/ 75 h 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75">
                      <a:moveTo>
                        <a:pt x="8" y="25"/>
                      </a:moveTo>
                      <a:lnTo>
                        <a:pt x="8" y="18"/>
                      </a:lnTo>
                      <a:lnTo>
                        <a:pt x="0" y="9"/>
                      </a:lnTo>
                      <a:lnTo>
                        <a:pt x="17" y="0"/>
                      </a:lnTo>
                      <a:lnTo>
                        <a:pt x="32" y="25"/>
                      </a:lnTo>
                      <a:lnTo>
                        <a:pt x="48" y="25"/>
                      </a:lnTo>
                      <a:lnTo>
                        <a:pt x="48" y="34"/>
                      </a:lnTo>
                      <a:lnTo>
                        <a:pt x="48" y="40"/>
                      </a:lnTo>
                      <a:lnTo>
                        <a:pt x="57" y="59"/>
                      </a:lnTo>
                      <a:lnTo>
                        <a:pt x="48" y="65"/>
                      </a:lnTo>
                      <a:lnTo>
                        <a:pt x="32" y="65"/>
                      </a:lnTo>
                      <a:lnTo>
                        <a:pt x="23" y="74"/>
                      </a:lnTo>
                      <a:lnTo>
                        <a:pt x="17" y="65"/>
                      </a:lnTo>
                      <a:lnTo>
                        <a:pt x="17" y="59"/>
                      </a:lnTo>
                      <a:lnTo>
                        <a:pt x="8" y="50"/>
                      </a:lnTo>
                      <a:lnTo>
                        <a:pt x="8" y="25"/>
                      </a:lnTo>
                    </a:path>
                  </a:pathLst>
                </a:custGeom>
                <a:solidFill>
                  <a:srgbClr val="DDDDDD"/>
                </a:solidFill>
                <a:ln w="9525">
                  <a:noFill/>
                  <a:round/>
                  <a:headEnd/>
                  <a:tailEnd/>
                </a:ln>
              </p:spPr>
              <p:txBody>
                <a:bodyPr lIns="0" tIns="0" rIns="0" bIns="0" anchor="ctr"/>
                <a:lstStyle/>
                <a:p>
                  <a:endParaRPr lang="en-GB"/>
                </a:p>
              </p:txBody>
            </p:sp>
            <p:sp>
              <p:nvSpPr>
                <p:cNvPr id="3220" name="Freeform 356"/>
                <p:cNvSpPr>
                  <a:spLocks/>
                </p:cNvSpPr>
                <p:nvPr/>
              </p:nvSpPr>
              <p:spPr bwMode="gray">
                <a:xfrm>
                  <a:off x="2892" y="2174"/>
                  <a:ext cx="39" cy="29"/>
                </a:xfrm>
                <a:custGeom>
                  <a:avLst/>
                  <a:gdLst>
                    <a:gd name="T0" fmla="*/ 640 w 35"/>
                    <a:gd name="T1" fmla="*/ 2018 h 26"/>
                    <a:gd name="T2" fmla="*/ 0 w 35"/>
                    <a:gd name="T3" fmla="*/ 1315 h 26"/>
                    <a:gd name="T4" fmla="*/ 0 w 35"/>
                    <a:gd name="T5" fmla="*/ 683 h 26"/>
                    <a:gd name="T6" fmla="*/ 640 w 35"/>
                    <a:gd name="T7" fmla="*/ 0 h 26"/>
                    <a:gd name="T8" fmla="*/ 1889 w 35"/>
                    <a:gd name="T9" fmla="*/ 0 h 26"/>
                    <a:gd name="T10" fmla="*/ 2534 w 35"/>
                    <a:gd name="T11" fmla="*/ 683 h 26"/>
                    <a:gd name="T12" fmla="*/ 2534 w 35"/>
                    <a:gd name="T13" fmla="*/ 1315 h 26"/>
                    <a:gd name="T14" fmla="*/ 640 w 35"/>
                    <a:gd name="T15" fmla="*/ 2018 h 26"/>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26"/>
                    <a:gd name="T26" fmla="*/ 35 w 35"/>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26">
                      <a:moveTo>
                        <a:pt x="9" y="25"/>
                      </a:moveTo>
                      <a:lnTo>
                        <a:pt x="0" y="17"/>
                      </a:lnTo>
                      <a:lnTo>
                        <a:pt x="0" y="9"/>
                      </a:lnTo>
                      <a:lnTo>
                        <a:pt x="9" y="0"/>
                      </a:lnTo>
                      <a:lnTo>
                        <a:pt x="25" y="0"/>
                      </a:lnTo>
                      <a:lnTo>
                        <a:pt x="34" y="9"/>
                      </a:lnTo>
                      <a:lnTo>
                        <a:pt x="34" y="17"/>
                      </a:lnTo>
                      <a:lnTo>
                        <a:pt x="9" y="25"/>
                      </a:lnTo>
                    </a:path>
                  </a:pathLst>
                </a:custGeom>
                <a:solidFill>
                  <a:srgbClr val="DDDDDD"/>
                </a:solidFill>
                <a:ln w="9525">
                  <a:noFill/>
                  <a:round/>
                  <a:headEnd/>
                  <a:tailEnd/>
                </a:ln>
              </p:spPr>
              <p:txBody>
                <a:bodyPr lIns="0" tIns="0" rIns="0" bIns="0" anchor="ctr"/>
                <a:lstStyle/>
                <a:p>
                  <a:endParaRPr lang="en-GB"/>
                </a:p>
              </p:txBody>
            </p:sp>
            <p:sp>
              <p:nvSpPr>
                <p:cNvPr id="3221" name="Freeform 357"/>
                <p:cNvSpPr>
                  <a:spLocks/>
                </p:cNvSpPr>
                <p:nvPr/>
              </p:nvSpPr>
              <p:spPr bwMode="gray">
                <a:xfrm>
                  <a:off x="2821" y="2109"/>
                  <a:ext cx="55" cy="59"/>
                </a:xfrm>
                <a:custGeom>
                  <a:avLst/>
                  <a:gdLst>
                    <a:gd name="T0" fmla="*/ 684 w 49"/>
                    <a:gd name="T1" fmla="*/ 5519 h 51"/>
                    <a:gd name="T2" fmla="*/ 2350 w 49"/>
                    <a:gd name="T3" fmla="*/ 13556 h 51"/>
                    <a:gd name="T4" fmla="*/ 3261 w 49"/>
                    <a:gd name="T5" fmla="*/ 17004 h 51"/>
                    <a:gd name="T6" fmla="*/ 4108 w 49"/>
                    <a:gd name="T7" fmla="*/ 13556 h 51"/>
                    <a:gd name="T8" fmla="*/ 4877 w 49"/>
                    <a:gd name="T9" fmla="*/ 13556 h 51"/>
                    <a:gd name="T10" fmla="*/ 4877 w 49"/>
                    <a:gd name="T11" fmla="*/ 5519 h 51"/>
                    <a:gd name="T12" fmla="*/ 4108 w 49"/>
                    <a:gd name="T13" fmla="*/ 5519 h 51"/>
                    <a:gd name="T14" fmla="*/ 4108 w 49"/>
                    <a:gd name="T15" fmla="*/ 3082 h 51"/>
                    <a:gd name="T16" fmla="*/ 1725 w 49"/>
                    <a:gd name="T17" fmla="*/ 0 h 51"/>
                    <a:gd name="T18" fmla="*/ 684 w 49"/>
                    <a:gd name="T19" fmla="*/ 3082 h 51"/>
                    <a:gd name="T20" fmla="*/ 684 w 49"/>
                    <a:gd name="T21" fmla="*/ 0 h 51"/>
                    <a:gd name="T22" fmla="*/ 0 w 49"/>
                    <a:gd name="T23" fmla="*/ 3082 h 51"/>
                    <a:gd name="T24" fmla="*/ 684 w 49"/>
                    <a:gd name="T25" fmla="*/ 5519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51"/>
                    <a:gd name="T41" fmla="*/ 49 w 49"/>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51">
                      <a:moveTo>
                        <a:pt x="7" y="16"/>
                      </a:moveTo>
                      <a:lnTo>
                        <a:pt x="23" y="41"/>
                      </a:lnTo>
                      <a:lnTo>
                        <a:pt x="32" y="50"/>
                      </a:lnTo>
                      <a:lnTo>
                        <a:pt x="40" y="41"/>
                      </a:lnTo>
                      <a:lnTo>
                        <a:pt x="48" y="41"/>
                      </a:lnTo>
                      <a:lnTo>
                        <a:pt x="48" y="16"/>
                      </a:lnTo>
                      <a:lnTo>
                        <a:pt x="40" y="16"/>
                      </a:lnTo>
                      <a:lnTo>
                        <a:pt x="40" y="9"/>
                      </a:lnTo>
                      <a:lnTo>
                        <a:pt x="17" y="0"/>
                      </a:lnTo>
                      <a:lnTo>
                        <a:pt x="7" y="9"/>
                      </a:lnTo>
                      <a:lnTo>
                        <a:pt x="7" y="0"/>
                      </a:lnTo>
                      <a:lnTo>
                        <a:pt x="0" y="9"/>
                      </a:lnTo>
                      <a:lnTo>
                        <a:pt x="7" y="16"/>
                      </a:lnTo>
                    </a:path>
                  </a:pathLst>
                </a:custGeom>
                <a:solidFill>
                  <a:srgbClr val="DDDDDD"/>
                </a:solidFill>
                <a:ln w="9525">
                  <a:noFill/>
                  <a:round/>
                  <a:headEnd/>
                  <a:tailEnd/>
                </a:ln>
              </p:spPr>
              <p:txBody>
                <a:bodyPr lIns="0" tIns="0" rIns="0" bIns="0" anchor="ctr"/>
                <a:lstStyle/>
                <a:p>
                  <a:endParaRPr lang="en-GB"/>
                </a:p>
              </p:txBody>
            </p:sp>
            <p:sp>
              <p:nvSpPr>
                <p:cNvPr id="3222" name="Freeform 358"/>
                <p:cNvSpPr>
                  <a:spLocks/>
                </p:cNvSpPr>
                <p:nvPr/>
              </p:nvSpPr>
              <p:spPr bwMode="gray">
                <a:xfrm>
                  <a:off x="2767" y="1988"/>
                  <a:ext cx="100" cy="58"/>
                </a:xfrm>
                <a:custGeom>
                  <a:avLst/>
                  <a:gdLst>
                    <a:gd name="T0" fmla="*/ 6063 w 90"/>
                    <a:gd name="T1" fmla="*/ 5859 h 51"/>
                    <a:gd name="T2" fmla="*/ 4911 w 90"/>
                    <a:gd name="T3" fmla="*/ 2853 h 51"/>
                    <a:gd name="T4" fmla="*/ 4440 w 90"/>
                    <a:gd name="T5" fmla="*/ 2853 h 51"/>
                    <a:gd name="T6" fmla="*/ 3252 w 90"/>
                    <a:gd name="T7" fmla="*/ 1500 h 51"/>
                    <a:gd name="T8" fmla="*/ 2808 w 90"/>
                    <a:gd name="T9" fmla="*/ 0 h 51"/>
                    <a:gd name="T10" fmla="*/ 2134 w 90"/>
                    <a:gd name="T11" fmla="*/ 0 h 51"/>
                    <a:gd name="T12" fmla="*/ 1088 w 90"/>
                    <a:gd name="T13" fmla="*/ 1500 h 51"/>
                    <a:gd name="T14" fmla="*/ 0 w 90"/>
                    <a:gd name="T15" fmla="*/ 2853 h 51"/>
                    <a:gd name="T16" fmla="*/ 579 w 90"/>
                    <a:gd name="T17" fmla="*/ 5859 h 51"/>
                    <a:gd name="T18" fmla="*/ 1658 w 90"/>
                    <a:gd name="T19" fmla="*/ 8618 h 51"/>
                    <a:gd name="T20" fmla="*/ 2808 w 90"/>
                    <a:gd name="T21" fmla="*/ 8618 h 51"/>
                    <a:gd name="T22" fmla="*/ 2808 w 90"/>
                    <a:gd name="T23" fmla="*/ 7469 h 51"/>
                    <a:gd name="T24" fmla="*/ 4440 w 90"/>
                    <a:gd name="T25" fmla="*/ 8618 h 51"/>
                    <a:gd name="T26" fmla="*/ 6063 w 90"/>
                    <a:gd name="T27" fmla="*/ 5859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
                    <a:gd name="T43" fmla="*/ 0 h 51"/>
                    <a:gd name="T44" fmla="*/ 90 w 90"/>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 h="51">
                      <a:moveTo>
                        <a:pt x="89" y="34"/>
                      </a:moveTo>
                      <a:lnTo>
                        <a:pt x="72" y="17"/>
                      </a:lnTo>
                      <a:lnTo>
                        <a:pt x="66" y="17"/>
                      </a:lnTo>
                      <a:lnTo>
                        <a:pt x="49" y="9"/>
                      </a:lnTo>
                      <a:lnTo>
                        <a:pt x="41" y="0"/>
                      </a:lnTo>
                      <a:lnTo>
                        <a:pt x="32" y="0"/>
                      </a:lnTo>
                      <a:lnTo>
                        <a:pt x="16" y="9"/>
                      </a:lnTo>
                      <a:lnTo>
                        <a:pt x="0" y="17"/>
                      </a:lnTo>
                      <a:lnTo>
                        <a:pt x="9" y="34"/>
                      </a:lnTo>
                      <a:lnTo>
                        <a:pt x="24" y="50"/>
                      </a:lnTo>
                      <a:lnTo>
                        <a:pt x="41" y="50"/>
                      </a:lnTo>
                      <a:lnTo>
                        <a:pt x="41" y="42"/>
                      </a:lnTo>
                      <a:lnTo>
                        <a:pt x="66" y="50"/>
                      </a:lnTo>
                      <a:lnTo>
                        <a:pt x="89" y="34"/>
                      </a:lnTo>
                    </a:path>
                  </a:pathLst>
                </a:custGeom>
                <a:solidFill>
                  <a:srgbClr val="DDDDDD"/>
                </a:solidFill>
                <a:ln w="9525">
                  <a:noFill/>
                  <a:round/>
                  <a:headEnd type="none" w="sm" len="sm"/>
                  <a:tailEnd type="none" w="sm" len="sm"/>
                </a:ln>
              </p:spPr>
              <p:txBody>
                <a:bodyPr lIns="0" tIns="0" rIns="0" bIns="0" anchor="ctr"/>
                <a:lstStyle/>
                <a:p>
                  <a:endParaRPr lang="en-GB"/>
                </a:p>
              </p:txBody>
            </p:sp>
            <p:sp>
              <p:nvSpPr>
                <p:cNvPr id="3223" name="Freeform 359"/>
                <p:cNvSpPr>
                  <a:spLocks/>
                </p:cNvSpPr>
                <p:nvPr/>
              </p:nvSpPr>
              <p:spPr bwMode="gray">
                <a:xfrm>
                  <a:off x="2971" y="2045"/>
                  <a:ext cx="61" cy="71"/>
                </a:xfrm>
                <a:custGeom>
                  <a:avLst/>
                  <a:gdLst>
                    <a:gd name="T0" fmla="*/ 9751 w 53"/>
                    <a:gd name="T1" fmla="*/ 35236 h 60"/>
                    <a:gd name="T2" fmla="*/ 14679 w 53"/>
                    <a:gd name="T3" fmla="*/ 32948 h 60"/>
                    <a:gd name="T4" fmla="*/ 12444 w 53"/>
                    <a:gd name="T5" fmla="*/ 15354 h 60"/>
                    <a:gd name="T6" fmla="*/ 12513 w 53"/>
                    <a:gd name="T7" fmla="*/ 3994 h 60"/>
                    <a:gd name="T8" fmla="*/ 5071 w 53"/>
                    <a:gd name="T9" fmla="*/ 0 h 60"/>
                    <a:gd name="T10" fmla="*/ 0 w 53"/>
                    <a:gd name="T11" fmla="*/ 7830 h 60"/>
                    <a:gd name="T12" fmla="*/ 3326 w 53"/>
                    <a:gd name="T13" fmla="*/ 9265 h 60"/>
                    <a:gd name="T14" fmla="*/ 7268 w 53"/>
                    <a:gd name="T15" fmla="*/ 30106 h 60"/>
                    <a:gd name="T16" fmla="*/ 7361 w 53"/>
                    <a:gd name="T17" fmla="*/ 49882 h 60"/>
                    <a:gd name="T18" fmla="*/ 9751 w 53"/>
                    <a:gd name="T19" fmla="*/ 3523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60"/>
                    <a:gd name="T32" fmla="*/ 53 w 53"/>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60">
                      <a:moveTo>
                        <a:pt x="36" y="41"/>
                      </a:moveTo>
                      <a:lnTo>
                        <a:pt x="53" y="39"/>
                      </a:lnTo>
                      <a:lnTo>
                        <a:pt x="44" y="18"/>
                      </a:lnTo>
                      <a:lnTo>
                        <a:pt x="45" y="5"/>
                      </a:lnTo>
                      <a:lnTo>
                        <a:pt x="18" y="0"/>
                      </a:lnTo>
                      <a:lnTo>
                        <a:pt x="0" y="9"/>
                      </a:lnTo>
                      <a:lnTo>
                        <a:pt x="12" y="11"/>
                      </a:lnTo>
                      <a:lnTo>
                        <a:pt x="26" y="36"/>
                      </a:lnTo>
                      <a:lnTo>
                        <a:pt x="27" y="60"/>
                      </a:lnTo>
                      <a:lnTo>
                        <a:pt x="36" y="41"/>
                      </a:lnTo>
                      <a:close/>
                    </a:path>
                  </a:pathLst>
                </a:custGeom>
                <a:solidFill>
                  <a:srgbClr val="DDDDDD"/>
                </a:solidFill>
                <a:ln w="9525">
                  <a:noFill/>
                  <a:round/>
                  <a:headEnd/>
                  <a:tailEnd/>
                </a:ln>
              </p:spPr>
              <p:txBody>
                <a:bodyPr lIns="0" tIns="0" rIns="0" bIns="0" anchor="ctr"/>
                <a:lstStyle/>
                <a:p>
                  <a:endParaRPr lang="en-GB"/>
                </a:p>
              </p:txBody>
            </p:sp>
          </p:grpSp>
        </p:grpSp>
        <p:sp>
          <p:nvSpPr>
            <p:cNvPr id="3098" name="Oval 360"/>
            <p:cNvSpPr>
              <a:spLocks noChangeArrowheads="1"/>
            </p:cNvSpPr>
            <p:nvPr/>
          </p:nvSpPr>
          <p:spPr bwMode="gray">
            <a:xfrm>
              <a:off x="2282" y="3368"/>
              <a:ext cx="54" cy="55"/>
            </a:xfrm>
            <a:prstGeom prst="ellipse">
              <a:avLst/>
            </a:prstGeom>
            <a:solidFill>
              <a:schemeClr val="tx2"/>
            </a:solidFill>
            <a:ln w="9525">
              <a:noFill/>
              <a:round/>
              <a:headEnd/>
              <a:tailEnd/>
            </a:ln>
          </p:spPr>
          <p:txBody>
            <a:bodyPr wrap="none" lIns="0" tIns="0" rIns="0" bIns="0" anchor="ctr"/>
            <a:lstStyle/>
            <a:p>
              <a:pPr defTabSz="933450">
                <a:lnSpc>
                  <a:spcPct val="90000"/>
                </a:lnSpc>
                <a:buSzPct val="120000"/>
                <a:buFontTx/>
                <a:buChar char="•"/>
              </a:pPr>
              <a:endParaRPr lang="en-ZA" sz="1200"/>
            </a:p>
          </p:txBody>
        </p:sp>
        <p:sp>
          <p:nvSpPr>
            <p:cNvPr id="3099" name="Oval 361"/>
            <p:cNvSpPr>
              <a:spLocks noChangeArrowheads="1"/>
            </p:cNvSpPr>
            <p:nvPr/>
          </p:nvSpPr>
          <p:spPr bwMode="gray">
            <a:xfrm>
              <a:off x="3081" y="2886"/>
              <a:ext cx="54" cy="54"/>
            </a:xfrm>
            <a:prstGeom prst="ellipse">
              <a:avLst/>
            </a:prstGeom>
            <a:solidFill>
              <a:schemeClr val="tx2"/>
            </a:solidFill>
            <a:ln w="9525">
              <a:noFill/>
              <a:round/>
              <a:headEnd/>
              <a:tailEnd/>
            </a:ln>
          </p:spPr>
          <p:txBody>
            <a:bodyPr wrap="none" lIns="0" tIns="0" rIns="0" bIns="0" anchor="ctr"/>
            <a:lstStyle/>
            <a:p>
              <a:pPr defTabSz="933450">
                <a:lnSpc>
                  <a:spcPct val="90000"/>
                </a:lnSpc>
                <a:buSzPct val="120000"/>
                <a:buFontTx/>
                <a:buChar char="•"/>
              </a:pPr>
              <a:endParaRPr lang="en-ZA" sz="1200"/>
            </a:p>
          </p:txBody>
        </p:sp>
        <p:sp>
          <p:nvSpPr>
            <p:cNvPr id="3100" name="Oval 362"/>
            <p:cNvSpPr>
              <a:spLocks noChangeArrowheads="1"/>
            </p:cNvSpPr>
            <p:nvPr/>
          </p:nvSpPr>
          <p:spPr bwMode="gray">
            <a:xfrm>
              <a:off x="3338" y="2755"/>
              <a:ext cx="54" cy="53"/>
            </a:xfrm>
            <a:prstGeom prst="ellipse">
              <a:avLst/>
            </a:prstGeom>
            <a:solidFill>
              <a:schemeClr val="tx2"/>
            </a:solidFill>
            <a:ln w="9525">
              <a:noFill/>
              <a:round/>
              <a:headEnd/>
              <a:tailEnd/>
            </a:ln>
          </p:spPr>
          <p:txBody>
            <a:bodyPr wrap="none" lIns="0" tIns="0" rIns="0" bIns="0" anchor="ctr"/>
            <a:lstStyle/>
            <a:p>
              <a:pPr defTabSz="933450">
                <a:lnSpc>
                  <a:spcPct val="90000"/>
                </a:lnSpc>
                <a:buSzPct val="120000"/>
                <a:buFontTx/>
                <a:buChar char="•"/>
              </a:pPr>
              <a:endParaRPr lang="en-ZA" sz="1200"/>
            </a:p>
          </p:txBody>
        </p:sp>
        <p:sp>
          <p:nvSpPr>
            <p:cNvPr id="3101" name="Oval 363"/>
            <p:cNvSpPr>
              <a:spLocks noChangeArrowheads="1"/>
            </p:cNvSpPr>
            <p:nvPr/>
          </p:nvSpPr>
          <p:spPr bwMode="gray">
            <a:xfrm>
              <a:off x="3255" y="2546"/>
              <a:ext cx="55" cy="53"/>
            </a:xfrm>
            <a:prstGeom prst="ellipse">
              <a:avLst/>
            </a:prstGeom>
            <a:solidFill>
              <a:schemeClr val="tx2"/>
            </a:solidFill>
            <a:ln w="9525">
              <a:noFill/>
              <a:round/>
              <a:headEnd/>
              <a:tailEnd/>
            </a:ln>
          </p:spPr>
          <p:txBody>
            <a:bodyPr wrap="none" lIns="0" tIns="0" rIns="0" bIns="0" anchor="ctr"/>
            <a:lstStyle/>
            <a:p>
              <a:pPr defTabSz="933450">
                <a:lnSpc>
                  <a:spcPct val="90000"/>
                </a:lnSpc>
                <a:buSzPct val="120000"/>
                <a:buFontTx/>
                <a:buChar char="•"/>
              </a:pPr>
              <a:endParaRPr lang="en-ZA" sz="1200"/>
            </a:p>
          </p:txBody>
        </p:sp>
        <p:sp>
          <p:nvSpPr>
            <p:cNvPr id="3102" name="Oval 365"/>
            <p:cNvSpPr>
              <a:spLocks noChangeArrowheads="1"/>
            </p:cNvSpPr>
            <p:nvPr/>
          </p:nvSpPr>
          <p:spPr bwMode="gray">
            <a:xfrm>
              <a:off x="3180" y="3118"/>
              <a:ext cx="54" cy="53"/>
            </a:xfrm>
            <a:prstGeom prst="ellipse">
              <a:avLst/>
            </a:prstGeom>
            <a:solidFill>
              <a:schemeClr val="tx2"/>
            </a:solidFill>
            <a:ln w="9525">
              <a:noFill/>
              <a:round/>
              <a:headEnd/>
              <a:tailEnd/>
            </a:ln>
          </p:spPr>
          <p:txBody>
            <a:bodyPr wrap="none" lIns="0" tIns="0" rIns="0" bIns="0" anchor="ctr"/>
            <a:lstStyle/>
            <a:p>
              <a:pPr defTabSz="933450">
                <a:lnSpc>
                  <a:spcPct val="90000"/>
                </a:lnSpc>
                <a:buSzPct val="120000"/>
                <a:buFontTx/>
                <a:buChar char="•"/>
              </a:pPr>
              <a:endParaRPr lang="en-ZA" sz="1200"/>
            </a:p>
          </p:txBody>
        </p:sp>
        <p:sp>
          <p:nvSpPr>
            <p:cNvPr id="3103" name="Rectangle 368"/>
            <p:cNvSpPr>
              <a:spLocks noChangeArrowheads="1"/>
            </p:cNvSpPr>
            <p:nvPr>
              <p:custDataLst>
                <p:tags r:id="rId15"/>
              </p:custDataLst>
            </p:nvPr>
          </p:nvSpPr>
          <p:spPr bwMode="gray">
            <a:xfrm>
              <a:off x="1597" y="3394"/>
              <a:ext cx="749" cy="116"/>
            </a:xfrm>
            <a:prstGeom prst="rect">
              <a:avLst/>
            </a:prstGeom>
            <a:noFill/>
            <a:ln w="9525">
              <a:noFill/>
              <a:miter lim="800000"/>
              <a:headEnd/>
              <a:tailEnd/>
            </a:ln>
          </p:spPr>
          <p:txBody>
            <a:bodyPr wrap="none" lIns="0" tIns="0" rIns="0" bIns="0">
              <a:spAutoFit/>
            </a:bodyPr>
            <a:lstStyle/>
            <a:p>
              <a:pPr defTabSz="933450"/>
              <a:r>
                <a:rPr lang="en-ZA" sz="1200"/>
                <a:t>Johannesburg [1]</a:t>
              </a:r>
            </a:p>
          </p:txBody>
        </p:sp>
        <p:sp>
          <p:nvSpPr>
            <p:cNvPr id="3104" name="Rectangle 369"/>
            <p:cNvSpPr>
              <a:spLocks noChangeArrowheads="1"/>
            </p:cNvSpPr>
            <p:nvPr>
              <p:custDataLst>
                <p:tags r:id="rId16"/>
              </p:custDataLst>
            </p:nvPr>
          </p:nvSpPr>
          <p:spPr bwMode="gray">
            <a:xfrm>
              <a:off x="1656" y="2350"/>
              <a:ext cx="458" cy="116"/>
            </a:xfrm>
            <a:prstGeom prst="rect">
              <a:avLst/>
            </a:prstGeom>
            <a:noFill/>
            <a:ln w="9525">
              <a:noFill/>
              <a:miter lim="800000"/>
              <a:headEnd/>
              <a:tailEnd/>
            </a:ln>
          </p:spPr>
          <p:txBody>
            <a:bodyPr wrap="none" lIns="0" tIns="0" rIns="0" bIns="0">
              <a:spAutoFit/>
            </a:bodyPr>
            <a:lstStyle/>
            <a:p>
              <a:pPr defTabSz="933450"/>
              <a:r>
                <a:rPr lang="en-ZA" sz="1200"/>
                <a:t>Zurich [19]</a:t>
              </a:r>
            </a:p>
          </p:txBody>
        </p:sp>
        <p:sp>
          <p:nvSpPr>
            <p:cNvPr id="3105" name="Rectangle 370"/>
            <p:cNvSpPr>
              <a:spLocks noChangeArrowheads="1"/>
            </p:cNvSpPr>
            <p:nvPr>
              <p:custDataLst>
                <p:tags r:id="rId17"/>
              </p:custDataLst>
            </p:nvPr>
          </p:nvSpPr>
          <p:spPr bwMode="gray">
            <a:xfrm>
              <a:off x="2750" y="3150"/>
              <a:ext cx="453" cy="116"/>
            </a:xfrm>
            <a:prstGeom prst="rect">
              <a:avLst/>
            </a:prstGeom>
            <a:noFill/>
            <a:ln w="9525">
              <a:noFill/>
              <a:miter lim="800000"/>
              <a:headEnd/>
              <a:tailEnd/>
            </a:ln>
          </p:spPr>
          <p:txBody>
            <a:bodyPr wrap="none" lIns="0" tIns="0" rIns="0" bIns="0">
              <a:spAutoFit/>
            </a:bodyPr>
            <a:lstStyle/>
            <a:p>
              <a:pPr defTabSz="933450"/>
              <a:r>
                <a:rPr lang="en-ZA" sz="1200"/>
                <a:t>Jakarta [8]</a:t>
              </a:r>
            </a:p>
          </p:txBody>
        </p:sp>
        <p:sp>
          <p:nvSpPr>
            <p:cNvPr id="3106" name="Rectangle 371"/>
            <p:cNvSpPr>
              <a:spLocks noChangeArrowheads="1"/>
            </p:cNvSpPr>
            <p:nvPr>
              <p:custDataLst>
                <p:tags r:id="rId18"/>
              </p:custDataLst>
            </p:nvPr>
          </p:nvSpPr>
          <p:spPr bwMode="gray">
            <a:xfrm>
              <a:off x="2570" y="2930"/>
              <a:ext cx="566" cy="116"/>
            </a:xfrm>
            <a:prstGeom prst="rect">
              <a:avLst/>
            </a:prstGeom>
            <a:noFill/>
            <a:ln w="9525">
              <a:noFill/>
              <a:miter lim="800000"/>
              <a:headEnd/>
              <a:tailEnd/>
            </a:ln>
          </p:spPr>
          <p:txBody>
            <a:bodyPr wrap="none" lIns="0" tIns="0" rIns="0" bIns="0">
              <a:spAutoFit/>
            </a:bodyPr>
            <a:lstStyle/>
            <a:p>
              <a:pPr defTabSz="933450"/>
              <a:r>
                <a:rPr lang="en-ZA" sz="1200"/>
                <a:t>Bangkok [17]</a:t>
              </a:r>
            </a:p>
          </p:txBody>
        </p:sp>
        <p:sp>
          <p:nvSpPr>
            <p:cNvPr id="3107" name="Rectangle 372"/>
            <p:cNvSpPr>
              <a:spLocks noChangeArrowheads="1"/>
            </p:cNvSpPr>
            <p:nvPr>
              <p:custDataLst>
                <p:tags r:id="rId19"/>
              </p:custDataLst>
            </p:nvPr>
          </p:nvSpPr>
          <p:spPr bwMode="gray">
            <a:xfrm>
              <a:off x="3373" y="2665"/>
              <a:ext cx="388" cy="116"/>
            </a:xfrm>
            <a:prstGeom prst="rect">
              <a:avLst/>
            </a:prstGeom>
            <a:noFill/>
            <a:ln w="9525">
              <a:noFill/>
              <a:miter lim="800000"/>
              <a:headEnd/>
              <a:tailEnd/>
            </a:ln>
          </p:spPr>
          <p:txBody>
            <a:bodyPr wrap="none" lIns="0" tIns="0" rIns="0" bIns="0">
              <a:spAutoFit/>
            </a:bodyPr>
            <a:lstStyle/>
            <a:p>
              <a:pPr defTabSz="933450"/>
              <a:r>
                <a:rPr lang="en-ZA" sz="1200"/>
                <a:t>Taipei [2]</a:t>
              </a:r>
            </a:p>
          </p:txBody>
        </p:sp>
        <p:sp>
          <p:nvSpPr>
            <p:cNvPr id="3108" name="Rectangle 373"/>
            <p:cNvSpPr>
              <a:spLocks noChangeArrowheads="1"/>
            </p:cNvSpPr>
            <p:nvPr>
              <p:custDataLst>
                <p:tags r:id="rId20"/>
              </p:custDataLst>
            </p:nvPr>
          </p:nvSpPr>
          <p:spPr bwMode="gray">
            <a:xfrm>
              <a:off x="3292" y="2455"/>
              <a:ext cx="480" cy="116"/>
            </a:xfrm>
            <a:prstGeom prst="rect">
              <a:avLst/>
            </a:prstGeom>
            <a:noFill/>
            <a:ln w="9525">
              <a:noFill/>
              <a:miter lim="800000"/>
              <a:headEnd/>
              <a:tailEnd/>
            </a:ln>
          </p:spPr>
          <p:txBody>
            <a:bodyPr wrap="none" lIns="0" tIns="0" rIns="0" bIns="0">
              <a:spAutoFit/>
            </a:bodyPr>
            <a:lstStyle/>
            <a:p>
              <a:pPr defTabSz="933450"/>
              <a:r>
                <a:rPr lang="en-ZA" sz="1200"/>
                <a:t>Beijing [12]</a:t>
              </a:r>
            </a:p>
          </p:txBody>
        </p:sp>
        <p:sp>
          <p:nvSpPr>
            <p:cNvPr id="3109" name="Oval 376"/>
            <p:cNvSpPr>
              <a:spLocks noChangeArrowheads="1"/>
            </p:cNvSpPr>
            <p:nvPr/>
          </p:nvSpPr>
          <p:spPr bwMode="gray">
            <a:xfrm>
              <a:off x="2089" y="2456"/>
              <a:ext cx="53" cy="54"/>
            </a:xfrm>
            <a:prstGeom prst="ellipse">
              <a:avLst/>
            </a:prstGeom>
            <a:solidFill>
              <a:schemeClr val="tx1"/>
            </a:solidFill>
            <a:ln w="9525">
              <a:noFill/>
              <a:round/>
              <a:headEnd/>
              <a:tailEnd/>
            </a:ln>
          </p:spPr>
          <p:txBody>
            <a:bodyPr wrap="none" lIns="0" tIns="0" rIns="0" bIns="0" anchor="ctr"/>
            <a:lstStyle/>
            <a:p>
              <a:pPr defTabSz="933450">
                <a:lnSpc>
                  <a:spcPct val="90000"/>
                </a:lnSpc>
                <a:buSzPct val="120000"/>
                <a:buFontTx/>
                <a:buChar char="•"/>
              </a:pPr>
              <a:endParaRPr lang="en-ZA" sz="1200"/>
            </a:p>
          </p:txBody>
        </p:sp>
        <p:sp>
          <p:nvSpPr>
            <p:cNvPr id="3110" name="Oval 364"/>
            <p:cNvSpPr>
              <a:spLocks noChangeArrowheads="1"/>
            </p:cNvSpPr>
            <p:nvPr/>
          </p:nvSpPr>
          <p:spPr bwMode="gray">
            <a:xfrm>
              <a:off x="876" y="2810"/>
              <a:ext cx="54" cy="54"/>
            </a:xfrm>
            <a:prstGeom prst="ellipse">
              <a:avLst/>
            </a:prstGeom>
            <a:solidFill>
              <a:schemeClr val="tx2"/>
            </a:solidFill>
            <a:ln w="9525">
              <a:noFill/>
              <a:round/>
              <a:headEnd/>
              <a:tailEnd/>
            </a:ln>
          </p:spPr>
          <p:txBody>
            <a:bodyPr wrap="none" lIns="0" tIns="0" rIns="0" bIns="0" anchor="ctr"/>
            <a:lstStyle/>
            <a:p>
              <a:pPr defTabSz="933450">
                <a:lnSpc>
                  <a:spcPct val="90000"/>
                </a:lnSpc>
                <a:buSzPct val="120000"/>
                <a:buFontTx/>
                <a:buChar char="•"/>
              </a:pPr>
              <a:endParaRPr lang="en-ZA" sz="1200"/>
            </a:p>
          </p:txBody>
        </p:sp>
        <p:sp>
          <p:nvSpPr>
            <p:cNvPr id="3111" name="Rectangle 369"/>
            <p:cNvSpPr>
              <a:spLocks noChangeArrowheads="1"/>
            </p:cNvSpPr>
            <p:nvPr>
              <p:custDataLst>
                <p:tags r:id="rId21"/>
              </p:custDataLst>
            </p:nvPr>
          </p:nvSpPr>
          <p:spPr bwMode="gray">
            <a:xfrm>
              <a:off x="943" y="2741"/>
              <a:ext cx="636" cy="116"/>
            </a:xfrm>
            <a:prstGeom prst="rect">
              <a:avLst/>
            </a:prstGeom>
            <a:noFill/>
            <a:ln w="9525">
              <a:noFill/>
              <a:miter lim="800000"/>
              <a:headEnd/>
              <a:tailEnd/>
            </a:ln>
          </p:spPr>
          <p:txBody>
            <a:bodyPr wrap="none" lIns="0" tIns="0" rIns="0" bIns="0">
              <a:spAutoFit/>
            </a:bodyPr>
            <a:lstStyle/>
            <a:p>
              <a:pPr defTabSz="933450"/>
              <a:r>
                <a:rPr lang="en-ZA" sz="1200"/>
                <a:t>Mexico City [7]</a:t>
              </a:r>
            </a:p>
          </p:txBody>
        </p:sp>
        <p:sp>
          <p:nvSpPr>
            <p:cNvPr id="3112" name="Rectangle 3"/>
            <p:cNvSpPr>
              <a:spLocks noChangeArrowheads="1"/>
            </p:cNvSpPr>
            <p:nvPr>
              <p:custDataLst>
                <p:tags r:id="rId22"/>
              </p:custDataLst>
            </p:nvPr>
          </p:nvSpPr>
          <p:spPr bwMode="gray">
            <a:xfrm>
              <a:off x="4222" y="1099"/>
              <a:ext cx="1246" cy="2036"/>
            </a:xfrm>
            <a:prstGeom prst="rect">
              <a:avLst/>
            </a:prstGeom>
            <a:noFill/>
            <a:ln w="9525">
              <a:noFill/>
              <a:miter lim="800000"/>
              <a:headEnd/>
              <a:tailEnd/>
            </a:ln>
          </p:spPr>
          <p:txBody>
            <a:bodyPr lIns="0" tIns="0" rIns="0" bIns="0">
              <a:spAutoFit/>
            </a:bodyPr>
            <a:lstStyle/>
            <a:p>
              <a:pPr marL="147638" lvl="1" indent="-146050" defTabSz="895350">
                <a:spcBef>
                  <a:spcPct val="100000"/>
                </a:spcBef>
                <a:buClr>
                  <a:schemeClr val="bg1"/>
                </a:buClr>
                <a:buSzPct val="120000"/>
                <a:buFontTx/>
                <a:buChar char="•"/>
              </a:pPr>
              <a:r>
                <a:rPr lang="en-US" sz="1400" dirty="0" smtClean="0">
                  <a:solidFill>
                    <a:schemeClr val="bg1"/>
                  </a:solidFill>
                </a:rPr>
                <a:t>10 </a:t>
              </a:r>
              <a:r>
                <a:rPr lang="en-US" sz="1400" dirty="0">
                  <a:solidFill>
                    <a:schemeClr val="bg1"/>
                  </a:solidFill>
                </a:rPr>
                <a:t>offices worldwide</a:t>
              </a:r>
            </a:p>
            <a:p>
              <a:pPr marL="147638" lvl="1" indent="-146050" defTabSz="895350">
                <a:spcBef>
                  <a:spcPct val="100000"/>
                </a:spcBef>
                <a:buClr>
                  <a:schemeClr val="bg1"/>
                </a:buClr>
                <a:buSzPct val="120000"/>
                <a:buFontTx/>
                <a:buChar char="•"/>
              </a:pPr>
              <a:r>
                <a:rPr lang="en-US" sz="1400" dirty="0">
                  <a:solidFill>
                    <a:schemeClr val="bg1"/>
                  </a:solidFill>
                </a:rPr>
                <a:t>Over 75 carbon professionals</a:t>
              </a:r>
            </a:p>
            <a:p>
              <a:pPr marL="147638" lvl="1" indent="-146050" defTabSz="895350">
                <a:spcBef>
                  <a:spcPct val="100000"/>
                </a:spcBef>
                <a:buClr>
                  <a:schemeClr val="bg1"/>
                </a:buClr>
                <a:buSzPct val="120000"/>
                <a:buFontTx/>
                <a:buChar char="•"/>
              </a:pPr>
              <a:r>
                <a:rPr lang="en-US" sz="1400" dirty="0">
                  <a:solidFill>
                    <a:schemeClr val="bg1"/>
                  </a:solidFill>
                </a:rPr>
                <a:t>&gt; </a:t>
              </a:r>
              <a:r>
                <a:rPr lang="en-US" sz="1400" dirty="0" smtClean="0">
                  <a:solidFill>
                    <a:schemeClr val="bg1"/>
                  </a:solidFill>
                </a:rPr>
                <a:t>150 </a:t>
              </a:r>
              <a:r>
                <a:rPr lang="en-US" sz="1400" dirty="0">
                  <a:solidFill>
                    <a:schemeClr val="bg1"/>
                  </a:solidFill>
                </a:rPr>
                <a:t>projects in 20 countries</a:t>
              </a:r>
            </a:p>
            <a:p>
              <a:pPr marL="147638" lvl="1" indent="-146050" defTabSz="895350">
                <a:spcBef>
                  <a:spcPct val="100000"/>
                </a:spcBef>
                <a:buClr>
                  <a:schemeClr val="bg1"/>
                </a:buClr>
                <a:buSzPct val="120000"/>
                <a:buFontTx/>
                <a:buChar char="•"/>
              </a:pPr>
              <a:r>
                <a:rPr lang="en-US" sz="1400" dirty="0">
                  <a:solidFill>
                    <a:schemeClr val="bg1"/>
                  </a:solidFill>
                </a:rPr>
                <a:t>Developing both voluntary and compliance credits </a:t>
              </a:r>
            </a:p>
            <a:p>
              <a:pPr marL="147638" lvl="1" indent="-146050" defTabSz="895350">
                <a:spcBef>
                  <a:spcPct val="100000"/>
                </a:spcBef>
                <a:buClr>
                  <a:schemeClr val="bg1"/>
                </a:buClr>
                <a:buSzPct val="120000"/>
                <a:buFontTx/>
                <a:buChar char="•"/>
              </a:pPr>
              <a:r>
                <a:rPr lang="en-US" sz="1400" dirty="0">
                  <a:solidFill>
                    <a:schemeClr val="bg1"/>
                  </a:solidFill>
                </a:rPr>
                <a:t>Specialized in high-quality “Gold Standard” projects</a:t>
              </a:r>
            </a:p>
          </p:txBody>
        </p:sp>
      </p:grpSp>
      <p:sp>
        <p:nvSpPr>
          <p:cNvPr id="3077" name="Rectangle 373"/>
          <p:cNvSpPr>
            <a:spLocks noChangeArrowheads="1"/>
          </p:cNvSpPr>
          <p:nvPr>
            <p:custDataLst>
              <p:tags r:id="rId2"/>
            </p:custDataLst>
          </p:nvPr>
        </p:nvSpPr>
        <p:spPr bwMode="gray">
          <a:xfrm>
            <a:off x="295275" y="3983038"/>
            <a:ext cx="863600" cy="184150"/>
          </a:xfrm>
          <a:prstGeom prst="rect">
            <a:avLst/>
          </a:prstGeom>
          <a:noFill/>
          <a:ln w="9525">
            <a:noFill/>
            <a:miter lim="800000"/>
            <a:headEnd/>
            <a:tailEnd/>
          </a:ln>
        </p:spPr>
        <p:txBody>
          <a:bodyPr wrap="none" lIns="0" tIns="0" rIns="0" bIns="0">
            <a:spAutoFit/>
          </a:bodyPr>
          <a:lstStyle/>
          <a:p>
            <a:pPr defTabSz="933450"/>
            <a:r>
              <a:rPr lang="en-ZA" sz="1200"/>
              <a:t>California [1]</a:t>
            </a:r>
          </a:p>
        </p:txBody>
      </p:sp>
      <p:sp>
        <p:nvSpPr>
          <p:cNvPr id="3078" name="Rectangle 373"/>
          <p:cNvSpPr>
            <a:spLocks noChangeArrowheads="1"/>
          </p:cNvSpPr>
          <p:nvPr>
            <p:custDataLst>
              <p:tags r:id="rId3"/>
            </p:custDataLst>
          </p:nvPr>
        </p:nvSpPr>
        <p:spPr bwMode="gray">
          <a:xfrm>
            <a:off x="2106613" y="4692650"/>
            <a:ext cx="787400" cy="184150"/>
          </a:xfrm>
          <a:prstGeom prst="rect">
            <a:avLst/>
          </a:prstGeom>
          <a:noFill/>
          <a:ln w="9525">
            <a:noFill/>
            <a:miter lim="800000"/>
            <a:headEnd/>
            <a:tailEnd/>
          </a:ln>
        </p:spPr>
        <p:txBody>
          <a:bodyPr wrap="none" lIns="0" tIns="0" rIns="0" bIns="0">
            <a:spAutoFit/>
          </a:bodyPr>
          <a:lstStyle/>
          <a:p>
            <a:pPr defTabSz="933450"/>
            <a:r>
              <a:rPr lang="en-ZA" sz="1200"/>
              <a:t>Caracas [1]</a:t>
            </a:r>
          </a:p>
        </p:txBody>
      </p:sp>
      <p:sp>
        <p:nvSpPr>
          <p:cNvPr id="3079" name="Rectangle 373"/>
          <p:cNvSpPr>
            <a:spLocks noChangeArrowheads="1"/>
          </p:cNvSpPr>
          <p:nvPr>
            <p:custDataLst>
              <p:tags r:id="rId4"/>
            </p:custDataLst>
          </p:nvPr>
        </p:nvSpPr>
        <p:spPr bwMode="gray">
          <a:xfrm>
            <a:off x="3598863" y="3814763"/>
            <a:ext cx="754062" cy="185737"/>
          </a:xfrm>
          <a:prstGeom prst="rect">
            <a:avLst/>
          </a:prstGeom>
          <a:noFill/>
          <a:ln w="9525">
            <a:noFill/>
            <a:miter lim="800000"/>
            <a:headEnd/>
            <a:tailEnd/>
          </a:ln>
        </p:spPr>
        <p:txBody>
          <a:bodyPr wrap="none" lIns="0" tIns="0" rIns="0" bIns="0">
            <a:spAutoFit/>
          </a:bodyPr>
          <a:lstStyle/>
          <a:p>
            <a:pPr defTabSz="933450"/>
            <a:r>
              <a:rPr lang="en-ZA" sz="1200"/>
              <a:t>Istanbul [2]</a:t>
            </a:r>
          </a:p>
        </p:txBody>
      </p:sp>
      <p:sp>
        <p:nvSpPr>
          <p:cNvPr id="3080" name="Rectangle 373"/>
          <p:cNvSpPr>
            <a:spLocks noChangeArrowheads="1"/>
          </p:cNvSpPr>
          <p:nvPr>
            <p:custDataLst>
              <p:tags r:id="rId5"/>
            </p:custDataLst>
          </p:nvPr>
        </p:nvSpPr>
        <p:spPr bwMode="gray">
          <a:xfrm>
            <a:off x="3609975" y="4073525"/>
            <a:ext cx="923925" cy="185738"/>
          </a:xfrm>
          <a:prstGeom prst="rect">
            <a:avLst/>
          </a:prstGeom>
          <a:noFill/>
          <a:ln w="9525">
            <a:noFill/>
            <a:miter lim="800000"/>
            <a:headEnd/>
            <a:tailEnd/>
          </a:ln>
        </p:spPr>
        <p:txBody>
          <a:bodyPr wrap="none" lIns="0" tIns="0" rIns="0" bIns="0">
            <a:spAutoFit/>
          </a:bodyPr>
          <a:lstStyle/>
          <a:p>
            <a:pPr defTabSz="933450"/>
            <a:r>
              <a:rPr lang="en-ZA" sz="1200"/>
              <a:t>Islamabad [1]</a:t>
            </a:r>
          </a:p>
        </p:txBody>
      </p:sp>
      <p:sp>
        <p:nvSpPr>
          <p:cNvPr id="3081" name="Oval 376"/>
          <p:cNvSpPr>
            <a:spLocks noChangeArrowheads="1"/>
          </p:cNvSpPr>
          <p:nvPr/>
        </p:nvSpPr>
        <p:spPr bwMode="gray">
          <a:xfrm>
            <a:off x="1128713" y="4179888"/>
            <a:ext cx="90487" cy="90487"/>
          </a:xfrm>
          <a:prstGeom prst="ellipse">
            <a:avLst/>
          </a:prstGeom>
          <a:solidFill>
            <a:srgbClr val="FFC000"/>
          </a:solidFill>
          <a:ln w="9525">
            <a:noFill/>
            <a:round/>
            <a:headEnd/>
            <a:tailEnd/>
          </a:ln>
        </p:spPr>
        <p:txBody>
          <a:bodyPr wrap="none" lIns="0" tIns="0" rIns="0" bIns="0" anchor="ctr"/>
          <a:lstStyle/>
          <a:p>
            <a:pPr defTabSz="933450">
              <a:lnSpc>
                <a:spcPct val="90000"/>
              </a:lnSpc>
              <a:buSzPct val="120000"/>
              <a:buFontTx/>
              <a:buChar char="•"/>
            </a:pPr>
            <a:endParaRPr lang="en-ZA" sz="1200"/>
          </a:p>
        </p:txBody>
      </p:sp>
      <p:sp>
        <p:nvSpPr>
          <p:cNvPr id="3082" name="Oval 376"/>
          <p:cNvSpPr>
            <a:spLocks noChangeArrowheads="1"/>
          </p:cNvSpPr>
          <p:nvPr/>
        </p:nvSpPr>
        <p:spPr bwMode="gray">
          <a:xfrm>
            <a:off x="2001838" y="4684713"/>
            <a:ext cx="90487" cy="90487"/>
          </a:xfrm>
          <a:prstGeom prst="ellipse">
            <a:avLst/>
          </a:prstGeom>
          <a:solidFill>
            <a:srgbClr val="FFC000"/>
          </a:solidFill>
          <a:ln w="9525">
            <a:noFill/>
            <a:round/>
            <a:headEnd/>
            <a:tailEnd/>
          </a:ln>
        </p:spPr>
        <p:txBody>
          <a:bodyPr wrap="none" lIns="0" tIns="0" rIns="0" bIns="0" anchor="ctr"/>
          <a:lstStyle/>
          <a:p>
            <a:pPr defTabSz="933450">
              <a:lnSpc>
                <a:spcPct val="90000"/>
              </a:lnSpc>
              <a:buSzPct val="120000"/>
              <a:buFontTx/>
              <a:buChar char="•"/>
            </a:pPr>
            <a:endParaRPr lang="en-ZA" sz="1200">
              <a:solidFill>
                <a:srgbClr val="FFC000"/>
              </a:solidFill>
            </a:endParaRPr>
          </a:p>
        </p:txBody>
      </p:sp>
      <p:sp>
        <p:nvSpPr>
          <p:cNvPr id="782" name="Oval 366"/>
          <p:cNvSpPr>
            <a:spLocks noChangeArrowheads="1"/>
          </p:cNvSpPr>
          <p:nvPr/>
        </p:nvSpPr>
        <p:spPr bwMode="gray">
          <a:xfrm>
            <a:off x="3603625" y="4000500"/>
            <a:ext cx="90488" cy="92075"/>
          </a:xfrm>
          <a:prstGeom prst="ellipse">
            <a:avLst/>
          </a:prstGeom>
          <a:solidFill>
            <a:schemeClr val="tx2">
              <a:lumMod val="75000"/>
            </a:schemeClr>
          </a:solidFill>
          <a:ln w="9525">
            <a:noFill/>
            <a:round/>
            <a:headEnd/>
            <a:tailEnd/>
          </a:ln>
        </p:spPr>
        <p:txBody>
          <a:bodyPr wrap="none" lIns="0" tIns="0" rIns="0" bIns="0" anchor="ctr"/>
          <a:lstStyle/>
          <a:p>
            <a:pPr defTabSz="933450">
              <a:lnSpc>
                <a:spcPct val="90000"/>
              </a:lnSpc>
              <a:buSzPct val="120000"/>
              <a:buFontTx/>
              <a:buChar char="•"/>
              <a:defRPr/>
            </a:pPr>
            <a:endParaRPr lang="en-ZA" sz="1200"/>
          </a:p>
        </p:txBody>
      </p:sp>
      <p:sp>
        <p:nvSpPr>
          <p:cNvPr id="3084" name="Oval 376"/>
          <p:cNvSpPr>
            <a:spLocks noChangeArrowheads="1"/>
          </p:cNvSpPr>
          <p:nvPr/>
        </p:nvSpPr>
        <p:spPr bwMode="gray">
          <a:xfrm>
            <a:off x="4416425" y="4260850"/>
            <a:ext cx="90488" cy="90488"/>
          </a:xfrm>
          <a:prstGeom prst="ellipse">
            <a:avLst/>
          </a:prstGeom>
          <a:solidFill>
            <a:srgbClr val="FFC000"/>
          </a:solidFill>
          <a:ln w="9525">
            <a:noFill/>
            <a:round/>
            <a:headEnd/>
            <a:tailEnd/>
          </a:ln>
        </p:spPr>
        <p:txBody>
          <a:bodyPr wrap="none" lIns="0" tIns="0" rIns="0" bIns="0" anchor="ctr"/>
          <a:lstStyle/>
          <a:p>
            <a:pPr defTabSz="933450">
              <a:lnSpc>
                <a:spcPct val="90000"/>
              </a:lnSpc>
              <a:buSzPct val="120000"/>
              <a:buFontTx/>
              <a:buChar char="•"/>
            </a:pPr>
            <a:endParaRPr lang="en-ZA" sz="1200"/>
          </a:p>
        </p:txBody>
      </p:sp>
      <p:sp>
        <p:nvSpPr>
          <p:cNvPr id="3085" name="Rectangle 367"/>
          <p:cNvSpPr>
            <a:spLocks noChangeArrowheads="1"/>
          </p:cNvSpPr>
          <p:nvPr>
            <p:custDataLst>
              <p:tags r:id="rId6"/>
            </p:custDataLst>
          </p:nvPr>
        </p:nvSpPr>
        <p:spPr bwMode="gray">
          <a:xfrm>
            <a:off x="4487863" y="2114550"/>
            <a:ext cx="2020887" cy="185738"/>
          </a:xfrm>
          <a:prstGeom prst="rect">
            <a:avLst/>
          </a:prstGeom>
          <a:noFill/>
          <a:ln w="9525">
            <a:noFill/>
            <a:miter lim="800000"/>
            <a:headEnd/>
            <a:tailEnd/>
          </a:ln>
        </p:spPr>
        <p:txBody>
          <a:bodyPr wrap="none" lIns="0" tIns="0" rIns="0" bIns="0">
            <a:spAutoFit/>
          </a:bodyPr>
          <a:lstStyle/>
          <a:p>
            <a:pPr defTabSz="933450"/>
            <a:r>
              <a:rPr lang="en-ZA" sz="1200"/>
              <a:t>Local presence [staff number]</a:t>
            </a:r>
          </a:p>
        </p:txBody>
      </p:sp>
      <p:sp>
        <p:nvSpPr>
          <p:cNvPr id="3086" name="Oval 366"/>
          <p:cNvSpPr>
            <a:spLocks noChangeArrowheads="1"/>
          </p:cNvSpPr>
          <p:nvPr>
            <p:custDataLst>
              <p:tags r:id="rId7"/>
            </p:custDataLst>
          </p:nvPr>
        </p:nvSpPr>
        <p:spPr bwMode="gray">
          <a:xfrm>
            <a:off x="4305300" y="2166938"/>
            <a:ext cx="90488" cy="92075"/>
          </a:xfrm>
          <a:prstGeom prst="ellipse">
            <a:avLst/>
          </a:prstGeom>
          <a:solidFill>
            <a:srgbClr val="FFAC00"/>
          </a:solidFill>
          <a:ln w="9525">
            <a:noFill/>
            <a:round/>
            <a:headEnd/>
            <a:tailEnd/>
          </a:ln>
        </p:spPr>
        <p:txBody>
          <a:bodyPr wrap="none" lIns="0" tIns="0" rIns="0" bIns="0" anchor="ctr"/>
          <a:lstStyle/>
          <a:p>
            <a:pPr defTabSz="933450">
              <a:lnSpc>
                <a:spcPct val="90000"/>
              </a:lnSpc>
              <a:buSzPct val="120000"/>
              <a:buFontTx/>
              <a:buChar char="•"/>
            </a:pPr>
            <a:endParaRPr lang="en-ZA" sz="1200"/>
          </a:p>
        </p:txBody>
      </p:sp>
      <p:sp>
        <p:nvSpPr>
          <p:cNvPr id="3087" name="Oval 362"/>
          <p:cNvSpPr>
            <a:spLocks noChangeArrowheads="1"/>
          </p:cNvSpPr>
          <p:nvPr/>
        </p:nvSpPr>
        <p:spPr bwMode="gray">
          <a:xfrm>
            <a:off x="4967288" y="4441825"/>
            <a:ext cx="85725" cy="84138"/>
          </a:xfrm>
          <a:prstGeom prst="ellipse">
            <a:avLst/>
          </a:prstGeom>
          <a:solidFill>
            <a:schemeClr val="tx2"/>
          </a:solidFill>
          <a:ln w="9525">
            <a:noFill/>
            <a:round/>
            <a:headEnd/>
            <a:tailEnd/>
          </a:ln>
        </p:spPr>
        <p:txBody>
          <a:bodyPr wrap="none" lIns="0" tIns="0" rIns="0" bIns="0" anchor="ctr"/>
          <a:lstStyle/>
          <a:p>
            <a:pPr defTabSz="933450">
              <a:lnSpc>
                <a:spcPct val="90000"/>
              </a:lnSpc>
              <a:buSzPct val="120000"/>
              <a:buFontTx/>
              <a:buChar char="•"/>
            </a:pPr>
            <a:endParaRPr lang="en-ZA" sz="1200"/>
          </a:p>
        </p:txBody>
      </p:sp>
      <p:sp>
        <p:nvSpPr>
          <p:cNvPr id="3088" name="Rectangle 372"/>
          <p:cNvSpPr>
            <a:spLocks noChangeArrowheads="1"/>
          </p:cNvSpPr>
          <p:nvPr>
            <p:custDataLst>
              <p:tags r:id="rId8"/>
            </p:custDataLst>
          </p:nvPr>
        </p:nvSpPr>
        <p:spPr bwMode="gray">
          <a:xfrm>
            <a:off x="5053013" y="4457700"/>
            <a:ext cx="615950" cy="184150"/>
          </a:xfrm>
          <a:prstGeom prst="rect">
            <a:avLst/>
          </a:prstGeom>
          <a:noFill/>
          <a:ln w="9525">
            <a:noFill/>
            <a:miter lim="800000"/>
            <a:headEnd/>
            <a:tailEnd/>
          </a:ln>
        </p:spPr>
        <p:txBody>
          <a:bodyPr wrap="none" lIns="0" tIns="0" rIns="0" bIns="0">
            <a:spAutoFit/>
          </a:bodyPr>
          <a:lstStyle/>
          <a:p>
            <a:pPr defTabSz="933450"/>
            <a:r>
              <a:rPr lang="en-ZA" sz="1200"/>
              <a:t>Hanoi [2]</a:t>
            </a:r>
          </a:p>
        </p:txBody>
      </p:sp>
      <p:sp>
        <p:nvSpPr>
          <p:cNvPr id="3089" name="Oval 362"/>
          <p:cNvSpPr>
            <a:spLocks noChangeArrowheads="1"/>
          </p:cNvSpPr>
          <p:nvPr/>
        </p:nvSpPr>
        <p:spPr bwMode="gray">
          <a:xfrm>
            <a:off x="4505325" y="4346575"/>
            <a:ext cx="85725" cy="84138"/>
          </a:xfrm>
          <a:prstGeom prst="ellipse">
            <a:avLst/>
          </a:prstGeom>
          <a:solidFill>
            <a:schemeClr val="tx2"/>
          </a:solidFill>
          <a:ln w="9525">
            <a:noFill/>
            <a:round/>
            <a:headEnd/>
            <a:tailEnd/>
          </a:ln>
        </p:spPr>
        <p:txBody>
          <a:bodyPr wrap="none" lIns="0" tIns="0" rIns="0" bIns="0" anchor="ctr"/>
          <a:lstStyle/>
          <a:p>
            <a:pPr defTabSz="933450">
              <a:lnSpc>
                <a:spcPct val="90000"/>
              </a:lnSpc>
              <a:buSzPct val="120000"/>
              <a:buFontTx/>
              <a:buChar char="•"/>
            </a:pPr>
            <a:endParaRPr lang="en-ZA" sz="1200"/>
          </a:p>
        </p:txBody>
      </p:sp>
      <p:sp>
        <p:nvSpPr>
          <p:cNvPr id="3090" name="Rectangle 372"/>
          <p:cNvSpPr>
            <a:spLocks noChangeArrowheads="1"/>
          </p:cNvSpPr>
          <p:nvPr>
            <p:custDataLst>
              <p:tags r:id="rId9"/>
            </p:custDataLst>
          </p:nvPr>
        </p:nvSpPr>
        <p:spPr bwMode="gray">
          <a:xfrm>
            <a:off x="3668713" y="4418013"/>
            <a:ext cx="915987" cy="184150"/>
          </a:xfrm>
          <a:prstGeom prst="rect">
            <a:avLst/>
          </a:prstGeom>
          <a:noFill/>
          <a:ln w="9525">
            <a:noFill/>
            <a:miter lim="800000"/>
            <a:headEnd/>
            <a:tailEnd/>
          </a:ln>
        </p:spPr>
        <p:txBody>
          <a:bodyPr wrap="none" lIns="0" tIns="0" rIns="0" bIns="0">
            <a:spAutoFit/>
          </a:bodyPr>
          <a:lstStyle/>
          <a:p>
            <a:pPr defTabSz="933450"/>
            <a:r>
              <a:rPr lang="en-ZA" sz="1200"/>
              <a:t>New Delhi [3]</a:t>
            </a:r>
          </a:p>
        </p:txBody>
      </p:sp>
      <p:sp>
        <p:nvSpPr>
          <p:cNvPr id="3091" name="Oval 376"/>
          <p:cNvSpPr>
            <a:spLocks noChangeArrowheads="1"/>
          </p:cNvSpPr>
          <p:nvPr>
            <p:custDataLst>
              <p:tags r:id="rId10"/>
            </p:custDataLst>
          </p:nvPr>
        </p:nvSpPr>
        <p:spPr bwMode="gray">
          <a:xfrm>
            <a:off x="1882775" y="4756150"/>
            <a:ext cx="90488" cy="90488"/>
          </a:xfrm>
          <a:prstGeom prst="ellipse">
            <a:avLst/>
          </a:prstGeom>
          <a:solidFill>
            <a:srgbClr val="FFC000"/>
          </a:solidFill>
          <a:ln w="9525">
            <a:noFill/>
            <a:round/>
            <a:headEnd/>
            <a:tailEnd/>
          </a:ln>
        </p:spPr>
        <p:txBody>
          <a:bodyPr wrap="none" lIns="0" tIns="0" rIns="0" bIns="0" anchor="ctr"/>
          <a:lstStyle/>
          <a:p>
            <a:pPr defTabSz="933450">
              <a:lnSpc>
                <a:spcPct val="90000"/>
              </a:lnSpc>
              <a:buSzPct val="120000"/>
              <a:buFontTx/>
              <a:buChar char="•"/>
            </a:pPr>
            <a:endParaRPr lang="en-ZA" sz="1200">
              <a:solidFill>
                <a:srgbClr val="FFC000"/>
              </a:solidFill>
            </a:endParaRPr>
          </a:p>
        </p:txBody>
      </p:sp>
      <p:sp>
        <p:nvSpPr>
          <p:cNvPr id="3092" name="Rectangle 373"/>
          <p:cNvSpPr>
            <a:spLocks noChangeArrowheads="1"/>
          </p:cNvSpPr>
          <p:nvPr>
            <p:custDataLst>
              <p:tags r:id="rId11"/>
            </p:custDataLst>
          </p:nvPr>
        </p:nvSpPr>
        <p:spPr bwMode="gray">
          <a:xfrm>
            <a:off x="1090613" y="4810125"/>
            <a:ext cx="787400" cy="184150"/>
          </a:xfrm>
          <a:prstGeom prst="rect">
            <a:avLst/>
          </a:prstGeom>
          <a:noFill/>
          <a:ln w="9525">
            <a:noFill/>
            <a:miter lim="800000"/>
            <a:headEnd/>
            <a:tailEnd/>
          </a:ln>
        </p:spPr>
        <p:txBody>
          <a:bodyPr wrap="none" lIns="0" tIns="0" rIns="0" bIns="0">
            <a:spAutoFit/>
          </a:bodyPr>
          <a:lstStyle/>
          <a:p>
            <a:pPr defTabSz="933450"/>
            <a:r>
              <a:rPr lang="en-ZA" sz="1200"/>
              <a:t>Medellin [1]</a:t>
            </a:r>
          </a:p>
        </p:txBody>
      </p:sp>
      <p:pic>
        <p:nvPicPr>
          <p:cNvPr id="3093" name="Picture 400" descr="http://www.airshed.co.nz/_r/uploads/2009/05/gs_logo_portfolio.jpg"/>
          <p:cNvPicPr>
            <a:picLocks noChangeAspect="1" noChangeArrowheads="1"/>
          </p:cNvPicPr>
          <p:nvPr/>
        </p:nvPicPr>
        <p:blipFill>
          <a:blip r:embed="rId32" cstate="print"/>
          <a:srcRect/>
          <a:stretch>
            <a:fillRect/>
          </a:stretch>
        </p:blipFill>
        <p:spPr bwMode="auto">
          <a:xfrm>
            <a:off x="2774950" y="5891213"/>
            <a:ext cx="2454275" cy="641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p:cNvSpPr>
            <a:spLocks noGrp="1" noChangeArrowheads="1"/>
          </p:cNvSpPr>
          <p:nvPr>
            <p:ph type="title"/>
            <p:custDataLst>
              <p:tags r:id="rId1"/>
            </p:custDataLst>
          </p:nvPr>
        </p:nvSpPr>
        <p:spPr>
          <a:xfrm>
            <a:off x="198438" y="111125"/>
            <a:ext cx="8093075" cy="730250"/>
          </a:xfrm>
        </p:spPr>
        <p:txBody>
          <a:bodyPr/>
          <a:lstStyle/>
          <a:p>
            <a:r>
              <a:rPr lang="de-CH" dirty="0" smtClean="0">
                <a:cs typeface="Arial" charset="0"/>
              </a:rPr>
              <a:t>South Pole strategically invests in PoAs and is one of the leading players</a:t>
            </a:r>
            <a:endParaRPr lang="en-US" dirty="0" smtClean="0">
              <a:cs typeface="Arial" charset="0"/>
            </a:endParaRPr>
          </a:p>
        </p:txBody>
      </p:sp>
      <p:sp>
        <p:nvSpPr>
          <p:cNvPr id="16387" name="Slide Number Placeholder 2"/>
          <p:cNvSpPr txBox="1">
            <a:spLocks noGrp="1"/>
          </p:cNvSpPr>
          <p:nvPr/>
        </p:nvSpPr>
        <p:spPr bwMode="gray">
          <a:xfrm>
            <a:off x="179388" y="6630988"/>
            <a:ext cx="169862" cy="182562"/>
          </a:xfrm>
          <a:prstGeom prst="rect">
            <a:avLst/>
          </a:prstGeom>
          <a:noFill/>
          <a:ln w="9525">
            <a:noFill/>
            <a:miter lim="800000"/>
            <a:headEnd/>
            <a:tailEnd/>
          </a:ln>
        </p:spPr>
        <p:txBody>
          <a:bodyPr wrap="none" lIns="0" tIns="0" rIns="0" bIns="0">
            <a:spAutoFit/>
          </a:bodyPr>
          <a:lstStyle/>
          <a:p>
            <a:pPr defTabSz="933450"/>
            <a:fld id="{241D194B-F1DB-4C85-A6B7-A387708923B1}" type="slidenum">
              <a:rPr lang="en-GB" sz="1200" b="1">
                <a:solidFill>
                  <a:srgbClr val="C0C0C0"/>
                </a:solidFill>
              </a:rPr>
              <a:pPr defTabSz="933450"/>
              <a:t>5</a:t>
            </a:fld>
            <a:endParaRPr lang="en-GB" sz="1200" b="1">
              <a:solidFill>
                <a:srgbClr val="C0C0C0"/>
              </a:solidFill>
            </a:endParaRPr>
          </a:p>
        </p:txBody>
      </p:sp>
      <p:pic>
        <p:nvPicPr>
          <p:cNvPr id="16388" name="Picture 5" descr="SouthPole-clover_large.jpg"/>
          <p:cNvPicPr>
            <a:picLocks noChangeAspect="1"/>
          </p:cNvPicPr>
          <p:nvPr/>
        </p:nvPicPr>
        <p:blipFill>
          <a:blip r:embed="rId4" cstate="print"/>
          <a:srcRect/>
          <a:stretch>
            <a:fillRect/>
          </a:stretch>
        </p:blipFill>
        <p:spPr bwMode="auto">
          <a:xfrm>
            <a:off x="1808163" y="1149350"/>
            <a:ext cx="5362575" cy="5299075"/>
          </a:xfrm>
          <a:prstGeom prst="rect">
            <a:avLst/>
          </a:prstGeom>
          <a:noFill/>
          <a:ln w="9525">
            <a:noFill/>
            <a:miter lim="800000"/>
            <a:headEnd/>
            <a:tailEnd/>
          </a:ln>
        </p:spPr>
      </p:pic>
      <p:sp>
        <p:nvSpPr>
          <p:cNvPr id="5" name="TextBox 4"/>
          <p:cNvSpPr txBox="1"/>
          <p:nvPr/>
        </p:nvSpPr>
        <p:spPr>
          <a:xfrm rot="20797315">
            <a:off x="3117850" y="1260475"/>
            <a:ext cx="2116138" cy="338138"/>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a:spAutoFit/>
          </a:bodyPr>
          <a:lstStyle/>
          <a:p>
            <a:pPr>
              <a:defRPr/>
            </a:pPr>
            <a:r>
              <a:rPr lang="de-CH" sz="1600" dirty="0">
                <a:solidFill>
                  <a:srgbClr val="FF0000"/>
                </a:solidFill>
              </a:rPr>
              <a:t>PoA relevant today</a:t>
            </a:r>
            <a:endParaRPr lang="en-US" sz="1600" dirty="0">
              <a:solidFill>
                <a:srgbClr val="FF0000"/>
              </a:solidFill>
            </a:endParaRPr>
          </a:p>
        </p:txBody>
      </p:sp>
      <p:sp>
        <p:nvSpPr>
          <p:cNvPr id="6" name="TextBox 5"/>
          <p:cNvSpPr txBox="1"/>
          <p:nvPr/>
        </p:nvSpPr>
        <p:spPr>
          <a:xfrm rot="20797315">
            <a:off x="1393825" y="2800350"/>
            <a:ext cx="2116138" cy="338138"/>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a:spAutoFit/>
          </a:bodyPr>
          <a:lstStyle/>
          <a:p>
            <a:pPr>
              <a:defRPr/>
            </a:pPr>
            <a:r>
              <a:rPr lang="de-CH" sz="1600" dirty="0">
                <a:solidFill>
                  <a:srgbClr val="FF0000"/>
                </a:solidFill>
              </a:rPr>
              <a:t>PoA relevant today</a:t>
            </a:r>
            <a:endParaRPr lang="en-US" sz="1600" dirty="0">
              <a:solidFill>
                <a:srgbClr val="FF0000"/>
              </a:solidFill>
            </a:endParaRPr>
          </a:p>
        </p:txBody>
      </p:sp>
      <p:sp>
        <p:nvSpPr>
          <p:cNvPr id="7" name="TextBox 6"/>
          <p:cNvSpPr txBox="1"/>
          <p:nvPr/>
        </p:nvSpPr>
        <p:spPr>
          <a:xfrm rot="20797315">
            <a:off x="3506788" y="5857875"/>
            <a:ext cx="2116137" cy="339725"/>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a:spAutoFit/>
          </a:bodyPr>
          <a:lstStyle/>
          <a:p>
            <a:pPr>
              <a:defRPr/>
            </a:pPr>
            <a:r>
              <a:rPr lang="de-CH" sz="1600" dirty="0">
                <a:solidFill>
                  <a:srgbClr val="FF0000"/>
                </a:solidFill>
              </a:rPr>
              <a:t>PoA relevant today</a:t>
            </a:r>
            <a:endParaRPr lang="en-US" sz="1600" dirty="0">
              <a:solidFill>
                <a:srgbClr val="FF0000"/>
              </a:solidFill>
            </a:endParaRPr>
          </a:p>
        </p:txBody>
      </p:sp>
      <p:sp>
        <p:nvSpPr>
          <p:cNvPr id="8" name="TextBox 7"/>
          <p:cNvSpPr txBox="1"/>
          <p:nvPr/>
        </p:nvSpPr>
        <p:spPr>
          <a:xfrm rot="20797315">
            <a:off x="5572125" y="2417763"/>
            <a:ext cx="1724025" cy="5842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a:defRPr/>
            </a:pPr>
            <a:r>
              <a:rPr lang="de-CH" sz="1600" dirty="0"/>
              <a:t>PoA relevant tomorrow</a:t>
            </a:r>
            <a:endParaRPr lang="en-US" sz="16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7"/>
          <p:cNvSpPr>
            <a:spLocks noChangeArrowheads="1"/>
          </p:cNvSpPr>
          <p:nvPr>
            <p:custDataLst>
              <p:tags r:id="rId1"/>
            </p:custDataLst>
          </p:nvPr>
        </p:nvSpPr>
        <p:spPr bwMode="gray">
          <a:xfrm>
            <a:off x="1728788" y="3802063"/>
            <a:ext cx="7077075" cy="1150937"/>
          </a:xfrm>
          <a:prstGeom prst="flowChartProcess">
            <a:avLst/>
          </a:prstGeom>
          <a:solidFill>
            <a:srgbClr val="DDDDDD"/>
          </a:solidFill>
          <a:ln w="9525">
            <a:noFill/>
            <a:miter lim="800000"/>
            <a:headEnd/>
            <a:tailEnd/>
          </a:ln>
        </p:spPr>
        <p:txBody>
          <a:bodyPr lIns="0" tIns="0" rIns="0" bIns="0" anchor="ctr"/>
          <a:lstStyle/>
          <a:p>
            <a:pPr defTabSz="933450">
              <a:lnSpc>
                <a:spcPct val="90000"/>
              </a:lnSpc>
              <a:buSzPct val="120000"/>
            </a:pPr>
            <a:endParaRPr lang="en-GB" sz="1600" b="1">
              <a:solidFill>
                <a:schemeClr val="bg1"/>
              </a:solidFill>
            </a:endParaRPr>
          </a:p>
        </p:txBody>
      </p:sp>
      <p:sp>
        <p:nvSpPr>
          <p:cNvPr id="17411" name="AutoShape 7"/>
          <p:cNvSpPr>
            <a:spLocks noChangeArrowheads="1"/>
          </p:cNvSpPr>
          <p:nvPr>
            <p:custDataLst>
              <p:tags r:id="rId2"/>
            </p:custDataLst>
          </p:nvPr>
        </p:nvSpPr>
        <p:spPr bwMode="gray">
          <a:xfrm>
            <a:off x="369888" y="3802063"/>
            <a:ext cx="1987550" cy="1150937"/>
          </a:xfrm>
          <a:prstGeom prst="flowChartProcess">
            <a:avLst/>
          </a:prstGeom>
          <a:solidFill>
            <a:schemeClr val="hlink"/>
          </a:solidFill>
          <a:ln w="9525">
            <a:noFill/>
            <a:miter lim="800000"/>
            <a:headEnd/>
            <a:tailEnd/>
          </a:ln>
        </p:spPr>
        <p:txBody>
          <a:bodyPr wrap="none" lIns="93296" tIns="46648" rIns="93296" bIns="46648" anchor="ctr"/>
          <a:lstStyle/>
          <a:p>
            <a:pPr defTabSz="933450">
              <a:lnSpc>
                <a:spcPct val="90000"/>
              </a:lnSpc>
              <a:buSzPct val="120000"/>
            </a:pPr>
            <a:endParaRPr lang="en-GB" sz="1600" b="1">
              <a:solidFill>
                <a:schemeClr val="bg1"/>
              </a:solidFill>
            </a:endParaRPr>
          </a:p>
        </p:txBody>
      </p:sp>
      <p:sp>
        <p:nvSpPr>
          <p:cNvPr id="17412" name="AutoShape 7"/>
          <p:cNvSpPr>
            <a:spLocks noChangeArrowheads="1"/>
          </p:cNvSpPr>
          <p:nvPr>
            <p:custDataLst>
              <p:tags r:id="rId3"/>
            </p:custDataLst>
          </p:nvPr>
        </p:nvSpPr>
        <p:spPr bwMode="gray">
          <a:xfrm>
            <a:off x="1709738" y="5048250"/>
            <a:ext cx="7078662" cy="906463"/>
          </a:xfrm>
          <a:prstGeom prst="flowChartProcess">
            <a:avLst/>
          </a:prstGeom>
          <a:solidFill>
            <a:srgbClr val="DDDDDD"/>
          </a:solidFill>
          <a:ln w="9525">
            <a:noFill/>
            <a:miter lim="800000"/>
            <a:headEnd/>
            <a:tailEnd/>
          </a:ln>
        </p:spPr>
        <p:txBody>
          <a:bodyPr lIns="0" tIns="0" rIns="0" bIns="0" anchor="ctr"/>
          <a:lstStyle/>
          <a:p>
            <a:pPr defTabSz="933450">
              <a:lnSpc>
                <a:spcPct val="90000"/>
              </a:lnSpc>
              <a:buSzPct val="120000"/>
            </a:pPr>
            <a:endParaRPr lang="en-GB" sz="1600" b="1">
              <a:solidFill>
                <a:schemeClr val="bg1"/>
              </a:solidFill>
            </a:endParaRPr>
          </a:p>
        </p:txBody>
      </p:sp>
      <p:sp>
        <p:nvSpPr>
          <p:cNvPr id="17413" name="AutoShape 7"/>
          <p:cNvSpPr>
            <a:spLocks noChangeArrowheads="1"/>
          </p:cNvSpPr>
          <p:nvPr>
            <p:custDataLst>
              <p:tags r:id="rId4"/>
            </p:custDataLst>
          </p:nvPr>
        </p:nvSpPr>
        <p:spPr bwMode="gray">
          <a:xfrm>
            <a:off x="350838" y="5048250"/>
            <a:ext cx="1987550" cy="906463"/>
          </a:xfrm>
          <a:prstGeom prst="flowChartProcess">
            <a:avLst/>
          </a:prstGeom>
          <a:solidFill>
            <a:schemeClr val="hlink"/>
          </a:solidFill>
          <a:ln w="9525">
            <a:noFill/>
            <a:miter lim="800000"/>
            <a:headEnd/>
            <a:tailEnd/>
          </a:ln>
        </p:spPr>
        <p:txBody>
          <a:bodyPr wrap="none" lIns="93296" tIns="46648" rIns="93296" bIns="46648" anchor="ctr"/>
          <a:lstStyle/>
          <a:p>
            <a:pPr defTabSz="933450">
              <a:lnSpc>
                <a:spcPct val="90000"/>
              </a:lnSpc>
              <a:buSzPct val="120000"/>
            </a:pPr>
            <a:endParaRPr lang="en-GB" sz="1600" b="1">
              <a:solidFill>
                <a:schemeClr val="bg1"/>
              </a:solidFill>
            </a:endParaRPr>
          </a:p>
        </p:txBody>
      </p:sp>
      <p:sp>
        <p:nvSpPr>
          <p:cNvPr id="17414" name="Rectangle 14"/>
          <p:cNvSpPr>
            <a:spLocks noGrp="1" noChangeArrowheads="1"/>
          </p:cNvSpPr>
          <p:nvPr>
            <p:ph type="title"/>
            <p:custDataLst>
              <p:tags r:id="rId5"/>
            </p:custDataLst>
          </p:nvPr>
        </p:nvSpPr>
        <p:spPr>
          <a:xfrm>
            <a:off x="198438" y="111125"/>
            <a:ext cx="8093075" cy="730250"/>
          </a:xfrm>
        </p:spPr>
        <p:txBody>
          <a:bodyPr/>
          <a:lstStyle/>
          <a:p>
            <a:r>
              <a:rPr lang="de-CH" smtClean="0">
                <a:cs typeface="Arial" charset="0"/>
              </a:rPr>
              <a:t>South Pole is proactively shaping the PoA market and conciously takes the risk of an early mover</a:t>
            </a:r>
            <a:endParaRPr lang="en-US" smtClean="0">
              <a:cs typeface="Arial" charset="0"/>
            </a:endParaRPr>
          </a:p>
        </p:txBody>
      </p:sp>
      <p:sp>
        <p:nvSpPr>
          <p:cNvPr id="17415" name="TextBox 12"/>
          <p:cNvSpPr txBox="1">
            <a:spLocks noChangeArrowheads="1"/>
          </p:cNvSpPr>
          <p:nvPr/>
        </p:nvSpPr>
        <p:spPr bwMode="auto">
          <a:xfrm>
            <a:off x="2513013" y="3803650"/>
            <a:ext cx="6081712" cy="646113"/>
          </a:xfrm>
          <a:prstGeom prst="rect">
            <a:avLst/>
          </a:prstGeom>
          <a:noFill/>
          <a:ln w="9525">
            <a:noFill/>
            <a:miter lim="800000"/>
            <a:headEnd/>
            <a:tailEnd/>
          </a:ln>
        </p:spPr>
        <p:txBody>
          <a:bodyPr>
            <a:spAutoFit/>
          </a:bodyPr>
          <a:lstStyle/>
          <a:p>
            <a:pPr marL="147638" lvl="1" indent="-146050" defTabSz="895350">
              <a:spcBef>
                <a:spcPct val="50000"/>
              </a:spcBef>
              <a:buClr>
                <a:schemeClr val="tx2"/>
              </a:buClr>
              <a:buFontTx/>
              <a:buChar char="•"/>
            </a:pPr>
            <a:r>
              <a:rPr lang="en-US" sz="1800">
                <a:solidFill>
                  <a:srgbClr val="000000"/>
                </a:solidFill>
              </a:rPr>
              <a:t>Two PoAs under implementation as a Public Private Partnership (together with GTZ)</a:t>
            </a:r>
          </a:p>
        </p:txBody>
      </p:sp>
      <p:sp>
        <p:nvSpPr>
          <p:cNvPr id="17416" name="TextBox 13"/>
          <p:cNvSpPr txBox="1">
            <a:spLocks noChangeArrowheads="1"/>
          </p:cNvSpPr>
          <p:nvPr/>
        </p:nvSpPr>
        <p:spPr bwMode="auto">
          <a:xfrm>
            <a:off x="471488" y="4184650"/>
            <a:ext cx="708025" cy="338138"/>
          </a:xfrm>
          <a:prstGeom prst="rect">
            <a:avLst/>
          </a:prstGeom>
          <a:noFill/>
          <a:ln w="9525">
            <a:noFill/>
            <a:miter lim="800000"/>
            <a:headEnd/>
            <a:tailEnd/>
          </a:ln>
        </p:spPr>
        <p:txBody>
          <a:bodyPr wrap="none">
            <a:spAutoFit/>
          </a:bodyPr>
          <a:lstStyle/>
          <a:p>
            <a:r>
              <a:rPr lang="en-US" sz="1600" b="1">
                <a:solidFill>
                  <a:schemeClr val="bg1"/>
                </a:solidFill>
              </a:rPr>
              <a:t>PPPs</a:t>
            </a:r>
          </a:p>
        </p:txBody>
      </p:sp>
      <p:sp>
        <p:nvSpPr>
          <p:cNvPr id="17417" name="AutoShape 7"/>
          <p:cNvSpPr>
            <a:spLocks noChangeArrowheads="1"/>
          </p:cNvSpPr>
          <p:nvPr>
            <p:custDataLst>
              <p:tags r:id="rId6"/>
            </p:custDataLst>
          </p:nvPr>
        </p:nvSpPr>
        <p:spPr bwMode="gray">
          <a:xfrm>
            <a:off x="1725613" y="1266825"/>
            <a:ext cx="7078662" cy="2420938"/>
          </a:xfrm>
          <a:prstGeom prst="flowChartProcess">
            <a:avLst/>
          </a:prstGeom>
          <a:solidFill>
            <a:srgbClr val="DDDDDD"/>
          </a:solidFill>
          <a:ln w="9525">
            <a:noFill/>
            <a:miter lim="800000"/>
            <a:headEnd/>
            <a:tailEnd/>
          </a:ln>
        </p:spPr>
        <p:txBody>
          <a:bodyPr lIns="0" tIns="0" rIns="0" bIns="0" anchor="ctr"/>
          <a:lstStyle/>
          <a:p>
            <a:pPr defTabSz="933450">
              <a:lnSpc>
                <a:spcPct val="90000"/>
              </a:lnSpc>
              <a:buSzPct val="120000"/>
            </a:pPr>
            <a:endParaRPr lang="en-GB" sz="1600" b="1">
              <a:solidFill>
                <a:schemeClr val="bg1"/>
              </a:solidFill>
            </a:endParaRPr>
          </a:p>
        </p:txBody>
      </p:sp>
      <p:sp>
        <p:nvSpPr>
          <p:cNvPr id="17418" name="AutoShape 7"/>
          <p:cNvSpPr>
            <a:spLocks noChangeArrowheads="1"/>
          </p:cNvSpPr>
          <p:nvPr>
            <p:custDataLst>
              <p:tags r:id="rId7"/>
            </p:custDataLst>
          </p:nvPr>
        </p:nvSpPr>
        <p:spPr bwMode="gray">
          <a:xfrm>
            <a:off x="366713" y="1266825"/>
            <a:ext cx="1987550" cy="2420938"/>
          </a:xfrm>
          <a:prstGeom prst="flowChartProcess">
            <a:avLst/>
          </a:prstGeom>
          <a:solidFill>
            <a:schemeClr val="hlink"/>
          </a:solidFill>
          <a:ln w="9525">
            <a:noFill/>
            <a:miter lim="800000"/>
            <a:headEnd/>
            <a:tailEnd/>
          </a:ln>
        </p:spPr>
        <p:txBody>
          <a:bodyPr wrap="none" lIns="93296" tIns="46648" rIns="93296" bIns="46648" anchor="ctr"/>
          <a:lstStyle/>
          <a:p>
            <a:pPr defTabSz="933450">
              <a:lnSpc>
                <a:spcPct val="90000"/>
              </a:lnSpc>
              <a:buSzPct val="120000"/>
            </a:pPr>
            <a:endParaRPr lang="en-GB" sz="1600" b="1">
              <a:solidFill>
                <a:schemeClr val="bg1"/>
              </a:solidFill>
            </a:endParaRPr>
          </a:p>
        </p:txBody>
      </p:sp>
      <p:sp>
        <p:nvSpPr>
          <p:cNvPr id="17419" name="TextBox 17"/>
          <p:cNvSpPr txBox="1">
            <a:spLocks noChangeArrowheads="1"/>
          </p:cNvSpPr>
          <p:nvPr/>
        </p:nvSpPr>
        <p:spPr bwMode="auto">
          <a:xfrm>
            <a:off x="433388" y="1468438"/>
            <a:ext cx="1838325" cy="584200"/>
          </a:xfrm>
          <a:prstGeom prst="rect">
            <a:avLst/>
          </a:prstGeom>
          <a:noFill/>
          <a:ln w="9525">
            <a:noFill/>
            <a:miter lim="800000"/>
            <a:headEnd/>
            <a:tailEnd/>
          </a:ln>
        </p:spPr>
        <p:txBody>
          <a:bodyPr>
            <a:spAutoFit/>
          </a:bodyPr>
          <a:lstStyle/>
          <a:p>
            <a:r>
              <a:rPr lang="en-US" sz="1600" b="1">
                <a:solidFill>
                  <a:schemeClr val="bg1"/>
                </a:solidFill>
              </a:rPr>
              <a:t>Own development</a:t>
            </a:r>
          </a:p>
        </p:txBody>
      </p:sp>
      <p:sp>
        <p:nvSpPr>
          <p:cNvPr id="17420" name="Rectangle 18"/>
          <p:cNvSpPr>
            <a:spLocks noChangeArrowheads="1"/>
          </p:cNvSpPr>
          <p:nvPr/>
        </p:nvSpPr>
        <p:spPr bwMode="auto">
          <a:xfrm>
            <a:off x="2557463" y="1292225"/>
            <a:ext cx="6223000" cy="2446338"/>
          </a:xfrm>
          <a:prstGeom prst="rect">
            <a:avLst/>
          </a:prstGeom>
          <a:noFill/>
          <a:ln w="9525">
            <a:noFill/>
            <a:miter lim="800000"/>
            <a:headEnd/>
            <a:tailEnd/>
          </a:ln>
        </p:spPr>
        <p:txBody>
          <a:bodyPr>
            <a:spAutoFit/>
          </a:bodyPr>
          <a:lstStyle/>
          <a:p>
            <a:pPr marL="147638" lvl="1" indent="-146050" defTabSz="895350">
              <a:spcBef>
                <a:spcPct val="50000"/>
              </a:spcBef>
              <a:buClr>
                <a:schemeClr val="tx2"/>
              </a:buClr>
              <a:buFontTx/>
              <a:buChar char="•"/>
            </a:pPr>
            <a:r>
              <a:rPr lang="en-US" sz="1800">
                <a:solidFill>
                  <a:srgbClr val="000000"/>
                </a:solidFill>
              </a:rPr>
              <a:t>Own development of 5 private sector PoAs</a:t>
            </a:r>
          </a:p>
          <a:p>
            <a:pPr marL="147638" lvl="1" indent="-146050" defTabSz="895350">
              <a:spcBef>
                <a:spcPct val="50000"/>
              </a:spcBef>
              <a:buClr>
                <a:schemeClr val="tx2"/>
              </a:buClr>
              <a:buFontTx/>
              <a:buChar char="•"/>
            </a:pPr>
            <a:r>
              <a:rPr lang="de-CH" sz="1800">
                <a:solidFill>
                  <a:srgbClr val="000000"/>
                </a:solidFill>
              </a:rPr>
              <a:t>First successfully validate VCU grouped project </a:t>
            </a:r>
            <a:endParaRPr lang="en-US" sz="1800">
              <a:solidFill>
                <a:srgbClr val="000000"/>
              </a:solidFill>
            </a:endParaRPr>
          </a:p>
          <a:p>
            <a:pPr marL="147638" lvl="1" indent="-146050" defTabSz="895350">
              <a:spcBef>
                <a:spcPct val="50000"/>
              </a:spcBef>
              <a:buClr>
                <a:schemeClr val="tx2"/>
              </a:buClr>
              <a:buFontTx/>
              <a:buChar char="•"/>
            </a:pPr>
            <a:r>
              <a:rPr lang="de-CH" sz="1800">
                <a:solidFill>
                  <a:srgbClr val="000000"/>
                </a:solidFill>
              </a:rPr>
              <a:t>3 PoAs under validation (SP =  private developer with the most PoAs under validation)</a:t>
            </a:r>
          </a:p>
          <a:p>
            <a:pPr marL="147638" lvl="1" indent="-146050" defTabSz="895350">
              <a:spcBef>
                <a:spcPct val="50000"/>
              </a:spcBef>
              <a:buClr>
                <a:schemeClr val="tx2"/>
              </a:buClr>
              <a:buFontTx/>
              <a:buChar char="•"/>
            </a:pPr>
            <a:r>
              <a:rPr lang="de-CH" sz="1800">
                <a:solidFill>
                  <a:srgbClr val="000000"/>
                </a:solidFill>
              </a:rPr>
              <a:t>South Pole is currently implementing its pilot for a first fully integrated, web based management system to manage PoAs</a:t>
            </a:r>
          </a:p>
        </p:txBody>
      </p:sp>
      <p:sp>
        <p:nvSpPr>
          <p:cNvPr id="17421" name="Rectangle 19"/>
          <p:cNvSpPr>
            <a:spLocks noChangeArrowheads="1"/>
          </p:cNvSpPr>
          <p:nvPr/>
        </p:nvSpPr>
        <p:spPr bwMode="auto">
          <a:xfrm>
            <a:off x="2486025" y="5111750"/>
            <a:ext cx="6032500" cy="646113"/>
          </a:xfrm>
          <a:prstGeom prst="rect">
            <a:avLst/>
          </a:prstGeom>
          <a:noFill/>
          <a:ln w="9525">
            <a:noFill/>
            <a:miter lim="800000"/>
            <a:headEnd/>
            <a:tailEnd/>
          </a:ln>
        </p:spPr>
        <p:txBody>
          <a:bodyPr>
            <a:spAutoFit/>
          </a:bodyPr>
          <a:lstStyle/>
          <a:p>
            <a:pPr marL="147638" lvl="1" indent="-146050" defTabSz="895350">
              <a:spcBef>
                <a:spcPct val="50000"/>
              </a:spcBef>
              <a:buClr>
                <a:schemeClr val="tx2"/>
              </a:buClr>
              <a:buFontTx/>
              <a:buChar char="•"/>
            </a:pPr>
            <a:r>
              <a:rPr lang="de-CH" sz="1800" dirty="0">
                <a:solidFill>
                  <a:srgbClr val="000000"/>
                </a:solidFill>
              </a:rPr>
              <a:t>More than </a:t>
            </a:r>
            <a:r>
              <a:rPr lang="de-CH" sz="1800" dirty="0" smtClean="0">
                <a:solidFill>
                  <a:srgbClr val="000000"/>
                </a:solidFill>
              </a:rPr>
              <a:t>15 </a:t>
            </a:r>
            <a:r>
              <a:rPr lang="de-CH" sz="1800" dirty="0">
                <a:solidFill>
                  <a:srgbClr val="000000"/>
                </a:solidFill>
              </a:rPr>
              <a:t>finalized and ongoing consulting mandates in the space of PoAs</a:t>
            </a:r>
            <a:endParaRPr lang="en-US" sz="1800" dirty="0">
              <a:solidFill>
                <a:srgbClr val="000000"/>
              </a:solidFill>
            </a:endParaRPr>
          </a:p>
        </p:txBody>
      </p:sp>
      <p:sp>
        <p:nvSpPr>
          <p:cNvPr id="17422" name="TextBox 20"/>
          <p:cNvSpPr txBox="1">
            <a:spLocks noChangeArrowheads="1"/>
          </p:cNvSpPr>
          <p:nvPr/>
        </p:nvSpPr>
        <p:spPr bwMode="auto">
          <a:xfrm>
            <a:off x="469900" y="5318125"/>
            <a:ext cx="1255713" cy="338138"/>
          </a:xfrm>
          <a:prstGeom prst="rect">
            <a:avLst/>
          </a:prstGeom>
          <a:noFill/>
          <a:ln w="9525">
            <a:noFill/>
            <a:miter lim="800000"/>
            <a:headEnd/>
            <a:tailEnd/>
          </a:ln>
        </p:spPr>
        <p:txBody>
          <a:bodyPr wrap="none">
            <a:spAutoFit/>
          </a:bodyPr>
          <a:lstStyle/>
          <a:p>
            <a:r>
              <a:rPr lang="en-US" sz="1600" b="1">
                <a:solidFill>
                  <a:schemeClr val="bg1"/>
                </a:solidFill>
              </a:rPr>
              <a:t>Consulting</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4800" y="182832"/>
            <a:ext cx="8196263" cy="685800"/>
          </a:xfrm>
        </p:spPr>
        <p:txBody>
          <a:bodyPr/>
          <a:lstStyle/>
          <a:p>
            <a:r>
              <a:rPr lang="en-US" dirty="0" smtClean="0">
                <a:ea typeface="ＭＳ Ｐゴシック" charset="-128"/>
              </a:rPr>
              <a:t>Example: world’s first delivered carbon credits from </a:t>
            </a:r>
            <a:r>
              <a:rPr lang="en-US" dirty="0" err="1" smtClean="0">
                <a:ea typeface="ＭＳ Ｐゴシック" charset="-128"/>
              </a:rPr>
              <a:t>PoA</a:t>
            </a:r>
            <a:r>
              <a:rPr lang="en-US" dirty="0" smtClean="0">
                <a:ea typeface="ＭＳ Ｐゴシック" charset="-128"/>
              </a:rPr>
              <a:t>-style project</a:t>
            </a:r>
            <a:endParaRPr lang="en-US" dirty="0">
              <a:ea typeface="ＭＳ Ｐゴシック" charset="-128"/>
            </a:endParaRPr>
          </a:p>
        </p:txBody>
      </p:sp>
      <p:sp>
        <p:nvSpPr>
          <p:cNvPr id="4" name="Rectangle 3"/>
          <p:cNvSpPr>
            <a:spLocks noChangeArrowheads="1"/>
          </p:cNvSpPr>
          <p:nvPr>
            <p:custDataLst>
              <p:tags r:id="rId1"/>
            </p:custDataLst>
          </p:nvPr>
        </p:nvSpPr>
        <p:spPr bwMode="gray">
          <a:xfrm>
            <a:off x="733425" y="1539875"/>
            <a:ext cx="5629275" cy="4616648"/>
          </a:xfrm>
          <a:prstGeom prst="rect">
            <a:avLst/>
          </a:prstGeom>
          <a:noFill/>
          <a:ln w="9525">
            <a:noFill/>
            <a:miter lim="800000"/>
            <a:headEnd/>
            <a:tailEnd/>
          </a:ln>
        </p:spPr>
        <p:txBody>
          <a:bodyPr lIns="0" tIns="0" rIns="0" bIns="0">
            <a:prstTxWarp prst="textNoShape">
              <a:avLst/>
            </a:prstTxWarp>
            <a:spAutoFit/>
          </a:bodyPr>
          <a:lstStyle/>
          <a:p>
            <a:pPr marL="147638" lvl="1" indent="-146050" defTabSz="895350" eaLnBrk="1" hangingPunct="1">
              <a:spcBef>
                <a:spcPct val="50000"/>
              </a:spcBef>
              <a:buClr>
                <a:schemeClr val="tx2"/>
              </a:buClr>
              <a:buFontTx/>
              <a:buChar char="•"/>
            </a:pPr>
            <a:r>
              <a:rPr lang="en-US" dirty="0" smtClean="0">
                <a:solidFill>
                  <a:srgbClr val="000000"/>
                </a:solidFill>
                <a:cs typeface="ＭＳ Ｐゴシック" charset="-128"/>
              </a:rPr>
              <a:t>Located in mountainous areas, mostly populated by minority groups</a:t>
            </a:r>
          </a:p>
          <a:p>
            <a:pPr marL="147638" lvl="1" indent="-146050" defTabSz="895350" eaLnBrk="1" hangingPunct="1">
              <a:spcBef>
                <a:spcPct val="50000"/>
              </a:spcBef>
              <a:buClr>
                <a:schemeClr val="tx2"/>
              </a:buClr>
              <a:buFontTx/>
              <a:buChar char="•"/>
            </a:pPr>
            <a:r>
              <a:rPr lang="en-US" dirty="0" smtClean="0">
                <a:solidFill>
                  <a:srgbClr val="000000"/>
                </a:solidFill>
                <a:cs typeface="ＭＳ Ｐゴシック" charset="-128"/>
              </a:rPr>
              <a:t>Group of 95 projects</a:t>
            </a:r>
          </a:p>
          <a:p>
            <a:pPr marL="147638" lvl="1" indent="-146050" defTabSz="895350" eaLnBrk="1" hangingPunct="1">
              <a:spcBef>
                <a:spcPct val="50000"/>
              </a:spcBef>
              <a:buClr>
                <a:schemeClr val="tx2"/>
              </a:buClr>
              <a:buFontTx/>
              <a:buChar char="•"/>
            </a:pPr>
            <a:r>
              <a:rPr lang="en-US" dirty="0" smtClean="0">
                <a:solidFill>
                  <a:srgbClr val="000000"/>
                </a:solidFill>
                <a:cs typeface="ＭＳ Ｐゴシック" charset="-128"/>
              </a:rPr>
              <a:t>Only small run-of-river hydroelectric plants</a:t>
            </a:r>
          </a:p>
          <a:p>
            <a:pPr marL="147638" lvl="1" indent="-146050" defTabSz="895350" eaLnBrk="1" hangingPunct="1">
              <a:spcBef>
                <a:spcPct val="50000"/>
              </a:spcBef>
              <a:buClr>
                <a:schemeClr val="tx2"/>
              </a:buClr>
              <a:buFontTx/>
              <a:buChar char="•"/>
            </a:pPr>
            <a:r>
              <a:rPr lang="en-US" dirty="0" smtClean="0">
                <a:solidFill>
                  <a:srgbClr val="000000"/>
                </a:solidFill>
                <a:cs typeface="ＭＳ Ｐゴシック" charset="-128"/>
              </a:rPr>
              <a:t>Installed capacity 1.6 MW to 5 MW</a:t>
            </a:r>
          </a:p>
          <a:p>
            <a:pPr marL="147638" lvl="1" indent="-146050" defTabSz="895350" eaLnBrk="1" hangingPunct="1">
              <a:spcBef>
                <a:spcPct val="50000"/>
              </a:spcBef>
              <a:buClr>
                <a:schemeClr val="tx2"/>
              </a:buClr>
              <a:buFontTx/>
              <a:buChar char="•"/>
            </a:pPr>
            <a:r>
              <a:rPr lang="en-US" dirty="0" smtClean="0">
                <a:solidFill>
                  <a:srgbClr val="000000"/>
                </a:solidFill>
                <a:cs typeface="ＭＳ Ｐゴシック" charset="-128"/>
              </a:rPr>
              <a:t>Average emission reductions between 5,000 and 14,000 tons CO2 </a:t>
            </a:r>
            <a:r>
              <a:rPr lang="en-US" dirty="0" err="1" smtClean="0">
                <a:solidFill>
                  <a:srgbClr val="000000"/>
                </a:solidFill>
                <a:cs typeface="ＭＳ Ｐゴシック" charset="-128"/>
              </a:rPr>
              <a:t>eq</a:t>
            </a:r>
            <a:r>
              <a:rPr lang="en-US" dirty="0" smtClean="0">
                <a:solidFill>
                  <a:srgbClr val="000000"/>
                </a:solidFill>
                <a:cs typeface="ＭＳ Ｐゴシック" charset="-128"/>
              </a:rPr>
              <a:t> per year and projects</a:t>
            </a:r>
          </a:p>
          <a:p>
            <a:pPr marL="147638" lvl="1" indent="-146050" defTabSz="895350" eaLnBrk="1" hangingPunct="1">
              <a:spcBef>
                <a:spcPct val="50000"/>
              </a:spcBef>
              <a:buClr>
                <a:schemeClr val="tx2"/>
              </a:buClr>
              <a:buFontTx/>
              <a:buChar char="•"/>
            </a:pPr>
            <a:r>
              <a:rPr lang="en-US" dirty="0" smtClean="0">
                <a:solidFill>
                  <a:srgbClr val="000000"/>
                </a:solidFill>
                <a:cs typeface="ＭＳ Ｐゴシック" charset="-128"/>
              </a:rPr>
              <a:t>First delivery of 1 mill VCUs in May 2010 – world’s first delivered carbon credits from </a:t>
            </a:r>
            <a:r>
              <a:rPr lang="en-US" dirty="0" err="1" smtClean="0">
                <a:solidFill>
                  <a:srgbClr val="000000"/>
                </a:solidFill>
                <a:cs typeface="ＭＳ Ｐゴシック" charset="-128"/>
              </a:rPr>
              <a:t>PoA</a:t>
            </a:r>
            <a:r>
              <a:rPr lang="en-US" dirty="0" smtClean="0">
                <a:solidFill>
                  <a:srgbClr val="000000"/>
                </a:solidFill>
                <a:cs typeface="ＭＳ Ｐゴシック" charset="-128"/>
              </a:rPr>
              <a:t>-style activity</a:t>
            </a:r>
          </a:p>
          <a:p>
            <a:pPr marL="147638" lvl="1" indent="-146050" defTabSz="895350" eaLnBrk="1" hangingPunct="1">
              <a:spcBef>
                <a:spcPct val="50000"/>
              </a:spcBef>
              <a:buClr>
                <a:schemeClr val="tx2"/>
              </a:buClr>
              <a:buFontTx/>
              <a:buChar char="•"/>
            </a:pPr>
            <a:r>
              <a:rPr lang="en-US" dirty="0" smtClean="0">
                <a:solidFill>
                  <a:srgbClr val="000000"/>
                </a:solidFill>
                <a:cs typeface="ＭＳ Ｐゴシック" charset="-128"/>
              </a:rPr>
              <a:t>South Pole’s automated monitoring system is currently being installed (</a:t>
            </a:r>
            <a:r>
              <a:rPr lang="en-US" dirty="0" err="1" smtClean="0">
                <a:solidFill>
                  <a:srgbClr val="000000"/>
                </a:solidFill>
                <a:cs typeface="ＭＳ Ｐゴシック" charset="-128"/>
              </a:rPr>
              <a:t>MOVERs</a:t>
            </a:r>
            <a:r>
              <a:rPr lang="en-US" dirty="0" smtClean="0">
                <a:solidFill>
                  <a:srgbClr val="000000"/>
                </a:solidFill>
                <a:cs typeface="ＭＳ Ｐゴシック" charset="-128"/>
              </a:rPr>
              <a:t>)</a:t>
            </a:r>
            <a:endParaRPr lang="en-US" dirty="0">
              <a:solidFill>
                <a:srgbClr val="000000"/>
              </a:solidFill>
              <a:ea typeface="ＭＳ Ｐゴシック" charset="-128"/>
              <a:cs typeface="ＭＳ Ｐゴシック" charset="-128"/>
            </a:endParaRPr>
          </a:p>
        </p:txBody>
      </p:sp>
      <p:pic>
        <p:nvPicPr>
          <p:cNvPr id="9" name="Picture 8" descr="SouthPole494_03.jpg"/>
          <p:cNvPicPr>
            <a:picLocks noChangeAspect="1"/>
          </p:cNvPicPr>
          <p:nvPr/>
        </p:nvPicPr>
        <p:blipFill>
          <a:blip r:embed="rId4" cstate="print"/>
          <a:stretch>
            <a:fillRect/>
          </a:stretch>
        </p:blipFill>
        <p:spPr>
          <a:xfrm>
            <a:off x="6464010" y="1241438"/>
            <a:ext cx="2431507" cy="1823630"/>
          </a:xfrm>
          <a:prstGeom prst="rect">
            <a:avLst/>
          </a:prstGeom>
        </p:spPr>
      </p:pic>
      <p:pic>
        <p:nvPicPr>
          <p:cNvPr id="10" name="Picture 9" descr="SouthPole494_17.jpg"/>
          <p:cNvPicPr>
            <a:picLocks noChangeAspect="1"/>
          </p:cNvPicPr>
          <p:nvPr/>
        </p:nvPicPr>
        <p:blipFill>
          <a:blip r:embed="rId5" cstate="print"/>
          <a:stretch>
            <a:fillRect/>
          </a:stretch>
        </p:blipFill>
        <p:spPr>
          <a:xfrm>
            <a:off x="6475451" y="3151916"/>
            <a:ext cx="2413383" cy="3217844"/>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err="1" smtClean="0">
                <a:cs typeface="ＭＳ Ｐゴシック" charset="-128"/>
              </a:rPr>
              <a:t>PoA</a:t>
            </a:r>
            <a:r>
              <a:rPr lang="en-US" dirty="0" smtClean="0">
                <a:cs typeface="ＭＳ Ｐゴシック" charset="-128"/>
              </a:rPr>
              <a:t> management tool with integrated automated </a:t>
            </a:r>
            <a:r>
              <a:rPr lang="en-US" dirty="0">
                <a:cs typeface="ＭＳ Ｐゴシック" charset="-128"/>
              </a:rPr>
              <a:t>monitoring and verification </a:t>
            </a:r>
          </a:p>
        </p:txBody>
      </p:sp>
      <p:sp>
        <p:nvSpPr>
          <p:cNvPr id="3" name="Text Placeholder 2"/>
          <p:cNvSpPr>
            <a:spLocks noGrp="1"/>
          </p:cNvSpPr>
          <p:nvPr>
            <p:ph type="body" sz="quarter" idx="11"/>
          </p:nvPr>
        </p:nvSpPr>
        <p:spPr>
          <a:xfrm>
            <a:off x="198438" y="1295400"/>
            <a:ext cx="8659812" cy="553998"/>
          </a:xfrm>
        </p:spPr>
        <p:txBody>
          <a:bodyPr/>
          <a:lstStyle/>
          <a:p>
            <a:pPr>
              <a:defRPr/>
            </a:pPr>
            <a:r>
              <a:rPr dirty="0" smtClean="0"/>
              <a:t>GSM </a:t>
            </a:r>
            <a:r>
              <a:rPr dirty="0"/>
              <a:t>based technology using common industrial standard (RS485)</a:t>
            </a:r>
          </a:p>
          <a:p>
            <a:pPr>
              <a:defRPr/>
            </a:pPr>
            <a:r>
              <a:rPr dirty="0" smtClean="0"/>
              <a:t>Simple, cost effective  hardware set-up</a:t>
            </a:r>
            <a:endParaRPr dirty="0"/>
          </a:p>
        </p:txBody>
      </p:sp>
      <p:sp>
        <p:nvSpPr>
          <p:cNvPr id="25604" name="Text Placeholder 3"/>
          <p:cNvSpPr>
            <a:spLocks noGrp="1"/>
          </p:cNvSpPr>
          <p:nvPr>
            <p:ph type="body" sz="quarter" idx="12"/>
          </p:nvPr>
        </p:nvSpPr>
        <p:spPr>
          <a:xfrm>
            <a:off x="198438" y="6534150"/>
            <a:ext cx="8402637" cy="236538"/>
          </a:xfrm>
        </p:spPr>
        <p:txBody>
          <a:bodyPr>
            <a:spAutoFit/>
          </a:bodyPr>
          <a:lstStyle/>
          <a:p>
            <a:endParaRPr>
              <a:cs typeface="ＭＳ Ｐゴシック" charset="-128"/>
            </a:endParaRPr>
          </a:p>
        </p:txBody>
      </p:sp>
      <p:pic>
        <p:nvPicPr>
          <p:cNvPr id="25605" name="Picture 4" descr="Screen shot 2010-05-21 at 1.39.45 PM.png"/>
          <p:cNvPicPr>
            <a:picLocks noChangeAspect="1"/>
          </p:cNvPicPr>
          <p:nvPr/>
        </p:nvPicPr>
        <p:blipFill>
          <a:blip r:embed="rId2" cstate="print"/>
          <a:srcRect/>
          <a:stretch>
            <a:fillRect/>
          </a:stretch>
        </p:blipFill>
        <p:spPr bwMode="auto">
          <a:xfrm>
            <a:off x="0" y="2308225"/>
            <a:ext cx="9144000" cy="4221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98438" y="103188"/>
            <a:ext cx="8093075" cy="738187"/>
          </a:xfrm>
        </p:spPr>
        <p:txBody>
          <a:bodyPr/>
          <a:lstStyle/>
          <a:p>
            <a:r>
              <a:rPr lang="en-GB" dirty="0" smtClean="0">
                <a:ea typeface="ＭＳ Ｐゴシック" charset="-128"/>
              </a:rPr>
              <a:t>Real time data and calculated CERs can be seen online in tailor made charts </a:t>
            </a:r>
          </a:p>
        </p:txBody>
      </p:sp>
      <p:sp>
        <p:nvSpPr>
          <p:cNvPr id="48131" name="Text Placeholder 3"/>
          <p:cNvSpPr>
            <a:spLocks noGrp="1"/>
          </p:cNvSpPr>
          <p:nvPr>
            <p:ph type="body" sz="quarter" idx="12"/>
          </p:nvPr>
        </p:nvSpPr>
        <p:spPr>
          <a:xfrm>
            <a:off x="198438" y="6534150"/>
            <a:ext cx="8402637" cy="236538"/>
          </a:xfrm>
        </p:spPr>
        <p:txBody>
          <a:bodyPr>
            <a:spAutoFit/>
          </a:bodyPr>
          <a:lstStyle/>
          <a:p>
            <a:endParaRPr lang="en-GB" smtClean="0">
              <a:ea typeface="ＭＳ Ｐゴシック" charset="-128"/>
            </a:endParaRPr>
          </a:p>
        </p:txBody>
      </p:sp>
      <p:pic>
        <p:nvPicPr>
          <p:cNvPr id="48132" name="Picture 4" descr="Screen shot 2010-09-27 at 00.04.57.JPG"/>
          <p:cNvPicPr>
            <a:picLocks noChangeAspect="1"/>
          </p:cNvPicPr>
          <p:nvPr/>
        </p:nvPicPr>
        <p:blipFill>
          <a:blip r:embed="rId2" cstate="print"/>
          <a:srcRect t="2667" r="13333" b="5333"/>
          <a:stretch>
            <a:fillRect/>
          </a:stretch>
        </p:blipFill>
        <p:spPr bwMode="auto">
          <a:xfrm>
            <a:off x="407988" y="1155700"/>
            <a:ext cx="7924800" cy="525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12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XE_Q535htk.Tpc7M_jWNP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Ld5R6602UU.Xu0X6f1CiE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otTvh8iONkm4liDAsZ3.A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28aUpXkAM0qJrBxGsa4_E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XE_Q535htk.Tpc7M_jWNP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Ld5R6602UU.Xu0X6f1CiE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otTvh8iONkm4liDAsZ3.A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28aUpXkAM0qJrBxGsa4_E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XE_Q535htk.Tpc7M_jWNPw"/>
</p:tagLst>
</file>

<file path=ppt/tags/tag19.xml><?xml version="1.0" encoding="utf-8"?>
<p:tagLst xmlns:a="http://schemas.openxmlformats.org/drawingml/2006/main" xmlns:r="http://schemas.openxmlformats.org/officeDocument/2006/relationships" xmlns:p="http://schemas.openxmlformats.org/presentationml/2006/main">
  <p:tag name="RESIZE" val="Yes"/>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Ld5R6602UU.Xu0X6f1CiE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zxCFYB.9cEaLpuCv0Ovzy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JR_WkUsq.kasDzRSXAqhz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JR_WkUsq.kasDzRSXAqhz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JR_WkUsq.kasDzRSXAqhz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JR_WkUsq.kasDzRSXAqhz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d25Egt1.Yk6U6_p.pks2C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GvfwLJpdHEyLjqOS2WQAm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58rgPT7Obkq3BxNWt3wgj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58rgPT7Obkq3BxNWt3wgj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CgNrRSMLI02XFV2_bWbbb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tTvh8iONkm4liDAsZ3.A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JR_WkUsq.kasDzRSXAqhz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clzjq6_llk6T1BgTqDayU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UoU2G3XkSE28L_U7ST05z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GG.DK6YtLUiiY.qpUhrPH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58rgPT7Obkq3BxNWt3wgj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58rgPT7Obkq3BxNWt3wgj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58rgPT7Obkq3BxNWt3wgj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58rgPT7Obkq3BxNWt3wgj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58rgPT7Obkq3BxNWt3wgj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58rgPT7Obkq3BxNWt3wgj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28aUpXkAM0qJrBxGsa4_E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58rgPT7Obkq3BxNWt3wgj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cLTLwRvu.EeOEdI5keMKG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N0ayRcLRa0iQ1IS3bgkR7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QfMLKawVE6OFTBhF.Qan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GvfwLJpdHEyLjqOS2WQAm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d25Egt1.Yk6U6_p.pks2C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CgNrRSMLI02XFV2_bWbbb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_D6CL86zhUWKD.VqnLKVzQ"/>
</p:tagLst>
</file>

<file path=ppt/tags/tag48.xml><?xml version="1.0" encoding="utf-8"?>
<p:tagLst xmlns:a="http://schemas.openxmlformats.org/drawingml/2006/main" xmlns:r="http://schemas.openxmlformats.org/officeDocument/2006/relationships" xmlns:p="http://schemas.openxmlformats.org/presentationml/2006/main">
  <p:tag name="RESIZE" val="Yes"/>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dXLymMdogEGJTsAAhgpR1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Gbc9HlYYmE6ZYtkwX86oy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RSJtgcG8iEWw23ihI2BW4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dXLymMdogEGJTsAAhgpR1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RSJtgcG8iEWw23ihI2BW4w"/>
</p:tagLst>
</file>

<file path=ppt/tags/tag53.xml><?xml version="1.0" encoding="utf-8"?>
<p:tagLst xmlns:a="http://schemas.openxmlformats.org/drawingml/2006/main" xmlns:r="http://schemas.openxmlformats.org/officeDocument/2006/relationships" xmlns:p="http://schemas.openxmlformats.org/presentationml/2006/main">
  <p:tag name="RESIZE" val="Yes"/>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dXLymMdogEGJTsAAhgpR1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RSJtgcG8iEWw23ihI2BW4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Ff7zX_gkgECJUxAaFsEZKA"/>
</p:tagLst>
</file>

<file path=ppt/tags/tag57.xml><?xml version="1.0" encoding="utf-8"?>
<p:tagLst xmlns:a="http://schemas.openxmlformats.org/drawingml/2006/main" xmlns:r="http://schemas.openxmlformats.org/officeDocument/2006/relationships" xmlns:p="http://schemas.openxmlformats.org/presentationml/2006/main">
  <p:tag name="RESIZE" val="Yes"/>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zxCFYB.9cEaLpuCv0OvzyQ"/>
</p:tagLst>
</file>

<file path=ppt/tags/tag59.xml><?xml version="1.0" encoding="utf-8"?>
<p:tagLst xmlns:a="http://schemas.openxmlformats.org/drawingml/2006/main" xmlns:r="http://schemas.openxmlformats.org/officeDocument/2006/relationships" xmlns:p="http://schemas.openxmlformats.org/presentationml/2006/main">
  <p:tag name="RESIZE" val="Yes"/>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7ohcwGyiOESU8SJi9V8JG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zxCFYB.9cEaLpuCv0OvzyQ"/>
</p:tagLst>
</file>

<file path=ppt/tags/tag61.xml><?xml version="1.0" encoding="utf-8"?>
<p:tagLst xmlns:a="http://schemas.openxmlformats.org/drawingml/2006/main" xmlns:r="http://schemas.openxmlformats.org/officeDocument/2006/relationships" xmlns:p="http://schemas.openxmlformats.org/presentationml/2006/main">
  <p:tag name="RESIZE" val="Yes"/>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zxCFYB.9cEaLpuCv0Ovzy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vq4iYOQd_EaiQ6aJonFtb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K_tVmXuGUCZqX_csK4wx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7tWXd7EvCkyeO7FywhALp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Ld5R6602UU.Xu0X6f1CiE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otTvh8iONkm4liDAsZ3.A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28aUpXkAM0qJrBxGsa4_Eg"/>
</p:tagLst>
</file>

<file path=ppt/theme/theme1.xml><?xml version="1.0" encoding="utf-8"?>
<a:theme xmlns:a="http://schemas.openxmlformats.org/drawingml/2006/main" name="5_new template">
  <a:themeElements>
    <a:clrScheme name="">
      <a:dk1>
        <a:srgbClr val="000000"/>
      </a:dk1>
      <a:lt1>
        <a:srgbClr val="FFFFFF"/>
      </a:lt1>
      <a:dk2>
        <a:srgbClr val="446593"/>
      </a:dk2>
      <a:lt2>
        <a:srgbClr val="B4B4B4"/>
      </a:lt2>
      <a:accent1>
        <a:srgbClr val="FFFFFF"/>
      </a:accent1>
      <a:accent2>
        <a:srgbClr val="95C0D9"/>
      </a:accent2>
      <a:accent3>
        <a:srgbClr val="FFFFFF"/>
      </a:accent3>
      <a:accent4>
        <a:srgbClr val="000000"/>
      </a:accent4>
      <a:accent5>
        <a:srgbClr val="FFFFFF"/>
      </a:accent5>
      <a:accent6>
        <a:srgbClr val="87AEC4"/>
      </a:accent6>
      <a:hlink>
        <a:srgbClr val="496A9A"/>
      </a:hlink>
      <a:folHlink>
        <a:srgbClr val="FFAC00"/>
      </a:folHlink>
    </a:clrScheme>
    <a:fontScheme name="5_new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eere Präsentation 13">
        <a:dk1>
          <a:srgbClr val="000000"/>
        </a:dk1>
        <a:lt1>
          <a:srgbClr val="FFFFFF"/>
        </a:lt1>
        <a:dk2>
          <a:srgbClr val="000000"/>
        </a:dk2>
        <a:lt2>
          <a:srgbClr val="B4B4B4"/>
        </a:lt2>
        <a:accent1>
          <a:srgbClr val="95C0D9"/>
        </a:accent1>
        <a:accent2>
          <a:srgbClr val="333399"/>
        </a:accent2>
        <a:accent3>
          <a:srgbClr val="FFFFFF"/>
        </a:accent3>
        <a:accent4>
          <a:srgbClr val="000000"/>
        </a:accent4>
        <a:accent5>
          <a:srgbClr val="C8DCE9"/>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1">
        <a:dk1>
          <a:srgbClr val="000000"/>
        </a:dk1>
        <a:lt1>
          <a:srgbClr val="FFFFFF"/>
        </a:lt1>
        <a:dk2>
          <a:srgbClr val="5C89BC"/>
        </a:dk2>
        <a:lt2>
          <a:srgbClr val="B4B4B4"/>
        </a:lt2>
        <a:accent1>
          <a:srgbClr val="FFFFFF"/>
        </a:accent1>
        <a:accent2>
          <a:srgbClr val="DDDDDD"/>
        </a:accent2>
        <a:accent3>
          <a:srgbClr val="FFFFFF"/>
        </a:accent3>
        <a:accent4>
          <a:srgbClr val="000000"/>
        </a:accent4>
        <a:accent5>
          <a:srgbClr val="FFFFFF"/>
        </a:accent5>
        <a:accent6>
          <a:srgbClr val="C8C8C8"/>
        </a:accent6>
        <a:hlink>
          <a:srgbClr val="95C0D9"/>
        </a:hlink>
        <a:folHlink>
          <a:srgbClr val="5C89BC"/>
        </a:folHlink>
      </a:clrScheme>
      <a:clrMap bg1="lt1" tx1="dk1" bg2="lt2" tx2="dk2" accent1="accent1" accent2="accent2" accent3="accent3" accent4="accent4" accent5="accent5" accent6="accent6" hlink="hlink" folHlink="folHlink"/>
    </a:extraClrScheme>
    <a:extraClrScheme>
      <a:clrScheme name="1_new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ew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ew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ew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ew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ew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ew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ew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ew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ew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ew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ew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new template 13">
        <a:dk1>
          <a:srgbClr val="000000"/>
        </a:dk1>
        <a:lt1>
          <a:srgbClr val="FFFFFF"/>
        </a:lt1>
        <a:dk2>
          <a:srgbClr val="000000"/>
        </a:dk2>
        <a:lt2>
          <a:srgbClr val="B4B4B4"/>
        </a:lt2>
        <a:accent1>
          <a:srgbClr val="95C0D9"/>
        </a:accent1>
        <a:accent2>
          <a:srgbClr val="333399"/>
        </a:accent2>
        <a:accent3>
          <a:srgbClr val="FFFFFF"/>
        </a:accent3>
        <a:accent4>
          <a:srgbClr val="000000"/>
        </a:accent4>
        <a:accent5>
          <a:srgbClr val="C8DCE9"/>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ew template 14">
        <a:dk1>
          <a:srgbClr val="000000"/>
        </a:dk1>
        <a:lt1>
          <a:srgbClr val="FFFFFF"/>
        </a:lt1>
        <a:dk2>
          <a:srgbClr val="5C89BC"/>
        </a:dk2>
        <a:lt2>
          <a:srgbClr val="B4B4B4"/>
        </a:lt2>
        <a:accent1>
          <a:srgbClr val="FFFFFF"/>
        </a:accent1>
        <a:accent2>
          <a:srgbClr val="DDDDDD"/>
        </a:accent2>
        <a:accent3>
          <a:srgbClr val="FFFFFF"/>
        </a:accent3>
        <a:accent4>
          <a:srgbClr val="000000"/>
        </a:accent4>
        <a:accent5>
          <a:srgbClr val="FFFFFF"/>
        </a:accent5>
        <a:accent6>
          <a:srgbClr val="C8C8C8"/>
        </a:accent6>
        <a:hlink>
          <a:srgbClr val="95C0D9"/>
        </a:hlink>
        <a:folHlink>
          <a:srgbClr val="5C89BC"/>
        </a:folHlink>
      </a:clrScheme>
      <a:clrMap bg1="lt1" tx1="dk1" bg2="lt2" tx2="dk2" accent1="accent1" accent2="accent2" accent3="accent3" accent4="accent4" accent5="accent5" accent6="accent6" hlink="hlink" folHlink="folHlink"/>
    </a:extraClrScheme>
    <a:extraClrScheme>
      <a:clrScheme name="1_new template 15">
        <a:dk1>
          <a:srgbClr val="000000"/>
        </a:dk1>
        <a:lt1>
          <a:srgbClr val="FFFFFF"/>
        </a:lt1>
        <a:dk2>
          <a:srgbClr val="5C89BC"/>
        </a:dk2>
        <a:lt2>
          <a:srgbClr val="B4B4B4"/>
        </a:lt2>
        <a:accent1>
          <a:srgbClr val="FFFFFF"/>
        </a:accent1>
        <a:accent2>
          <a:srgbClr val="95C0D9"/>
        </a:accent2>
        <a:accent3>
          <a:srgbClr val="FFFFFF"/>
        </a:accent3>
        <a:accent4>
          <a:srgbClr val="000000"/>
        </a:accent4>
        <a:accent5>
          <a:srgbClr val="FFFFFF"/>
        </a:accent5>
        <a:accent6>
          <a:srgbClr val="87AEC4"/>
        </a:accent6>
        <a:hlink>
          <a:srgbClr val="5D89BC"/>
        </a:hlink>
        <a:folHlink>
          <a:srgbClr val="FFA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9406</TotalTime>
  <Words>1090</Words>
  <Application>Microsoft Office PowerPoint</Application>
  <PresentationFormat>On-screen Show (4:3)</PresentationFormat>
  <Paragraphs>176</Paragraphs>
  <Slides>27</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5_new template</vt:lpstr>
      <vt:lpstr>think-cell Slide</vt:lpstr>
      <vt:lpstr>  Pioneering Programmes of Activities (PoAs) &amp;  Launch of PoA Handbook  </vt:lpstr>
      <vt:lpstr>PoAs are the stepping stones to the world of NAMAs and sectoral approaches</vt:lpstr>
      <vt:lpstr> Content</vt:lpstr>
      <vt:lpstr>South Pole is an international CDM/VER project developer with 10 offices - headquartered in Zurich</vt:lpstr>
      <vt:lpstr>South Pole strategically invests in PoAs and is one of the leading players</vt:lpstr>
      <vt:lpstr>South Pole is proactively shaping the PoA market and conciously takes the risk of an early mover</vt:lpstr>
      <vt:lpstr>Example: world’s first delivered carbon credits from PoA-style project</vt:lpstr>
      <vt:lpstr>PoA management tool with integrated automated monitoring and verification </vt:lpstr>
      <vt:lpstr>Real time data and calculated CERs can be seen online in tailor made charts </vt:lpstr>
      <vt:lpstr> </vt:lpstr>
      <vt:lpstr>Worldwide about 50 PoAs are under validation</vt:lpstr>
      <vt:lpstr>It looks like PoAs will help for the regional distribution</vt:lpstr>
      <vt:lpstr>Around 40% of current PoAs are targeting energy efficiency</vt:lpstr>
      <vt:lpstr> </vt:lpstr>
      <vt:lpstr>Opportunity 1: Extend CDM to micro-activities</vt:lpstr>
      <vt:lpstr>Opportunity 2: Provide upfront finance under a PoA</vt:lpstr>
      <vt:lpstr>Opportuntiy 3:  Step towards NAMAs &amp; sect. mechanisms</vt:lpstr>
      <vt:lpstr> </vt:lpstr>
      <vt:lpstr>Launch of the PoA Guidebook</vt:lpstr>
      <vt:lpstr>Launch of the PoA Guidebook</vt:lpstr>
      <vt:lpstr>It is a handbook to guide PoA developers beyond CDM technical issues</vt:lpstr>
      <vt:lpstr>The book is hands-on, based on real-life experience</vt:lpstr>
      <vt:lpstr>Yellow boxes cover challenges and pitfalls </vt:lpstr>
      <vt:lpstr>Blue boxes cover main takeaways</vt:lpstr>
      <vt:lpstr>Decision trees: e.g. How to choose between bundles and PoAs</vt:lpstr>
      <vt:lpstr>Main conclusions</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Pole Company Presentation</dc:title>
  <dc:creator>R.Schibli/M.Zeckau</dc:creator>
  <cp:lastModifiedBy> </cp:lastModifiedBy>
  <cp:revision>342</cp:revision>
  <cp:lastPrinted>2009-12-16T16:31:37Z</cp:lastPrinted>
  <dcterms:created xsi:type="dcterms:W3CDTF">2010-09-22T14:24:33Z</dcterms:created>
  <dcterms:modified xsi:type="dcterms:W3CDTF">2010-12-04T03:42:23Z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South Pole Company Presentation</vt:lpwstr>
  </property>
  <property fmtid="{D5CDD505-2E9C-101B-9397-08002B2CF9AE}" pid="3" name="Final">
    <vt:bool>true</vt:bool>
  </property>
  <property fmtid="{D5CDD505-2E9C-101B-9397-08002B2CF9AE}" pid="4" name="Event">
    <vt:lpwstr/>
  </property>
  <property fmtid="{D5CDD505-2E9C-101B-9397-08002B2CF9AE}" pid="5" name="Delivery Date">
    <vt:lpwstr/>
  </property>
  <property fmtid="{D5CDD505-2E9C-101B-9397-08002B2CF9AE}" pid="6" name="docid">
    <vt:lpwstr/>
  </property>
  <property fmtid="{D5CDD505-2E9C-101B-9397-08002B2CF9AE}" pid="7" name="NotesPageLayout">
    <vt:lpwstr>Message</vt:lpwstr>
  </property>
</Properties>
</file>