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0" r:id="rId5"/>
    <p:sldId id="296" r:id="rId6"/>
    <p:sldId id="297" r:id="rId7"/>
    <p:sldId id="298" r:id="rId8"/>
    <p:sldId id="257" r:id="rId9"/>
    <p:sldId id="29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38" autoAdjust="0"/>
    <p:restoredTop sz="63196" autoAdjust="0"/>
  </p:normalViewPr>
  <p:slideViewPr>
    <p:cSldViewPr showGuides="1">
      <p:cViewPr varScale="1">
        <p:scale>
          <a:sx n="47" d="100"/>
          <a:sy n="47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"/>
    </p:cViewPr>
  </p:sorterViewPr>
  <p:notesViewPr>
    <p:cSldViewPr showGuides="1">
      <p:cViewPr>
        <p:scale>
          <a:sx n="100" d="100"/>
          <a:sy n="100" d="100"/>
        </p:scale>
        <p:origin x="3504" y="-3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A131B-3F9A-4994-829B-4A3D6E597C47}" type="datetimeFigureOut">
              <a:rPr lang="en-CA" smtClean="0"/>
              <a:t>16/11/2016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06999-A565-4BE0-B594-7E09AE07C5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0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6999-A565-4BE0-B594-7E09AE07C5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5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6999-A565-4BE0-B594-7E09AE07C58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97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6999-A565-4BE0-B594-7E09AE07C5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00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opening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0575"/>
            <a:ext cx="9144000" cy="2952601"/>
          </a:xfrm>
          <a:prstGeom prst="rect">
            <a:avLst/>
          </a:prstGeom>
        </p:spPr>
        <p:txBody>
          <a:bodyPr lIns="1198800"/>
          <a:lstStyle>
            <a:lvl1pPr marL="0" indent="0">
              <a:buFontTx/>
              <a:buNone/>
              <a:defRPr/>
            </a:lvl1pPr>
            <a:lvl2pPr marL="0" indent="0">
              <a:buNone/>
              <a:defRPr lang="en-US" sz="3200" smtClean="0"/>
            </a:lvl2pPr>
          </a:lstStyle>
          <a:p>
            <a:pPr lvl="1"/>
            <a:r>
              <a:rPr lang="en-US" dirty="0" smtClean="0"/>
              <a:t>Title of Presentation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64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1188" y="1268412"/>
            <a:ext cx="7921625" cy="504090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0"/>
              </a:spcBef>
              <a:buNone/>
              <a:defRPr sz="2400"/>
            </a:lvl1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INSTRUCTIONS: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68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bulle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1187" y="1268760"/>
            <a:ext cx="7921625" cy="504056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defRPr sz="2400"/>
            </a:lvl1pPr>
            <a:lvl5pPr marL="1828800" indent="0">
              <a:buNone/>
              <a:defRPr/>
            </a:lvl5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INSTRUCTIONS: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Bullets – Calibri (Body) 18pt</a:t>
            </a: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1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32040" y="1268413"/>
            <a:ext cx="3600773" cy="5040907"/>
          </a:xfrm>
          <a:prstGeom prst="rect">
            <a:avLst/>
          </a:prstGeom>
        </p:spPr>
        <p:txBody>
          <a:bodyPr/>
          <a:lstStyle>
            <a:lvl1pPr marL="285750" indent="-285750" eaLnBrk="1" hangingPunct="1">
              <a:spcBef>
                <a:spcPct val="0"/>
              </a:spcBef>
              <a:buFont typeface="Arial" pitchFamily="34" charset="0"/>
              <a:buChar char="•"/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268413"/>
            <a:ext cx="3600078" cy="504090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0"/>
              </a:spcBef>
              <a:buFont typeface="Arial" pitchFamily="34" charset="0"/>
              <a:buNone/>
              <a:defRPr sz="1800"/>
            </a:lvl1pPr>
          </a:lstStyle>
          <a:p>
            <a:pPr eaLnBrk="1" hangingPunct="1">
              <a:spcBef>
                <a:spcPct val="0"/>
              </a:spcBef>
            </a:pPr>
            <a:r>
              <a:rPr lang="en-CA" dirty="0" smtClean="0"/>
              <a:t>The font is Calibri (Body), black.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Sizes of each line is as follows: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Title – Calibri (Body) 28pt.</a:t>
            </a:r>
          </a:p>
          <a:p>
            <a:pPr eaLnBrk="1" hangingPunct="1">
              <a:spcBef>
                <a:spcPct val="0"/>
              </a:spcBef>
            </a:pPr>
            <a:r>
              <a:rPr lang="en-CA" dirty="0" smtClean="0"/>
              <a:t>Body text – Calibri (Body) 22pt.</a:t>
            </a:r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text, image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1268760"/>
            <a:ext cx="3600450" cy="5039965"/>
          </a:xfrm>
          <a:prstGeom prst="rect">
            <a:avLst/>
          </a:prstGeo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52119" y="1268413"/>
            <a:ext cx="2160241" cy="2160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52121" y="4149080"/>
            <a:ext cx="2159968" cy="215964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03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C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268760"/>
            <a:ext cx="7921625" cy="4320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fr-CA" dirty="0" smtClean="0"/>
              <a:t>Contact information as </a:t>
            </a:r>
            <a:r>
              <a:rPr lang="fr-CA" dirty="0" err="1" smtClean="0"/>
              <a:t>required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25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39884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7EA0-1B62-43DD-B27B-07DFF24FE0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80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  <p:sldLayoutId id="214748364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1</a:t>
            </a:fld>
            <a:endParaRPr lang="en-CA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639852"/>
            <a:ext cx="6575660" cy="62181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algn="ctr" defTabSz="225425">
              <a:defRPr/>
            </a:pPr>
            <a:r>
              <a:rPr lang="en-US" sz="4000" b="1" dirty="0" smtClean="0">
                <a:solidFill>
                  <a:prstClr val="white"/>
                </a:solidFill>
              </a:rPr>
              <a:t>UNFCCC OFFICIAL SIDE EVENT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976" y="184482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ZA" sz="4800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Accelerating Implementation: Transitioning to Low Carbon and Climate Resilient Development Pathway </a:t>
            </a:r>
            <a:endParaRPr lang="en-CA" sz="4800" kern="1400" spc="25" dirty="0">
              <a:solidFill>
                <a:srgbClr val="17365D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14" descr="https://encrypted-tbn3.gstatic.com/images?q=tbn:ANd9GcRsflcEYNzJQ1zVKR9qEpkWT86IElFk0PNBgkaTFaB11N3TGMm6rtAVg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8" y="5980604"/>
            <a:ext cx="1094450" cy="8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41" y="6127799"/>
            <a:ext cx="1179841" cy="471936"/>
          </a:xfrm>
          <a:prstGeom prst="rect">
            <a:avLst/>
          </a:prstGeom>
        </p:spPr>
      </p:pic>
      <p:pic>
        <p:nvPicPr>
          <p:cNvPr id="10" name="Picture 2" descr="https://encrypted-tbn1.gstatic.com/images?q=tbn:ANd9GcSQIrVmfTeJZETmjjQWUfxUh_mR6yNUMw8qdCff926fNRni-fjGb1QVR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06" y="6017669"/>
            <a:ext cx="2135981" cy="7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ministry of water and environment ugand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70" y="5804700"/>
            <a:ext cx="1937834" cy="9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TER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09" y="5903331"/>
            <a:ext cx="2031207" cy="8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74645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PROGRAMME</a:t>
            </a:r>
          </a:p>
          <a:p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endParaRPr lang="en-US" b="1" dirty="0" smtClean="0"/>
          </a:p>
          <a:p>
            <a:r>
              <a:rPr lang="en-US" b="1" kern="1400" spc="25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Moderators</a:t>
            </a:r>
            <a:r>
              <a:rPr lang="en-US" b="1" kern="1400" spc="2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George Wamukoya – AGNES and Ms. Edith Ofwona Adera - IDRC</a:t>
            </a:r>
            <a:b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kern="1400" spc="25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kern="1400" spc="2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Opening Remarks: 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Robert Hofstede, Associate Director, Climate Change, IDRC</a:t>
            </a:r>
          </a:p>
          <a:p>
            <a:endParaRPr lang="en-US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1400" spc="2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 Presentation: 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Abid Suleri, Executive Director, Sustainable Development Policy Institute (SDPI)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2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74645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PROGRAMME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CA" b="1" kern="1400" spc="2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Discussion</a:t>
            </a:r>
            <a:r>
              <a:rPr lang="en-CA" b="1" kern="1400" spc="25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Hon. Chebet Maikut, Ag. Climate Change Commissioner &amp; UNFCCC Focal Point - Uganda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kern="1400" spc="25" dirty="0" smtClean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Dr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Ajay </a:t>
            </a:r>
            <a:r>
              <a:rPr lang="en-US" kern="1400" spc="25" dirty="0" err="1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Mathur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Director General, The Energy and Resources Institute (TERI</a:t>
            </a:r>
            <a:r>
              <a:rPr lang="en-US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600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Dr. Abid Suleri, Executive Director, Sustainable Development Policy Institute (SDPI)</a:t>
            </a:r>
            <a:r>
              <a:rPr lang="en-CA" dirty="0"/>
              <a:t/>
            </a:r>
            <a:br>
              <a:rPr lang="en-CA" dirty="0"/>
            </a:br>
            <a:endParaRPr lang="en-CA" kern="1400" spc="25" dirty="0" smtClean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Edward Cameron, Managing Director, Business for Social Responsibility (BSR</a:t>
            </a:r>
            <a:r>
              <a:rPr lang="en-US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Policy Lead, We Mean Business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kern="1400" spc="25" dirty="0" smtClean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kern="1400" spc="25" dirty="0" err="1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Kennedy </a:t>
            </a:r>
            <a:r>
              <a:rPr lang="en-US" kern="1400" spc="25" dirty="0" err="1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Mbeva</a:t>
            </a:r>
            <a:r>
              <a:rPr lang="en-US" kern="1400" spc="25" dirty="0" smtClean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Research Fellow, </a:t>
            </a:r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 Centre for Technology Studies (ACTS)</a:t>
            </a:r>
            <a: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5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74645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kern="1400" spc="25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Plenary Discussions</a:t>
            </a:r>
            <a:endParaRPr lang="en-CA" b="1" kern="1400" spc="25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kern="1400" spc="25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kern="1400" spc="2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CA" b="1" kern="1400" spc="25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Key Issues</a:t>
            </a:r>
            <a:endParaRPr lang="en-CA" b="1" kern="1400" spc="25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kern="1400" spc="25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endParaRPr lang="en-US" b="1" kern="1400" spc="25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3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E27EA0-1B62-43DD-B27B-07DFF24FE028}" type="slidenum">
              <a:rPr lang="en-CA" smtClean="0"/>
              <a:t>6</a:t>
            </a:fld>
            <a:endParaRPr lang="en-CA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639852"/>
            <a:ext cx="8784468" cy="53033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Paris Agreement – framework for universal </a:t>
            </a:r>
            <a:r>
              <a:rPr lang="en-ZA" sz="2800" dirty="0"/>
              <a:t>global response </a:t>
            </a:r>
            <a:r>
              <a:rPr lang="en-ZA" sz="2800" dirty="0" smtClean="0"/>
              <a:t>–</a:t>
            </a:r>
            <a:r>
              <a:rPr lang="en-ZA" sz="2800" dirty="0"/>
              <a:t> </a:t>
            </a:r>
            <a:r>
              <a:rPr lang="en-ZA" sz="2800" dirty="0" smtClean="0"/>
              <a:t>2oC or below </a:t>
            </a:r>
            <a:r>
              <a:rPr lang="en-ZA" sz="2800" dirty="0"/>
              <a:t>1.5oC above pre-industrial levels </a:t>
            </a: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African countries at different stages of transforming INDCs into NDCs, </a:t>
            </a:r>
            <a:r>
              <a:rPr lang="en-ZA" sz="2800" dirty="0"/>
              <a:t>formulating low greenhouse gas (GHG) emission &amp;</a:t>
            </a:r>
            <a:r>
              <a:rPr lang="en-ZA" sz="2800" dirty="0" smtClean="0"/>
              <a:t> </a:t>
            </a:r>
            <a:r>
              <a:rPr lang="en-ZA" sz="2800" dirty="0"/>
              <a:t>climate resilient development </a:t>
            </a:r>
            <a:r>
              <a:rPr lang="en-ZA" sz="2800" dirty="0" smtClean="0"/>
              <a:t>strategies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Transition requires </a:t>
            </a:r>
            <a:r>
              <a:rPr lang="en-ZA" sz="2800" dirty="0"/>
              <a:t>fundamental and wide-ranging </a:t>
            </a:r>
            <a:r>
              <a:rPr lang="en-ZA" sz="2800" dirty="0" smtClean="0"/>
              <a:t>responses </a:t>
            </a:r>
            <a:r>
              <a:rPr lang="en-ZA" sz="2800" dirty="0"/>
              <a:t>encompassing the public and private sector, targets and regulations as well as deep investment. </a:t>
            </a: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What does it take to make this transition?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defTabSz="225425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Focus of the session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EBBAF7260F44DAEDD34E4EDF811CF" ma:contentTypeVersion="0" ma:contentTypeDescription="Create a new document." ma:contentTypeScope="" ma:versionID="338b625ff1f046043c8e6025d8169b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ecaf12b96a99d7d747c65310cf9d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35ED16-5BE8-468F-9853-04381B2DE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7B47A8-03DF-41C8-9505-6E03FB5A2A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9EFAC-115C-4FA7-8FAD-582E893B36F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102</Words>
  <Application>Microsoft Office PowerPoint</Application>
  <PresentationFormat>On-screen Show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Gothic</vt:lpstr>
      <vt:lpstr>Arial</vt:lpstr>
      <vt:lpstr>Calibri</vt:lpstr>
      <vt:lpstr>Cambria</vt:lpstr>
      <vt:lpstr>Times New Roman</vt:lpstr>
      <vt:lpstr>Wingdings</vt:lpstr>
      <vt:lpstr>Master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Francine Bouchard</dc:creator>
  <cp:lastModifiedBy>Edith Ofwona</cp:lastModifiedBy>
  <cp:revision>317</cp:revision>
  <cp:lastPrinted>2016-03-17T15:07:31Z</cp:lastPrinted>
  <dcterms:created xsi:type="dcterms:W3CDTF">2011-10-18T20:59:22Z</dcterms:created>
  <dcterms:modified xsi:type="dcterms:W3CDTF">2016-11-16T13:54:07Z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0x010100B08EBBAF7260F44DAEDD34E4EDF811CF</vt:lpwstr>
  </property>
</Properties>
</file>