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9" r:id="rId6"/>
    <p:sldId id="260" r:id="rId7"/>
    <p:sldId id="272" r:id="rId8"/>
    <p:sldId id="271" r:id="rId9"/>
    <p:sldId id="270" r:id="rId10"/>
    <p:sldId id="263" r:id="rId11"/>
    <p:sldId id="264" r:id="rId12"/>
    <p:sldId id="265" r:id="rId13"/>
    <p:sldId id="278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31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D027-D73A-40CE-BB4D-F79DD90788A7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B59C-92CE-488F-B43F-5461E8F8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22DE-8AA0-496B-AE38-2B3D53C134E3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66D4-F111-483A-854F-0D6510BA9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1388-FE7E-403F-9F8A-F7B3311958B0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4C56-657E-4359-B65A-37164BE8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EF62-3F98-41C7-9146-B151ABF0146E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B257-0AB9-4E42-B71F-90709591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B5C4-54B8-46D4-B6D6-04C03F630255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9218-B993-45F4-AF31-E2FCA2E5E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EAF5-AF4F-4879-A562-7473F89BCF0E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024E-B27A-4A4F-92BB-34408C113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090E9-BC99-46A6-84EC-1442A98844AC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FE21-4E73-4F07-BCCB-E2F11A0E2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FF4B-4C9D-4C44-9BE5-DF57B10A1551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A3B0-1594-4D3A-B9A4-F3B6B214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51CB-FAEB-4B1E-A10F-117FAE3B4862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F04C-C4DF-4941-B671-B1B57C494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652F-054D-4C97-9FF1-A254297F7BE2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7815-9833-441B-BA07-93CF743C4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C966-0C26-429C-9A2C-7022DD4B80B9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3F20-333D-425A-965F-CFAB3CE1C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DD0DF-FB4D-4811-86A1-A2148E0BCEE4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DB91C7-0072-4407-BBEB-9EFC66FF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sgp.undp.org/index.cf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-228600" y="152400"/>
            <a:ext cx="9372600" cy="1752600"/>
          </a:xfrm>
          <a:solidFill>
            <a:schemeClr val="tx1">
              <a:alpha val="30196"/>
            </a:schemeClr>
          </a:solidFill>
        </p:spPr>
        <p:txBody>
          <a:bodyPr lIns="457200"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Mainstreaming Gender in the GEF: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Good Practices </a:t>
            </a:r>
            <a:r>
              <a:rPr lang="en-US" sz="3600" i="1" smtClean="0">
                <a:solidFill>
                  <a:schemeClr val="bg1"/>
                </a:solidFill>
              </a:rPr>
              <a:t>from the</a:t>
            </a:r>
            <a:r>
              <a:rPr lang="en-US" sz="4000" smtClean="0">
                <a:solidFill>
                  <a:schemeClr val="bg1"/>
                </a:solidFill>
              </a:rPr>
              <a:t>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Climate Change Adaptation Portfolio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6388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28600" y="4267200"/>
            <a:ext cx="4572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UNFCCC Climate Talks - June 2011</a:t>
            </a:r>
            <a:br>
              <a:rPr lang="en-US" b="1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Bonn, Germany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Bonizella Biagini </a:t>
            </a:r>
          </a:p>
          <a:p>
            <a:r>
              <a:rPr lang="en-US" sz="1600">
                <a:latin typeface="Calibri" pitchFamily="34" charset="0"/>
              </a:rPr>
              <a:t>Head</a:t>
            </a:r>
          </a:p>
          <a:p>
            <a:r>
              <a:rPr lang="en-US" sz="1600">
                <a:latin typeface="Calibri" pitchFamily="34" charset="0"/>
              </a:rPr>
              <a:t>Climate Change Adaptation Strategy and Operations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Global Environment Facility</a:t>
            </a:r>
          </a:p>
          <a:p>
            <a:r>
              <a:rPr lang="en-US">
                <a:latin typeface="Calibri" pitchFamily="34" charset="0"/>
              </a:rPr>
              <a:t>bbiagini@thegef.org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NAPA and Gender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NAPA guidelines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/>
              <a:t>Participatory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/>
              <a:t>Inclusion of local communities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Recognizes the importance of gender equality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notes that climate change in most cases disproportionately affects women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guidelines are not meant to be prescriptive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procedures may be flexible based on individual country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	circumstances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267200" cy="3886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914400"/>
          </a:xfrm>
        </p:spPr>
        <p:txBody>
          <a:bodyPr/>
          <a:lstStyle/>
          <a:p>
            <a:pPr eaLnBrk="1" hangingPunct="1"/>
            <a:r>
              <a:rPr lang="en-US" smtClean="0"/>
              <a:t>Addressing Gender Issues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69620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7391400" y="6019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304800" y="4876800"/>
            <a:ext cx="8534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latin typeface="Calibri" pitchFamily="34" charset="0"/>
              </a:rPr>
              <a:t>Community-based Adaptation to Climate Change through Coastal Afforestation in Bangladesh (LDCF grant: $3.7 M; agency: UNDP)</a:t>
            </a:r>
          </a:p>
          <a:p>
            <a:r>
              <a:rPr lang="en-US">
                <a:latin typeface="Calibri" pitchFamily="34" charset="0"/>
              </a:rPr>
              <a:t>	- Inclusion of project component that to train 100 community women in climate 		risk reduction</a:t>
            </a:r>
          </a:p>
          <a:p>
            <a:r>
              <a:rPr lang="en-US">
                <a:latin typeface="Calibri" pitchFamily="34" charset="0"/>
              </a:rPr>
              <a:t>	- </a:t>
            </a:r>
            <a:r>
              <a:rPr lang="en-GB">
                <a:latin typeface="Calibri" pitchFamily="34" charset="0"/>
              </a:rPr>
              <a:t>Participatory approach for gender-sensitive livelihood diversification</a:t>
            </a:r>
            <a:endParaRPr lang="en-US">
              <a:latin typeface="Calibri" pitchFamily="34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381000" y="10668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As of April 2009 38 countries mentioned gender inequality as an issue in their NAPAs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077200" cy="1630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90600"/>
                <a:gridCol w="2209800"/>
                <a:gridCol w="2857500"/>
                <a:gridCol w="20193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Country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Vulnerability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Gender Equality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1D"/>
                    </a:solidFill>
                  </a:tcPr>
                </a:tc>
              </a:tr>
              <a:tr h="367677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NAPA recognizes that women are more vulnerable as a result of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poverty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Women are beneficiaries of three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livestock/crop farming projects; one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includes land ownership and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exploitation by women as an activity.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Women were consulted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throughout the process.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04800" y="3738563"/>
            <a:ext cx="88392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latin typeface="Calibri" pitchFamily="34" charset="0"/>
              </a:rPr>
              <a:t>Implementing NAPA priority interventions to build resilience and adaptive capacity of the agriculture sector to climate change in Niger (LDCF grant: $4M; agency: UNDP)</a:t>
            </a:r>
          </a:p>
          <a:p>
            <a:pPr algn="ctr"/>
            <a:endParaRPr lang="en-US" sz="1600" b="1">
              <a:cs typeface="Times New Roman" pitchFamily="18" charset="0"/>
            </a:endParaRPr>
          </a:p>
          <a:p>
            <a:r>
              <a:rPr lang="en-US" sz="1600"/>
              <a:t>-Ensure involvement of women in project activities including participation in management committees for cereal banks, fodder banks, and distribution of resistant crops etc </a:t>
            </a: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Addressing Gender Issues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Burkina Faso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Making agriculture sector resilient to cc impacts in 6 villages (LDCF Grant $3.3M agency: UNDP)</a:t>
            </a:r>
          </a:p>
          <a:p>
            <a:r>
              <a:rPr lang="en-US" sz="2400" smtClean="0"/>
              <a:t>LDCF project was designed with gender considerations from inception</a:t>
            </a:r>
          </a:p>
          <a:p>
            <a:r>
              <a:rPr lang="en-US" sz="2400" smtClean="0"/>
              <a:t>Full participation of women in the NAPA Steering Committee</a:t>
            </a:r>
          </a:p>
          <a:p>
            <a:r>
              <a:rPr lang="en-US" sz="2400" smtClean="0"/>
              <a:t>Female farmers identified as among the most vulnerable groups =&gt; the project responds directly to their needs</a:t>
            </a:r>
          </a:p>
          <a:p>
            <a:r>
              <a:rPr lang="en-US" sz="2400" smtClean="0"/>
              <a:t>Women are also included in training for climate resilient technologies</a:t>
            </a:r>
          </a:p>
          <a:p>
            <a:r>
              <a:rPr lang="en-US" sz="2400" smtClean="0"/>
              <a:t>Credit will be provided to at least 10 women livestock farmers per year</a:t>
            </a:r>
          </a:p>
          <a:p>
            <a:endParaRPr lang="en-US" sz="24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Small Grants Programme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300" smtClean="0"/>
              <a:t>Launched in 1992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3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300" smtClean="0"/>
              <a:t>Supports activities of nongovernmental and community-based organizations in developing countries in GEF focal areas while generating sustainable livelihoods.</a:t>
            </a:r>
          </a:p>
          <a:p>
            <a:pPr eaLnBrk="1" hangingPunct="1">
              <a:lnSpc>
                <a:spcPct val="80000"/>
              </a:lnSpc>
            </a:pPr>
            <a:endParaRPr lang="en-US" sz="1300" smtClean="0"/>
          </a:p>
          <a:p>
            <a:pPr eaLnBrk="1" hangingPunct="1">
              <a:lnSpc>
                <a:spcPct val="80000"/>
              </a:lnSpc>
            </a:pPr>
            <a:r>
              <a:rPr lang="en-US" sz="1300" b="1" smtClean="0"/>
              <a:t>Gender is one of the main criteria considered for the approval of grants</a:t>
            </a:r>
            <a:r>
              <a:rPr lang="en-US" sz="13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500" smtClean="0"/>
          </a:p>
          <a:p>
            <a:pPr eaLnBrk="1" hangingPunct="1">
              <a:lnSpc>
                <a:spcPct val="80000"/>
              </a:lnSpc>
            </a:pPr>
            <a:r>
              <a:rPr lang="en-US" sz="1300" b="1" smtClean="0"/>
              <a:t>Gender balance is a prerequisite to participate in the initial stages of project conception, approval and implementation</a:t>
            </a:r>
            <a:r>
              <a:rPr lang="en-US" sz="13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300" smtClean="0"/>
          </a:p>
          <a:p>
            <a:pPr eaLnBrk="1" hangingPunct="1">
              <a:lnSpc>
                <a:spcPct val="80000"/>
              </a:lnSpc>
            </a:pPr>
            <a:r>
              <a:rPr lang="en-US" sz="1300" smtClean="0"/>
              <a:t>Needs assessment is done at the project development phase and is used to </a:t>
            </a:r>
            <a:r>
              <a:rPr lang="en-US" sz="1300" b="1" smtClean="0"/>
              <a:t>define the roles of women and men early in the project</a:t>
            </a:r>
            <a:r>
              <a:rPr lang="en-US" sz="1300" smtClean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300" smtClean="0"/>
          </a:p>
          <a:p>
            <a:pPr eaLnBrk="1" hangingPunct="1">
              <a:lnSpc>
                <a:spcPct val="80000"/>
              </a:lnSpc>
            </a:pPr>
            <a:r>
              <a:rPr lang="en-US" sz="1300" smtClean="0"/>
              <a:t>SGP documents the </a:t>
            </a:r>
            <a:r>
              <a:rPr lang="en-US" sz="1300" b="1" smtClean="0"/>
              <a:t>contribution of women to project</a:t>
            </a:r>
          </a:p>
          <a:p>
            <a:pPr eaLnBrk="1" hangingPunct="1">
              <a:lnSpc>
                <a:spcPct val="80000"/>
              </a:lnSpc>
            </a:pPr>
            <a:endParaRPr lang="en-US" sz="300" smtClean="0"/>
          </a:p>
          <a:p>
            <a:pPr eaLnBrk="1" hangingPunct="1">
              <a:lnSpc>
                <a:spcPct val="80000"/>
              </a:lnSpc>
            </a:pPr>
            <a:r>
              <a:rPr lang="en-US" sz="1300" smtClean="0"/>
              <a:t>SGP National Steering Committees employ checklists and criteria to assess and screen projects for how they mainstream gender.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1300" smtClean="0"/>
              <a:t>SGP holds “proposal writing workshops” and </a:t>
            </a:r>
            <a:r>
              <a:rPr lang="en-US" sz="1300" b="1" smtClean="0"/>
              <a:t>accepts project proposals in local languages </a:t>
            </a:r>
            <a:r>
              <a:rPr lang="en-US" sz="1300" smtClean="0"/>
              <a:t>and even in oral formats through participatory video proposals. Thus </a:t>
            </a:r>
            <a:r>
              <a:rPr lang="en-US" sz="1300" b="1" smtClean="0"/>
              <a:t>encouraging maximum participation by women, indigenous peoples</a:t>
            </a:r>
            <a:r>
              <a:rPr lang="en-US" sz="13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1300" smtClean="0"/>
              <a:t> </a:t>
            </a:r>
            <a:r>
              <a:rPr lang="en-US" sz="1300" b="1" smtClean="0"/>
              <a:t>SGP encourages women stand-alone projects in line with the GEF focal areas</a:t>
            </a:r>
          </a:p>
          <a:p>
            <a:pPr eaLnBrk="1" hangingPunct="1">
              <a:lnSpc>
                <a:spcPct val="80000"/>
              </a:lnSpc>
            </a:pPr>
            <a:endParaRPr lang="en-US" sz="1000" b="1" smtClean="0"/>
          </a:p>
          <a:p>
            <a:pPr eaLnBrk="1" hangingPunct="1">
              <a:lnSpc>
                <a:spcPct val="80000"/>
              </a:lnSpc>
            </a:pPr>
            <a:r>
              <a:rPr lang="en-US" sz="1300" smtClean="0"/>
              <a:t>National Steering Committees—a voluntary body that makes all decisions on grant making— are required to include a </a:t>
            </a:r>
            <a:r>
              <a:rPr lang="en-US" sz="1300" b="1" smtClean="0"/>
              <a:t>gender specialist</a:t>
            </a:r>
            <a:r>
              <a:rPr lang="en-US" sz="13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300" smtClean="0"/>
          </a:p>
          <a:p>
            <a:pPr eaLnBrk="1" hangingPunct="1">
              <a:lnSpc>
                <a:spcPct val="80000"/>
              </a:lnSpc>
            </a:pPr>
            <a:endParaRPr lang="en-US" sz="1300" smtClean="0"/>
          </a:p>
        </p:txBody>
      </p:sp>
      <p:pic>
        <p:nvPicPr>
          <p:cNvPr id="26627" name="Picture 2" descr="SG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897563"/>
            <a:ext cx="1295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0" descr="M:\Claudia\Photos for slideshow\tree nursery in Comoros high.JPG"/>
          <p:cNvPicPr>
            <a:picLocks noChangeAspect="1" noChangeArrowheads="1"/>
          </p:cNvPicPr>
          <p:nvPr/>
        </p:nvPicPr>
        <p:blipFill>
          <a:blip r:embed="rId2"/>
          <a:srcRect r="961" b="1006"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2" name="Text Placeholder 6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457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rgbClr val="0D0D0D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3200" smtClean="0">
                <a:solidFill>
                  <a:srgbClr val="0D0D0D"/>
                </a:solidFill>
              </a:rPr>
              <a:t>Thank you!</a:t>
            </a:r>
          </a:p>
          <a:p>
            <a:pPr eaLnBrk="1" hangingPunct="1">
              <a:lnSpc>
                <a:spcPct val="80000"/>
              </a:lnSpc>
            </a:pPr>
            <a:endParaRPr lang="en-US" sz="320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D0D0D"/>
                </a:solidFill>
              </a:rPr>
              <a:t>Contact Information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D0D0D"/>
                </a:solidFill>
              </a:rPr>
              <a:t>LDCF/SCCF : bbiagini@thegef.org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D0D0D"/>
                </a:solidFill>
              </a:rPr>
              <a:t>SGP: sgp.info@undp.org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rgbClr val="898989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470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3886200" cy="6400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Background: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GEF support to adaptation</a:t>
            </a:r>
          </a:p>
          <a:p>
            <a:pPr eaLnBrk="1" hangingPunct="1"/>
            <a:r>
              <a:rPr lang="en-US" b="1" smtClean="0"/>
              <a:t>Financing:</a:t>
            </a:r>
            <a:r>
              <a:rPr lang="en-US" smtClean="0"/>
              <a:t> overview of LDCF, and SCCF</a:t>
            </a:r>
          </a:p>
          <a:p>
            <a:pPr eaLnBrk="1" hangingPunct="1"/>
            <a:r>
              <a:rPr lang="en-US" b="1" smtClean="0"/>
              <a:t>Focus on Gender:</a:t>
            </a:r>
            <a:r>
              <a:rPr lang="en-US" smtClean="0"/>
              <a:t> LDCF/SCCF strategy</a:t>
            </a:r>
          </a:p>
          <a:p>
            <a:pPr eaLnBrk="1" hangingPunct="1"/>
            <a:r>
              <a:rPr lang="en-US" smtClean="0"/>
              <a:t>SGP</a:t>
            </a:r>
          </a:p>
          <a:p>
            <a:pPr eaLnBrk="1" hangingPunct="1"/>
            <a:r>
              <a:rPr lang="en-US" smtClean="0"/>
              <a:t>Questions/Comments</a:t>
            </a:r>
          </a:p>
        </p:txBody>
      </p:sp>
      <p:pic>
        <p:nvPicPr>
          <p:cNvPr id="14338" name="Content Placeholder 6" descr="KAP I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02088" y="0"/>
            <a:ext cx="5141912" cy="6858000"/>
          </a:xfrm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Adaptation Financing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00200"/>
            <a:ext cx="3962400" cy="4953000"/>
          </a:xfrm>
        </p:spPr>
      </p:pic>
      <p:sp>
        <p:nvSpPr>
          <p:cNvPr id="15364" name="Content Placeholder 3"/>
          <p:cNvSpPr txBox="1">
            <a:spLocks/>
          </p:cNvSpPr>
          <p:nvPr/>
        </p:nvSpPr>
        <p:spPr bwMode="auto">
          <a:xfrm>
            <a:off x="304800" y="1524000"/>
            <a:ext cx="457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The </a:t>
            </a:r>
            <a:r>
              <a:rPr lang="en-US" sz="1600">
                <a:solidFill>
                  <a:srgbClr val="953735"/>
                </a:solidFill>
                <a:latin typeface="Calibri" pitchFamily="34" charset="0"/>
              </a:rPr>
              <a:t>most vulnerable countries and poorest communities, and women within these communities </a:t>
            </a:r>
            <a:r>
              <a:rPr lang="en-US" sz="1600">
                <a:latin typeface="Calibri" pitchFamily="34" charset="0"/>
              </a:rPr>
              <a:t>are and</a:t>
            </a:r>
            <a:r>
              <a:rPr lang="en-US" sz="1600">
                <a:solidFill>
                  <a:srgbClr val="953735"/>
                </a:solidFill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</a:rPr>
              <a:t>will continue to be the ones most adversely affected and least able to respond to the effects of climate change.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1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GEF support to adaptation includes: a pilot under the GEF TF, the </a:t>
            </a:r>
            <a:r>
              <a:rPr lang="en-US" sz="1600">
                <a:solidFill>
                  <a:srgbClr val="953735"/>
                </a:solidFill>
                <a:latin typeface="Calibri" pitchFamily="34" charset="0"/>
              </a:rPr>
              <a:t>Least Developed Countries Fund (LDCF) and Special Climate Change Fund (SCCF) and secretariat services to the Adaptation Fund.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>
                <a:solidFill>
                  <a:srgbClr val="953735"/>
                </a:solidFill>
                <a:latin typeface="Calibri" pitchFamily="34" charset="0"/>
              </a:rPr>
              <a:t>LDCF and SCCF </a:t>
            </a:r>
            <a:r>
              <a:rPr lang="en-US" sz="1600">
                <a:latin typeface="Calibri" pitchFamily="34" charset="0"/>
              </a:rPr>
              <a:t>were established under the UNFCCC in 2001, to finance, as a priority, adaptation projects; they are managed by the GEF in addition to the conventional operations under the GEF Trust Fund.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1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TODAY: </a:t>
            </a:r>
            <a:r>
              <a:rPr lang="da-DK" sz="1600">
                <a:solidFill>
                  <a:srgbClr val="953735"/>
                </a:solidFill>
                <a:latin typeface="Calibri" pitchFamily="34" charset="0"/>
              </a:rPr>
              <a:t>More than 600 million dollars </a:t>
            </a:r>
            <a:r>
              <a:rPr lang="da-DK" sz="1600">
                <a:latin typeface="Calibri" pitchFamily="34" charset="0"/>
              </a:rPr>
              <a:t>raised in voluntary donor contributions to the two funds (LDCF and SCCF).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da-DK" sz="1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da-DK" sz="14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14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3 Pillars of LDCF/SCCF</a:t>
            </a:r>
            <a:br>
              <a:rPr lang="en-US" sz="3600" smtClean="0"/>
            </a:br>
            <a:r>
              <a:rPr lang="en-US" sz="3600" smtClean="0"/>
              <a:t>Adaptation Strategy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181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1) increasing adaptive capacity 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2) decreasing vulnerability 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3) promoting technology transfer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___________________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COP guidance so far has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been </a:t>
            </a:r>
            <a:r>
              <a:rPr lang="en-US" sz="2400" smtClean="0">
                <a:solidFill>
                  <a:schemeClr val="hlink"/>
                </a:solidFill>
              </a:rPr>
              <a:t>gender neutral;</a:t>
            </a:r>
            <a:r>
              <a:rPr lang="en-US" sz="240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however, many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chemeClr val="accent2"/>
                </a:solidFill>
              </a:rPr>
              <a:t>accomplishments</a:t>
            </a:r>
            <a:r>
              <a:rPr lang="en-US" sz="2400" smtClean="0"/>
              <a:t> have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already been achieved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Innovative Features of LDCF and SCCF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Financing concrete adaptation actions on the ground </a:t>
            </a:r>
            <a:r>
              <a:rPr lang="en-US" sz="2800" smtClean="0"/>
              <a:t>(using existing studies and assessments)</a:t>
            </a:r>
          </a:p>
          <a:p>
            <a:pPr eaLnBrk="1" hangingPunct="1"/>
            <a:r>
              <a:rPr lang="en-US" sz="3000" smtClean="0"/>
              <a:t>Application of the Additional Cost principle</a:t>
            </a:r>
          </a:p>
          <a:p>
            <a:pPr eaLnBrk="1" hangingPunct="1"/>
            <a:r>
              <a:rPr lang="en-US" sz="3000" smtClean="0"/>
              <a:t>Full-cost Funding</a:t>
            </a:r>
          </a:p>
          <a:p>
            <a:pPr eaLnBrk="1" hangingPunct="1"/>
            <a:r>
              <a:rPr lang="en-US" sz="3000" smtClean="0"/>
              <a:t>Expedited Project Cycle</a:t>
            </a:r>
          </a:p>
          <a:p>
            <a:pPr eaLnBrk="1" hangingPunct="1"/>
            <a:r>
              <a:rPr lang="en-US" sz="3000" smtClean="0"/>
              <a:t>Streamlined cycle for projects &lt;$2M (Mid-Sized Projects/LDCF)</a:t>
            </a:r>
          </a:p>
          <a:p>
            <a:pPr eaLnBrk="1" hangingPunct="1"/>
            <a:r>
              <a:rPr lang="en-US" sz="3000" smtClean="0"/>
              <a:t>Ongoing dialog with recipient countries, especially LDCs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LDCF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smtClean="0"/>
              <a:t>Aimed at addressing the special needs of the LDCs under the Climate Convention; adaptation has been identified as most relevant issue; the LDCF finances most urgent and immediate needs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COP Parties asked the LDCF to support the preparation and implementation of National Adaptation Programmes of Action (NAPAs)</a:t>
            </a:r>
          </a:p>
          <a:p>
            <a:pPr eaLnBrk="1" hangingPunct="1">
              <a:lnSpc>
                <a:spcPct val="90000"/>
              </a:lnSpc>
            </a:pPr>
            <a:r>
              <a:rPr lang="da-DK" sz="1600" smtClean="0"/>
              <a:t>Supported preparation of 48 </a:t>
            </a:r>
            <a:r>
              <a:rPr lang="da-DK" sz="1600" b="1" smtClean="0">
                <a:solidFill>
                  <a:schemeClr val="accent2"/>
                </a:solidFill>
              </a:rPr>
              <a:t>NAPAs, 45 complete</a:t>
            </a:r>
          </a:p>
          <a:p>
            <a:pPr eaLnBrk="1" hangingPunct="1">
              <a:lnSpc>
                <a:spcPct val="90000"/>
              </a:lnSpc>
            </a:pPr>
            <a:r>
              <a:rPr lang="da-DK" sz="1600" smtClean="0"/>
              <a:t>45 implementation projects have eeb submitted and approved, of which 23 already under implementation</a:t>
            </a:r>
          </a:p>
          <a:p>
            <a:pPr eaLnBrk="1" hangingPunct="1">
              <a:lnSpc>
                <a:spcPct val="90000"/>
              </a:lnSpc>
            </a:pPr>
            <a:r>
              <a:rPr lang="da-DK" sz="1600" b="1" smtClean="0">
                <a:solidFill>
                  <a:schemeClr val="accent2"/>
                </a:solidFill>
              </a:rPr>
              <a:t>Total LDCF resources $460M</a:t>
            </a:r>
            <a:r>
              <a:rPr lang="da-DK" sz="1600" smtClean="0"/>
              <a:t> for adaptation grants</a:t>
            </a: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Activities include: </a:t>
            </a:r>
            <a:r>
              <a:rPr lang="en-US" sz="1600" smtClean="0">
                <a:solidFill>
                  <a:srgbClr val="953735"/>
                </a:solidFill>
              </a:rPr>
              <a:t>water mgt, ag, food security, disaster risk management, and NRM (as identified and prioritized by the NAPAs).</a:t>
            </a:r>
          </a:p>
          <a:p>
            <a:pPr eaLnBrk="1" hangingPunct="1">
              <a:lnSpc>
                <a:spcPct val="90000"/>
              </a:lnSpc>
            </a:pPr>
            <a:endParaRPr lang="en-US" sz="1600" smtClean="0">
              <a:solidFill>
                <a:srgbClr val="95373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24000"/>
            <a:ext cx="4038600" cy="38528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SCCF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The SCCF is open to all vulnerable developing countries.</a:t>
            </a:r>
          </a:p>
          <a:p>
            <a:pPr eaLnBrk="1" hangingPunct="1"/>
            <a:r>
              <a:rPr lang="en-US" sz="1800" smtClean="0"/>
              <a:t>4 windows : (A) Adaptation; (B) Transfer of Technologies; (C) Energy, transport, industry, agriculture, forestry, and waste management; (D) economic diversification for fossil fuel dependent countries.</a:t>
            </a:r>
          </a:p>
          <a:p>
            <a:pPr eaLnBrk="1" hangingPunct="1"/>
            <a:r>
              <a:rPr lang="en-US" sz="1800" smtClean="0"/>
              <a:t>Adaptation as top priority (as per COP guidance)</a:t>
            </a:r>
          </a:p>
          <a:p>
            <a:pPr eaLnBrk="1" hangingPunct="1"/>
            <a:r>
              <a:rPr lang="en-US" sz="1800" smtClean="0"/>
              <a:t>SCCF activities include </a:t>
            </a:r>
            <a:r>
              <a:rPr lang="en-US" sz="1800" smtClean="0">
                <a:solidFill>
                  <a:srgbClr val="953735"/>
                </a:solidFill>
              </a:rPr>
              <a:t>health, integrated coastal management, water resources in response to glacial retreat, floods, and drought, and potential use of fiscal instruments (as per COP guidance).</a:t>
            </a:r>
          </a:p>
        </p:txBody>
      </p:sp>
      <p:pic>
        <p:nvPicPr>
          <p:cNvPr id="1945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4038600" cy="4038600"/>
          </a:xfrm>
        </p:spPr>
      </p:pic>
      <p:sp>
        <p:nvSpPr>
          <p:cNvPr id="9" name="Rectangle 8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lum bright="8000" contrast="2000"/>
          </a:blip>
          <a:srcRect/>
          <a:stretch>
            <a:fillRect/>
          </a:stretch>
        </p:blipFill>
        <p:spPr bwMode="auto">
          <a:xfrm>
            <a:off x="5257800" y="1447800"/>
            <a:ext cx="36957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Specific Focus on Gender </a:t>
            </a:r>
            <a:br>
              <a:rPr lang="en-US" sz="3200" smtClean="0"/>
            </a:br>
            <a:r>
              <a:rPr lang="en-US" sz="3200" smtClean="0"/>
              <a:t>in GEF Adaptation Strategy</a:t>
            </a:r>
            <a:r>
              <a:rPr lang="en-US" sz="4000" smtClean="0"/>
              <a:t> </a:t>
            </a:r>
            <a:r>
              <a:rPr lang="en-US" sz="3200" smtClean="0"/>
              <a:t>for LDCF and SCCF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LDCF/SCCF prioritize a broad range of sectors that support livelihoods 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Ensures that project design and the Result-Based management considers socioeconomic and gender issues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GEF has developed </a:t>
            </a:r>
            <a:r>
              <a:rPr lang="en-US" sz="2500" smtClean="0">
                <a:solidFill>
                  <a:schemeClr val="hlink"/>
                </a:solidFill>
              </a:rPr>
              <a:t>specific policies to further the goal of gender equity in the context of GEF operations</a:t>
            </a:r>
            <a:r>
              <a:rPr lang="en-US" sz="2500" smtClean="0"/>
              <a:t>, which will become part of </a:t>
            </a:r>
            <a:r>
              <a:rPr lang="en-US" sz="2500" smtClean="0">
                <a:solidFill>
                  <a:schemeClr val="hlink"/>
                </a:solidFill>
              </a:rPr>
              <a:t>project design requirements</a:t>
            </a:r>
            <a:r>
              <a:rPr lang="en-US" sz="2500" smtClean="0"/>
              <a:t> and part of project review criteria for LDCF/SCCF as well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cap="small" dirty="0"/>
              <a:t>ADAPTATION TO CLIMATE CHANGE (LDCF/SCCF) FRAMEWORK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143000"/>
          <a:ext cx="8001000" cy="5078413"/>
        </p:xfrm>
        <a:graphic>
          <a:graphicData uri="http://schemas.openxmlformats.org/drawingml/2006/table">
            <a:tbl>
              <a:tblPr/>
              <a:tblGrid>
                <a:gridCol w="2965450"/>
                <a:gridCol w="5035550"/>
              </a:tblGrid>
              <a:tr h="7477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CCA-2: Increasing Adaptive Capacity: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Increase adaptive capacity to respond to the impacts of climate change, including variability, at local, national, regional and global level </a:t>
                      </a:r>
                    </a:p>
                  </a:txBody>
                  <a:tcPr marL="27255" marR="27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Outcome 2.1:  Increased knowledge and understanding of climate variability and change-induced threats at country level and in targeted vulnerable areas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Indicator 2.1.2 Vulnerability and risk perception index, disaggregated by gender (Score)</a:t>
                      </a:r>
                    </a:p>
                  </a:txBody>
                  <a:tcPr marL="27255" marR="27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Outcome 2.2:  Strengthened adaptive capacity to reduce risks to climate-induced economic losses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Indicator 21.2.2 Capacity perception index, disaggregated by gender (Score)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55" marR="27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Outcome 2.3: Strengthened awareness and ownership of adaptation and climate risk reduction processes at local level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Indicator 2.3.1 Targeted population awareness of predicted adverse impacts of climate change and appropriate responses, disaggregated by gender (Score)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Indicator 2.3.2  % of population affirming ownership of adaptation processes, disaggregated by gender (% of population)</a:t>
                      </a:r>
                    </a:p>
                  </a:txBody>
                  <a:tcPr marL="27255" marR="27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CCA-3: Adaptation Technology Transfer: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Promote transfer and adoption of adaptation technology </a:t>
                      </a:r>
                    </a:p>
                  </a:txBody>
                  <a:tcPr marL="27255" marR="27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Outcome 3.1: Successful demonstration, deployment, and transfer of relevant adaptation technology in targeted areas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Indicator 3.1.1 % of targeted groups adopting transferred adaptation technologies by technology type, disaggregated by gender (Score)</a:t>
                      </a:r>
                    </a:p>
                  </a:txBody>
                  <a:tcPr marL="27255" marR="27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Outcome 3.2: Enhanced enabling environment to support adaptation-related technology transfer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Indicator 3.2.2 Strengthened capacity to transfer appropriate adaptation technologies, disaggregated by gender (Score)</a:t>
                      </a:r>
                    </a:p>
                  </a:txBody>
                  <a:tcPr marL="27255" marR="27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15240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991600" cy="6705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1068</Words>
  <Application>Microsoft Office PowerPoint</Application>
  <PresentationFormat>On-screen Show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Mainstreaming Gender in the GEF:  Good Practices from the  Climate Change Adaptation Portfolio</vt:lpstr>
      <vt:lpstr>Slide 2</vt:lpstr>
      <vt:lpstr>Adaptation Financing</vt:lpstr>
      <vt:lpstr>3 Pillars of LDCF/SCCF Adaptation Strategy</vt:lpstr>
      <vt:lpstr>Innovative Features of LDCF and SCCF</vt:lpstr>
      <vt:lpstr>LDCF</vt:lpstr>
      <vt:lpstr>SCCF</vt:lpstr>
      <vt:lpstr>Specific Focus on Gender  in GEF Adaptation Strategy for LDCF and SCCF</vt:lpstr>
      <vt:lpstr>ADAPTATION TO CLIMATE CHANGE (LDCF/SCCF) FRAMEWORK</vt:lpstr>
      <vt:lpstr>NAPA and Gender</vt:lpstr>
      <vt:lpstr>Addressing Gender Issues</vt:lpstr>
      <vt:lpstr>Addressing Gender Issues</vt:lpstr>
      <vt:lpstr>Example: Burkina Faso</vt:lpstr>
      <vt:lpstr>Small Grants Programme</vt:lpstr>
      <vt:lpstr>Slide 15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GEF support to adaptation</dc:title>
  <dc:creator>WB353429</dc:creator>
  <cp:lastModifiedBy>UNFCCC</cp:lastModifiedBy>
  <cp:revision>52</cp:revision>
  <dcterms:created xsi:type="dcterms:W3CDTF">2011-06-01T14:42:09Z</dcterms:created>
  <dcterms:modified xsi:type="dcterms:W3CDTF">2011-06-13T18:44:29Z</dcterms:modified>
</cp:coreProperties>
</file>