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83" r:id="rId3"/>
    <p:sldId id="260" r:id="rId4"/>
    <p:sldId id="289" r:id="rId5"/>
    <p:sldId id="265" r:id="rId6"/>
    <p:sldId id="290" r:id="rId7"/>
    <p:sldId id="291" r:id="rId8"/>
    <p:sldId id="292" r:id="rId9"/>
    <p:sldId id="287" r:id="rId10"/>
    <p:sldId id="279" r:id="rId1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284"/>
    <a:srgbClr val="E8A33C"/>
    <a:srgbClr val="689B3F"/>
    <a:srgbClr val="4472C4"/>
    <a:srgbClr val="ADDFE8"/>
    <a:srgbClr val="CFD5EA"/>
    <a:srgbClr val="70AD47"/>
    <a:srgbClr val="000000"/>
    <a:srgbClr val="CC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8" autoAdjust="0"/>
    <p:restoredTop sz="93491" autoAdjust="0"/>
  </p:normalViewPr>
  <p:slideViewPr>
    <p:cSldViewPr snapToGrid="0">
      <p:cViewPr>
        <p:scale>
          <a:sx n="103" d="100"/>
          <a:sy n="103" d="100"/>
        </p:scale>
        <p:origin x="-328"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PH"/>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4FCC05B1-7FFE-441D-AACB-9F87A9CE3D34}" type="datetimeFigureOut">
              <a:rPr lang="en-PH" smtClean="0"/>
              <a:pPr/>
              <a:t>11/7/16</a:t>
            </a:fld>
            <a:endParaRPr lang="en-PH"/>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PH"/>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PH"/>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603D319E-384F-4928-946C-BE5469209039}" type="slidenum">
              <a:rPr lang="en-PH" smtClean="0"/>
              <a:pPr/>
              <a:t>‹#›</a:t>
            </a:fld>
            <a:endParaRPr lang="en-PH"/>
          </a:p>
        </p:txBody>
      </p:sp>
    </p:spTree>
    <p:extLst>
      <p:ext uri="{BB962C8B-B14F-4D97-AF65-F5344CB8AC3E}">
        <p14:creationId xmlns:p14="http://schemas.microsoft.com/office/powerpoint/2010/main" val="207906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defTabSz="939363">
              <a:buFontTx/>
              <a:buChar char="•"/>
              <a:defRPr/>
            </a:pPr>
            <a:r>
              <a:rPr lang="en-PH" dirty="0" smtClean="0">
                <a:solidFill>
                  <a:schemeClr val="tx1"/>
                </a:solidFill>
                <a:latin typeface="Times New Roman" pitchFamily="18" charset="0"/>
                <a:cs typeface="Times New Roman" pitchFamily="18" charset="0"/>
              </a:rPr>
              <a:t>As</a:t>
            </a:r>
            <a:r>
              <a:rPr lang="en-PH" baseline="0" dirty="0" smtClean="0">
                <a:solidFill>
                  <a:schemeClr val="tx1"/>
                </a:solidFill>
                <a:latin typeface="Times New Roman" pitchFamily="18" charset="0"/>
                <a:cs typeface="Times New Roman" pitchFamily="18" charset="0"/>
              </a:rPr>
              <a:t> of 2016, 13</a:t>
            </a:r>
            <a:r>
              <a:rPr lang="en-PH" baseline="30000" dirty="0" smtClean="0">
                <a:solidFill>
                  <a:schemeClr val="tx1"/>
                </a:solidFill>
                <a:latin typeface="Times New Roman" pitchFamily="18" charset="0"/>
                <a:cs typeface="Times New Roman" pitchFamily="18" charset="0"/>
              </a:rPr>
              <a:t>th</a:t>
            </a:r>
            <a:r>
              <a:rPr lang="en-PH" baseline="0" dirty="0" smtClean="0">
                <a:solidFill>
                  <a:schemeClr val="tx1"/>
                </a:solidFill>
                <a:latin typeface="Times New Roman" pitchFamily="18" charset="0"/>
                <a:cs typeface="Times New Roman" pitchFamily="18" charset="0"/>
              </a:rPr>
              <a:t> in the Climate Change Vulnerability Index.</a:t>
            </a:r>
            <a:endParaRPr lang="en-PH"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03D319E-384F-4928-946C-BE5469209039}" type="slidenum">
              <a:rPr lang="en-PH" smtClean="0"/>
              <a:pPr/>
              <a:t>2</a:t>
            </a:fld>
            <a:endParaRPr lang="en-P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39363">
              <a:defRPr/>
            </a:pPr>
            <a:r>
              <a:rPr lang="en-US" b="1" dirty="0" smtClean="0">
                <a:solidFill>
                  <a:schemeClr val="tx1"/>
                </a:solidFill>
                <a:latin typeface="Times New Roman" pitchFamily="18" charset="0"/>
                <a:cs typeface="Times New Roman" pitchFamily="18" charset="0"/>
              </a:rPr>
              <a:t>Inter-agency</a:t>
            </a:r>
            <a:r>
              <a:rPr lang="en-US" b="1" baseline="0" dirty="0" smtClean="0">
                <a:solidFill>
                  <a:schemeClr val="tx1"/>
                </a:solidFill>
                <a:latin typeface="Times New Roman" pitchFamily="18" charset="0"/>
                <a:cs typeface="Times New Roman" pitchFamily="18" charset="0"/>
              </a:rPr>
              <a:t> Committee on Climate Change (Administrative Order 220)</a:t>
            </a:r>
            <a:r>
              <a:rPr lang="en-US" baseline="0" dirty="0" smtClean="0">
                <a:solidFill>
                  <a:schemeClr val="tx1"/>
                </a:solidFill>
                <a:latin typeface="Times New Roman" pitchFamily="18" charset="0"/>
                <a:cs typeface="Times New Roman" pitchFamily="18" charset="0"/>
              </a:rPr>
              <a:t> – Chaired by DENR Secretary, co-shared by DOST secretary tasked to monitor and assess climate change impacts, formulate policies on climate change, designate focal to the UNEP and WMO. </a:t>
            </a:r>
          </a:p>
          <a:p>
            <a:pPr defTabSz="939363">
              <a:defRPr/>
            </a:pPr>
            <a:endParaRPr lang="en-US" baseline="0" dirty="0" smtClean="0">
              <a:solidFill>
                <a:schemeClr val="tx1"/>
              </a:solidFill>
              <a:latin typeface="Times New Roman" pitchFamily="18" charset="0"/>
              <a:cs typeface="Times New Roman" pitchFamily="18" charset="0"/>
            </a:endParaRPr>
          </a:p>
          <a:p>
            <a:pPr defTabSz="939363">
              <a:defRPr/>
            </a:pPr>
            <a:r>
              <a:rPr lang="en-US" b="1" baseline="0" dirty="0" smtClean="0">
                <a:solidFill>
                  <a:schemeClr val="tx1"/>
                </a:solidFill>
                <a:latin typeface="Times New Roman" pitchFamily="18" charset="0"/>
                <a:cs typeface="Times New Roman" pitchFamily="18" charset="0"/>
              </a:rPr>
              <a:t>Clean Development Mechanism (CDM</a:t>
            </a:r>
            <a:r>
              <a:rPr lang="en-US" baseline="0" dirty="0" smtClean="0">
                <a:solidFill>
                  <a:schemeClr val="tx1"/>
                </a:solidFill>
                <a:latin typeface="Times New Roman" pitchFamily="18" charset="0"/>
                <a:cs typeface="Times New Roman" pitchFamily="18" charset="0"/>
              </a:rPr>
              <a:t>) – market mechanism under the Kyoto Protocol which aims to assist developed countries to meet their emission reduction target while at the same time assist development countries to attain their sustainable development goals. One of the prerequisites for participating in the CDM is to designate a national authority. For the Philippines, DENR served as Designated National Authority</a:t>
            </a:r>
          </a:p>
          <a:p>
            <a:pPr defTabSz="939363">
              <a:defRPr/>
            </a:pPr>
            <a:endParaRPr lang="en-US" dirty="0" smtClean="0">
              <a:solidFill>
                <a:schemeClr val="tx1"/>
              </a:solidFill>
              <a:latin typeface="Times New Roman" pitchFamily="18" charset="0"/>
              <a:cs typeface="Times New Roman" pitchFamily="18" charset="0"/>
            </a:endParaRPr>
          </a:p>
          <a:p>
            <a:pPr defTabSz="939363">
              <a:defRPr/>
            </a:pPr>
            <a:r>
              <a:rPr lang="en-US" b="1" dirty="0" smtClean="0">
                <a:solidFill>
                  <a:schemeClr val="tx1"/>
                </a:solidFill>
                <a:latin typeface="Times New Roman" pitchFamily="18" charset="0"/>
                <a:cs typeface="Times New Roman" pitchFamily="18" charset="0"/>
              </a:rPr>
              <a:t>Climate Change Act of 2009 (Republic</a:t>
            </a:r>
            <a:r>
              <a:rPr lang="en-US" b="1" baseline="0" dirty="0" smtClean="0">
                <a:solidFill>
                  <a:schemeClr val="tx1"/>
                </a:solidFill>
                <a:latin typeface="Times New Roman" pitchFamily="18" charset="0"/>
                <a:cs typeface="Times New Roman" pitchFamily="18" charset="0"/>
              </a:rPr>
              <a:t> Act 9729)</a:t>
            </a:r>
            <a:r>
              <a:rPr lang="en-US" baseline="0" dirty="0" smtClean="0">
                <a:solidFill>
                  <a:schemeClr val="tx1"/>
                </a:solidFill>
                <a:latin typeface="Times New Roman" pitchFamily="18" charset="0"/>
                <a:cs typeface="Times New Roman" pitchFamily="18" charset="0"/>
              </a:rPr>
              <a:t> – </a:t>
            </a:r>
            <a:r>
              <a:rPr lang="en-US" dirty="0" smtClean="0">
                <a:solidFill>
                  <a:schemeClr val="tx1"/>
                </a:solidFill>
                <a:latin typeface="Times New Roman" pitchFamily="18" charset="0"/>
                <a:cs typeface="Times New Roman" pitchFamily="18" charset="0"/>
              </a:rPr>
              <a:t>An Act Mainstreaming Climate Change Into Government Policy Formulations, Establishing the Framework Strategy and Program on Climate Change, Creating for this Purpose the Climate Change Commission, and for other purposes. Some of the salient features of the Act are:</a:t>
            </a:r>
          </a:p>
          <a:p>
            <a:pPr defTabSz="939363">
              <a:defRPr/>
            </a:pPr>
            <a:r>
              <a:rPr lang="en-US" dirty="0" smtClean="0">
                <a:solidFill>
                  <a:schemeClr val="tx1"/>
                </a:solidFill>
                <a:latin typeface="Times New Roman" pitchFamily="18" charset="0"/>
                <a:cs typeface="Times New Roman" pitchFamily="18" charset="0"/>
              </a:rPr>
              <a:t>	- Creation of the Climate Change Commission</a:t>
            </a:r>
          </a:p>
          <a:p>
            <a:pPr defTabSz="939363">
              <a:defRPr/>
            </a:pPr>
            <a:r>
              <a:rPr lang="en-US" dirty="0" smtClean="0">
                <a:solidFill>
                  <a:schemeClr val="tx1"/>
                </a:solidFill>
                <a:latin typeface="Times New Roman" pitchFamily="18" charset="0"/>
                <a:cs typeface="Times New Roman" pitchFamily="18" charset="0"/>
              </a:rPr>
              <a:t>	- </a:t>
            </a:r>
            <a:r>
              <a:rPr lang="en-US" baseline="0" dirty="0" smtClean="0">
                <a:solidFill>
                  <a:schemeClr val="tx1"/>
                </a:solidFill>
                <a:latin typeface="Times New Roman" pitchFamily="18" charset="0"/>
                <a:cs typeface="Times New Roman" pitchFamily="18" charset="0"/>
              </a:rPr>
              <a:t>Mainstreaming of climate change actions in national government, </a:t>
            </a:r>
            <a:r>
              <a:rPr lang="en-US" baseline="0" dirty="0" err="1" smtClean="0">
                <a:solidFill>
                  <a:schemeClr val="tx1"/>
                </a:solidFill>
                <a:latin typeface="Times New Roman" pitchFamily="18" charset="0"/>
                <a:cs typeface="Times New Roman" pitchFamily="18" charset="0"/>
              </a:rPr>
              <a:t>sectoral</a:t>
            </a:r>
            <a:r>
              <a:rPr lang="en-US" baseline="0" dirty="0" smtClean="0">
                <a:solidFill>
                  <a:schemeClr val="tx1"/>
                </a:solidFill>
                <a:latin typeface="Times New Roman" pitchFamily="18" charset="0"/>
                <a:cs typeface="Times New Roman" pitchFamily="18" charset="0"/>
              </a:rPr>
              <a:t> and local policies and programs. 	  </a:t>
            </a:r>
            <a:r>
              <a:rPr lang="en-US" dirty="0" smtClean="0">
                <a:solidFill>
                  <a:schemeClr val="tx1"/>
                </a:solidFill>
                <a:latin typeface="Times New Roman" pitchFamily="18" charset="0"/>
                <a:cs typeface="Times New Roman" pitchFamily="18" charset="0"/>
              </a:rPr>
              <a:t>Acknowledge that local government units are the frontline agencies in the formulation, planning and implementation</a:t>
            </a:r>
          </a:p>
          <a:p>
            <a:pPr defTabSz="939363">
              <a:defRPr/>
            </a:pPr>
            <a:r>
              <a:rPr lang="en-US" dirty="0" smtClean="0">
                <a:solidFill>
                  <a:schemeClr val="tx1"/>
                </a:solidFill>
                <a:latin typeface="Times New Roman" pitchFamily="18" charset="0"/>
                <a:cs typeface="Times New Roman" pitchFamily="18" charset="0"/>
              </a:rPr>
              <a:t>                     of climate change action plans</a:t>
            </a:r>
          </a:p>
          <a:p>
            <a:pPr lvl="0"/>
            <a:r>
              <a:rPr lang="en-US" dirty="0" smtClean="0">
                <a:solidFill>
                  <a:schemeClr val="tx1"/>
                </a:solidFill>
                <a:latin typeface="Times New Roman" pitchFamily="18" charset="0"/>
                <a:cs typeface="Times New Roman" pitchFamily="18" charset="0"/>
              </a:rPr>
              <a:t>	-</a:t>
            </a:r>
            <a:r>
              <a:rPr lang="en-PH" dirty="0" smtClean="0">
                <a:solidFill>
                  <a:schemeClr val="tx1"/>
                </a:solidFill>
                <a:latin typeface="Times New Roman" pitchFamily="18" charset="0"/>
                <a:cs typeface="Times New Roman" pitchFamily="18" charset="0"/>
              </a:rPr>
              <a:t> Formulation of NFSCC and NCCAP</a:t>
            </a:r>
          </a:p>
          <a:p>
            <a:pPr lvl="0"/>
            <a:r>
              <a:rPr lang="en-PH" dirty="0" smtClean="0">
                <a:solidFill>
                  <a:schemeClr val="tx1"/>
                </a:solidFill>
                <a:latin typeface="Times New Roman" pitchFamily="18" charset="0"/>
                <a:cs typeface="Times New Roman" pitchFamily="18" charset="0"/>
              </a:rPr>
              <a:t>	-</a:t>
            </a:r>
            <a:r>
              <a:rPr lang="en-PH" baseline="0" dirty="0" smtClean="0">
                <a:solidFill>
                  <a:schemeClr val="tx1"/>
                </a:solidFill>
                <a:latin typeface="Times New Roman" pitchFamily="18" charset="0"/>
                <a:cs typeface="Times New Roman" pitchFamily="18" charset="0"/>
              </a:rPr>
              <a:t> </a:t>
            </a:r>
            <a:r>
              <a:rPr lang="en-PH" dirty="0" smtClean="0">
                <a:solidFill>
                  <a:schemeClr val="tx1"/>
                </a:solidFill>
                <a:latin typeface="Times New Roman" pitchFamily="18" charset="0"/>
                <a:cs typeface="Times New Roman" pitchFamily="18" charset="0"/>
              </a:rPr>
              <a:t>Establishment of Panel of Technical Experts</a:t>
            </a:r>
          </a:p>
          <a:p>
            <a:endParaRPr lang="en-US" b="1" dirty="0" smtClean="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Philippine</a:t>
            </a:r>
            <a:r>
              <a:rPr lang="en-US" b="1" baseline="0" dirty="0" smtClean="0">
                <a:solidFill>
                  <a:schemeClr val="tx1"/>
                </a:solidFill>
                <a:latin typeface="Times New Roman" pitchFamily="18" charset="0"/>
                <a:cs typeface="Times New Roman" pitchFamily="18" charset="0"/>
              </a:rPr>
              <a:t> Strategy on Climate Change Adaptation – </a:t>
            </a:r>
            <a:r>
              <a:rPr lang="en-US" b="0" baseline="0" dirty="0" smtClean="0">
                <a:solidFill>
                  <a:schemeClr val="tx1"/>
                </a:solidFill>
                <a:latin typeface="Times New Roman" pitchFamily="18" charset="0"/>
                <a:cs typeface="Times New Roman" pitchFamily="18" charset="0"/>
              </a:rPr>
              <a:t>This was incorporated in the National Framework Strategy on Climate Change.</a:t>
            </a:r>
          </a:p>
          <a:p>
            <a:endParaRPr lang="en-US" b="1" dirty="0" smtClean="0">
              <a:solidFill>
                <a:schemeClr val="tx1"/>
              </a:solidFill>
              <a:latin typeface="Times New Roman" pitchFamily="18" charset="0"/>
              <a:cs typeface="Times New Roman" pitchFamily="18" charset="0"/>
            </a:endParaRPr>
          </a:p>
          <a:p>
            <a:pPr defTabSz="939363">
              <a:defRPr/>
            </a:pPr>
            <a:r>
              <a:rPr lang="en-US" b="1" baseline="0" dirty="0" smtClean="0">
                <a:solidFill>
                  <a:schemeClr val="tx1"/>
                </a:solidFill>
                <a:latin typeface="Times New Roman" pitchFamily="18" charset="0"/>
                <a:cs typeface="Times New Roman" pitchFamily="18" charset="0"/>
              </a:rPr>
              <a:t>National Framework Strategy on Climate Change </a:t>
            </a:r>
            <a:r>
              <a:rPr lang="en-US" b="0" baseline="0"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Long-term objective is to build the adaptive capacity of communities and increasing the resilience of natural ecosystems to climate change. The NFSCC was then translated into the NCCAP</a:t>
            </a:r>
          </a:p>
          <a:p>
            <a:endParaRPr lang="en-US" b="1" dirty="0" smtClean="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Cabinet Cluster</a:t>
            </a:r>
            <a:r>
              <a:rPr lang="en-US" b="1" baseline="0" dirty="0" smtClean="0">
                <a:solidFill>
                  <a:schemeClr val="tx1"/>
                </a:solidFill>
                <a:latin typeface="Times New Roman" pitchFamily="18" charset="0"/>
                <a:cs typeface="Times New Roman" pitchFamily="18" charset="0"/>
              </a:rPr>
              <a:t> on Climate Change Adaptation and Mitigation - </a:t>
            </a:r>
            <a:r>
              <a:rPr lang="en-PH" dirty="0" smtClean="0">
                <a:solidFill>
                  <a:schemeClr val="tx1"/>
                </a:solidFill>
                <a:latin typeface="Times New Roman" pitchFamily="18" charset="0"/>
                <a:cs typeface="Times New Roman" pitchFamily="18" charset="0"/>
              </a:rPr>
              <a:t>Pursuing Our Social Contract With the Filipino People through the reorganization of the Cabinet Clusters</a:t>
            </a:r>
            <a:endParaRPr lang="en-US" b="0" baseline="0" dirty="0" smtClean="0">
              <a:solidFill>
                <a:schemeClr val="tx1"/>
              </a:solidFill>
              <a:latin typeface="Times New Roman" pitchFamily="18" charset="0"/>
              <a:cs typeface="Times New Roman" pitchFamily="18" charset="0"/>
            </a:endParaRPr>
          </a:p>
          <a:p>
            <a:endParaRPr lang="en-US" b="1" baseline="0" dirty="0" smtClean="0">
              <a:solidFill>
                <a:schemeClr val="tx1"/>
              </a:solidFill>
              <a:latin typeface="Times New Roman" pitchFamily="18" charset="0"/>
              <a:cs typeface="Times New Roman" pitchFamily="18" charset="0"/>
            </a:endParaRPr>
          </a:p>
          <a:p>
            <a:r>
              <a:rPr lang="en-US" b="1" baseline="0" dirty="0" smtClean="0">
                <a:solidFill>
                  <a:schemeClr val="tx1"/>
                </a:solidFill>
                <a:latin typeface="Times New Roman" pitchFamily="18" charset="0"/>
                <a:cs typeface="Times New Roman" pitchFamily="18" charset="0"/>
              </a:rPr>
              <a:t>Supplemental Guidelines for Integrating Climate Change Adaptation and Disaster Risk Reduction and Management on CLUP – </a:t>
            </a:r>
            <a:r>
              <a:rPr lang="en-US" b="0" baseline="0" dirty="0" smtClean="0">
                <a:solidFill>
                  <a:schemeClr val="tx1"/>
                </a:solidFill>
                <a:latin typeface="Times New Roman" pitchFamily="18" charset="0"/>
                <a:cs typeface="Times New Roman" pitchFamily="18" charset="0"/>
              </a:rPr>
              <a:t>CCC with UNDP and HLURB developed guidelines to </a:t>
            </a:r>
            <a:r>
              <a:rPr lang="en-US" dirty="0" smtClean="0">
                <a:solidFill>
                  <a:schemeClr val="tx1"/>
                </a:solidFill>
                <a:latin typeface="Times New Roman" pitchFamily="18" charset="0"/>
                <a:cs typeface="Times New Roman" pitchFamily="18" charset="0"/>
              </a:rPr>
              <a:t>support the national strategic priority on mainstreaming disaster risk reduction and climate change adaptation in the development processes with emphasis on the formulation of climate- and risk-sensitive CLUP and zoning ordinance</a:t>
            </a:r>
            <a:endParaRPr lang="en-US" b="1" baseline="0" dirty="0" smtClean="0">
              <a:solidFill>
                <a:schemeClr val="tx1"/>
              </a:solidFill>
              <a:latin typeface="Times New Roman" pitchFamily="18" charset="0"/>
              <a:cs typeface="Times New Roman" pitchFamily="18" charset="0"/>
            </a:endParaRPr>
          </a:p>
          <a:p>
            <a:endParaRPr lang="en-US" b="1" baseline="0" dirty="0" smtClean="0">
              <a:solidFill>
                <a:schemeClr val="tx1"/>
              </a:solidFill>
              <a:latin typeface="Times New Roman" pitchFamily="18" charset="0"/>
              <a:cs typeface="Times New Roman" pitchFamily="18" charset="0"/>
            </a:endParaRPr>
          </a:p>
          <a:p>
            <a:r>
              <a:rPr lang="en-US" b="1" baseline="0" dirty="0" smtClean="0">
                <a:solidFill>
                  <a:schemeClr val="tx1"/>
                </a:solidFill>
                <a:latin typeface="Times New Roman" pitchFamily="18" charset="0"/>
                <a:cs typeface="Times New Roman" pitchFamily="18" charset="0"/>
              </a:rPr>
              <a:t>Institutionalizing the Philippine Green House Gas Inventory Management and Reporting System (EO 174) - </a:t>
            </a:r>
            <a:r>
              <a:rPr lang="en-US" dirty="0" smtClean="0">
                <a:solidFill>
                  <a:schemeClr val="tx1"/>
                </a:solidFill>
                <a:latin typeface="Times New Roman" pitchFamily="18" charset="0"/>
                <a:cs typeface="Times New Roman" pitchFamily="18" charset="0"/>
              </a:rPr>
              <a:t>established to institutionalize the GHG inventory management and reporting system in relevant government agencies to enable the country to transition towards a climate-resilient pathway for sustainable development</a:t>
            </a:r>
            <a:endParaRPr lang="en-US" b="1" dirty="0" smtClean="0">
              <a:solidFill>
                <a:schemeClr val="tx1"/>
              </a:solidFill>
              <a:latin typeface="Times New Roman" pitchFamily="18" charset="0"/>
              <a:cs typeface="Times New Roman" pitchFamily="18" charset="0"/>
            </a:endParaRPr>
          </a:p>
          <a:p>
            <a:endParaRPr lang="en-US" dirty="0" smtClean="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Joint</a:t>
            </a:r>
            <a:r>
              <a:rPr lang="en-US" b="1" baseline="0" dirty="0" smtClean="0">
                <a:solidFill>
                  <a:schemeClr val="tx1"/>
                </a:solidFill>
                <a:latin typeface="Times New Roman" pitchFamily="18" charset="0"/>
                <a:cs typeface="Times New Roman" pitchFamily="18" charset="0"/>
              </a:rPr>
              <a:t> Memorandum Circular DBM-CCC 2015-01 Climate Change Expenditure Tagging - </a:t>
            </a:r>
            <a:r>
              <a:rPr lang="en-US" dirty="0" smtClean="0">
                <a:solidFill>
                  <a:schemeClr val="tx1"/>
                </a:solidFill>
                <a:latin typeface="Times New Roman" pitchFamily="18" charset="0"/>
                <a:cs typeface="Times New Roman" pitchFamily="18" charset="0"/>
              </a:rPr>
              <a:t>issued by DBM and CCC</a:t>
            </a:r>
            <a:r>
              <a:rPr lang="en-US" baseline="0" dirty="0" smtClean="0">
                <a:solidFill>
                  <a:schemeClr val="tx1"/>
                </a:solidFill>
                <a:latin typeface="Times New Roman" pitchFamily="18" charset="0"/>
                <a:cs typeface="Times New Roman" pitchFamily="18" charset="0"/>
              </a:rPr>
              <a:t> to tag </a:t>
            </a:r>
            <a:r>
              <a:rPr lang="en-US" dirty="0" smtClean="0">
                <a:solidFill>
                  <a:schemeClr val="tx1"/>
                </a:solidFill>
                <a:latin typeface="Times New Roman" pitchFamily="18" charset="0"/>
                <a:cs typeface="Times New Roman" pitchFamily="18" charset="0"/>
              </a:rPr>
              <a:t>government expenditures for CC adaptation and mitigation in the budget process; CCC developed typologies for Adaptation and Mitigation</a:t>
            </a:r>
            <a:r>
              <a:rPr lang="en-US" baseline="0" dirty="0" smtClean="0">
                <a:solidFill>
                  <a:schemeClr val="tx1"/>
                </a:solidFill>
                <a:latin typeface="Times New Roman" pitchFamily="18" charset="0"/>
                <a:cs typeface="Times New Roman" pitchFamily="18" charset="0"/>
              </a:rPr>
              <a:t> i</a:t>
            </a:r>
            <a:r>
              <a:rPr lang="en-US" dirty="0" smtClean="0">
                <a:solidFill>
                  <a:schemeClr val="tx1"/>
                </a:solidFill>
                <a:latin typeface="Times New Roman" pitchFamily="18" charset="0"/>
                <a:cs typeface="Times New Roman" pitchFamily="18" charset="0"/>
              </a:rPr>
              <a:t>ssued for all national government agencies, commissions, state universities and colleges</a:t>
            </a:r>
          </a:p>
          <a:p>
            <a:endParaRPr lang="en-US" b="1" baseline="0" dirty="0" smtClean="0">
              <a:solidFill>
                <a:schemeClr val="tx1"/>
              </a:solidFill>
              <a:latin typeface="Times New Roman" pitchFamily="18" charset="0"/>
              <a:cs typeface="Times New Roman" pitchFamily="18" charset="0"/>
            </a:endParaRPr>
          </a:p>
          <a:p>
            <a:r>
              <a:rPr lang="en-US" b="1" baseline="0" dirty="0" smtClean="0">
                <a:solidFill>
                  <a:schemeClr val="tx1"/>
                </a:solidFill>
                <a:latin typeface="Times New Roman" pitchFamily="18" charset="0"/>
                <a:cs typeface="Times New Roman" pitchFamily="18" charset="0"/>
              </a:rPr>
              <a:t>Adopting the Policy on Ensuring Sustainable Renewable Energy Resource Management (EO 206) – </a:t>
            </a:r>
            <a:r>
              <a:rPr lang="en-US" b="0" baseline="0" dirty="0" smtClean="0">
                <a:solidFill>
                  <a:schemeClr val="tx1"/>
                </a:solidFill>
                <a:latin typeface="Times New Roman" pitchFamily="18" charset="0"/>
                <a:cs typeface="Times New Roman" pitchFamily="18" charset="0"/>
              </a:rPr>
              <a:t>encourages DOE to accelerate the development of indigenous energy resources, along with this, the CCC issued a resolution that would a comprehensive review national policies and development of a framework for energy</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03D319E-384F-4928-946C-BE5469209039}" type="slidenum">
              <a:rPr lang="en-PH" smtClean="0"/>
              <a:pPr/>
              <a:t>3</a:t>
            </a:fld>
            <a:endParaRPr lang="en-P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r>
              <a:rPr lang="en-US" b="1" dirty="0" smtClean="0">
                <a:solidFill>
                  <a:schemeClr val="tx1"/>
                </a:solidFill>
                <a:latin typeface="Times New Roman" pitchFamily="18" charset="0"/>
                <a:cs typeface="Times New Roman" pitchFamily="18" charset="0"/>
              </a:rPr>
              <a:t>National Climate Change Action Plan  (NCCAP)</a:t>
            </a:r>
          </a:p>
          <a:p>
            <a:pPr>
              <a:buFont typeface="Times New Roman" pitchFamily="18" charset="0"/>
              <a:buChar char="-"/>
            </a:pPr>
            <a:r>
              <a:rPr lang="en-US" dirty="0" smtClean="0">
                <a:solidFill>
                  <a:schemeClr val="tx1"/>
                </a:solidFill>
                <a:latin typeface="Times New Roman" pitchFamily="18" charset="0"/>
                <a:cs typeface="Times New Roman" pitchFamily="18" charset="0"/>
              </a:rPr>
              <a:t> Outlines the specific long program and strategies for adaptation and mitigation, spanning across three political administrations</a:t>
            </a:r>
          </a:p>
          <a:p>
            <a:pPr>
              <a:buFont typeface="Times New Roman" pitchFamily="18" charset="0"/>
              <a:buChar char="-"/>
            </a:pPr>
            <a:r>
              <a:rPr lang="en-US" dirty="0" smtClean="0">
                <a:solidFill>
                  <a:schemeClr val="tx1"/>
                </a:solidFill>
                <a:latin typeface="Times New Roman" pitchFamily="18" charset="0"/>
                <a:cs typeface="Times New Roman" pitchFamily="18" charset="0"/>
              </a:rPr>
              <a:t> </a:t>
            </a:r>
            <a:r>
              <a:rPr lang="en-PH" dirty="0" smtClean="0">
                <a:solidFill>
                  <a:schemeClr val="tx1"/>
                </a:solidFill>
                <a:latin typeface="Times New Roman" pitchFamily="18" charset="0"/>
                <a:cs typeface="Times New Roman" pitchFamily="18" charset="0"/>
              </a:rPr>
              <a:t>Aims to address urgent and immediate needs and concerns of the country relating to the dangerous consequences of climate change to vulnerable sectors such as agriculture, water resources, ecosystems, humans and infrastructure services</a:t>
            </a:r>
          </a:p>
          <a:p>
            <a:pPr>
              <a:buFont typeface="Times New Roman" pitchFamily="18" charset="0"/>
              <a:buChar char="-"/>
            </a:pPr>
            <a:r>
              <a:rPr lang="en-US" b="0" kern="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Ultimate Goal </a:t>
            </a:r>
            <a:r>
              <a:rPr lang="en-US" b="0" kern="1200" baseline="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b="0" i="0" kern="1200" baseline="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a:t>
            </a:r>
            <a:r>
              <a:rPr lang="en-US" b="0" i="0" kern="1200" dirty="0" smtClean="0">
                <a:solidFill>
                  <a:schemeClr val="tx1"/>
                </a:solidFill>
                <a:latin typeface="Times New Roman" pitchFamily="18" charset="0"/>
                <a:cs typeface="Times New Roman" pitchFamily="18" charset="0"/>
              </a:rPr>
              <a:t>uild </a:t>
            </a:r>
            <a:r>
              <a:rPr lang="en-US" i="0" kern="1200" dirty="0" smtClean="0">
                <a:solidFill>
                  <a:schemeClr val="tx1"/>
                </a:solidFill>
                <a:latin typeface="Times New Roman" pitchFamily="18" charset="0"/>
                <a:cs typeface="Times New Roman" pitchFamily="18" charset="0"/>
              </a:rPr>
              <a:t>the adaptive capacities of women and men in their communities, increase the resilience of vulnerable sectors and natural ecosystems to climate change, and optimize mitigation opportunities towards gender-responsive and rights-based sustainable development</a:t>
            </a:r>
          </a:p>
          <a:p>
            <a:pPr eaLnBrk="1" hangingPunct="1">
              <a:spcBef>
                <a:spcPct val="0"/>
              </a:spcBef>
              <a:buFont typeface="Times New Roman" pitchFamily="18" charset="0"/>
              <a:buChar char="-"/>
            </a:pPr>
            <a:endParaRPr lang="en-US" dirty="0" smtClean="0">
              <a:solidFill>
                <a:schemeClr val="tx1"/>
              </a:solidFill>
              <a:latin typeface="Times New Roman" pitchFamily="18" charset="0"/>
              <a:cs typeface="Times New Roman" pitchFamily="18" charset="0"/>
            </a:endParaRPr>
          </a:p>
          <a:p>
            <a:pPr eaLnBrk="1" hangingPunct="1">
              <a:spcBef>
                <a:spcPct val="0"/>
              </a:spcBef>
              <a:buFont typeface="Times New Roman" pitchFamily="18" charset="0"/>
              <a:buChar char="-"/>
            </a:pPr>
            <a:r>
              <a:rPr lang="en-US" b="1" dirty="0" smtClean="0">
                <a:solidFill>
                  <a:schemeClr val="tx1"/>
                </a:solidFill>
                <a:latin typeface="Times New Roman" pitchFamily="18" charset="0"/>
                <a:cs typeface="Times New Roman" pitchFamily="18" charset="0"/>
              </a:rPr>
              <a:t>Results Based Monitoring and Evaluation System</a:t>
            </a:r>
          </a:p>
          <a:p>
            <a:pPr>
              <a:buFont typeface="Times New Roman" pitchFamily="18" charset="0"/>
              <a:buChar char="-"/>
            </a:pPr>
            <a:r>
              <a:rPr lang="en-US" dirty="0" smtClean="0">
                <a:solidFill>
                  <a:schemeClr val="tx1"/>
                </a:solidFill>
                <a:latin typeface="Times New Roman" pitchFamily="18" charset="0"/>
                <a:cs typeface="Times New Roman" pitchFamily="18" charset="0"/>
              </a:rPr>
              <a:t> Established in order to accurately and progressively capture the impact of the NCCAP</a:t>
            </a:r>
          </a:p>
          <a:p>
            <a:pPr>
              <a:buFont typeface="Times New Roman" pitchFamily="18" charset="0"/>
              <a:buChar char="-"/>
            </a:pPr>
            <a:r>
              <a:rPr lang="en-US" dirty="0" smtClean="0">
                <a:solidFill>
                  <a:schemeClr val="tx1"/>
                </a:solidFill>
                <a:latin typeface="Times New Roman" pitchFamily="18" charset="0"/>
                <a:cs typeface="Times New Roman" pitchFamily="18" charset="0"/>
              </a:rPr>
              <a:t> Employs evidenced- based methods and analyses in monitoring and evaluating climate related activities</a:t>
            </a:r>
            <a:endParaRPr lang="en-US" b="1" dirty="0" smtClean="0">
              <a:solidFill>
                <a:schemeClr val="tx1"/>
              </a:solidFill>
              <a:latin typeface="Times New Roman" pitchFamily="18" charset="0"/>
              <a:cs typeface="Times New Roman" pitchFamily="18" charset="0"/>
            </a:endParaRPr>
          </a:p>
          <a:p>
            <a:pPr>
              <a:buFont typeface="Times New Roman" pitchFamily="18" charset="0"/>
              <a:buChar char="-"/>
            </a:pPr>
            <a:r>
              <a:rPr lang="en-PH" i="1" dirty="0" smtClean="0">
                <a:solidFill>
                  <a:schemeClr val="tx1"/>
                </a:solidFill>
                <a:latin typeface="Times New Roman" pitchFamily="18" charset="0"/>
                <a:cs typeface="Times New Roman" pitchFamily="18" charset="0"/>
              </a:rPr>
              <a:t>Vision</a:t>
            </a:r>
            <a:r>
              <a:rPr lang="en-PH" i="0" dirty="0" smtClean="0">
                <a:solidFill>
                  <a:schemeClr val="tx1"/>
                </a:solidFill>
                <a:latin typeface="Times New Roman" pitchFamily="18" charset="0"/>
                <a:cs typeface="Times New Roman" pitchFamily="18" charset="0"/>
              </a:rPr>
              <a:t>: A fully operational results-based M&amp;E system by Jan. 1, 2016 serving as a tool to improve and adjust NCCAP targets and activities from 2014 to 2028.</a:t>
            </a:r>
            <a:endParaRPr lang="en-US" i="0" dirty="0" smtClean="0">
              <a:solidFill>
                <a:schemeClr val="tx1"/>
              </a:solidFill>
              <a:latin typeface="Times New Roman" pitchFamily="18" charset="0"/>
              <a:cs typeface="Times New Roman" pitchFamily="18" charset="0"/>
            </a:endParaRPr>
          </a:p>
          <a:p>
            <a:pPr>
              <a:buFont typeface="Times New Roman" pitchFamily="18" charset="0"/>
              <a:buChar char="-"/>
            </a:pPr>
            <a:r>
              <a:rPr lang="en-PH" i="1" dirty="0" smtClean="0">
                <a:solidFill>
                  <a:schemeClr val="tx1"/>
                </a:solidFill>
                <a:latin typeface="Times New Roman" pitchFamily="18" charset="0"/>
                <a:cs typeface="Times New Roman" pitchFamily="18" charset="0"/>
              </a:rPr>
              <a:t>Mission</a:t>
            </a:r>
            <a:r>
              <a:rPr lang="en-PH" i="0" dirty="0" smtClean="0">
                <a:solidFill>
                  <a:schemeClr val="tx1"/>
                </a:solidFill>
                <a:latin typeface="Times New Roman" pitchFamily="18" charset="0"/>
                <a:cs typeface="Times New Roman" pitchFamily="18" charset="0"/>
              </a:rPr>
              <a:t>: To accurately and progressively capture the impact of the NCCAP through evidenced-based methods and analyses, which will serve as bases for periodic refinements and recalibration of NCCAP strategies and tactics.</a:t>
            </a:r>
            <a:endParaRPr lang="en-US" i="0" dirty="0" smtClean="0">
              <a:solidFill>
                <a:schemeClr val="tx1"/>
              </a:solidFill>
              <a:latin typeface="Times New Roman" pitchFamily="18" charset="0"/>
              <a:cs typeface="Times New Roman" pitchFamily="18" charset="0"/>
            </a:endParaRPr>
          </a:p>
          <a:p>
            <a:pPr eaLnBrk="1" hangingPunct="1">
              <a:spcBef>
                <a:spcPct val="0"/>
              </a:spcBef>
              <a:buFont typeface="Times New Roman" pitchFamily="18" charset="0"/>
              <a:buChar char="-"/>
            </a:pPr>
            <a:endParaRPr lang="en-US"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1F623EB-0FEC-3E4F-8810-D831262968AE}" type="slidenum">
              <a:rPr lang="en-US" smtClean="0"/>
              <a:pPr/>
              <a:t>4</a:t>
            </a:fld>
            <a:endParaRPr lang="en-US" dirty="0"/>
          </a:p>
        </p:txBody>
      </p:sp>
    </p:spTree>
    <p:extLst>
      <p:ext uri="{BB962C8B-B14F-4D97-AF65-F5344CB8AC3E}">
        <p14:creationId xmlns:p14="http://schemas.microsoft.com/office/powerpoint/2010/main" val="136695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latin typeface="Times New Roman" pitchFamily="18" charset="0"/>
                <a:cs typeface="Times New Roman" pitchFamily="18" charset="0"/>
              </a:rPr>
              <a:t>We have</a:t>
            </a:r>
            <a:r>
              <a:rPr lang="en-PH" baseline="0" dirty="0" smtClean="0">
                <a:latin typeface="Times New Roman" pitchFamily="18" charset="0"/>
                <a:cs typeface="Times New Roman" pitchFamily="18" charset="0"/>
              </a:rPr>
              <a:t> also begun to adopt the NAP Process in the PH context.</a:t>
            </a:r>
            <a:endParaRPr lang="en-PH" dirty="0" smtClean="0">
              <a:latin typeface="Times New Roman" pitchFamily="18" charset="0"/>
              <a:cs typeface="Times New Roman" pitchFamily="18" charset="0"/>
            </a:endParaRPr>
          </a:p>
          <a:p>
            <a:endParaRPr lang="en-PH" dirty="0" smtClean="0">
              <a:latin typeface="Times New Roman" pitchFamily="18" charset="0"/>
              <a:cs typeface="Times New Roman" pitchFamily="18" charset="0"/>
            </a:endParaRPr>
          </a:p>
          <a:p>
            <a:r>
              <a:rPr lang="en-PH" dirty="0" smtClean="0">
                <a:latin typeface="Times New Roman" pitchFamily="18" charset="0"/>
                <a:cs typeface="Times New Roman" pitchFamily="18" charset="0"/>
              </a:rPr>
              <a:t>The Philippines puts</a:t>
            </a:r>
            <a:r>
              <a:rPr lang="en-PH" baseline="0" dirty="0" smtClean="0">
                <a:latin typeface="Times New Roman" pitchFamily="18" charset="0"/>
                <a:cs typeface="Times New Roman" pitchFamily="18" charset="0"/>
              </a:rPr>
              <a:t> premium on a multi-stakeholder, participatory and inclusive NAP process that supports the country’s  long-term development vision and medium-term development plan. It will build-on existing institutional arrangements to minimize introduction of planning “layers” and avoid redundancy in the planning process. The process will be guided by a roadmap that will serve as the CCC blueprint in engaging the key agencies and other stakeholders.</a:t>
            </a:r>
          </a:p>
          <a:p>
            <a:endParaRPr lang="en-PH" baseline="0" dirty="0" smtClean="0">
              <a:latin typeface="Times New Roman" pitchFamily="18" charset="0"/>
              <a:cs typeface="Times New Roman" pitchFamily="18" charset="0"/>
            </a:endParaRPr>
          </a:p>
          <a:p>
            <a:r>
              <a:rPr lang="en-PH" baseline="0" dirty="0" smtClean="0">
                <a:latin typeface="Times New Roman" pitchFamily="18" charset="0"/>
                <a:cs typeface="Times New Roman" pitchFamily="18" charset="0"/>
              </a:rPr>
              <a:t>This figure, modified to reflect the PH context, nicely captures the iterative process of adaptation planning. It indicates the different entry points where key agencies/actors can contribute in the process. The PH also started to look into developing NAP process worksteams that can be implemented in parallel, led by key government agencies.</a:t>
            </a:r>
            <a:endParaRPr lang="en-PH"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15F6BFA1-9D90-3E42-93F4-4B03A201C1FE}" type="slidenum">
              <a:rPr lang="en-US" smtClean="0"/>
              <a:pPr>
                <a:defRPr/>
              </a:pPr>
              <a:t>5</a:t>
            </a:fld>
            <a:endParaRPr lang="en-US"/>
          </a:p>
        </p:txBody>
      </p:sp>
    </p:spTree>
    <p:extLst>
      <p:ext uri="{BB962C8B-B14F-4D97-AF65-F5344CB8AC3E}">
        <p14:creationId xmlns:p14="http://schemas.microsoft.com/office/powerpoint/2010/main" val="391108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NDC Roadmap will be divided into 3 main components:</a:t>
            </a:r>
          </a:p>
          <a:p>
            <a:endParaRPr lang="en-US" dirty="0" smtClean="0"/>
          </a:p>
          <a:p>
            <a:r>
              <a:rPr lang="en-US" dirty="0" smtClean="0"/>
              <a:t>First</a:t>
            </a:r>
            <a:r>
              <a:rPr lang="en-US" baseline="0" dirty="0" smtClean="0"/>
              <a:t> is to revisit the INDC and existing plans and policies relevant to the transition from INDC to NDC.  Activities include a review of the assumptions and options identified in the INDC submission and ascertain measures to improve the calculations with better data as agencies will now implement Executive Order 174 Institutionalizing the GHG Inventory.  A review of the current MRV framework will be done to ensure that the system will be flexible to accommodate latest decisions of the COP in preparation for the ratification of the Paris Agreement</a:t>
            </a:r>
          </a:p>
          <a:p>
            <a:endParaRPr lang="en-US" baseline="0" dirty="0" smtClean="0"/>
          </a:p>
          <a:p>
            <a:pPr defTabSz="939363">
              <a:defRPr/>
            </a:pPr>
            <a:r>
              <a:rPr lang="en-US" baseline="0" dirty="0" smtClean="0"/>
              <a:t>Second phase will involve recalculations and revisions of the assumptions and methodologies.  Having a robust, clear and transparent method of calculating the baselines, emissions inventory and projections are critical in monitoring progress of achieving the target that will be set by the Philippines. Identification and setting up of the necessary institutional arrangements are critical components for a successful formulation and monitoring of NDCs.  It is also in this phase where a series of consultations and workshops will take place involving different key stakeholders such as the academe, CSOs, private sector and the whole of government including those at the sub-national level.  </a:t>
            </a:r>
          </a:p>
          <a:p>
            <a:endParaRPr lang="en-US" baseline="0" dirty="0" smtClean="0"/>
          </a:p>
          <a:p>
            <a:r>
              <a:rPr lang="en-US" baseline="0" dirty="0" smtClean="0"/>
              <a:t>The third phase would include finalization and reporting of the 1</a:t>
            </a:r>
            <a:r>
              <a:rPr lang="en-US" baseline="30000" dirty="0" smtClean="0"/>
              <a:t>st</a:t>
            </a:r>
            <a:r>
              <a:rPr lang="en-US" baseline="0" dirty="0" smtClean="0"/>
              <a:t> NDC.  At this stage, it is envisioned that the MRV system is up and running and that the system is robust to enable the Philippines to monitor and to report regularly to the UNFCCC its progress in implementing the NDC.</a:t>
            </a:r>
            <a:endParaRPr lang="en-US" dirty="0"/>
          </a:p>
        </p:txBody>
      </p:sp>
      <p:sp>
        <p:nvSpPr>
          <p:cNvPr id="4" name="Slide Number Placeholder 3"/>
          <p:cNvSpPr>
            <a:spLocks noGrp="1"/>
          </p:cNvSpPr>
          <p:nvPr>
            <p:ph type="sldNum" sz="quarter" idx="10"/>
          </p:nvPr>
        </p:nvSpPr>
        <p:spPr/>
        <p:txBody>
          <a:bodyPr/>
          <a:lstStyle/>
          <a:p>
            <a:fld id="{5D7196C1-6F07-4AAD-98E0-50E953F903C7}" type="slidenum">
              <a:rPr lang="en-PH" smtClean="0"/>
              <a:t>8</a:t>
            </a:fld>
            <a:endParaRPr lang="en-PH"/>
          </a:p>
        </p:txBody>
      </p:sp>
    </p:spTree>
    <p:extLst>
      <p:ext uri="{BB962C8B-B14F-4D97-AF65-F5344CB8AC3E}">
        <p14:creationId xmlns:p14="http://schemas.microsoft.com/office/powerpoint/2010/main" val="163876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aseline="0" smtClean="0">
                <a:latin typeface="Times New Roman" pitchFamily="18" charset="0"/>
                <a:cs typeface="Times New Roman" pitchFamily="18" charset="0"/>
              </a:rPr>
              <a:t>This </a:t>
            </a:r>
            <a:r>
              <a:rPr lang="en-PH" baseline="0" dirty="0" smtClean="0">
                <a:latin typeface="Times New Roman" pitchFamily="18" charset="0"/>
                <a:cs typeface="Times New Roman" pitchFamily="18" charset="0"/>
              </a:rPr>
              <a:t>is why we are here today, so we learn from your experiences and we may solve our own remaining challenges.</a:t>
            </a:r>
            <a:endParaRPr lang="en-PH"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15F6BFA1-9D90-3E42-93F4-4B03A201C1FE}" type="slidenum">
              <a:rPr lang="en-US" smtClean="0"/>
              <a:pPr>
                <a:defRPr/>
              </a:pPr>
              <a:t>9</a:t>
            </a:fld>
            <a:endParaRPr lang="en-US"/>
          </a:p>
        </p:txBody>
      </p:sp>
    </p:spTree>
    <p:extLst>
      <p:ext uri="{BB962C8B-B14F-4D97-AF65-F5344CB8AC3E}">
        <p14:creationId xmlns:p14="http://schemas.microsoft.com/office/powerpoint/2010/main" val="391108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952095"/>
            <a:ext cx="7772400" cy="1136633"/>
          </a:xfrm>
        </p:spPr>
        <p:txBody>
          <a:bodyPr anchor="ctr">
            <a:normAutofit/>
          </a:bodyPr>
          <a:lstStyle>
            <a:lvl1pPr algn="ctr">
              <a:defRPr sz="4800">
                <a:latin typeface="Gill Sans MT" panose="020B0502020104020203" pitchFamily="34" charset="0"/>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143000" y="3180804"/>
            <a:ext cx="6858000" cy="1011059"/>
          </a:xfrm>
        </p:spPr>
        <p:txBody>
          <a:bodyPr anchor="ctr">
            <a:normAutofit/>
          </a:bodyPr>
          <a:lstStyle>
            <a:lvl1pPr marL="0" indent="0" algn="ctr">
              <a:buNone/>
              <a:defRPr sz="28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a:t>
            </a:r>
            <a:endParaRPr lang="en-US" dirty="0"/>
          </a:p>
        </p:txBody>
      </p:sp>
      <p:sp>
        <p:nvSpPr>
          <p:cNvPr id="5" name="Footer Placeholder 3"/>
          <p:cNvSpPr>
            <a:spLocks noGrp="1"/>
          </p:cNvSpPr>
          <p:nvPr>
            <p:ph type="ftr" sz="quarter" idx="11"/>
          </p:nvPr>
        </p:nvSpPr>
        <p:spPr>
          <a:xfrm>
            <a:off x="5626393" y="5750178"/>
            <a:ext cx="2888957" cy="588979"/>
          </a:xfrm>
        </p:spPr>
        <p:txBody>
          <a:bodyPr/>
          <a:lstStyle>
            <a:lvl1pPr algn="l">
              <a:defRPr b="0">
                <a:latin typeface="Gill Sans MT" panose="020B0502020104020203" pitchFamily="34" charset="0"/>
              </a:defRPr>
            </a:lvl1pPr>
          </a:lstStyle>
          <a:p>
            <a:r>
              <a:rPr lang="en-PH" dirty="0" smtClean="0"/>
              <a:t>Title of the Meeting</a:t>
            </a:r>
          </a:p>
          <a:p>
            <a:r>
              <a:rPr lang="en-PH" dirty="0" smtClean="0"/>
              <a:t>Division Name</a:t>
            </a:r>
          </a:p>
          <a:p>
            <a:r>
              <a:rPr lang="en-PH" dirty="0" smtClean="0"/>
              <a:t>Date (optional)</a:t>
            </a:r>
            <a:endParaRPr lang="en-PH" dirty="0"/>
          </a:p>
        </p:txBody>
      </p:sp>
    </p:spTree>
    <p:extLst>
      <p:ext uri="{BB962C8B-B14F-4D97-AF65-F5344CB8AC3E}">
        <p14:creationId xmlns:p14="http://schemas.microsoft.com/office/powerpoint/2010/main" val="193577970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19235"/>
            <a:ext cx="7886700" cy="1325563"/>
          </a:xfrm>
        </p:spPr>
        <p:txBody>
          <a:bodyPr>
            <a:normAutofit/>
          </a:bodyPr>
          <a:lstStyle>
            <a:lvl1pPr algn="ctr">
              <a:defRPr sz="4800">
                <a:latin typeface="Gill Sans MT" panose="020B0502020104020203" pitchFamily="34" charset="0"/>
              </a:defRPr>
            </a:lvl1pPr>
          </a:lstStyle>
          <a:p>
            <a:r>
              <a:rPr lang="en-US" dirty="0" smtClean="0"/>
              <a:t>Section Header</a:t>
            </a:r>
            <a:endParaRPr lang="en-US" dirty="0"/>
          </a:p>
        </p:txBody>
      </p:sp>
      <p:sp>
        <p:nvSpPr>
          <p:cNvPr id="9" name="Footer Placeholder 3"/>
          <p:cNvSpPr>
            <a:spLocks noGrp="1"/>
          </p:cNvSpPr>
          <p:nvPr>
            <p:ph type="ftr" sz="quarter" idx="11"/>
          </p:nvPr>
        </p:nvSpPr>
        <p:spPr>
          <a:xfrm>
            <a:off x="5626393" y="6007028"/>
            <a:ext cx="2888957" cy="588979"/>
          </a:xfrm>
        </p:spPr>
        <p:txBody>
          <a:bodyPr/>
          <a:lstStyle>
            <a:lvl1pPr algn="l">
              <a:defRPr b="0">
                <a:latin typeface="Gill Sans MT" panose="020B0502020104020203" pitchFamily="34" charset="0"/>
              </a:defRPr>
            </a:lvl1pPr>
          </a:lstStyle>
          <a:p>
            <a:r>
              <a:rPr lang="en-PH" dirty="0" smtClean="0"/>
              <a:t>Title of the Meeting</a:t>
            </a:r>
          </a:p>
          <a:p>
            <a:r>
              <a:rPr lang="en-PH" dirty="0" smtClean="0"/>
              <a:t>Division Name</a:t>
            </a:r>
          </a:p>
          <a:p>
            <a:r>
              <a:rPr lang="en-PH" dirty="0" smtClean="0"/>
              <a:t>Date (optional)</a:t>
            </a:r>
            <a:endParaRPr lang="en-PH" dirty="0"/>
          </a:p>
        </p:txBody>
      </p:sp>
      <p:sp>
        <p:nvSpPr>
          <p:cNvPr id="7" name="Text Placeholder 6"/>
          <p:cNvSpPr>
            <a:spLocks noGrp="1"/>
          </p:cNvSpPr>
          <p:nvPr>
            <p:ph type="body" sz="quarter" idx="12" hasCustomPrompt="1"/>
          </p:nvPr>
        </p:nvSpPr>
        <p:spPr>
          <a:xfrm>
            <a:off x="628650" y="2003425"/>
            <a:ext cx="7886700" cy="3586163"/>
          </a:xfrm>
        </p:spPr>
        <p:txBody>
          <a:bodyPr anchor="ctr"/>
          <a:lstStyle>
            <a:lvl1pPr marL="0" indent="0" algn="ctr">
              <a:buNone/>
              <a:defRPr baseline="0"/>
            </a:lvl1pPr>
          </a:lstStyle>
          <a:p>
            <a:pPr lvl="0"/>
            <a:r>
              <a:rPr lang="en-US" dirty="0" smtClean="0"/>
              <a:t>Copy or text</a:t>
            </a:r>
            <a:endParaRPr lang="en-PH" dirty="0"/>
          </a:p>
        </p:txBody>
      </p:sp>
    </p:spTree>
    <p:extLst>
      <p:ext uri="{BB962C8B-B14F-4D97-AF65-F5344CB8AC3E}">
        <p14:creationId xmlns:p14="http://schemas.microsoft.com/office/powerpoint/2010/main" val="131133666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315146"/>
            <a:ext cx="7886700" cy="934948"/>
          </a:xfrm>
        </p:spPr>
        <p:txBody>
          <a:bodyPr>
            <a:normAutofit/>
          </a:bodyPr>
          <a:lstStyle>
            <a:lvl1pPr algn="ctr">
              <a:defRPr sz="1500">
                <a:latin typeface="Gill Sans MT" panose="020B0502020104020203" pitchFamily="34" charset="0"/>
              </a:defRPr>
            </a:lvl1pPr>
          </a:lstStyle>
          <a:p>
            <a:r>
              <a:rPr lang="en-US" dirty="0" smtClean="0"/>
              <a:t>Description</a:t>
            </a:r>
            <a:endParaRPr lang="en-PH" dirty="0"/>
          </a:p>
        </p:txBody>
      </p:sp>
      <p:sp>
        <p:nvSpPr>
          <p:cNvPr id="8" name="Picture Placeholder 8"/>
          <p:cNvSpPr>
            <a:spLocks noGrp="1"/>
          </p:cNvSpPr>
          <p:nvPr>
            <p:ph type="pic" sz="quarter" idx="10" hasCustomPrompt="1"/>
          </p:nvPr>
        </p:nvSpPr>
        <p:spPr>
          <a:xfrm>
            <a:off x="628650" y="524335"/>
            <a:ext cx="7886700" cy="3605869"/>
          </a:xfrm>
        </p:spPr>
        <p:txBody>
          <a:bodyPr anchor="ctr">
            <a:normAutofit/>
          </a:bodyPr>
          <a:lstStyle>
            <a:lvl1pPr marL="0" indent="0" algn="ctr">
              <a:buNone/>
              <a:defRPr sz="4500"/>
            </a:lvl1pPr>
          </a:lstStyle>
          <a:p>
            <a:r>
              <a:rPr lang="en-US" dirty="0" smtClean="0"/>
              <a:t>Images</a:t>
            </a:r>
            <a:endParaRPr lang="en-PH" dirty="0"/>
          </a:p>
        </p:txBody>
      </p:sp>
      <p:sp>
        <p:nvSpPr>
          <p:cNvPr id="5" name="Footer Placeholder 3"/>
          <p:cNvSpPr>
            <a:spLocks noGrp="1"/>
          </p:cNvSpPr>
          <p:nvPr>
            <p:ph type="ftr" sz="quarter" idx="11"/>
          </p:nvPr>
        </p:nvSpPr>
        <p:spPr>
          <a:xfrm>
            <a:off x="5626393" y="6007028"/>
            <a:ext cx="2888957" cy="588979"/>
          </a:xfrm>
        </p:spPr>
        <p:txBody>
          <a:bodyPr/>
          <a:lstStyle>
            <a:lvl1pPr algn="l">
              <a:defRPr b="0">
                <a:latin typeface="Gill Sans MT" panose="020B0502020104020203" pitchFamily="34" charset="0"/>
              </a:defRPr>
            </a:lvl1pPr>
          </a:lstStyle>
          <a:p>
            <a:r>
              <a:rPr lang="en-PH" dirty="0" smtClean="0"/>
              <a:t>Title of the Meeting</a:t>
            </a:r>
          </a:p>
          <a:p>
            <a:r>
              <a:rPr lang="en-PH" dirty="0" smtClean="0"/>
              <a:t>Division Name</a:t>
            </a:r>
          </a:p>
          <a:p>
            <a:r>
              <a:rPr lang="en-PH" dirty="0" smtClean="0"/>
              <a:t>Date (optional)</a:t>
            </a:r>
            <a:endParaRPr lang="en-PH" dirty="0"/>
          </a:p>
        </p:txBody>
      </p:sp>
    </p:spTree>
    <p:extLst>
      <p:ext uri="{BB962C8B-B14F-4D97-AF65-F5344CB8AC3E}">
        <p14:creationId xmlns:p14="http://schemas.microsoft.com/office/powerpoint/2010/main" val="260737704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85800" y="2630183"/>
            <a:ext cx="7772400" cy="879779"/>
          </a:xfrm>
        </p:spPr>
        <p:txBody>
          <a:bodyPr anchor="b">
            <a:normAutofit/>
          </a:bodyPr>
          <a:lstStyle>
            <a:lvl1pPr algn="ctr">
              <a:defRPr sz="4800">
                <a:latin typeface="Gill Sans MT" panose="020B0502020104020203" pitchFamily="34" charset="0"/>
              </a:defRPr>
            </a:lvl1pPr>
          </a:lstStyle>
          <a:p>
            <a:r>
              <a:rPr lang="en-US" dirty="0" smtClean="0"/>
              <a:t>THANK YOU</a:t>
            </a:r>
            <a:endParaRPr lang="en-US" dirty="0"/>
          </a:p>
        </p:txBody>
      </p:sp>
      <p:sp>
        <p:nvSpPr>
          <p:cNvPr id="4" name="Footer Placeholder 3"/>
          <p:cNvSpPr>
            <a:spLocks noGrp="1"/>
          </p:cNvSpPr>
          <p:nvPr>
            <p:ph type="ftr" sz="quarter" idx="11"/>
          </p:nvPr>
        </p:nvSpPr>
        <p:spPr>
          <a:xfrm>
            <a:off x="5626393" y="6007028"/>
            <a:ext cx="2888957" cy="588979"/>
          </a:xfrm>
        </p:spPr>
        <p:txBody>
          <a:bodyPr/>
          <a:lstStyle>
            <a:lvl1pPr algn="l">
              <a:defRPr b="0">
                <a:latin typeface="Gill Sans MT" panose="020B0502020104020203" pitchFamily="34" charset="0"/>
              </a:defRPr>
            </a:lvl1pPr>
          </a:lstStyle>
          <a:p>
            <a:r>
              <a:rPr lang="en-PH" dirty="0" smtClean="0"/>
              <a:t>Title of the Meeting</a:t>
            </a:r>
          </a:p>
          <a:p>
            <a:r>
              <a:rPr lang="en-PH" dirty="0" smtClean="0"/>
              <a:t>Division Name</a:t>
            </a:r>
          </a:p>
          <a:p>
            <a:r>
              <a:rPr lang="en-PH" dirty="0" smtClean="0"/>
              <a:t>Date (optional)</a:t>
            </a:r>
            <a:endParaRPr lang="en-PH" dirty="0"/>
          </a:p>
        </p:txBody>
      </p:sp>
    </p:spTree>
    <p:extLst>
      <p:ext uri="{BB962C8B-B14F-4D97-AF65-F5344CB8AC3E}">
        <p14:creationId xmlns:p14="http://schemas.microsoft.com/office/powerpoint/2010/main" val="375010056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10EA8-2029-4D6E-B38A-F4A3EC887FC4}" type="datetimeFigureOut">
              <a:rPr lang="en-PH" smtClean="0"/>
              <a:pPr/>
              <a:t>11/7/16</a:t>
            </a:fld>
            <a:endParaRPr lang="en-P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A0797-2E51-44D3-9FA5-4BB9CDAC0A16}" type="slidenum">
              <a:rPr lang="en-PH" smtClean="0"/>
              <a:pPr/>
              <a:t>‹#›</a:t>
            </a:fld>
            <a:endParaRPr lang="en-PH"/>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 y="59436"/>
            <a:ext cx="8982456" cy="6739128"/>
          </a:xfrm>
          <a:prstGeom prst="rect">
            <a:avLst/>
          </a:prstGeom>
        </p:spPr>
      </p:pic>
    </p:spTree>
    <p:extLst>
      <p:ext uri="{BB962C8B-B14F-4D97-AF65-F5344CB8AC3E}">
        <p14:creationId xmlns:p14="http://schemas.microsoft.com/office/powerpoint/2010/main" val="1283244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4" r:id="rId4"/>
  </p:sldLayoutIdLst>
  <p:transition xmlns:p14="http://schemas.microsoft.com/office/powerpoint/2010/main" spd="slow">
    <p:fade/>
  </p:transition>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limate.gov.p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eg"/><Relationship Id="rId6" Type="http://schemas.openxmlformats.org/officeDocument/2006/relationships/image" Target="../media/image21.png"/><Relationship Id="rId7" Type="http://schemas.openxmlformats.org/officeDocument/2006/relationships/image" Target="../media/image22.gif"/><Relationship Id="rId8" Type="http://schemas.openxmlformats.org/officeDocument/2006/relationships/image" Target="../media/image23.jpeg"/><Relationship Id="rId9" Type="http://schemas.openxmlformats.org/officeDocument/2006/relationships/image" Target="../media/image24.gif"/><Relationship Id="rId10"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60328"/>
          </a:xfrm>
          <a:prstGeom prst="rect">
            <a:avLst/>
          </a:prstGeom>
        </p:spPr>
      </p:pic>
      <p:sp>
        <p:nvSpPr>
          <p:cNvPr id="3" name="Title 2"/>
          <p:cNvSpPr>
            <a:spLocks noGrp="1"/>
          </p:cNvSpPr>
          <p:nvPr>
            <p:ph type="ctrTitle"/>
          </p:nvPr>
        </p:nvSpPr>
        <p:spPr>
          <a:xfrm>
            <a:off x="137843" y="1494971"/>
            <a:ext cx="8867954" cy="2032000"/>
          </a:xfrm>
        </p:spPr>
        <p:txBody>
          <a:bodyPr>
            <a:noAutofit/>
          </a:bodyPr>
          <a:lstStyle/>
          <a:p>
            <a:r>
              <a:rPr lang="en-PH" sz="4400" dirty="0" smtClean="0"/>
              <a:t>NAP-NDC Linkages:</a:t>
            </a:r>
            <a:br>
              <a:rPr lang="en-PH" sz="4400" dirty="0" smtClean="0"/>
            </a:br>
            <a:r>
              <a:rPr lang="en-PH" sz="4400" dirty="0" smtClean="0"/>
              <a:t>Process in the Philippines</a:t>
            </a:r>
            <a:br>
              <a:rPr lang="en-PH" sz="4400" dirty="0" smtClean="0"/>
            </a:br>
            <a:endParaRPr lang="en-PH" sz="4400" i="1" dirty="0">
              <a:latin typeface="Cambria" panose="02040503050406030204" pitchFamily="18" charset="0"/>
            </a:endParaRPr>
          </a:p>
        </p:txBody>
      </p:sp>
      <p:sp>
        <p:nvSpPr>
          <p:cNvPr id="5" name="CustomShape 2"/>
          <p:cNvSpPr/>
          <p:nvPr/>
        </p:nvSpPr>
        <p:spPr>
          <a:xfrm>
            <a:off x="0" y="3088727"/>
            <a:ext cx="9143640" cy="1134929"/>
          </a:xfrm>
          <a:prstGeom prst="rect">
            <a:avLst/>
          </a:prstGeom>
          <a:noFill/>
          <a:ln>
            <a:noFill/>
          </a:ln>
        </p:spPr>
        <p:txBody>
          <a:bodyPr lIns="90000" tIns="45000" rIns="90000" bIns="45000"/>
          <a:lstStyle/>
          <a:p>
            <a:pPr algn="ctr">
              <a:lnSpc>
                <a:spcPct val="100000"/>
              </a:lnSpc>
            </a:pPr>
            <a:endParaRPr sz="2400" dirty="0"/>
          </a:p>
          <a:p>
            <a:pPr algn="ctr">
              <a:lnSpc>
                <a:spcPct val="100000"/>
              </a:lnSpc>
            </a:pPr>
            <a:r>
              <a:rPr lang="en-PH" sz="2800" dirty="0" smtClean="0">
                <a:latin typeface="Tw Cen MT"/>
              </a:rPr>
              <a:t>Atty. Railla Veronica D. Puno</a:t>
            </a:r>
          </a:p>
          <a:p>
            <a:pPr algn="ctr">
              <a:lnSpc>
                <a:spcPct val="100000"/>
              </a:lnSpc>
            </a:pPr>
            <a:r>
              <a:rPr lang="en-PH" sz="2800" dirty="0" smtClean="0">
                <a:latin typeface="Tw Cen MT"/>
              </a:rPr>
              <a:t>Climate Change Commission</a:t>
            </a:r>
            <a:endParaRPr sz="2400" dirty="0"/>
          </a:p>
        </p:txBody>
      </p:sp>
    </p:spTree>
    <p:extLst>
      <p:ext uri="{BB962C8B-B14F-4D97-AF65-F5344CB8AC3E}">
        <p14:creationId xmlns:p14="http://schemas.microsoft.com/office/powerpoint/2010/main" val="243524960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sz="quarter" idx="12"/>
          </p:nvPr>
        </p:nvSpPr>
        <p:spPr/>
        <p:txBody>
          <a:bodyPr/>
          <a:lstStyle/>
          <a:p>
            <a:pPr algn="r"/>
            <a:r>
              <a:rPr lang="en-US" dirty="0" smtClean="0">
                <a:cs typeface="Apple Chancery"/>
              </a:rPr>
              <a:t>Climate Change Commission (Philippines)  </a:t>
            </a:r>
          </a:p>
          <a:p>
            <a:pPr algn="r"/>
            <a:r>
              <a:rPr lang="en-US" dirty="0" smtClean="0">
                <a:cs typeface="Apple Chancery"/>
              </a:rPr>
              <a:t>Website: </a:t>
            </a:r>
            <a:r>
              <a:rPr lang="en-US" dirty="0" smtClean="0">
                <a:cs typeface="Apple Chancery"/>
                <a:hlinkClick r:id="rId2"/>
              </a:rPr>
              <a:t>http://climate.gov.ph</a:t>
            </a:r>
            <a:r>
              <a:rPr lang="en-US" dirty="0" smtClean="0">
                <a:cs typeface="Apple Chancery"/>
              </a:rPr>
              <a:t> </a:t>
            </a:r>
          </a:p>
          <a:p>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352928"/>
            <a:ext cx="8407031" cy="644316"/>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90000"/>
              </a:lnSpc>
              <a:spcBef>
                <a:spcPct val="0"/>
              </a:spcBef>
              <a:spcAft>
                <a:spcPts val="0"/>
              </a:spcAft>
              <a:buClrTx/>
              <a:buSzTx/>
              <a:buFontTx/>
              <a:buNone/>
              <a:tabLst/>
              <a:defRPr/>
            </a:pPr>
            <a:endParaRPr kumimoji="0" lang="en-PH" sz="3200" b="1" i="0" u="none" strike="noStrike" kern="1200" cap="none" spc="0" normalizeH="0" baseline="0" noProof="0" dirty="0">
              <a:ln>
                <a:noFill/>
              </a:ln>
              <a:solidFill>
                <a:schemeClr val="tx1"/>
              </a:solidFill>
              <a:effectLst/>
              <a:uLnTx/>
              <a:uFillTx/>
              <a:latin typeface="Gill Sans MT" panose="020B0502020104020203" pitchFamily="34" charset="0"/>
              <a:ea typeface="+mj-ea"/>
              <a:cs typeface="+mj-cs"/>
            </a:endParaRPr>
          </a:p>
        </p:txBody>
      </p:sp>
      <p:pic>
        <p:nvPicPr>
          <p:cNvPr id="5" name="Picture 4" descr="Screen Shot 2016-07-12 at 9.05.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34" y="375215"/>
            <a:ext cx="6121015" cy="1254618"/>
          </a:xfrm>
          <a:prstGeom prst="rect">
            <a:avLst/>
          </a:prstGeom>
        </p:spPr>
      </p:pic>
      <p:pic>
        <p:nvPicPr>
          <p:cNvPr id="7" name="Picture 6" descr="Screen Shot 2016-07-12 at 9.06.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667" y="3429786"/>
            <a:ext cx="5376333" cy="994696"/>
          </a:xfrm>
          <a:prstGeom prst="rect">
            <a:avLst/>
          </a:prstGeom>
        </p:spPr>
      </p:pic>
      <p:pic>
        <p:nvPicPr>
          <p:cNvPr id="8" name="Picture 7" descr="Screen Shot 2016-07-12 at 9.08.5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667" y="2401015"/>
            <a:ext cx="4508500" cy="1034582"/>
          </a:xfrm>
          <a:prstGeom prst="rect">
            <a:avLst/>
          </a:prstGeom>
        </p:spPr>
      </p:pic>
      <p:pic>
        <p:nvPicPr>
          <p:cNvPr id="9" name="Picture 8" descr="Screen Shot 2016-07-12 at 9.02.0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834" y="4554597"/>
            <a:ext cx="4741891" cy="1181569"/>
          </a:xfrm>
          <a:prstGeom prst="rect">
            <a:avLst/>
          </a:prstGeom>
        </p:spPr>
      </p:pic>
      <p:pic>
        <p:nvPicPr>
          <p:cNvPr id="16" name="Picture 15" descr="Screen Shot 2016-07-12 at 9.14.40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0807" y="4468283"/>
            <a:ext cx="3683859" cy="1098550"/>
          </a:xfrm>
          <a:prstGeom prst="rect">
            <a:avLst/>
          </a:prstGeom>
        </p:spPr>
      </p:pic>
      <p:pic>
        <p:nvPicPr>
          <p:cNvPr id="19" name="Picture 18" descr="Screen Shot 2016-07-12 at 9.21.18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1499" y="2768599"/>
            <a:ext cx="4339167" cy="725520"/>
          </a:xfrm>
          <a:prstGeom prst="rect">
            <a:avLst/>
          </a:prstGeom>
        </p:spPr>
      </p:pic>
      <p:pic>
        <p:nvPicPr>
          <p:cNvPr id="20" name="Picture 19" descr="Screen Shot 2016-07-12 at 9.28.44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60999" y="1515533"/>
            <a:ext cx="3471334" cy="1149741"/>
          </a:xfrm>
          <a:prstGeom prst="rect">
            <a:avLst/>
          </a:prstGeom>
        </p:spPr>
      </p:pic>
      <p:pic>
        <p:nvPicPr>
          <p:cNvPr id="23" name="Picture 22" descr="Screen Shot 2016-07-12 at 9.30.47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9000" y="1543049"/>
            <a:ext cx="4127500" cy="929419"/>
          </a:xfrm>
          <a:prstGeom prst="rect">
            <a:avLst/>
          </a:prstGeom>
        </p:spPr>
      </p:pic>
    </p:spTree>
    <p:extLst>
      <p:ext uri="{BB962C8B-B14F-4D97-AF65-F5344CB8AC3E}">
        <p14:creationId xmlns:p14="http://schemas.microsoft.com/office/powerpoint/2010/main" val="8366644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2928"/>
            <a:ext cx="8407031" cy="644316"/>
          </a:xfrm>
        </p:spPr>
        <p:txBody>
          <a:bodyPr>
            <a:normAutofit/>
          </a:bodyPr>
          <a:lstStyle/>
          <a:p>
            <a:pPr algn="ctr"/>
            <a:r>
              <a:rPr lang="en-PH" sz="3200" b="1" dirty="0" smtClean="0"/>
              <a:t>PHILIPPINE CLIMATE CHANGE POLICY</a:t>
            </a:r>
            <a:endParaRPr lang="en-PH" sz="3200" b="1" dirty="0"/>
          </a:p>
        </p:txBody>
      </p:sp>
      <p:grpSp>
        <p:nvGrpSpPr>
          <p:cNvPr id="26" name="Group 25"/>
          <p:cNvGrpSpPr/>
          <p:nvPr/>
        </p:nvGrpSpPr>
        <p:grpSpPr>
          <a:xfrm>
            <a:off x="-11875" y="938136"/>
            <a:ext cx="9155875" cy="5919864"/>
            <a:chOff x="-11875" y="938136"/>
            <a:chExt cx="9155875" cy="5919864"/>
          </a:xfrm>
        </p:grpSpPr>
        <p:grpSp>
          <p:nvGrpSpPr>
            <p:cNvPr id="3" name="Group 3"/>
            <p:cNvGrpSpPr/>
            <p:nvPr/>
          </p:nvGrpSpPr>
          <p:grpSpPr>
            <a:xfrm>
              <a:off x="-11875" y="938136"/>
              <a:ext cx="9155875" cy="5919864"/>
              <a:chOff x="288869" y="908569"/>
              <a:chExt cx="12280856" cy="8707732"/>
            </a:xfrm>
            <a:solidFill>
              <a:schemeClr val="accent4">
                <a:lumMod val="20000"/>
                <a:lumOff val="80000"/>
              </a:schemeClr>
            </a:solidFill>
          </p:grpSpPr>
          <p:grpSp>
            <p:nvGrpSpPr>
              <p:cNvPr id="4" name="Group 47"/>
              <p:cNvGrpSpPr/>
              <p:nvPr/>
            </p:nvGrpSpPr>
            <p:grpSpPr>
              <a:xfrm>
                <a:off x="288869" y="908569"/>
                <a:ext cx="12280856" cy="8707732"/>
                <a:chOff x="293925" y="1243620"/>
                <a:chExt cx="8383497" cy="5650036"/>
              </a:xfrm>
              <a:grpFill/>
            </p:grpSpPr>
            <p:sp>
              <p:nvSpPr>
                <p:cNvPr id="7" name="Text Box 4"/>
                <p:cNvSpPr txBox="1">
                  <a:spLocks noChangeArrowheads="1"/>
                </p:cNvSpPr>
                <p:nvPr/>
              </p:nvSpPr>
              <p:spPr bwMode="auto">
                <a:xfrm>
                  <a:off x="293925" y="1248671"/>
                  <a:ext cx="4191000" cy="39251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defTabSz="642717">
                    <a:defRPr/>
                  </a:pPr>
                  <a:r>
                    <a:rPr lang="en-US" sz="2000" kern="0" dirty="0">
                      <a:solidFill>
                        <a:srgbClr val="2E5284"/>
                      </a:solidFill>
                      <a:latin typeface="Calibri"/>
                      <a:cs typeface="Calibri"/>
                    </a:rPr>
                    <a:t>1991:	IACCC Established (A.O. 220)</a:t>
                  </a:r>
                </a:p>
              </p:txBody>
            </p:sp>
            <p:sp>
              <p:nvSpPr>
                <p:cNvPr id="10" name="Text Box 19"/>
                <p:cNvSpPr txBox="1">
                  <a:spLocks noChangeArrowheads="1"/>
                </p:cNvSpPr>
                <p:nvPr/>
              </p:nvSpPr>
              <p:spPr bwMode="auto">
                <a:xfrm>
                  <a:off x="304798" y="2321329"/>
                  <a:ext cx="4178267" cy="69444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defTabSz="642717">
                    <a:defRPr/>
                  </a:pPr>
                  <a:r>
                    <a:rPr lang="en-US" sz="2000" kern="0" dirty="0">
                      <a:solidFill>
                        <a:srgbClr val="2E5284"/>
                      </a:solidFill>
                      <a:latin typeface="Calibri"/>
                      <a:cs typeface="Calibri"/>
                    </a:rPr>
                    <a:t>2007: 	Presidential Task Force on 	Climate </a:t>
                  </a:r>
                  <a:r>
                    <a:rPr lang="en-US" sz="2000" kern="0" dirty="0" smtClean="0">
                      <a:solidFill>
                        <a:srgbClr val="2E5284"/>
                      </a:solidFill>
                      <a:latin typeface="Calibri"/>
                      <a:cs typeface="Calibri"/>
                    </a:rPr>
                    <a:t>Change created </a:t>
                  </a:r>
                  <a:endParaRPr lang="en-US" sz="2000" kern="0" dirty="0">
                    <a:solidFill>
                      <a:srgbClr val="2E5284"/>
                    </a:solidFill>
                    <a:latin typeface="Calibri"/>
                    <a:cs typeface="Calibri"/>
                  </a:endParaRPr>
                </a:p>
              </p:txBody>
            </p:sp>
            <p:sp>
              <p:nvSpPr>
                <p:cNvPr id="12" name="Text Box 6"/>
                <p:cNvSpPr txBox="1">
                  <a:spLocks noChangeArrowheads="1"/>
                </p:cNvSpPr>
                <p:nvPr/>
              </p:nvSpPr>
              <p:spPr bwMode="auto">
                <a:xfrm>
                  <a:off x="304798" y="1635992"/>
                  <a:ext cx="4178267" cy="69444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defTabSz="642717">
                    <a:defRPr/>
                  </a:pPr>
                  <a:r>
                    <a:rPr lang="en-US" sz="2000" kern="0" dirty="0">
                      <a:solidFill>
                        <a:srgbClr val="2E5284"/>
                      </a:solidFill>
                      <a:latin typeface="Calibri"/>
                      <a:cs typeface="Calibri"/>
                    </a:rPr>
                    <a:t>2004: 	DENR as Designated National 	</a:t>
                  </a:r>
                  <a:r>
                    <a:rPr lang="en-US" sz="2000" kern="0" dirty="0" smtClean="0">
                      <a:solidFill>
                        <a:srgbClr val="2E5284"/>
                      </a:solidFill>
                      <a:latin typeface="Calibri"/>
                      <a:cs typeface="Calibri"/>
                    </a:rPr>
                    <a:t>Authority for CDM </a:t>
                  </a:r>
                  <a:r>
                    <a:rPr lang="en-US" sz="2000" kern="0" dirty="0">
                      <a:solidFill>
                        <a:srgbClr val="2E5284"/>
                      </a:solidFill>
                      <a:latin typeface="Calibri"/>
                      <a:cs typeface="Calibri"/>
                    </a:rPr>
                    <a:t>(EO 320)</a:t>
                  </a:r>
                </a:p>
              </p:txBody>
            </p:sp>
            <p:sp>
              <p:nvSpPr>
                <p:cNvPr id="13" name="Text Box 12"/>
                <p:cNvSpPr txBox="1">
                  <a:spLocks noChangeArrowheads="1"/>
                </p:cNvSpPr>
                <p:nvPr/>
              </p:nvSpPr>
              <p:spPr bwMode="auto">
                <a:xfrm>
                  <a:off x="4486422" y="2361927"/>
                  <a:ext cx="4191000" cy="1194250"/>
                </a:xfrm>
                <a:prstGeom prst="rect">
                  <a:avLst/>
                </a:prstGeom>
                <a:solidFill>
                  <a:srgbClr val="92D050"/>
                </a:solidFill>
                <a:ln w="9525">
                  <a:solidFill>
                    <a:schemeClr val="tx1"/>
                  </a:solidFill>
                  <a:miter lim="800000"/>
                  <a:headEnd/>
                  <a:tailEnd/>
                </a:ln>
                <a:effectLst/>
              </p:spPr>
              <p:txBody>
                <a:bodyPr wrap="square">
                  <a:noAutofit/>
                </a:bodyPr>
                <a:lstStyle/>
                <a:p>
                  <a:pPr marL="625475" indent="-625475"/>
                  <a:r>
                    <a:rPr lang="en-US" kern="0" dirty="0" smtClean="0">
                      <a:cs typeface="Calibri"/>
                    </a:rPr>
                    <a:t>2013: Supplemental Guidelines for </a:t>
                  </a:r>
                  <a:r>
                    <a:rPr lang="en-US" dirty="0" smtClean="0"/>
                    <a:t>Integrating      Climate Change Adaptation and Disaster Risk Reduction &amp; Management on Comprehensive Land Use Planning </a:t>
                  </a:r>
                  <a:endParaRPr lang="en-US" kern="0" dirty="0">
                    <a:cs typeface="Calibri"/>
                  </a:endParaRPr>
                </a:p>
              </p:txBody>
            </p:sp>
            <p:grpSp>
              <p:nvGrpSpPr>
                <p:cNvPr id="5" name="Group 55"/>
                <p:cNvGrpSpPr/>
                <p:nvPr/>
              </p:nvGrpSpPr>
              <p:grpSpPr>
                <a:xfrm>
                  <a:off x="293925" y="1243620"/>
                  <a:ext cx="8383497" cy="5650036"/>
                  <a:chOff x="293925" y="1243620"/>
                  <a:chExt cx="8383497" cy="5650036"/>
                </a:xfrm>
                <a:grpFill/>
              </p:grpSpPr>
              <p:sp>
                <p:nvSpPr>
                  <p:cNvPr id="16" name="Text Box 12"/>
                  <p:cNvSpPr txBox="1">
                    <a:spLocks noChangeArrowheads="1"/>
                  </p:cNvSpPr>
                  <p:nvPr/>
                </p:nvSpPr>
                <p:spPr bwMode="auto">
                  <a:xfrm>
                    <a:off x="304798" y="5686652"/>
                    <a:ext cx="4191000" cy="120700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oAutofit/>
                  </a:bodyPr>
                  <a:lstStyle/>
                  <a:p>
                    <a:pPr defTabSz="642717">
                      <a:defRPr/>
                    </a:pPr>
                    <a:r>
                      <a:rPr lang="en-US" sz="2000" kern="0" dirty="0">
                        <a:latin typeface="Calibri"/>
                        <a:cs typeface="Calibri"/>
                      </a:rPr>
                      <a:t>2011: 	Cabinet cluster on Climate Change 	Adaptation and Mitigation (EO 43)</a:t>
                    </a:r>
                  </a:p>
                </p:txBody>
              </p:sp>
              <p:grpSp>
                <p:nvGrpSpPr>
                  <p:cNvPr id="14" name="Group 58"/>
                  <p:cNvGrpSpPr/>
                  <p:nvPr/>
                </p:nvGrpSpPr>
                <p:grpSpPr>
                  <a:xfrm>
                    <a:off x="293925" y="1243620"/>
                    <a:ext cx="8383497" cy="4447009"/>
                    <a:chOff x="293925" y="1243620"/>
                    <a:chExt cx="8383497" cy="4447009"/>
                  </a:xfrm>
                  <a:grpFill/>
                </p:grpSpPr>
                <p:sp>
                  <p:nvSpPr>
                    <p:cNvPr id="18" name="Text Box 7"/>
                    <p:cNvSpPr txBox="1">
                      <a:spLocks noChangeArrowheads="1"/>
                    </p:cNvSpPr>
                    <p:nvPr/>
                  </p:nvSpPr>
                  <p:spPr bwMode="auto">
                    <a:xfrm>
                      <a:off x="304798" y="3016699"/>
                      <a:ext cx="4178268" cy="929608"/>
                    </a:xfrm>
                    <a:prstGeom prst="rect">
                      <a:avLst/>
                    </a:prstGeom>
                    <a:solidFill>
                      <a:srgbClr val="92D050"/>
                    </a:solidFill>
                    <a:ln w="9525">
                      <a:solidFill>
                        <a:schemeClr val="tx1"/>
                      </a:solidFill>
                      <a:miter lim="800000"/>
                      <a:headEnd/>
                      <a:tailEnd/>
                    </a:ln>
                    <a:effectLst/>
                  </p:spPr>
                  <p:txBody>
                    <a:bodyPr wrap="square">
                      <a:noAutofit/>
                    </a:bodyPr>
                    <a:lstStyle/>
                    <a:p>
                      <a:pPr defTabSz="642717">
                        <a:defRPr/>
                      </a:pPr>
                      <a:r>
                        <a:rPr lang="en-US" sz="2000" kern="0" dirty="0">
                          <a:latin typeface="Calibri"/>
                          <a:cs typeface="Calibri"/>
                        </a:rPr>
                        <a:t>2009: Climate Change Act of 2009 </a:t>
                      </a:r>
                      <a:r>
                        <a:rPr lang="en-US" sz="2000" kern="0" dirty="0" smtClean="0">
                          <a:latin typeface="Calibri"/>
                          <a:cs typeface="Calibri"/>
                        </a:rPr>
                        <a:t>(</a:t>
                      </a:r>
                      <a:r>
                        <a:rPr lang="en-US" sz="2000" kern="0" dirty="0">
                          <a:latin typeface="Calibri"/>
                          <a:cs typeface="Calibri"/>
                        </a:rPr>
                        <a:t>RA </a:t>
                      </a:r>
                      <a:r>
                        <a:rPr lang="en-US" sz="2000" kern="0" dirty="0" smtClean="0">
                          <a:latin typeface="Calibri"/>
                          <a:cs typeface="Calibri"/>
                        </a:rPr>
                        <a:t>	9729</a:t>
                      </a:r>
                      <a:r>
                        <a:rPr lang="en-US" sz="2000" kern="0" dirty="0">
                          <a:latin typeface="Calibri"/>
                          <a:cs typeface="Calibri"/>
                        </a:rPr>
                        <a:t>) and creation of the </a:t>
                      </a:r>
                      <a:r>
                        <a:rPr lang="en-US" sz="2000" kern="0" dirty="0" smtClean="0">
                          <a:latin typeface="Calibri"/>
                          <a:cs typeface="Calibri"/>
                        </a:rPr>
                        <a:t>Climate 	Change </a:t>
                      </a:r>
                      <a:r>
                        <a:rPr lang="en-US" sz="2000" kern="0" dirty="0">
                          <a:latin typeface="Calibri"/>
                          <a:cs typeface="Calibri"/>
                        </a:rPr>
                        <a:t>Commission</a:t>
                      </a:r>
                    </a:p>
                  </p:txBody>
                </p:sp>
                <p:sp>
                  <p:nvSpPr>
                    <p:cNvPr id="19" name="Text Box 11"/>
                    <p:cNvSpPr txBox="1">
                      <a:spLocks noChangeArrowheads="1"/>
                    </p:cNvSpPr>
                    <p:nvPr/>
                  </p:nvSpPr>
                  <p:spPr bwMode="auto">
                    <a:xfrm>
                      <a:off x="304798" y="4605250"/>
                      <a:ext cx="4191000" cy="65411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oAutofit/>
                    </a:bodyPr>
                    <a:lstStyle/>
                    <a:p>
                      <a:pPr defTabSz="642717">
                        <a:defRPr/>
                      </a:pPr>
                      <a:r>
                        <a:rPr lang="en-US" sz="2000" kern="0" dirty="0">
                          <a:latin typeface="Calibri"/>
                          <a:cs typeface="Calibri"/>
                        </a:rPr>
                        <a:t>2010: 	National Framework Strategy on 	Climate Change</a:t>
                      </a:r>
                    </a:p>
                  </p:txBody>
                </p:sp>
                <p:sp>
                  <p:nvSpPr>
                    <p:cNvPr id="20" name="Text Box 12"/>
                    <p:cNvSpPr txBox="1">
                      <a:spLocks noChangeArrowheads="1"/>
                    </p:cNvSpPr>
                    <p:nvPr/>
                  </p:nvSpPr>
                  <p:spPr bwMode="auto">
                    <a:xfrm>
                      <a:off x="293925" y="3943395"/>
                      <a:ext cx="4191000" cy="65411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oAutofit/>
                    </a:bodyPr>
                    <a:lstStyle/>
                    <a:p>
                      <a:pPr defTabSz="642717">
                        <a:defRPr/>
                      </a:pPr>
                      <a:r>
                        <a:rPr lang="en-US" sz="2000" kern="0" dirty="0">
                          <a:latin typeface="Calibri"/>
                          <a:cs typeface="Calibri"/>
                        </a:rPr>
                        <a:t>2010:	Philippine Strategy on Climate 	Change Adaptation</a:t>
                      </a:r>
                    </a:p>
                  </p:txBody>
                </p:sp>
                <p:sp>
                  <p:nvSpPr>
                    <p:cNvPr id="21" name="Text Box 12"/>
                    <p:cNvSpPr txBox="1">
                      <a:spLocks noChangeArrowheads="1"/>
                    </p:cNvSpPr>
                    <p:nvPr/>
                  </p:nvSpPr>
                  <p:spPr bwMode="auto">
                    <a:xfrm>
                      <a:off x="4486422" y="1243620"/>
                      <a:ext cx="4191000" cy="666932"/>
                    </a:xfrm>
                    <a:prstGeom prst="rect">
                      <a:avLst/>
                    </a:prstGeom>
                    <a:solidFill>
                      <a:srgbClr val="92D050"/>
                    </a:solidFill>
                    <a:ln w="9525">
                      <a:solidFill>
                        <a:schemeClr val="tx1"/>
                      </a:solidFill>
                      <a:miter lim="800000"/>
                      <a:headEnd/>
                      <a:tailEnd/>
                    </a:ln>
                    <a:effectLst/>
                  </p:spPr>
                  <p:txBody>
                    <a:bodyPr wrap="square">
                      <a:noAutofit/>
                    </a:bodyPr>
                    <a:lstStyle/>
                    <a:p>
                      <a:pPr marL="625475" indent="-625475" defTabSz="642717">
                        <a:defRPr/>
                      </a:pPr>
                      <a:r>
                        <a:rPr lang="en-US" sz="2000" kern="0" dirty="0">
                          <a:latin typeface="Calibri"/>
                          <a:cs typeface="Calibri"/>
                        </a:rPr>
                        <a:t>2011:	National Climate Change Action </a:t>
                      </a:r>
                      <a:r>
                        <a:rPr lang="en-US" sz="2000" kern="0" dirty="0" smtClean="0">
                          <a:latin typeface="Calibri"/>
                          <a:cs typeface="Calibri"/>
                        </a:rPr>
                        <a:t>Plan</a:t>
                      </a:r>
                      <a:endParaRPr lang="en-US" sz="2000" kern="0" dirty="0">
                        <a:latin typeface="Calibri"/>
                        <a:cs typeface="Calibri"/>
                      </a:endParaRPr>
                    </a:p>
                  </p:txBody>
                </p:sp>
                <p:sp>
                  <p:nvSpPr>
                    <p:cNvPr id="22" name="Text Box 11"/>
                    <p:cNvSpPr txBox="1">
                      <a:spLocks noChangeArrowheads="1"/>
                    </p:cNvSpPr>
                    <p:nvPr/>
                  </p:nvSpPr>
                  <p:spPr bwMode="auto">
                    <a:xfrm>
                      <a:off x="4486422" y="1924954"/>
                      <a:ext cx="4191000" cy="432998"/>
                    </a:xfrm>
                    <a:prstGeom prst="rect">
                      <a:avLst/>
                    </a:prstGeom>
                    <a:solidFill>
                      <a:srgbClr val="92D050"/>
                    </a:solidFill>
                    <a:ln w="9525">
                      <a:solidFill>
                        <a:schemeClr val="tx1"/>
                      </a:solidFill>
                      <a:miter lim="800000"/>
                      <a:headEnd/>
                      <a:tailEnd/>
                    </a:ln>
                    <a:effectLst/>
                  </p:spPr>
                  <p:txBody>
                    <a:bodyPr wrap="square">
                      <a:noAutofit/>
                    </a:bodyPr>
                    <a:lstStyle/>
                    <a:p>
                      <a:pPr defTabSz="642717">
                        <a:defRPr/>
                      </a:pPr>
                      <a:r>
                        <a:rPr lang="en-US" sz="2000" kern="0" dirty="0" smtClean="0">
                          <a:cs typeface="Calibri"/>
                        </a:rPr>
                        <a:t>2012:	Peoples’ Survival Fund (RA 10174)</a:t>
                      </a:r>
                      <a:endParaRPr lang="en-US" sz="2000" kern="0" dirty="0">
                        <a:solidFill>
                          <a:srgbClr val="2E5284"/>
                        </a:solidFill>
                        <a:latin typeface="Calibri"/>
                        <a:cs typeface="Calibri"/>
                      </a:endParaRPr>
                    </a:p>
                  </p:txBody>
                </p:sp>
                <p:sp>
                  <p:nvSpPr>
                    <p:cNvPr id="23" name="Text Box 11"/>
                    <p:cNvSpPr txBox="1">
                      <a:spLocks noChangeArrowheads="1"/>
                    </p:cNvSpPr>
                    <p:nvPr/>
                  </p:nvSpPr>
                  <p:spPr bwMode="auto">
                    <a:xfrm>
                      <a:off x="293925" y="5270126"/>
                      <a:ext cx="4191000" cy="42050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oAutofit/>
                    </a:bodyPr>
                    <a:lstStyle/>
                    <a:p>
                      <a:pPr defTabSz="642717">
                        <a:defRPr/>
                      </a:pPr>
                      <a:r>
                        <a:rPr lang="en-US" kern="0" dirty="0">
                          <a:solidFill>
                            <a:srgbClr val="2E5284"/>
                          </a:solidFill>
                          <a:latin typeface="Calibri"/>
                          <a:cs typeface="Calibri"/>
                        </a:rPr>
                        <a:t>2010: 	Philippine National REDD+ 	Strategy</a:t>
                      </a:r>
                    </a:p>
                  </p:txBody>
                </p:sp>
              </p:grpSp>
            </p:grpSp>
          </p:grpSp>
          <p:sp>
            <p:nvSpPr>
              <p:cNvPr id="6" name="Text Box 11"/>
              <p:cNvSpPr txBox="1">
                <a:spLocks noChangeArrowheads="1"/>
              </p:cNvSpPr>
              <p:nvPr/>
            </p:nvSpPr>
            <p:spPr bwMode="auto">
              <a:xfrm>
                <a:off x="6430393" y="4493105"/>
                <a:ext cx="6139331" cy="188291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oAutofit/>
              </a:bodyPr>
              <a:lstStyle/>
              <a:p>
                <a:pPr defTabSz="642717">
                  <a:defRPr/>
                </a:pPr>
                <a:r>
                  <a:rPr lang="en-US" sz="2000" kern="0" dirty="0">
                    <a:solidFill>
                      <a:srgbClr val="2E5284"/>
                    </a:solidFill>
                    <a:latin typeface="Calibri"/>
                    <a:cs typeface="Calibri"/>
                  </a:rPr>
                  <a:t>2014: 	Institutionalizing the Philippine 	Green House Gas Inventory 	Management and Reporting	System (EO 174)</a:t>
                </a:r>
              </a:p>
            </p:txBody>
          </p:sp>
        </p:grpSp>
        <p:sp>
          <p:nvSpPr>
            <p:cNvPr id="24" name="Text Box 12"/>
            <p:cNvSpPr txBox="1">
              <a:spLocks noChangeArrowheads="1"/>
            </p:cNvSpPr>
            <p:nvPr/>
          </p:nvSpPr>
          <p:spPr bwMode="auto">
            <a:xfrm>
              <a:off x="4566880" y="5666317"/>
              <a:ext cx="4577120" cy="119168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oAutofit/>
            </a:bodyPr>
            <a:lstStyle/>
            <a:p>
              <a:r>
                <a:rPr lang="en-US" sz="2000" kern="0" dirty="0" smtClean="0">
                  <a:solidFill>
                    <a:srgbClr val="2E5284"/>
                  </a:solidFill>
                  <a:cs typeface="Calibri"/>
                </a:rPr>
                <a:t>2016: Adopting the Policy on Ensuring Sustainable RE Resource Management (EO 206)  </a:t>
              </a:r>
              <a:endParaRPr lang="en-US" sz="2000" kern="0" dirty="0">
                <a:solidFill>
                  <a:srgbClr val="2E5284"/>
                </a:solidFill>
                <a:cs typeface="Calibri"/>
              </a:endParaRPr>
            </a:p>
          </p:txBody>
        </p:sp>
        <p:sp>
          <p:nvSpPr>
            <p:cNvPr id="25" name="Text Box 12"/>
            <p:cNvSpPr txBox="1">
              <a:spLocks noChangeArrowheads="1"/>
            </p:cNvSpPr>
            <p:nvPr/>
          </p:nvSpPr>
          <p:spPr bwMode="auto">
            <a:xfrm>
              <a:off x="4566880" y="4647646"/>
              <a:ext cx="4577120" cy="999176"/>
            </a:xfrm>
            <a:prstGeom prst="rect">
              <a:avLst/>
            </a:prstGeom>
            <a:solidFill>
              <a:srgbClr val="92D050"/>
            </a:solidFill>
            <a:ln w="9525">
              <a:solidFill>
                <a:schemeClr val="tx1"/>
              </a:solidFill>
              <a:miter lim="800000"/>
              <a:headEnd/>
              <a:tailEnd/>
            </a:ln>
            <a:effectLst/>
          </p:spPr>
          <p:txBody>
            <a:bodyPr wrap="square">
              <a:noAutofit/>
            </a:bodyPr>
            <a:lstStyle/>
            <a:p>
              <a:pPr marL="625475" indent="-625475"/>
              <a:r>
                <a:rPr lang="en-US" sz="2000" kern="0" dirty="0" smtClean="0">
                  <a:cs typeface="Calibri"/>
                </a:rPr>
                <a:t>2015: Joint Memorandum Circular DBM-CCC 2015-01 Climate Change Expenditure Tagging</a:t>
              </a:r>
              <a:endParaRPr lang="en-US" sz="2000" kern="0" dirty="0">
                <a:cs typeface="Calibri"/>
              </a:endParaRPr>
            </a:p>
          </p:txBody>
        </p:sp>
      </p:grpSp>
    </p:spTree>
    <p:extLst>
      <p:ext uri="{BB962C8B-B14F-4D97-AF65-F5344CB8AC3E}">
        <p14:creationId xmlns:p14="http://schemas.microsoft.com/office/powerpoint/2010/main" val="26325166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oon 10"/>
          <p:cNvSpPr>
            <a:spLocks noChangeArrowheads="1"/>
          </p:cNvSpPr>
          <p:nvPr/>
        </p:nvSpPr>
        <p:spPr bwMode="auto">
          <a:xfrm flipH="1">
            <a:off x="3761911" y="4036568"/>
            <a:ext cx="4911171" cy="2748234"/>
          </a:xfrm>
          <a:prstGeom prst="moon">
            <a:avLst>
              <a:gd name="adj" fmla="val 65659"/>
            </a:avLst>
          </a:prstGeom>
          <a:gradFill rotWithShape="1">
            <a:gsLst>
              <a:gs pos="0">
                <a:srgbClr val="769535"/>
              </a:gs>
              <a:gs pos="80000">
                <a:srgbClr val="9BC348"/>
              </a:gs>
              <a:gs pos="100000">
                <a:srgbClr val="9CC746"/>
              </a:gs>
            </a:gsLst>
            <a:lin ang="16200000"/>
          </a:gradFill>
          <a:ln w="9525">
            <a:solidFill>
              <a:srgbClr val="98B954"/>
            </a:solidFill>
            <a:miter lim="800000"/>
            <a:headEnd/>
            <a:tailEnd/>
          </a:ln>
          <a:effectLst>
            <a:outerShdw blurRad="63500" dist="23000" dir="5400000" rotWithShape="0">
              <a:srgbClr val="000000">
                <a:alpha val="34999"/>
              </a:srgbClr>
            </a:outerShdw>
          </a:effectLst>
        </p:spPr>
        <p:txBody>
          <a:bodyPr lIns="94564" tIns="47283" rIns="94564" bIns="47283" anchor="ctr"/>
          <a:lstStyle/>
          <a:p>
            <a:pPr algn="r">
              <a:defRPr/>
            </a:pPr>
            <a:endParaRPr lang="en-US" sz="2000" dirty="0">
              <a:solidFill>
                <a:schemeClr val="lt1"/>
              </a:solidFill>
            </a:endParaRPr>
          </a:p>
          <a:p>
            <a:pPr algn="r">
              <a:defRPr/>
            </a:pPr>
            <a:r>
              <a:rPr lang="en-US" sz="2000" dirty="0">
                <a:solidFill>
                  <a:schemeClr val="lt1"/>
                </a:solidFill>
              </a:rPr>
              <a:t>Successful transition towards   </a:t>
            </a:r>
          </a:p>
          <a:p>
            <a:pPr algn="r">
              <a:defRPr/>
            </a:pPr>
            <a:r>
              <a:rPr lang="en-US" sz="2000" dirty="0">
                <a:solidFill>
                  <a:schemeClr val="lt1"/>
                </a:solidFill>
              </a:rPr>
              <a:t>climate-smart development. </a:t>
            </a:r>
          </a:p>
        </p:txBody>
      </p:sp>
      <p:grpSp>
        <p:nvGrpSpPr>
          <p:cNvPr id="2" name="Group 11"/>
          <p:cNvGrpSpPr/>
          <p:nvPr/>
        </p:nvGrpSpPr>
        <p:grpSpPr>
          <a:xfrm>
            <a:off x="285791" y="3985937"/>
            <a:ext cx="5260080" cy="2937482"/>
            <a:chOff x="3013116" y="2831077"/>
            <a:chExt cx="2092793" cy="2000686"/>
          </a:xfrm>
          <a:solidFill>
            <a:srgbClr val="7E1708"/>
          </a:solidFill>
        </p:grpSpPr>
        <p:sp>
          <p:nvSpPr>
            <p:cNvPr id="13" name="Oval 12"/>
            <p:cNvSpPr/>
            <p:nvPr/>
          </p:nvSpPr>
          <p:spPr>
            <a:xfrm>
              <a:off x="3013116" y="2831077"/>
              <a:ext cx="2092793" cy="1956095"/>
            </a:xfrm>
            <a:prstGeom prst="ellipse">
              <a:avLst/>
            </a:prstGeom>
            <a:solidFill>
              <a:schemeClr val="accent5">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Oval 4"/>
            <p:cNvSpPr/>
            <p:nvPr/>
          </p:nvSpPr>
          <p:spPr>
            <a:xfrm>
              <a:off x="3325892" y="3089975"/>
              <a:ext cx="1570105" cy="1741788"/>
            </a:xfrm>
            <a:prstGeom prst="rect">
              <a:avLst/>
            </a:prstGeom>
            <a:noFill/>
          </p:spPr>
          <p:style>
            <a:lnRef idx="0">
              <a:scrgbClr r="0" g="0" b="0"/>
            </a:lnRef>
            <a:fillRef idx="0">
              <a:scrgbClr r="0" g="0" b="0"/>
            </a:fillRef>
            <a:effectRef idx="0">
              <a:scrgbClr r="0" g="0" b="0"/>
            </a:effectRef>
            <a:fontRef idx="minor">
              <a:schemeClr val="lt1"/>
            </a:fontRef>
          </p:style>
          <p:txBody>
            <a:bodyPr lIns="6985" tIns="6985" rIns="6985" bIns="6985" spcCol="1270" anchor="ctr"/>
            <a:lstStyle/>
            <a:p>
              <a:pPr defTabSz="505658">
                <a:lnSpc>
                  <a:spcPct val="90000"/>
                </a:lnSpc>
                <a:spcAft>
                  <a:spcPct val="35000"/>
                </a:spcAft>
                <a:defRPr/>
              </a:pPr>
              <a:r>
                <a:rPr lang="en-US" sz="2000" dirty="0"/>
                <a:t>Enhanced adaptive capacity of communities, resilience of natural ecosystems, and sustainability of built environment to climate change.</a:t>
              </a:r>
            </a:p>
          </p:txBody>
        </p:sp>
      </p:grpSp>
      <p:sp>
        <p:nvSpPr>
          <p:cNvPr id="33" name="Rounded Rectangle 32"/>
          <p:cNvSpPr>
            <a:spLocks noChangeArrowheads="1"/>
          </p:cNvSpPr>
          <p:nvPr/>
        </p:nvSpPr>
        <p:spPr bwMode="auto">
          <a:xfrm>
            <a:off x="208643" y="6208638"/>
            <a:ext cx="3416300" cy="620334"/>
          </a:xfrm>
          <a:prstGeom prst="roundRect">
            <a:avLst>
              <a:gd name="adj" fmla="val 16667"/>
            </a:avLst>
          </a:prstGeom>
          <a:solidFill>
            <a:schemeClr val="accent1"/>
          </a:solidFill>
          <a:ln w="9525">
            <a:solidFill>
              <a:srgbClr val="4A7EBB"/>
            </a:solidFill>
            <a:round/>
            <a:headEnd/>
            <a:tailEnd/>
          </a:ln>
          <a:effectLst>
            <a:outerShdw blurRad="63500" dist="63500" dir="3000007" algn="br" rotWithShape="0">
              <a:srgbClr val="000000">
                <a:alpha val="34999"/>
              </a:srgbClr>
            </a:outerShdw>
          </a:effectLst>
        </p:spPr>
        <p:txBody>
          <a:bodyPr lIns="94564" tIns="47283" rIns="94564" bIns="47283" anchor="ctr"/>
          <a:lstStyle/>
          <a:p>
            <a:pPr>
              <a:defRPr/>
            </a:pPr>
            <a:r>
              <a:rPr lang="en-US" sz="2500" b="1" dirty="0">
                <a:solidFill>
                  <a:schemeClr val="tx2">
                    <a:lumMod val="50000"/>
                  </a:schemeClr>
                </a:solidFill>
              </a:rPr>
              <a:t>Ultimate Outcomes</a:t>
            </a:r>
          </a:p>
        </p:txBody>
      </p:sp>
      <p:sp>
        <p:nvSpPr>
          <p:cNvPr id="34" name="Rounded Rectangle 33"/>
          <p:cNvSpPr>
            <a:spLocks noChangeArrowheads="1"/>
          </p:cNvSpPr>
          <p:nvPr/>
        </p:nvSpPr>
        <p:spPr bwMode="auto">
          <a:xfrm>
            <a:off x="5470396" y="518950"/>
            <a:ext cx="3594774" cy="839788"/>
          </a:xfrm>
          <a:prstGeom prst="roundRect">
            <a:avLst>
              <a:gd name="adj" fmla="val 16667"/>
            </a:avLst>
          </a:prstGeom>
          <a:solidFill>
            <a:schemeClr val="accent1"/>
          </a:solidFill>
          <a:ln w="9525">
            <a:solidFill>
              <a:srgbClr val="4A7EBB"/>
            </a:solidFill>
            <a:round/>
            <a:headEnd/>
            <a:tailEnd/>
          </a:ln>
          <a:effectLst>
            <a:outerShdw blurRad="63500" dist="63500" dir="3000007" algn="br" rotWithShape="0">
              <a:srgbClr val="000000">
                <a:alpha val="34999"/>
              </a:srgbClr>
            </a:outerShdw>
          </a:effectLst>
        </p:spPr>
        <p:txBody>
          <a:bodyPr lIns="94564" tIns="47283" rIns="94564" bIns="47283" anchor="ctr"/>
          <a:lstStyle/>
          <a:p>
            <a:pPr>
              <a:defRPr/>
            </a:pPr>
            <a:r>
              <a:rPr lang="en-US" sz="2500" b="1" dirty="0"/>
              <a:t>Intermediate Outcomes</a:t>
            </a:r>
          </a:p>
        </p:txBody>
      </p:sp>
      <p:grpSp>
        <p:nvGrpSpPr>
          <p:cNvPr id="12" name="Group 17"/>
          <p:cNvGrpSpPr/>
          <p:nvPr/>
        </p:nvGrpSpPr>
        <p:grpSpPr>
          <a:xfrm>
            <a:off x="5179567" y="1454406"/>
            <a:ext cx="1392171" cy="3741378"/>
            <a:chOff x="7219786" y="1576088"/>
            <a:chExt cx="1979976" cy="4908826"/>
          </a:xfrm>
        </p:grpSpPr>
        <p:sp>
          <p:nvSpPr>
            <p:cNvPr id="25" name="Left Arrow 24"/>
            <p:cNvSpPr>
              <a:spLocks noChangeArrowheads="1"/>
            </p:cNvSpPr>
            <p:nvPr/>
          </p:nvSpPr>
          <p:spPr bwMode="auto">
            <a:xfrm rot="-3600000">
              <a:off x="5796736" y="4267126"/>
              <a:ext cx="3640838" cy="794738"/>
            </a:xfrm>
            <a:prstGeom prst="leftArrow">
              <a:avLst>
                <a:gd name="adj1" fmla="val 60000"/>
                <a:gd name="adj2" fmla="val 50004"/>
              </a:avLst>
            </a:prstGeom>
            <a:solidFill>
              <a:srgbClr val="F7816C"/>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lstStyle/>
            <a:p>
              <a:pPr>
                <a:defRPr/>
              </a:pPr>
              <a:endParaRPr lang="en-US" dirty="0">
                <a:cs typeface="Arial" charset="0"/>
              </a:endParaRPr>
            </a:p>
          </p:txBody>
        </p:sp>
        <p:sp>
          <p:nvSpPr>
            <p:cNvPr id="26" name="Left Arrow 25"/>
            <p:cNvSpPr>
              <a:spLocks noChangeArrowheads="1"/>
            </p:cNvSpPr>
            <p:nvPr/>
          </p:nvSpPr>
          <p:spPr bwMode="auto">
            <a:xfrm rot="14948977">
              <a:off x="6897399" y="4192371"/>
              <a:ext cx="3755391" cy="794738"/>
            </a:xfrm>
            <a:prstGeom prst="leftArrow">
              <a:avLst>
                <a:gd name="adj1" fmla="val 60000"/>
                <a:gd name="adj2" fmla="val 50003"/>
              </a:avLst>
            </a:prstGeom>
            <a:solidFill>
              <a:srgbClr val="66330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lstStyle/>
            <a:p>
              <a:pPr>
                <a:defRPr/>
              </a:pPr>
              <a:endParaRPr lang="en-US" dirty="0">
                <a:cs typeface="Arial" charset="0"/>
              </a:endParaRPr>
            </a:p>
          </p:txBody>
        </p:sp>
        <p:pic>
          <p:nvPicPr>
            <p:cNvPr id="3" name="Picture 2"/>
            <p:cNvPicPr>
              <a:picLocks/>
            </p:cNvPicPr>
            <p:nvPr/>
          </p:nvPicPr>
          <p:blipFill>
            <a:blip r:embed="rId3" cstate="email">
              <a:extLst>
                <a:ext uri="{28A0092B-C50C-407E-A947-70E740481C1C}">
                  <a14:useLocalDpi xmlns:a14="http://schemas.microsoft.com/office/drawing/2010/main"/>
                </a:ext>
              </a:extLst>
            </a:blip>
            <a:stretch>
              <a:fillRect/>
            </a:stretch>
          </p:blipFill>
          <p:spPr>
            <a:xfrm>
              <a:off x="7507818" y="1576088"/>
              <a:ext cx="1691944" cy="2192165"/>
            </a:xfrm>
            <a:prstGeom prst="rect">
              <a:avLst/>
            </a:prstGeom>
          </p:spPr>
        </p:pic>
      </p:grpSp>
      <p:grpSp>
        <p:nvGrpSpPr>
          <p:cNvPr id="15" name="Group 15"/>
          <p:cNvGrpSpPr/>
          <p:nvPr/>
        </p:nvGrpSpPr>
        <p:grpSpPr>
          <a:xfrm>
            <a:off x="3002451" y="1454406"/>
            <a:ext cx="1113874" cy="3306268"/>
            <a:chOff x="4234392" y="1509658"/>
            <a:chExt cx="1584176" cy="4337946"/>
          </a:xfrm>
        </p:grpSpPr>
        <p:sp>
          <p:nvSpPr>
            <p:cNvPr id="29" name="Left Arrow 28"/>
            <p:cNvSpPr>
              <a:spLocks noChangeArrowheads="1"/>
            </p:cNvSpPr>
            <p:nvPr/>
          </p:nvSpPr>
          <p:spPr bwMode="auto">
            <a:xfrm rot="16200000">
              <a:off x="3540163" y="4037103"/>
              <a:ext cx="2828522" cy="792479"/>
            </a:xfrm>
            <a:prstGeom prst="leftArrow">
              <a:avLst>
                <a:gd name="adj1" fmla="val 60000"/>
                <a:gd name="adj2" fmla="val 49992"/>
              </a:avLst>
            </a:prstGeom>
            <a:solidFill>
              <a:srgbClr val="F7816C"/>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lstStyle/>
            <a:p>
              <a:pPr>
                <a:defRPr/>
              </a:pPr>
              <a:endParaRPr lang="en-US" dirty="0">
                <a:cs typeface="Arial" charset="0"/>
              </a:endParaRPr>
            </a:p>
          </p:txBody>
        </p:sp>
        <p:pic>
          <p:nvPicPr>
            <p:cNvPr id="4" name="Picture 3"/>
            <p:cNvPicPr>
              <a:picLocks/>
            </p:cNvPicPr>
            <p:nvPr/>
          </p:nvPicPr>
          <p:blipFill>
            <a:blip r:embed="rId4" cstate="email">
              <a:extLst>
                <a:ext uri="{28A0092B-C50C-407E-A947-70E740481C1C}">
                  <a14:useLocalDpi xmlns:a14="http://schemas.microsoft.com/office/drawing/2010/main"/>
                </a:ext>
              </a:extLst>
            </a:blip>
            <a:stretch>
              <a:fillRect/>
            </a:stretch>
          </p:blipFill>
          <p:spPr>
            <a:xfrm>
              <a:off x="4234392" y="1509658"/>
              <a:ext cx="1584176" cy="2125736"/>
            </a:xfrm>
            <a:prstGeom prst="rect">
              <a:avLst/>
            </a:prstGeom>
          </p:spPr>
        </p:pic>
      </p:grpSp>
      <p:grpSp>
        <p:nvGrpSpPr>
          <p:cNvPr id="16" name="Group 18"/>
          <p:cNvGrpSpPr/>
          <p:nvPr/>
        </p:nvGrpSpPr>
        <p:grpSpPr>
          <a:xfrm>
            <a:off x="6597225" y="1454406"/>
            <a:ext cx="1189648" cy="3456008"/>
            <a:chOff x="9346960" y="1576088"/>
            <a:chExt cx="1691944" cy="4534410"/>
          </a:xfrm>
        </p:grpSpPr>
        <p:sp>
          <p:nvSpPr>
            <p:cNvPr id="9" name="Left Arrow 8"/>
            <p:cNvSpPr>
              <a:spLocks noChangeArrowheads="1"/>
            </p:cNvSpPr>
            <p:nvPr/>
          </p:nvSpPr>
          <p:spPr bwMode="auto">
            <a:xfrm rot="16200000">
              <a:off x="8805846" y="4381495"/>
              <a:ext cx="2665527" cy="792479"/>
            </a:xfrm>
            <a:prstGeom prst="leftArrow">
              <a:avLst>
                <a:gd name="adj1" fmla="val 60000"/>
                <a:gd name="adj2" fmla="val 50004"/>
              </a:avLst>
            </a:prstGeom>
            <a:solidFill>
              <a:srgbClr val="66330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lstStyle/>
            <a:p>
              <a:pPr>
                <a:defRPr/>
              </a:pPr>
              <a:endParaRPr lang="en-US" dirty="0">
                <a:cs typeface="Arial" charset="0"/>
              </a:endParaRPr>
            </a:p>
          </p:txBody>
        </p:sp>
        <p:pic>
          <p:nvPicPr>
            <p:cNvPr id="5" name="Picture 4"/>
            <p:cNvPicPr>
              <a:picLocks/>
            </p:cNvPicPr>
            <p:nvPr/>
          </p:nvPicPr>
          <p:blipFill rotWithShape="1">
            <a:blip r:embed="rId5" cstate="email">
              <a:extLst>
                <a:ext uri="{28A0092B-C50C-407E-A947-70E740481C1C}">
                  <a14:useLocalDpi xmlns:a14="http://schemas.microsoft.com/office/drawing/2010/main"/>
                </a:ext>
              </a:extLst>
            </a:blip>
            <a:srcRect/>
            <a:stretch/>
          </p:blipFill>
          <p:spPr>
            <a:xfrm>
              <a:off x="9346960" y="1576088"/>
              <a:ext cx="1691944" cy="2192165"/>
            </a:xfrm>
            <a:prstGeom prst="rect">
              <a:avLst/>
            </a:prstGeom>
          </p:spPr>
        </p:pic>
      </p:grpSp>
      <p:grpSp>
        <p:nvGrpSpPr>
          <p:cNvPr id="17" name="Group 11"/>
          <p:cNvGrpSpPr/>
          <p:nvPr/>
        </p:nvGrpSpPr>
        <p:grpSpPr>
          <a:xfrm>
            <a:off x="470920" y="1454406"/>
            <a:ext cx="1300253" cy="3493526"/>
            <a:chOff x="633992" y="1576088"/>
            <a:chExt cx="1849248" cy="4583635"/>
          </a:xfrm>
        </p:grpSpPr>
        <p:sp>
          <p:nvSpPr>
            <p:cNvPr id="27" name="Left Arrow 26"/>
            <p:cNvSpPr>
              <a:spLocks noChangeArrowheads="1"/>
            </p:cNvSpPr>
            <p:nvPr/>
          </p:nvSpPr>
          <p:spPr bwMode="auto">
            <a:xfrm rot="14630790">
              <a:off x="658772" y="4335254"/>
              <a:ext cx="2856458" cy="792479"/>
            </a:xfrm>
            <a:prstGeom prst="leftArrow">
              <a:avLst>
                <a:gd name="adj1" fmla="val 60000"/>
                <a:gd name="adj2" fmla="val 49992"/>
              </a:avLst>
            </a:prstGeom>
            <a:solidFill>
              <a:srgbClr val="F7816C"/>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lstStyle/>
            <a:p>
              <a:pPr>
                <a:defRPr/>
              </a:pPr>
              <a:endParaRPr lang="en-US" dirty="0">
                <a:cs typeface="Arial" charset="0"/>
              </a:endParaRPr>
            </a:p>
          </p:txBody>
        </p:sp>
        <p:pic>
          <p:nvPicPr>
            <p:cNvPr id="6" name="Picture 5"/>
            <p:cNvPicPr>
              <a:picLocks/>
            </p:cNvPicPr>
            <p:nvPr/>
          </p:nvPicPr>
          <p:blipFill>
            <a:blip r:embed="rId6" cstate="email">
              <a:extLst>
                <a:ext uri="{28A0092B-C50C-407E-A947-70E740481C1C}">
                  <a14:useLocalDpi xmlns:a14="http://schemas.microsoft.com/office/drawing/2010/main"/>
                </a:ext>
              </a:extLst>
            </a:blip>
            <a:stretch>
              <a:fillRect/>
            </a:stretch>
          </p:blipFill>
          <p:spPr>
            <a:xfrm>
              <a:off x="633992" y="1576088"/>
              <a:ext cx="1691944" cy="2192165"/>
            </a:xfrm>
            <a:prstGeom prst="rect">
              <a:avLst/>
            </a:prstGeom>
          </p:spPr>
        </p:pic>
      </p:grpSp>
      <p:grpSp>
        <p:nvGrpSpPr>
          <p:cNvPr id="18" name="Group 16"/>
          <p:cNvGrpSpPr/>
          <p:nvPr/>
        </p:nvGrpSpPr>
        <p:grpSpPr>
          <a:xfrm>
            <a:off x="4166955" y="1454405"/>
            <a:ext cx="1189648" cy="3402515"/>
            <a:chOff x="5818568" y="1509659"/>
            <a:chExt cx="1691944" cy="4464225"/>
          </a:xfrm>
        </p:grpSpPr>
        <p:sp>
          <p:nvSpPr>
            <p:cNvPr id="30" name="Left Arrow 29"/>
            <p:cNvSpPr>
              <a:spLocks noChangeArrowheads="1"/>
            </p:cNvSpPr>
            <p:nvPr/>
          </p:nvSpPr>
          <p:spPr bwMode="auto">
            <a:xfrm rot="-4359986">
              <a:off x="4712035" y="3757225"/>
              <a:ext cx="3640838" cy="792479"/>
            </a:xfrm>
            <a:prstGeom prst="leftArrow">
              <a:avLst>
                <a:gd name="adj1" fmla="val 60000"/>
                <a:gd name="adj2" fmla="val 50008"/>
              </a:avLst>
            </a:prstGeom>
            <a:solidFill>
              <a:srgbClr val="F7816C"/>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lstStyle/>
            <a:p>
              <a:pPr>
                <a:defRPr/>
              </a:pPr>
              <a:endParaRPr lang="en-US" dirty="0">
                <a:cs typeface="Arial" charset="0"/>
              </a:endParaRPr>
            </a:p>
          </p:txBody>
        </p:sp>
        <p:pic>
          <p:nvPicPr>
            <p:cNvPr id="7" name="Picture 6"/>
            <p:cNvPicPr>
              <a:picLocks/>
            </p:cNvPicPr>
            <p:nvPr/>
          </p:nvPicPr>
          <p:blipFill>
            <a:blip r:embed="rId7" cstate="email">
              <a:extLst>
                <a:ext uri="{28A0092B-C50C-407E-A947-70E740481C1C}">
                  <a14:useLocalDpi xmlns:a14="http://schemas.microsoft.com/office/drawing/2010/main"/>
                </a:ext>
              </a:extLst>
            </a:blip>
            <a:stretch>
              <a:fillRect/>
            </a:stretch>
          </p:blipFill>
          <p:spPr>
            <a:xfrm>
              <a:off x="5818568" y="1509659"/>
              <a:ext cx="1691944" cy="2192165"/>
            </a:xfrm>
            <a:prstGeom prst="rect">
              <a:avLst/>
            </a:prstGeom>
          </p:spPr>
        </p:pic>
      </p:grpSp>
      <p:grpSp>
        <p:nvGrpSpPr>
          <p:cNvPr id="19" name="Group 19"/>
          <p:cNvGrpSpPr/>
          <p:nvPr/>
        </p:nvGrpSpPr>
        <p:grpSpPr>
          <a:xfrm>
            <a:off x="4673261" y="1505037"/>
            <a:ext cx="4303603" cy="3705658"/>
            <a:chOff x="6669879" y="1708947"/>
            <a:chExt cx="6120680" cy="4861960"/>
          </a:xfrm>
        </p:grpSpPr>
        <p:sp>
          <p:nvSpPr>
            <p:cNvPr id="31" name="Left Arrow 30"/>
            <p:cNvSpPr>
              <a:spLocks noChangeArrowheads="1"/>
            </p:cNvSpPr>
            <p:nvPr/>
          </p:nvSpPr>
          <p:spPr bwMode="auto">
            <a:xfrm rot="19595365">
              <a:off x="6669879" y="4745803"/>
              <a:ext cx="5519573" cy="809618"/>
            </a:xfrm>
            <a:prstGeom prst="leftArrow">
              <a:avLst>
                <a:gd name="adj1" fmla="val 60000"/>
                <a:gd name="adj2" fmla="val 50008"/>
              </a:avLst>
            </a:prstGeom>
            <a:solidFill>
              <a:srgbClr val="F7816C"/>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lstStyle/>
            <a:p>
              <a:pPr>
                <a:defRPr/>
              </a:pPr>
              <a:endParaRPr lang="en-US" dirty="0">
                <a:cs typeface="Arial" charset="0"/>
              </a:endParaRPr>
            </a:p>
          </p:txBody>
        </p:sp>
        <p:sp>
          <p:nvSpPr>
            <p:cNvPr id="32" name="Left Arrow 31"/>
            <p:cNvSpPr>
              <a:spLocks noChangeArrowheads="1"/>
            </p:cNvSpPr>
            <p:nvPr/>
          </p:nvSpPr>
          <p:spPr bwMode="auto">
            <a:xfrm rot="17118493">
              <a:off x="10070284" y="4674438"/>
              <a:ext cx="3000456" cy="792481"/>
            </a:xfrm>
            <a:prstGeom prst="leftArrow">
              <a:avLst>
                <a:gd name="adj1" fmla="val 60000"/>
                <a:gd name="adj2" fmla="val 50003"/>
              </a:avLst>
            </a:prstGeom>
            <a:solidFill>
              <a:srgbClr val="66330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lstStyle/>
            <a:p>
              <a:pPr>
                <a:defRPr/>
              </a:pPr>
              <a:endParaRPr lang="en-US" dirty="0">
                <a:cs typeface="Arial" charset="0"/>
              </a:endParaRPr>
            </a:p>
          </p:txBody>
        </p:sp>
        <p:pic>
          <p:nvPicPr>
            <p:cNvPr id="8" name="Picture 7"/>
            <p:cNvPicPr>
              <a:picLocks/>
            </p:cNvPicPr>
            <p:nvPr/>
          </p:nvPicPr>
          <p:blipFill>
            <a:blip r:embed="rId8" cstate="email">
              <a:extLst>
                <a:ext uri="{28A0092B-C50C-407E-A947-70E740481C1C}">
                  <a14:useLocalDpi xmlns:a14="http://schemas.microsoft.com/office/drawing/2010/main"/>
                </a:ext>
              </a:extLst>
            </a:blip>
            <a:stretch>
              <a:fillRect/>
            </a:stretch>
          </p:blipFill>
          <p:spPr>
            <a:xfrm>
              <a:off x="11134375" y="1708947"/>
              <a:ext cx="1656184" cy="1992877"/>
            </a:xfrm>
            <a:prstGeom prst="rect">
              <a:avLst/>
            </a:prstGeom>
          </p:spPr>
        </p:pic>
      </p:grpSp>
      <p:grpSp>
        <p:nvGrpSpPr>
          <p:cNvPr id="20" name="Group 14"/>
          <p:cNvGrpSpPr/>
          <p:nvPr/>
        </p:nvGrpSpPr>
        <p:grpSpPr>
          <a:xfrm>
            <a:off x="1736685" y="1454406"/>
            <a:ext cx="1168057" cy="3203078"/>
            <a:chOff x="2434193" y="1576088"/>
            <a:chExt cx="1661237" cy="4202557"/>
          </a:xfrm>
        </p:grpSpPr>
        <p:sp>
          <p:nvSpPr>
            <p:cNvPr id="28" name="Left Arrow 27"/>
            <p:cNvSpPr>
              <a:spLocks noChangeArrowheads="1"/>
            </p:cNvSpPr>
            <p:nvPr/>
          </p:nvSpPr>
          <p:spPr bwMode="auto">
            <a:xfrm rot="15201530">
              <a:off x="2113044" y="3968144"/>
              <a:ext cx="2828522" cy="792479"/>
            </a:xfrm>
            <a:prstGeom prst="leftArrow">
              <a:avLst>
                <a:gd name="adj1" fmla="val 60000"/>
                <a:gd name="adj2" fmla="val 49992"/>
              </a:avLst>
            </a:prstGeom>
            <a:solidFill>
              <a:srgbClr val="F7816C"/>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lstStyle/>
            <a:p>
              <a:pPr>
                <a:defRPr/>
              </a:pPr>
              <a:endParaRPr lang="en-US" dirty="0">
                <a:cs typeface="Arial" charset="0"/>
              </a:endParaRPr>
            </a:p>
          </p:txBody>
        </p:sp>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34193" y="1576088"/>
              <a:ext cx="1661237" cy="2125736"/>
            </a:xfrm>
            <a:prstGeom prst="rect">
              <a:avLst/>
            </a:prstGeom>
          </p:spPr>
        </p:pic>
      </p:grpSp>
      <p:sp>
        <p:nvSpPr>
          <p:cNvPr id="23" name="Title 22"/>
          <p:cNvSpPr>
            <a:spLocks noGrp="1"/>
          </p:cNvSpPr>
          <p:nvPr>
            <p:ph type="ctrTitle"/>
          </p:nvPr>
        </p:nvSpPr>
        <p:spPr>
          <a:xfrm>
            <a:off x="0" y="366611"/>
            <a:ext cx="5297714" cy="1136633"/>
          </a:xfrm>
        </p:spPr>
        <p:txBody>
          <a:bodyPr>
            <a:noAutofit/>
          </a:bodyPr>
          <a:lstStyle/>
          <a:p>
            <a:r>
              <a:rPr lang="en-US" sz="2800" b="1" dirty="0" smtClean="0"/>
              <a:t>NATIONAL CLIMATE CHANGE ACTION PLAN 2011-2028</a:t>
            </a:r>
            <a:endParaRPr lang="en-US" sz="2800" b="1" dirty="0"/>
          </a:p>
        </p:txBody>
      </p:sp>
    </p:spTree>
    <p:extLst>
      <p:ext uri="{BB962C8B-B14F-4D97-AF65-F5344CB8AC3E}">
        <p14:creationId xmlns:p14="http://schemas.microsoft.com/office/powerpoint/2010/main" val="303844924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664918" y="49551"/>
            <a:ext cx="7290810" cy="6763255"/>
          </a:xfrm>
          <a:prstGeom prst="rect">
            <a:avLst/>
          </a:prstGeom>
        </p:spPr>
      </p:pic>
      <p:sp>
        <p:nvSpPr>
          <p:cNvPr id="3" name="Rounded Rectangle 2"/>
          <p:cNvSpPr/>
          <p:nvPr/>
        </p:nvSpPr>
        <p:spPr bwMode="auto">
          <a:xfrm>
            <a:off x="2400413" y="341957"/>
            <a:ext cx="1721441" cy="506306"/>
          </a:xfrm>
          <a:prstGeom prst="roundRect">
            <a:avLst/>
          </a:prstGeom>
          <a:solidFill>
            <a:srgbClr val="92D050"/>
          </a:solidFill>
          <a:ln>
            <a:solidFill>
              <a:srgbClr val="009900"/>
            </a:solidFill>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5"/>
          </a:lnRef>
          <a:fillRef idx="2">
            <a:schemeClr val="accent5"/>
          </a:fillRef>
          <a:effectRef idx="1">
            <a:schemeClr val="accent5"/>
          </a:effectRef>
          <a:fontRef idx="minor">
            <a:schemeClr val="dk1"/>
          </a:fontRef>
        </p:style>
        <p:txBody>
          <a:bodyPr vert="horz" wrap="square" lIns="64291" tIns="32146" rIns="64291" bIns="32146" numCol="1" rtlCol="0" anchor="ctr" anchorCtr="0" compatLnSpc="1">
            <a:prstTxWarp prst="textNoShape">
              <a:avLst/>
            </a:prstTxWarp>
          </a:bodyPr>
          <a:lstStyle/>
          <a:p>
            <a:pPr algn="ctr" defTabSz="642915" fontAlgn="base">
              <a:spcBef>
                <a:spcPct val="0"/>
              </a:spcBef>
              <a:spcAft>
                <a:spcPct val="0"/>
              </a:spcAft>
            </a:pPr>
            <a:r>
              <a:rPr lang="en-PH" sz="1000" dirty="0" smtClean="0">
                <a:solidFill>
                  <a:schemeClr val="bg1"/>
                </a:solidFill>
                <a:ea typeface="ヒラギノ角ゴ ProN W3" charset="0"/>
                <a:cs typeface="ヒラギノ角ゴ ProN W3" charset="0"/>
                <a:sym typeface="Gill Sans" charset="0"/>
              </a:rPr>
              <a:t>CCC Advisory Board</a:t>
            </a:r>
          </a:p>
          <a:p>
            <a:pPr algn="ctr" defTabSz="642915" fontAlgn="base">
              <a:spcBef>
                <a:spcPct val="0"/>
              </a:spcBef>
              <a:spcAft>
                <a:spcPct val="0"/>
              </a:spcAft>
            </a:pPr>
            <a:r>
              <a:rPr lang="en-PH" sz="1000" dirty="0" smtClean="0">
                <a:solidFill>
                  <a:schemeClr val="bg1"/>
                </a:solidFill>
                <a:ea typeface="ヒラギノ角ゴ ProN W3" charset="0"/>
                <a:cs typeface="ヒラギノ角ゴ ProN W3" charset="0"/>
              </a:rPr>
              <a:t>NCCAP Cluster Agencies</a:t>
            </a:r>
          </a:p>
          <a:p>
            <a:pPr algn="ctr" defTabSz="642915" fontAlgn="base">
              <a:spcBef>
                <a:spcPct val="0"/>
              </a:spcBef>
              <a:spcAft>
                <a:spcPct val="0"/>
              </a:spcAft>
            </a:pPr>
            <a:r>
              <a:rPr lang="en-PH" sz="1000" dirty="0" smtClean="0">
                <a:solidFill>
                  <a:schemeClr val="bg1"/>
                </a:solidFill>
                <a:ea typeface="ヒラギノ角ゴ ProN W3" charset="0"/>
                <a:cs typeface="ヒラギノ角ゴ ProN W3" charset="0"/>
                <a:sym typeface="Gill Sans" charset="0"/>
              </a:rPr>
              <a:t>NCCAP RBMES</a:t>
            </a:r>
          </a:p>
        </p:txBody>
      </p:sp>
      <p:sp>
        <p:nvSpPr>
          <p:cNvPr id="4" name="Rounded Rectangle 3"/>
          <p:cNvSpPr/>
          <p:nvPr/>
        </p:nvSpPr>
        <p:spPr bwMode="auto">
          <a:xfrm>
            <a:off x="4705580" y="341957"/>
            <a:ext cx="1721441" cy="506306"/>
          </a:xfrm>
          <a:prstGeom prst="roundRect">
            <a:avLst/>
          </a:prstGeom>
          <a:solidFill>
            <a:srgbClr val="92D050"/>
          </a:solidFill>
          <a:ln>
            <a:solidFill>
              <a:srgbClr val="009900"/>
            </a:solidFill>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5"/>
          </a:lnRef>
          <a:fillRef idx="2">
            <a:schemeClr val="accent5"/>
          </a:fillRef>
          <a:effectRef idx="1">
            <a:schemeClr val="accent5"/>
          </a:effectRef>
          <a:fontRef idx="minor">
            <a:schemeClr val="dk1"/>
          </a:fontRef>
        </p:style>
        <p:txBody>
          <a:bodyPr vert="horz" wrap="square" lIns="64291" tIns="32146" rIns="64291" bIns="32146" numCol="1" rtlCol="0" anchor="ctr" anchorCtr="0" compatLnSpc="1">
            <a:prstTxWarp prst="textNoShape">
              <a:avLst/>
            </a:prstTxWarp>
          </a:bodyPr>
          <a:lstStyle/>
          <a:p>
            <a:pPr algn="ctr" defTabSz="642915" fontAlgn="base">
              <a:spcBef>
                <a:spcPct val="0"/>
              </a:spcBef>
              <a:spcAft>
                <a:spcPct val="0"/>
              </a:spcAft>
            </a:pPr>
            <a:r>
              <a:rPr lang="en-PH" sz="1000" dirty="0" smtClean="0">
                <a:solidFill>
                  <a:schemeClr val="bg1"/>
                </a:solidFill>
                <a:ea typeface="ヒラギノ角ゴ ProN W3" charset="0"/>
                <a:cs typeface="ヒラギノ角ゴ ProN W3" charset="0"/>
                <a:sym typeface="Gill Sans" charset="0"/>
              </a:rPr>
              <a:t>National Panel of Technical Experts (NPTE)</a:t>
            </a:r>
          </a:p>
        </p:txBody>
      </p:sp>
      <p:sp>
        <p:nvSpPr>
          <p:cNvPr id="5" name="Rounded Rectangle 4"/>
          <p:cNvSpPr/>
          <p:nvPr/>
        </p:nvSpPr>
        <p:spPr bwMode="auto">
          <a:xfrm>
            <a:off x="6704016" y="326650"/>
            <a:ext cx="1721441" cy="506306"/>
          </a:xfrm>
          <a:prstGeom prst="roundRect">
            <a:avLst/>
          </a:prstGeom>
          <a:solidFill>
            <a:srgbClr val="92D050"/>
          </a:solidFill>
          <a:ln>
            <a:solidFill>
              <a:srgbClr val="009900"/>
            </a:solidFill>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5"/>
          </a:lnRef>
          <a:fillRef idx="2">
            <a:schemeClr val="accent5"/>
          </a:fillRef>
          <a:effectRef idx="1">
            <a:schemeClr val="accent5"/>
          </a:effectRef>
          <a:fontRef idx="minor">
            <a:schemeClr val="dk1"/>
          </a:fontRef>
        </p:style>
        <p:txBody>
          <a:bodyPr vert="horz" wrap="square" lIns="64291" tIns="32146" rIns="64291" bIns="32146" numCol="1" rtlCol="0" anchor="ctr" anchorCtr="0" compatLnSpc="1">
            <a:prstTxWarp prst="textNoShape">
              <a:avLst/>
            </a:prstTxWarp>
          </a:bodyPr>
          <a:lstStyle/>
          <a:p>
            <a:pPr algn="ctr" defTabSz="642915" fontAlgn="base">
              <a:spcBef>
                <a:spcPct val="0"/>
              </a:spcBef>
              <a:spcAft>
                <a:spcPct val="0"/>
              </a:spcAft>
            </a:pPr>
            <a:r>
              <a:rPr lang="en-PH" sz="1000" dirty="0" smtClean="0">
                <a:solidFill>
                  <a:schemeClr val="bg1"/>
                </a:solidFill>
                <a:ea typeface="ヒラギノ角ゴ ProN W3" charset="0"/>
                <a:cs typeface="ヒラギノ角ゴ ProN W3" charset="0"/>
                <a:sym typeface="Gill Sans" charset="0"/>
              </a:rPr>
              <a:t>Community of Practice</a:t>
            </a:r>
          </a:p>
          <a:p>
            <a:pPr algn="ctr" defTabSz="642915" fontAlgn="base">
              <a:spcBef>
                <a:spcPct val="0"/>
              </a:spcBef>
              <a:spcAft>
                <a:spcPct val="0"/>
              </a:spcAft>
            </a:pPr>
            <a:r>
              <a:rPr lang="en-PH" sz="1000" dirty="0" smtClean="0">
                <a:solidFill>
                  <a:schemeClr val="bg1"/>
                </a:solidFill>
                <a:ea typeface="ヒラギノ角ゴ ProN W3" charset="0"/>
                <a:cs typeface="ヒラギノ角ゴ ProN W3" charset="0"/>
              </a:rPr>
              <a:t>Climate Change Institute</a:t>
            </a:r>
          </a:p>
          <a:p>
            <a:pPr algn="ctr" defTabSz="642915" fontAlgn="base">
              <a:spcBef>
                <a:spcPct val="0"/>
              </a:spcBef>
              <a:spcAft>
                <a:spcPct val="0"/>
              </a:spcAft>
            </a:pPr>
            <a:r>
              <a:rPr lang="en-PH" sz="1000" dirty="0" smtClean="0">
                <a:solidFill>
                  <a:schemeClr val="bg1"/>
                </a:solidFill>
                <a:ea typeface="ヒラギノ角ゴ ProN W3" charset="0"/>
                <a:cs typeface="ヒラギノ角ゴ ProN W3" charset="0"/>
                <a:sym typeface="Gill Sans" charset="0"/>
              </a:rPr>
              <a:t>Climate Vulnerable Forum</a:t>
            </a:r>
          </a:p>
        </p:txBody>
      </p:sp>
      <p:sp>
        <p:nvSpPr>
          <p:cNvPr id="7" name="Rounded Rectangle 6"/>
          <p:cNvSpPr/>
          <p:nvPr/>
        </p:nvSpPr>
        <p:spPr bwMode="auto">
          <a:xfrm>
            <a:off x="3333332" y="2293216"/>
            <a:ext cx="1126972" cy="1113874"/>
          </a:xfrm>
          <a:prstGeom prst="roundRect">
            <a:avLst>
              <a:gd name="adj" fmla="val 7047"/>
            </a:avLst>
          </a:prstGeom>
          <a:solidFill>
            <a:schemeClr val="accent2">
              <a:lumMod val="60000"/>
              <a:lumOff val="40000"/>
            </a:schemeClr>
          </a:solidFill>
          <a:ln w="19050">
            <a:solidFill>
              <a:schemeClr val="accent2">
                <a:lumMod val="75000"/>
              </a:schemeClr>
            </a:solidFill>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5"/>
          </a:lnRef>
          <a:fillRef idx="2">
            <a:schemeClr val="accent5"/>
          </a:fillRef>
          <a:effectRef idx="1">
            <a:schemeClr val="accent5"/>
          </a:effectRef>
          <a:fontRef idx="minor">
            <a:schemeClr val="dk1"/>
          </a:fontRef>
        </p:style>
        <p:txBody>
          <a:bodyPr vert="horz" wrap="square" lIns="64291" tIns="32146" rIns="64291" bIns="32146" numCol="1" rtlCol="0" anchor="ctr" anchorCtr="0" compatLnSpc="1">
            <a:prstTxWarp prst="textNoShape">
              <a:avLst/>
            </a:prstTxWarp>
          </a:bodyPr>
          <a:lstStyle/>
          <a:p>
            <a:pPr algn="ctr" defTabSz="642915" fontAlgn="base">
              <a:spcBef>
                <a:spcPct val="0"/>
              </a:spcBef>
              <a:spcAft>
                <a:spcPct val="0"/>
              </a:spcAft>
            </a:pPr>
            <a:r>
              <a:rPr lang="en-PH" sz="1000" dirty="0" smtClean="0">
                <a:solidFill>
                  <a:schemeClr val="bg1"/>
                </a:solidFill>
                <a:ea typeface="ヒラギノ角ゴ ProN W3" charset="0"/>
                <a:cs typeface="ヒラギノ角ゴ ProN W3" charset="0"/>
                <a:sym typeface="Gill Sans" charset="0"/>
              </a:rPr>
              <a:t>NCCAP 2012-2015 Monitoring and Evaluation</a:t>
            </a:r>
          </a:p>
          <a:p>
            <a:pPr algn="ctr" defTabSz="642915" fontAlgn="base">
              <a:spcBef>
                <a:spcPct val="0"/>
              </a:spcBef>
              <a:spcAft>
                <a:spcPct val="0"/>
              </a:spcAft>
            </a:pPr>
            <a:r>
              <a:rPr lang="en-PH" sz="1000" dirty="0" smtClean="0">
                <a:solidFill>
                  <a:schemeClr val="bg1"/>
                </a:solidFill>
                <a:ea typeface="ヒラギノ角ゴ ProN W3" charset="0"/>
                <a:cs typeface="ヒラギノ角ゴ ProN W3" charset="0"/>
              </a:rPr>
              <a:t>Enhancement and Updating</a:t>
            </a:r>
            <a:endParaRPr lang="en-PH" sz="1000" dirty="0" smtClean="0">
              <a:solidFill>
                <a:schemeClr val="bg1"/>
              </a:solidFill>
              <a:ea typeface="ヒラギノ角ゴ ProN W3" charset="0"/>
              <a:cs typeface="ヒラギノ角ゴ ProN W3" charset="0"/>
              <a:sym typeface="Gill Sans" charset="0"/>
            </a:endParaRPr>
          </a:p>
        </p:txBody>
      </p:sp>
      <p:sp>
        <p:nvSpPr>
          <p:cNvPr id="9" name="TextBox 8"/>
          <p:cNvSpPr txBox="1"/>
          <p:nvPr/>
        </p:nvSpPr>
        <p:spPr>
          <a:xfrm>
            <a:off x="105473" y="1292096"/>
            <a:ext cx="1803353" cy="926694"/>
          </a:xfrm>
          <a:prstGeom prst="rect">
            <a:avLst/>
          </a:prstGeom>
          <a:noFill/>
        </p:spPr>
        <p:txBody>
          <a:bodyPr wrap="square" lIns="64291" tIns="32146" rIns="64291" bIns="32146" rtlCol="0">
            <a:spAutoFit/>
          </a:bodyPr>
          <a:lstStyle/>
          <a:p>
            <a:r>
              <a:rPr lang="en-PH" sz="2800" b="1" dirty="0" smtClean="0">
                <a:latin typeface="Gill Sans"/>
              </a:rPr>
              <a:t>NAP Process</a:t>
            </a:r>
            <a:endParaRPr lang="en-PH" sz="2800" b="1" dirty="0">
              <a:latin typeface="Gill Sans"/>
            </a:endParaRPr>
          </a:p>
        </p:txBody>
      </p:sp>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05580" y="3561456"/>
            <a:ext cx="462202" cy="475111"/>
          </a:xfrm>
          <a:prstGeom prst="rect">
            <a:avLst/>
          </a:prstGeom>
        </p:spPr>
      </p:pic>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46742" y="1991785"/>
            <a:ext cx="633145" cy="61701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2765" y="1490713"/>
            <a:ext cx="497272" cy="46193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5617" y="1434034"/>
            <a:ext cx="542479" cy="588036"/>
          </a:xfrm>
          <a:prstGeom prst="rect">
            <a:avLst/>
          </a:prstGeom>
        </p:spPr>
      </p:pic>
      <p:sp>
        <p:nvSpPr>
          <p:cNvPr id="14" name="TextBox 13"/>
          <p:cNvSpPr txBox="1"/>
          <p:nvPr/>
        </p:nvSpPr>
        <p:spPr>
          <a:xfrm>
            <a:off x="4514868" y="2700821"/>
            <a:ext cx="1301089" cy="218808"/>
          </a:xfrm>
          <a:prstGeom prst="rect">
            <a:avLst/>
          </a:prstGeom>
          <a:noFill/>
        </p:spPr>
        <p:txBody>
          <a:bodyPr wrap="square" lIns="64291" tIns="32146" rIns="64291" bIns="32146" rtlCol="0">
            <a:spAutoFit/>
          </a:bodyPr>
          <a:lstStyle/>
          <a:p>
            <a:r>
              <a:rPr lang="en-PH" sz="1000" dirty="0" smtClean="0"/>
              <a:t>Sectoral Agencies</a:t>
            </a:r>
            <a:endParaRPr lang="en-PH" sz="1000" dirty="0"/>
          </a:p>
        </p:txBody>
      </p:sp>
      <p:pic>
        <p:nvPicPr>
          <p:cNvPr id="15" name="Picture 1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68180" y="4184013"/>
            <a:ext cx="497272" cy="510753"/>
          </a:xfrm>
          <a:prstGeom prst="rect">
            <a:avLst/>
          </a:prstGeom>
        </p:spPr>
      </p:pic>
      <p:pic>
        <p:nvPicPr>
          <p:cNvPr id="16" name="Picture 15"/>
          <p:cNvPicPr>
            <a:picLocks noChangeAspect="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13267" y="4184013"/>
            <a:ext cx="488120" cy="510753"/>
          </a:xfrm>
          <a:prstGeom prst="rect">
            <a:avLst/>
          </a:prstGeom>
        </p:spPr>
      </p:pic>
      <p:pic>
        <p:nvPicPr>
          <p:cNvPr id="17" name="Picture 16"/>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4538" y="4148545"/>
            <a:ext cx="530997" cy="545392"/>
          </a:xfrm>
          <a:prstGeom prst="rect">
            <a:avLst/>
          </a:prstGeom>
        </p:spPr>
      </p:pic>
      <p:pic>
        <p:nvPicPr>
          <p:cNvPr id="18" name="Picture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6154" y="3146748"/>
            <a:ext cx="633145" cy="617016"/>
          </a:xfrm>
          <a:prstGeom prst="rect">
            <a:avLst/>
          </a:prstGeom>
        </p:spPr>
      </p:pic>
      <p:pic>
        <p:nvPicPr>
          <p:cNvPr id="19" name="Picture 18"/>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45867" y="3191382"/>
            <a:ext cx="530997" cy="545392"/>
          </a:xfrm>
          <a:prstGeom prst="rect">
            <a:avLst/>
          </a:prstGeom>
        </p:spPr>
      </p:pic>
    </p:spTree>
    <p:extLst>
      <p:ext uri="{BB962C8B-B14F-4D97-AF65-F5344CB8AC3E}">
        <p14:creationId xmlns:p14="http://schemas.microsoft.com/office/powerpoint/2010/main" val="153955854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INDC </a:t>
            </a:r>
            <a:r>
              <a:rPr lang="en-US" dirty="0" smtClean="0"/>
              <a:t>Process</a:t>
            </a:r>
            <a:endParaRPr lang="en-US" dirty="0"/>
          </a:p>
        </p:txBody>
      </p:sp>
      <p:pic>
        <p:nvPicPr>
          <p:cNvPr id="4" name="Picture 3"/>
          <p:cNvPicPr>
            <a:picLocks noChangeAspect="1"/>
          </p:cNvPicPr>
          <p:nvPr/>
        </p:nvPicPr>
        <p:blipFill>
          <a:blip r:embed="rId2"/>
          <a:stretch>
            <a:fillRect/>
          </a:stretch>
        </p:blipFill>
        <p:spPr>
          <a:xfrm>
            <a:off x="0" y="1763045"/>
            <a:ext cx="9144000" cy="5094955"/>
          </a:xfrm>
          <a:prstGeom prst="rect">
            <a:avLst/>
          </a:prstGeom>
        </p:spPr>
      </p:pic>
    </p:spTree>
    <p:extLst>
      <p:ext uri="{BB962C8B-B14F-4D97-AF65-F5344CB8AC3E}">
        <p14:creationId xmlns:p14="http://schemas.microsoft.com/office/powerpoint/2010/main" val="1595960475"/>
      </p:ext>
    </p:extLst>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Features of the Philippine INDC</a:t>
            </a:r>
            <a:endParaRPr lang="en-US" dirty="0"/>
          </a:p>
        </p:txBody>
      </p:sp>
      <p:sp>
        <p:nvSpPr>
          <p:cNvPr id="3" name="Text Placeholder 2"/>
          <p:cNvSpPr>
            <a:spLocks noGrp="1"/>
          </p:cNvSpPr>
          <p:nvPr>
            <p:ph type="body" sz="quarter" idx="12"/>
          </p:nvPr>
        </p:nvSpPr>
        <p:spPr/>
        <p:txBody>
          <a:bodyPr anchor="t"/>
          <a:lstStyle/>
          <a:p>
            <a:pPr marL="457200" indent="-457200" algn="l">
              <a:buFont typeface="Arial"/>
              <a:buChar char="•"/>
            </a:pPr>
            <a:r>
              <a:rPr lang="en-US" dirty="0" smtClean="0"/>
              <a:t>Adaptation as an overarching priority</a:t>
            </a:r>
          </a:p>
          <a:p>
            <a:pPr marL="457200" indent="-457200" algn="l">
              <a:buFont typeface="Arial"/>
              <a:buChar char="•"/>
            </a:pPr>
            <a:r>
              <a:rPr lang="en-US" dirty="0" smtClean="0"/>
              <a:t>Prioritization of mitigation actions that have adaptation co-benefits</a:t>
            </a:r>
          </a:p>
          <a:p>
            <a:pPr marL="457200" indent="-457200" algn="l">
              <a:buFont typeface="Arial"/>
              <a:buChar char="•"/>
            </a:pPr>
            <a:r>
              <a:rPr lang="en-US" dirty="0" smtClean="0"/>
              <a:t>Emission reduction to come from the energy, transport, waste, industry, and forestry sectors.</a:t>
            </a:r>
            <a:endParaRPr lang="en-US" dirty="0"/>
          </a:p>
        </p:txBody>
      </p:sp>
    </p:spTree>
    <p:extLst>
      <p:ext uri="{BB962C8B-B14F-4D97-AF65-F5344CB8AC3E}">
        <p14:creationId xmlns:p14="http://schemas.microsoft.com/office/powerpoint/2010/main" val="719110662"/>
      </p:ext>
    </p:extLst>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4038"/>
          </a:xfrm>
        </p:spPr>
        <p:txBody>
          <a:bodyPr/>
          <a:lstStyle/>
          <a:p>
            <a:pPr algn="ctr"/>
            <a:r>
              <a:rPr lang="en-US" dirty="0" smtClean="0"/>
              <a:t>NDC Roadmap</a:t>
            </a:r>
            <a:endParaRPr lang="en-US" dirty="0"/>
          </a:p>
        </p:txBody>
      </p:sp>
      <p:sp>
        <p:nvSpPr>
          <p:cNvPr id="4" name="Rectangle 3"/>
          <p:cNvSpPr/>
          <p:nvPr/>
        </p:nvSpPr>
        <p:spPr>
          <a:xfrm>
            <a:off x="450799" y="1658663"/>
            <a:ext cx="2509130" cy="3376723"/>
          </a:xfrm>
          <a:prstGeom prst="rect">
            <a:avLst/>
          </a:prstGeom>
          <a:solidFill>
            <a:schemeClr val="accent6">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rtlCol="0" anchor="t"/>
          <a:lstStyle/>
          <a:p>
            <a:pPr algn="ctr"/>
            <a:r>
              <a:rPr lang="en-US" sz="2800" dirty="0" smtClean="0">
                <a:solidFill>
                  <a:schemeClr val="tx1"/>
                </a:solidFill>
              </a:rPr>
              <a:t>Revisit</a:t>
            </a:r>
          </a:p>
          <a:p>
            <a:pPr algn="ctr"/>
            <a:endParaRPr lang="en-US" dirty="0">
              <a:solidFill>
                <a:schemeClr val="tx1"/>
              </a:solidFill>
            </a:endParaRPr>
          </a:p>
          <a:p>
            <a:pPr marL="285750" indent="-285750">
              <a:buFont typeface="Arial"/>
              <a:buChar char="•"/>
            </a:pPr>
            <a:r>
              <a:rPr lang="en-US" dirty="0" smtClean="0">
                <a:solidFill>
                  <a:schemeClr val="tx1"/>
                </a:solidFill>
              </a:rPr>
              <a:t>INDC assumptions and parameters</a:t>
            </a:r>
          </a:p>
          <a:p>
            <a:pPr marL="285750" indent="-285750">
              <a:buFont typeface="Arial"/>
              <a:buChar char="•"/>
            </a:pPr>
            <a:r>
              <a:rPr lang="en-US" dirty="0" smtClean="0">
                <a:solidFill>
                  <a:schemeClr val="tx1"/>
                </a:solidFill>
              </a:rPr>
              <a:t>MRV Framework (NICCDIES)</a:t>
            </a:r>
          </a:p>
          <a:p>
            <a:pPr marL="285750" indent="-285750">
              <a:buFont typeface="Arial"/>
              <a:buChar char="•"/>
            </a:pPr>
            <a:r>
              <a:rPr lang="en-US" dirty="0" smtClean="0">
                <a:solidFill>
                  <a:schemeClr val="tx1"/>
                </a:solidFill>
              </a:rPr>
              <a:t>EO 174 Implementation</a:t>
            </a:r>
          </a:p>
        </p:txBody>
      </p:sp>
      <p:sp>
        <p:nvSpPr>
          <p:cNvPr id="5" name="Rectangle 4"/>
          <p:cNvSpPr/>
          <p:nvPr/>
        </p:nvSpPr>
        <p:spPr>
          <a:xfrm>
            <a:off x="3241573" y="1655855"/>
            <a:ext cx="2493643" cy="3379218"/>
          </a:xfrm>
          <a:prstGeom prst="rect">
            <a:avLst/>
          </a:prstGeom>
          <a:solidFill>
            <a:schemeClr val="accent4">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rtlCol="0" anchor="t"/>
          <a:lstStyle/>
          <a:p>
            <a:pPr algn="ctr"/>
            <a:r>
              <a:rPr lang="en-US" sz="2800" dirty="0" smtClean="0">
                <a:solidFill>
                  <a:schemeClr val="tx1"/>
                </a:solidFill>
              </a:rPr>
              <a:t>Reconstruct</a:t>
            </a:r>
          </a:p>
          <a:p>
            <a:pPr algn="ctr"/>
            <a:endParaRPr lang="en-US" dirty="0">
              <a:solidFill>
                <a:schemeClr val="tx1"/>
              </a:solidFill>
            </a:endParaRPr>
          </a:p>
          <a:p>
            <a:pPr marL="285750" indent="-285750">
              <a:buFont typeface="Arial"/>
              <a:buChar char="•"/>
            </a:pPr>
            <a:r>
              <a:rPr lang="en-US" sz="1400" dirty="0" smtClean="0">
                <a:solidFill>
                  <a:schemeClr val="tx1"/>
                </a:solidFill>
              </a:rPr>
              <a:t>Calculations, assumptions and methodologies</a:t>
            </a:r>
          </a:p>
          <a:p>
            <a:pPr marL="285750" indent="-285750">
              <a:buFont typeface="Arial"/>
              <a:buChar char="•"/>
            </a:pPr>
            <a:r>
              <a:rPr lang="en-US" sz="1400" dirty="0" smtClean="0">
                <a:solidFill>
                  <a:schemeClr val="tx1"/>
                </a:solidFill>
              </a:rPr>
              <a:t>Setting up the institutional arrangements</a:t>
            </a:r>
          </a:p>
          <a:p>
            <a:pPr marL="285750" indent="-285750">
              <a:buFont typeface="Arial"/>
              <a:buChar char="•"/>
            </a:pPr>
            <a:r>
              <a:rPr lang="en-US" sz="1400" dirty="0" smtClean="0">
                <a:solidFill>
                  <a:schemeClr val="tx1"/>
                </a:solidFill>
              </a:rPr>
              <a:t>MRV system improvements</a:t>
            </a:r>
          </a:p>
          <a:p>
            <a:pPr marL="285750" indent="-285750">
              <a:buFont typeface="Arial"/>
              <a:buChar char="•"/>
            </a:pPr>
            <a:r>
              <a:rPr lang="en-US" sz="1400" dirty="0" smtClean="0">
                <a:solidFill>
                  <a:schemeClr val="tx1"/>
                </a:solidFill>
              </a:rPr>
              <a:t>Integrate in development and </a:t>
            </a:r>
            <a:r>
              <a:rPr lang="en-US" sz="1400" dirty="0" err="1" smtClean="0">
                <a:solidFill>
                  <a:schemeClr val="tx1"/>
                </a:solidFill>
              </a:rPr>
              <a:t>sectoral</a:t>
            </a:r>
            <a:r>
              <a:rPr lang="en-US" sz="1400" dirty="0" smtClean="0">
                <a:solidFill>
                  <a:schemeClr val="tx1"/>
                </a:solidFill>
              </a:rPr>
              <a:t> plans</a:t>
            </a:r>
          </a:p>
          <a:p>
            <a:pPr marL="285750" indent="-285750">
              <a:buFont typeface="Arial"/>
              <a:buChar char="•"/>
            </a:pPr>
            <a:r>
              <a:rPr lang="en-US" sz="1400" dirty="0" smtClean="0">
                <a:solidFill>
                  <a:schemeClr val="tx1"/>
                </a:solidFill>
              </a:rPr>
              <a:t>Identify legislative policies</a:t>
            </a:r>
          </a:p>
          <a:p>
            <a:pPr marL="285750" indent="-285750">
              <a:buFont typeface="Arial"/>
              <a:buChar char="•"/>
            </a:pPr>
            <a:r>
              <a:rPr lang="en-US" sz="1400" dirty="0" smtClean="0">
                <a:solidFill>
                  <a:schemeClr val="tx1"/>
                </a:solidFill>
              </a:rPr>
              <a:t>Private Sector engagement</a:t>
            </a:r>
          </a:p>
          <a:p>
            <a:pPr marL="285750" indent="-285750">
              <a:buFont typeface="Arial"/>
              <a:buChar char="•"/>
            </a:pPr>
            <a:r>
              <a:rPr lang="en-US" sz="1400" dirty="0" smtClean="0">
                <a:solidFill>
                  <a:schemeClr val="tx1"/>
                </a:solidFill>
              </a:rPr>
              <a:t>Sub-national level activities</a:t>
            </a:r>
          </a:p>
          <a:p>
            <a:pPr marL="285750" indent="-285750">
              <a:buFont typeface="Arial"/>
              <a:buChar char="•"/>
            </a:pPr>
            <a:endParaRPr lang="en-US" dirty="0" smtClean="0">
              <a:solidFill>
                <a:schemeClr val="tx1"/>
              </a:solidFill>
            </a:endParaRPr>
          </a:p>
          <a:p>
            <a:pPr marL="285750" indent="-285750">
              <a:buFont typeface="Arial"/>
              <a:buChar char="•"/>
            </a:pPr>
            <a:endParaRPr lang="en-US" dirty="0">
              <a:solidFill>
                <a:schemeClr val="tx1"/>
              </a:solidFill>
            </a:endParaRPr>
          </a:p>
        </p:txBody>
      </p:sp>
      <p:sp>
        <p:nvSpPr>
          <p:cNvPr id="6" name="Rectangle 5"/>
          <p:cNvSpPr/>
          <p:nvPr/>
        </p:nvSpPr>
        <p:spPr>
          <a:xfrm>
            <a:off x="6199920" y="1662175"/>
            <a:ext cx="2496140" cy="3363728"/>
          </a:xfrm>
          <a:prstGeom prst="rect">
            <a:avLst/>
          </a:prstGeom>
          <a:solidFill>
            <a:schemeClr val="accent2">
              <a:lumMod val="20000"/>
              <a:lumOff val="80000"/>
            </a:schemeClr>
          </a:solidFill>
          <a:ln>
            <a:noFill/>
          </a:ln>
        </p:spPr>
        <p:style>
          <a:lnRef idx="1">
            <a:schemeClr val="accent2"/>
          </a:lnRef>
          <a:fillRef idx="3">
            <a:schemeClr val="accent2"/>
          </a:fillRef>
          <a:effectRef idx="2">
            <a:schemeClr val="accent2"/>
          </a:effectRef>
          <a:fontRef idx="minor">
            <a:schemeClr val="lt1"/>
          </a:fontRef>
        </p:style>
        <p:txBody>
          <a:bodyPr rtlCol="0" anchor="t"/>
          <a:lstStyle/>
          <a:p>
            <a:pPr algn="ctr"/>
            <a:r>
              <a:rPr lang="en-US" sz="2800" dirty="0" smtClean="0">
                <a:solidFill>
                  <a:schemeClr val="tx1"/>
                </a:solidFill>
              </a:rPr>
              <a:t>Report</a:t>
            </a:r>
          </a:p>
          <a:p>
            <a:pPr algn="ctr"/>
            <a:endParaRPr lang="en-US" dirty="0">
              <a:solidFill>
                <a:schemeClr val="tx1"/>
              </a:solidFill>
            </a:endParaRPr>
          </a:p>
          <a:p>
            <a:pPr marL="285750" indent="-285750">
              <a:buFont typeface="Arial"/>
              <a:buChar char="•"/>
            </a:pPr>
            <a:r>
              <a:rPr lang="en-US" dirty="0" smtClean="0">
                <a:solidFill>
                  <a:schemeClr val="tx1"/>
                </a:solidFill>
              </a:rPr>
              <a:t>1</a:t>
            </a:r>
            <a:r>
              <a:rPr lang="en-US" baseline="30000" dirty="0" smtClean="0">
                <a:solidFill>
                  <a:schemeClr val="tx1"/>
                </a:solidFill>
              </a:rPr>
              <a:t>st</a:t>
            </a:r>
            <a:r>
              <a:rPr lang="en-US" dirty="0" smtClean="0">
                <a:solidFill>
                  <a:schemeClr val="tx1"/>
                </a:solidFill>
              </a:rPr>
              <a:t> NDC</a:t>
            </a:r>
          </a:p>
          <a:p>
            <a:pPr marL="285750" indent="-285750">
              <a:buFont typeface="Arial"/>
              <a:buChar char="•"/>
            </a:pPr>
            <a:r>
              <a:rPr lang="en-US" dirty="0" smtClean="0">
                <a:solidFill>
                  <a:schemeClr val="tx1"/>
                </a:solidFill>
              </a:rPr>
              <a:t>Update NDCs every 5 years</a:t>
            </a:r>
          </a:p>
          <a:p>
            <a:pPr marL="285750" indent="-285750">
              <a:buFont typeface="Arial"/>
              <a:buChar char="•"/>
            </a:pPr>
            <a:r>
              <a:rPr lang="en-US" dirty="0" smtClean="0">
                <a:solidFill>
                  <a:schemeClr val="tx1"/>
                </a:solidFill>
              </a:rPr>
              <a:t>Robust MRV system</a:t>
            </a:r>
          </a:p>
          <a:p>
            <a:pPr marL="285750" indent="-285750">
              <a:buFont typeface="Arial"/>
              <a:buChar char="•"/>
            </a:pPr>
            <a:endParaRPr lang="en-US" dirty="0">
              <a:solidFill>
                <a:schemeClr val="tx1"/>
              </a:solidFill>
            </a:endParaRPr>
          </a:p>
        </p:txBody>
      </p:sp>
    </p:spTree>
    <p:extLst>
      <p:ext uri="{BB962C8B-B14F-4D97-AF65-F5344CB8AC3E}">
        <p14:creationId xmlns:p14="http://schemas.microsoft.com/office/powerpoint/2010/main" val="234702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8973" y="657095"/>
            <a:ext cx="6731360" cy="495807"/>
          </a:xfrm>
          <a:prstGeom prst="rect">
            <a:avLst/>
          </a:prstGeom>
          <a:noFill/>
        </p:spPr>
        <p:txBody>
          <a:bodyPr wrap="square" lIns="64291" tIns="32146" rIns="64291" bIns="32146" rtlCol="0">
            <a:spAutoFit/>
          </a:bodyPr>
          <a:lstStyle/>
          <a:p>
            <a:r>
              <a:rPr lang="en-PH" sz="2800" b="1" dirty="0" smtClean="0">
                <a:latin typeface="Gill Sans"/>
              </a:rPr>
              <a:t>Remaining challenges</a:t>
            </a:r>
            <a:endParaRPr lang="en-PH" sz="2800" b="1" dirty="0">
              <a:latin typeface="Gill Sans"/>
            </a:endParaRPr>
          </a:p>
        </p:txBody>
      </p:sp>
      <p:sp>
        <p:nvSpPr>
          <p:cNvPr id="3" name="TextBox 2"/>
          <p:cNvSpPr txBox="1"/>
          <p:nvPr/>
        </p:nvSpPr>
        <p:spPr>
          <a:xfrm>
            <a:off x="2455333" y="1672167"/>
            <a:ext cx="184666" cy="369332"/>
          </a:xfrm>
          <a:prstGeom prst="rect">
            <a:avLst/>
          </a:prstGeom>
          <a:noFill/>
        </p:spPr>
        <p:txBody>
          <a:bodyPr wrap="none" rtlCol="0">
            <a:spAutoFit/>
          </a:bodyPr>
          <a:lstStyle/>
          <a:p>
            <a:r>
              <a:rPr lang="en-US" dirty="0" smtClean="0"/>
              <a:t>	</a:t>
            </a:r>
            <a:endParaRPr lang="en-US" dirty="0"/>
          </a:p>
        </p:txBody>
      </p:sp>
      <p:sp>
        <p:nvSpPr>
          <p:cNvPr id="8" name="Rectangle 7"/>
          <p:cNvSpPr/>
          <p:nvPr/>
        </p:nvSpPr>
        <p:spPr>
          <a:xfrm>
            <a:off x="1896281" y="1434869"/>
            <a:ext cx="5076967" cy="3785652"/>
          </a:xfrm>
          <a:prstGeom prst="rect">
            <a:avLst/>
          </a:prstGeom>
        </p:spPr>
        <p:txBody>
          <a:bodyPr wrap="square">
            <a:spAutoFit/>
          </a:bodyPr>
          <a:lstStyle/>
          <a:p>
            <a:pPr>
              <a:defRPr/>
            </a:pPr>
            <a:r>
              <a:rPr lang="en-US" sz="2000" dirty="0" smtClean="0">
                <a:latin typeface="News Gothic MT"/>
                <a:cs typeface="News Gothic MT"/>
              </a:rPr>
              <a:t>Studies on slow onset impacts</a:t>
            </a:r>
          </a:p>
          <a:p>
            <a:pPr>
              <a:defRPr/>
            </a:pPr>
            <a:endParaRPr lang="en-US" sz="2000" dirty="0">
              <a:latin typeface="News Gothic MT"/>
              <a:cs typeface="News Gothic MT"/>
            </a:endParaRPr>
          </a:p>
          <a:p>
            <a:pPr>
              <a:defRPr/>
            </a:pPr>
            <a:r>
              <a:rPr lang="en-US" sz="2000" dirty="0" smtClean="0">
                <a:latin typeface="News Gothic MT"/>
                <a:cs typeface="News Gothic MT"/>
              </a:rPr>
              <a:t>Methodologies </a:t>
            </a:r>
            <a:r>
              <a:rPr lang="en-US" sz="2000" dirty="0">
                <a:latin typeface="News Gothic MT"/>
                <a:cs typeface="News Gothic MT"/>
              </a:rPr>
              <a:t>and tools to help us quantify impacts, cost benefit analysis of adaptation </a:t>
            </a:r>
            <a:r>
              <a:rPr lang="en-US" sz="2000" dirty="0" smtClean="0">
                <a:latin typeface="News Gothic MT"/>
                <a:cs typeface="News Gothic MT"/>
              </a:rPr>
              <a:t>measures</a:t>
            </a:r>
          </a:p>
          <a:p>
            <a:pPr>
              <a:defRPr/>
            </a:pPr>
            <a:endParaRPr lang="en-US" sz="2000" dirty="0">
              <a:latin typeface="News Gothic MT"/>
              <a:cs typeface="News Gothic MT"/>
            </a:endParaRPr>
          </a:p>
          <a:p>
            <a:pPr>
              <a:defRPr/>
            </a:pPr>
            <a:r>
              <a:rPr lang="en-US" sz="2000" dirty="0" smtClean="0">
                <a:latin typeface="News Gothic MT"/>
                <a:cs typeface="News Gothic MT"/>
              </a:rPr>
              <a:t>Vulnerability </a:t>
            </a:r>
            <a:r>
              <a:rPr lang="en-US" sz="2000" dirty="0">
                <a:latin typeface="News Gothic MT"/>
                <a:cs typeface="News Gothic MT"/>
              </a:rPr>
              <a:t>assessments nationwide and taking note of diversity of local </a:t>
            </a:r>
            <a:r>
              <a:rPr lang="en-US" sz="2000" dirty="0" smtClean="0">
                <a:latin typeface="News Gothic MT"/>
                <a:cs typeface="News Gothic MT"/>
              </a:rPr>
              <a:t>situations</a:t>
            </a:r>
          </a:p>
          <a:p>
            <a:pPr>
              <a:defRPr/>
            </a:pPr>
            <a:endParaRPr lang="en-US" sz="2000" dirty="0">
              <a:latin typeface="News Gothic MT"/>
              <a:cs typeface="News Gothic MT"/>
            </a:endParaRPr>
          </a:p>
          <a:p>
            <a:pPr>
              <a:defRPr/>
            </a:pPr>
            <a:r>
              <a:rPr lang="en-US" sz="2000" dirty="0" smtClean="0">
                <a:latin typeface="News Gothic MT"/>
                <a:cs typeface="News Gothic MT"/>
              </a:rPr>
              <a:t>Downscaling </a:t>
            </a:r>
            <a:r>
              <a:rPr lang="en-US" sz="2000" dirty="0">
                <a:latin typeface="News Gothic MT"/>
                <a:cs typeface="News Gothic MT"/>
              </a:rPr>
              <a:t>of global climate </a:t>
            </a:r>
            <a:r>
              <a:rPr lang="en-US" sz="2000" dirty="0" smtClean="0">
                <a:latin typeface="News Gothic MT"/>
                <a:cs typeface="News Gothic MT"/>
              </a:rPr>
              <a:t>models</a:t>
            </a:r>
          </a:p>
          <a:p>
            <a:pPr>
              <a:defRPr/>
            </a:pPr>
            <a:endParaRPr lang="en-US" sz="2000" dirty="0" smtClean="0">
              <a:latin typeface="News Gothic MT"/>
              <a:cs typeface="News Gothic MT"/>
            </a:endParaRPr>
          </a:p>
        </p:txBody>
      </p:sp>
    </p:spTree>
    <p:extLst>
      <p:ext uri="{BB962C8B-B14F-4D97-AF65-F5344CB8AC3E}">
        <p14:creationId xmlns:p14="http://schemas.microsoft.com/office/powerpoint/2010/main" val="153309616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CC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CC2" id="{EF6055B2-C3FC-4214-B85C-31839C2E8686}" vid="{5B3C5ACF-CD49-47FE-A289-C13FE03111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2275</TotalTime>
  <Words>1148</Words>
  <Application>Microsoft Macintosh PowerPoint</Application>
  <PresentationFormat>On-screen Show (4:3)</PresentationFormat>
  <Paragraphs>128</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CCC2</vt:lpstr>
      <vt:lpstr>NAP-NDC Linkages: Process in the Philippines </vt:lpstr>
      <vt:lpstr>PowerPoint Presentation</vt:lpstr>
      <vt:lpstr>PHILIPPINE CLIMATE CHANGE POLICY</vt:lpstr>
      <vt:lpstr>NATIONAL CLIMATE CHANGE ACTION PLAN 2011-2028</vt:lpstr>
      <vt:lpstr>PowerPoint Presentation</vt:lpstr>
      <vt:lpstr>INDC Process</vt:lpstr>
      <vt:lpstr>Features of the Philippine INDC</vt:lpstr>
      <vt:lpstr>NDC Roadmap</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Railla Puno</cp:lastModifiedBy>
  <cp:revision>275</cp:revision>
  <dcterms:created xsi:type="dcterms:W3CDTF">2016-01-12T09:05:36Z</dcterms:created>
  <dcterms:modified xsi:type="dcterms:W3CDTF">2016-11-07T07:46:41Z</dcterms:modified>
</cp:coreProperties>
</file>