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02" r:id="rId3"/>
    <p:sldId id="299" r:id="rId4"/>
    <p:sldId id="300" r:id="rId5"/>
    <p:sldId id="301" r:id="rId6"/>
    <p:sldId id="272" r:id="rId7"/>
    <p:sldId id="270" r:id="rId8"/>
    <p:sldId id="273" r:id="rId9"/>
    <p:sldId id="285" r:id="rId10"/>
    <p:sldId id="290" r:id="rId11"/>
    <p:sldId id="291" r:id="rId12"/>
    <p:sldId id="297" r:id="rId13"/>
    <p:sldId id="298" r:id="rId14"/>
    <p:sldId id="279" r:id="rId15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5CA"/>
    <a:srgbClr val="E662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pPr>
              <a:defRPr/>
            </a:pPr>
            <a:fld id="{FF28F342-9CF2-405F-ADFB-193C8009B4B1}" type="datetime1">
              <a:rPr lang="es-ES_tradnl"/>
              <a:pPr>
                <a:defRPr/>
              </a:pPr>
              <a:t>08/12/2011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pPr>
              <a:defRPr/>
            </a:pPr>
            <a:fld id="{95C7E8E9-A9D4-4073-A6AE-4DB4618CD2D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pPr>
              <a:defRPr/>
            </a:pPr>
            <a:fld id="{D8CDDCBB-CC66-4D97-9CB6-419C142026C0}" type="datetime1">
              <a:rPr lang="es-MX"/>
              <a:pPr>
                <a:defRPr/>
              </a:pPr>
              <a:t>08/12/2011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pPr>
              <a:defRPr/>
            </a:pPr>
            <a:fld id="{43EF24AE-DBE8-47C6-93B2-E8D8D4CBC5B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 userDrawn="1"/>
        </p:nvSpPr>
        <p:spPr bwMode="auto">
          <a:xfrm>
            <a:off x="714375" y="1857375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3200" smtClean="0">
                <a:latin typeface="Calibri" pitchFamily="34" charset="0"/>
              </a:rPr>
              <a:t>Texto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014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E427C6A0-0FC7-4498-9116-9C8A5357B209}" type="datetime1">
              <a:rPr lang="es-ES_tradnl"/>
              <a:pPr>
                <a:defRPr/>
              </a:pPr>
              <a:t>08/12/2011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5C04C012-EDAE-44CD-8AF3-D7CCEE43CAB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B0D16A3D-3ADF-4F91-B8DC-B83B267540E3}" type="datetime1">
              <a:rPr lang="es-ES_tradnl"/>
              <a:pPr>
                <a:defRPr/>
              </a:pPr>
              <a:t>08/12/2011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pPr>
              <a:defRPr/>
            </a:pPr>
            <a:fld id="{317715FD-7F99-4530-BEFE-AA465F1DFE6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pPr>
              <a:defRPr/>
            </a:pPr>
            <a:fld id="{951F40A2-7A49-4CF8-B6E7-5184B6A33530}" type="datetime1">
              <a:rPr lang="en-US"/>
              <a:pPr>
                <a:defRPr/>
              </a:pPr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pPr>
              <a:defRPr/>
            </a:pPr>
            <a:fld id="{D7F0CFEA-6521-4835-ABA8-002DE749F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pic>
        <p:nvPicPr>
          <p:cNvPr id="1028" name="6 Imagen" descr="Pagina Interior 800 x 600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4" r:id="rId2"/>
    <p:sldLayoutId id="2147483725" r:id="rId3"/>
    <p:sldLayoutId id="2147483726" r:id="rId4"/>
    <p:sldLayoutId id="2147483728" r:id="rId5"/>
    <p:sldLayoutId id="2147483729" r:id="rId6"/>
    <p:sldLayoutId id="214748373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smtClean="0">
              <a:ea typeface="ＭＳ Ｐゴシック" pitchFamily="34" charset="-12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>
              <a:ea typeface="+mn-ea"/>
            </a:endParaRPr>
          </a:p>
        </p:txBody>
      </p:sp>
      <p:pic>
        <p:nvPicPr>
          <p:cNvPr id="6148" name="3 Imagen" descr="Cover Power Point INGLES 800 x 6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14313" y="4357688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 dirty="0" err="1" smtClean="0"/>
              <a:t>Promoting</a:t>
            </a:r>
            <a:r>
              <a:rPr lang="es-MX" b="1" dirty="0" smtClean="0"/>
              <a:t> </a:t>
            </a:r>
            <a:r>
              <a:rPr lang="es-MX" b="1" dirty="0" err="1" smtClean="0"/>
              <a:t>mitigation</a:t>
            </a:r>
            <a:r>
              <a:rPr lang="es-MX" b="1" dirty="0" smtClean="0"/>
              <a:t> and </a:t>
            </a:r>
            <a:r>
              <a:rPr lang="es-MX" b="1" dirty="0" err="1" smtClean="0"/>
              <a:t>sustainable</a:t>
            </a:r>
            <a:endParaRPr lang="es-MX" b="1" dirty="0"/>
          </a:p>
          <a:p>
            <a:endParaRPr lang="es-MX" b="1" dirty="0"/>
          </a:p>
          <a:p>
            <a:r>
              <a:rPr lang="es-MX" b="1" dirty="0" err="1" smtClean="0"/>
              <a:t>development</a:t>
            </a:r>
            <a:r>
              <a:rPr lang="es-MX" b="1" dirty="0" smtClean="0"/>
              <a:t>, </a:t>
            </a:r>
            <a:r>
              <a:rPr lang="es-MX" b="1" dirty="0" err="1" smtClean="0"/>
              <a:t>Housing</a:t>
            </a:r>
            <a:r>
              <a:rPr lang="es-MX" b="1" dirty="0" smtClean="0"/>
              <a:t> </a:t>
            </a:r>
            <a:r>
              <a:rPr lang="es-MX" b="1" dirty="0" err="1" smtClean="0"/>
              <a:t>Nama</a:t>
            </a:r>
            <a:r>
              <a:rPr lang="es-MX" b="1" dirty="0" smtClean="0"/>
              <a:t> 08/12/2011</a:t>
            </a:r>
            <a:endParaRPr lang="es-MX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2700"/>
            <a:ext cx="9144000" cy="752475"/>
          </a:xfrm>
        </p:spPr>
        <p:txBody>
          <a:bodyPr/>
          <a:lstStyle/>
          <a:p>
            <a:pPr algn="l">
              <a:defRPr/>
            </a:pP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Technical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design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/>
            </a:r>
            <a:b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</a:b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Example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of 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results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: Hermosillo (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vertical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) </a:t>
            </a:r>
            <a:endParaRPr lang="de-DE" sz="2800" b="1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4339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71563"/>
            <a:ext cx="33480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275" y="1071563"/>
            <a:ext cx="3482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14313" y="3857625"/>
          <a:ext cx="8172450" cy="1510240"/>
        </p:xfrm>
        <a:graphic>
          <a:graphicData uri="http://schemas.openxmlformats.org/drawingml/2006/table">
            <a:tbl>
              <a:tblPr/>
              <a:tblGrid>
                <a:gridCol w="1346908"/>
                <a:gridCol w="1383310"/>
                <a:gridCol w="1016448"/>
                <a:gridCol w="1472540"/>
                <a:gridCol w="1021278"/>
                <a:gridCol w="1009403"/>
                <a:gridCol w="922563"/>
              </a:tblGrid>
              <a:tr h="74069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Vertical (Hermosillo)</a:t>
                      </a:r>
                      <a:endParaRPr lang="es-ES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Specific Primary Energy </a:t>
                      </a: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Demand (</a:t>
                      </a:r>
                      <a:r>
                        <a:rPr lang="es-ES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kWh</a:t>
                      </a:r>
                      <a:r>
                        <a:rPr lang="es-E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/m²a)**</a:t>
                      </a:r>
                    </a:p>
                  </a:txBody>
                  <a:tcPr marL="9446" marR="9446" marT="944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Total Emissions </a:t>
                      </a: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CO2e (</a:t>
                      </a:r>
                      <a:r>
                        <a:rPr lang="es-E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kg/m²a)**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Additional </a:t>
                      </a:r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investment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per </a:t>
                      </a:r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($MX)*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($MX/m2a)</a:t>
                      </a:r>
                      <a:endParaRPr lang="es-ES" sz="1200" b="0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subsidies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($MX/m2a)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r>
                        <a:rPr lang="de-D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($MX/m2a)</a:t>
                      </a:r>
                      <a:endParaRPr lang="es-ES" sz="1200" b="0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22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Baseline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560 (380)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123 (84)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413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EcoCasa</a:t>
                      </a:r>
                      <a:r>
                        <a:rPr lang="es-E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25,419  (</a:t>
                      </a:r>
                      <a:r>
                        <a:rPr lang="pt-B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24,667)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228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EcoCasa</a:t>
                      </a:r>
                      <a:r>
                        <a:rPr lang="es-E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56,636  (36,898)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286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664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Passive</a:t>
                      </a:r>
                      <a:r>
                        <a:rPr lang="es-E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House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162,668 (85,531)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351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814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s-E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6" marR="9446" marT="944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91" name="12 CuadroTexto"/>
          <p:cNvSpPr txBox="1">
            <a:spLocks noChangeArrowheads="1"/>
          </p:cNvSpPr>
          <p:nvPr/>
        </p:nvSpPr>
        <p:spPr bwMode="auto">
          <a:xfrm>
            <a:off x="261938" y="5429250"/>
            <a:ext cx="795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** in brackets temp. range 18c to 28c; rest 20 to 25c  * current prices and in brackets future prices </a:t>
            </a:r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3" y="-142875"/>
            <a:ext cx="8543925" cy="1143000"/>
          </a:xfrm>
        </p:spPr>
        <p:txBody>
          <a:bodyPr/>
          <a:lstStyle/>
          <a:p>
            <a:pPr algn="l">
              <a:defRPr/>
            </a:pPr>
            <a:r>
              <a:rPr lang="es-MX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Technical</a:t>
            </a:r>
            <a:r>
              <a:rPr lang="es-MX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es-MX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Design</a:t>
            </a:r>
            <a:r>
              <a:rPr lang="es-MX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/>
            </a:r>
            <a:br>
              <a:rPr lang="es-MX" sz="2800" b="1" dirty="0" smtClean="0">
                <a:solidFill>
                  <a:srgbClr val="FFFFFF"/>
                </a:solidFill>
                <a:ea typeface="+mn-ea"/>
                <a:cs typeface="Arial" charset="0"/>
              </a:rPr>
            </a:br>
            <a:r>
              <a:rPr lang="es-MX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Indirect</a:t>
            </a:r>
            <a:r>
              <a:rPr lang="es-MX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es-MX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mitigation</a:t>
            </a:r>
            <a:r>
              <a:rPr lang="es-MX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es-MX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measures</a:t>
            </a:r>
            <a:endParaRPr lang="es-MX" sz="2800" b="1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4294967295"/>
          </p:nvPr>
        </p:nvGraphicFramePr>
        <p:xfrm>
          <a:off x="214313" y="1071563"/>
          <a:ext cx="8172450" cy="4292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916"/>
                <a:gridCol w="5652534"/>
              </a:tblGrid>
              <a:tr h="810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Institutional set-up and NAMA administration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0F0F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19075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Designing NAMA fund, incl. legal agreements (210.000 USD)</a:t>
                      </a:r>
                    </a:p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0F0F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19075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NAMA Program Office Unit (173,000 USD per year)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Building Codes and permitting procedures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0F0F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19075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Technical Assistance to local governments and organizations at state and municipal level (230,000 USD per year for 4 years)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s-MX" sz="1600" dirty="0" err="1" smtClean="0">
                          <a:solidFill>
                            <a:schemeClr val="bg1"/>
                          </a:solidFill>
                        </a:rPr>
                        <a:t>Capacity</a:t>
                      </a: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1600" dirty="0" err="1" smtClean="0">
                          <a:solidFill>
                            <a:schemeClr val="bg1"/>
                          </a:solidFill>
                        </a:rPr>
                        <a:t>building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0F0F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19075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Training for energy advisers, planners, construction workers, local authorities and stakeholders (450,000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USD per year)</a:t>
                      </a:r>
                    </a:p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0F0F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19075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Support of regional manufacturers (310,000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USD per year)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es-MX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Pilot projects and software adaptation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0F0F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19075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Adaptation/implementation of PHPP calculation and design tool (64,000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USD per year)</a:t>
                      </a:r>
                    </a:p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0F0F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19075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Design and construction of pilot projects (295,000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USD per year for 4 years)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es-MX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Marketing and </a:t>
                      </a:r>
                      <a:r>
                        <a:rPr lang="es-MX" sz="16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advertisement</a:t>
                      </a:r>
                      <a:endParaRPr lang="es-MX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0F0F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190750" algn="l"/>
                        </a:tabLst>
                        <a:defRPr/>
                      </a:pPr>
                      <a:r>
                        <a:rPr kumimoji="0" lang="es-MX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Website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MX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mass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media </a:t>
                      </a:r>
                      <a:r>
                        <a:rPr kumimoji="0" lang="es-MX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campaign</a:t>
                      </a:r>
                      <a:r>
                        <a:rPr kumimoji="0" lang="es-MX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, marketing material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(150,000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USD per year)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Flecha derecha"/>
          <p:cNvSpPr/>
          <p:nvPr/>
        </p:nvSpPr>
        <p:spPr bwMode="auto">
          <a:xfrm>
            <a:off x="401638" y="5435600"/>
            <a:ext cx="615950" cy="4143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es-ES" sz="2000">
              <a:solidFill>
                <a:schemeClr val="accent2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1071563" y="5429250"/>
            <a:ext cx="7496175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r>
              <a:rPr lang="de-DE" sz="2000" dirty="0">
                <a:solidFill>
                  <a:schemeClr val="bg1"/>
                </a:solidFill>
              </a:rPr>
              <a:t>Total cost from 2012 to 2020 approx. 17Musd (first estimate)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54050"/>
          </a:xfrm>
        </p:spPr>
        <p:txBody>
          <a:bodyPr/>
          <a:lstStyle/>
          <a:p>
            <a:pPr algn="l">
              <a:defRPr/>
            </a:pPr>
            <a:r>
              <a:rPr lang="en-GB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Key data requirements</a:t>
            </a:r>
          </a:p>
        </p:txBody>
      </p:sp>
      <p:graphicFrame>
        <p:nvGraphicFramePr>
          <p:cNvPr id="4" name="Group 149"/>
          <p:cNvGraphicFramePr>
            <a:graphicFrameLocks noGrp="1"/>
          </p:cNvGraphicFramePr>
          <p:nvPr/>
        </p:nvGraphicFramePr>
        <p:xfrm>
          <a:off x="900113" y="1000125"/>
          <a:ext cx="7704856" cy="4876800"/>
        </p:xfrm>
        <a:graphic>
          <a:graphicData uri="http://schemas.openxmlformats.org/drawingml/2006/table">
            <a:tbl>
              <a:tblPr/>
              <a:tblGrid>
                <a:gridCol w="2707112"/>
                <a:gridCol w="4997744"/>
              </a:tblGrid>
              <a:tr h="2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to monitor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of monitoring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Electricity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Direct and continuous metering of electricity consumption (including generation from PV). If available, utility billing records can be used.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Emission factor of the grid 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per CDM Tool to calculate emission factor for an electricity system</a:t>
                      </a:r>
                      <a:r>
                        <a:rPr kumimoji="0" lang="en-GB" sz="1400" b="0" i="0" u="sng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  <a:hlinkClick r:id="" action="ppaction://noaction"/>
                        </a:rPr>
                        <a:t>[1]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or use published data.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Transmission &amp; distribution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from utility or an official government body.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Fuel consumption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Direct and continuous metering of fuel consumption. If available, utility billing records or fuel purchase invoices can be used.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 calorific value of the fuel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Values provided by the fuel supplier in invoices, own measurement, or regional or national default value.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en-GB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emission factor of the fuel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Values provided by the fuel supplier in invoices, own measurement, or regional or national default value.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Refrigerant leakage from refrigerators and air-conditioners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IPCC default value or manufacturer specifications.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Gross floor area of a building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Building plan, or onsite measurement.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1143000" y="1306513"/>
            <a:ext cx="7065963" cy="4503737"/>
            <a:chOff x="684213" y="1306513"/>
            <a:chExt cx="7524750" cy="479583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5038" y="1319213"/>
              <a:ext cx="7273925" cy="4783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684213" y="1306513"/>
              <a:ext cx="1008062" cy="10080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3983038" y="2243138"/>
              <a:ext cx="2736850" cy="129540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285750" indent="-285750" algn="ctr">
                <a:tabLst>
                  <a:tab pos="2190750" algn="l"/>
                </a:tabLst>
              </a:pPr>
              <a:endParaRPr lang="en-US"/>
            </a:p>
          </p:txBody>
        </p:sp>
        <p:sp>
          <p:nvSpPr>
            <p:cNvPr id="10247" name="Oval 8"/>
            <p:cNvSpPr>
              <a:spLocks noChangeArrowheads="1"/>
            </p:cNvSpPr>
            <p:nvPr/>
          </p:nvSpPr>
          <p:spPr bwMode="auto">
            <a:xfrm>
              <a:off x="4054475" y="2243138"/>
              <a:ext cx="2592388" cy="129540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2190750" algn="l"/>
                </a:tabLst>
              </a:pPr>
              <a:r>
                <a:rPr lang="es-CL" b="1"/>
                <a:t>And how much  </a:t>
              </a:r>
              <a:br>
                <a:rPr lang="es-CL" b="1"/>
              </a:br>
              <a:r>
                <a:rPr lang="es-CL" b="1"/>
                <a:t>does your house </a:t>
              </a:r>
            </a:p>
            <a:p>
              <a:pPr algn="ctr">
                <a:tabLst>
                  <a:tab pos="2190750" algn="l"/>
                </a:tabLst>
              </a:pPr>
              <a:r>
                <a:rPr lang="es-CL" b="1"/>
                <a:t>consume per m2</a:t>
              </a:r>
              <a:r>
                <a:rPr lang="es-CL" sz="2000" b="1"/>
                <a:t>?</a:t>
              </a:r>
              <a:endParaRPr lang="en-US" sz="2000" b="1"/>
            </a:p>
          </p:txBody>
        </p:sp>
      </p:grpSp>
      <p:sp>
        <p:nvSpPr>
          <p:cNvPr id="10243" name="1 Título"/>
          <p:cNvSpPr txBox="1">
            <a:spLocks/>
          </p:cNvSpPr>
          <p:nvPr/>
        </p:nvSpPr>
        <p:spPr bwMode="auto">
          <a:xfrm>
            <a:off x="0" y="-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>
                <a:solidFill>
                  <a:srgbClr val="FFFFFF"/>
                </a:solidFill>
                <a:latin typeface="Calibri" pitchFamily="34" charset="0"/>
              </a:rPr>
              <a:t>Technical design</a:t>
            </a:r>
            <a:br>
              <a:rPr lang="de-DE" sz="2800" b="1">
                <a:solidFill>
                  <a:srgbClr val="FFFFFF"/>
                </a:solidFill>
                <a:latin typeface="Calibri" pitchFamily="34" charset="0"/>
              </a:rPr>
            </a:br>
            <a:r>
              <a:rPr lang="de-DE" sz="2800" b="1">
                <a:solidFill>
                  <a:srgbClr val="FFFFFF"/>
                </a:solidFill>
                <a:latin typeface="Calibri" pitchFamily="34" charset="0"/>
              </a:rPr>
              <a:t>An innovative approach for Mexico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4983163"/>
            <a:ext cx="6811962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Arq. </a:t>
            </a:r>
            <a:r>
              <a:rPr lang="es-MX" sz="28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Tomasz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MX" sz="28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Kotecki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tdkotecki@conavi.gob.mx</a:t>
            </a:r>
            <a:endParaRPr lang="es-MX"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1406" y="2357430"/>
            <a:ext cx="9025741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s-MX" sz="4000" b="1" dirty="0" smtClean="0">
                <a:latin typeface="Calibri" pitchFamily="34" charset="0"/>
              </a:rPr>
              <a:t>www.conavi.gob.mx/viviendasustentable</a:t>
            </a:r>
            <a:endParaRPr lang="es-MX" sz="4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8"/>
          <p:cNvSpPr txBox="1">
            <a:spLocks noChangeArrowheads="1"/>
          </p:cNvSpPr>
          <p:nvPr/>
        </p:nvSpPr>
        <p:spPr bwMode="auto">
          <a:xfrm>
            <a:off x="2805113" y="1277938"/>
            <a:ext cx="5848350" cy="615950"/>
          </a:xfrm>
          <a:prstGeom prst="rect">
            <a:avLst/>
          </a:prstGeom>
          <a:solidFill>
            <a:srgbClr val="E2E9FE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7675" indent="-180975">
              <a:buFont typeface="Arial" pitchFamily="34" charset="0"/>
              <a:buChar char="•"/>
            </a:pPr>
            <a:endParaRPr lang="es-MX" sz="800" b="1">
              <a:latin typeface="Calibri" pitchFamily="34" charset="0"/>
              <a:cs typeface="Calibri" pitchFamily="34" charset="0"/>
            </a:endParaRPr>
          </a:p>
          <a:p>
            <a:pPr marL="447675" indent="-180975">
              <a:buFont typeface="Arial" pitchFamily="34" charset="0"/>
              <a:buChar char="•"/>
            </a:pPr>
            <a:r>
              <a:rPr lang="es-MX" b="1">
                <a:latin typeface="Calibri" pitchFamily="34" charset="0"/>
                <a:cs typeface="Calibri" pitchFamily="34" charset="0"/>
              </a:rPr>
              <a:t>Regional economic planning</a:t>
            </a:r>
          </a:p>
          <a:p>
            <a:pPr marL="447675" indent="-180975">
              <a:buFont typeface="Arial" pitchFamily="34" charset="0"/>
              <a:buChar char="•"/>
            </a:pPr>
            <a:endParaRPr lang="es-MX" sz="8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14338" y="1398588"/>
            <a:ext cx="2592387" cy="323850"/>
          </a:xfrm>
          <a:prstGeom prst="rect">
            <a:avLst/>
          </a:prstGeom>
          <a:solidFill>
            <a:srgbClr val="CED9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500" b="1">
                <a:latin typeface="Calibri" pitchFamily="34" charset="0"/>
              </a:rPr>
              <a:t>REGIONAL PLANNING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857500" y="2000250"/>
            <a:ext cx="5843588" cy="1128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MX" b="1">
                <a:latin typeface="Calibri" pitchFamily="34" charset="0"/>
              </a:rPr>
              <a:t>DUIS</a:t>
            </a:r>
          </a:p>
          <a:p>
            <a:pPr marL="447675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MX" b="1">
                <a:latin typeface="Calibri" pitchFamily="34" charset="0"/>
              </a:rPr>
              <a:t>Densification/Saturation</a:t>
            </a:r>
          </a:p>
          <a:p>
            <a:pPr marL="447675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b="1">
                <a:latin typeface="Calibri" pitchFamily="34" charset="0"/>
              </a:rPr>
              <a:t>URBAN NAMA</a:t>
            </a:r>
            <a:endParaRPr lang="es-MX" b="1">
              <a:latin typeface="Calibri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2857500" y="3214688"/>
            <a:ext cx="5824538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MX" b="1">
                <a:latin typeface="Calibri" pitchFamily="34" charset="0"/>
              </a:rPr>
              <a:t>Vertical Housing</a:t>
            </a:r>
          </a:p>
          <a:p>
            <a:pPr marL="447675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MX" b="1">
                <a:latin typeface="Calibri" pitchFamily="34" charset="0"/>
              </a:rPr>
              <a:t>Basic housing characteristics</a:t>
            </a:r>
          </a:p>
          <a:p>
            <a:pPr marL="447675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MX" b="1">
                <a:latin typeface="Calibri" pitchFamily="34" charset="0"/>
              </a:rPr>
              <a:t>CDM PoAs</a:t>
            </a:r>
          </a:p>
          <a:p>
            <a:pPr marL="447675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b="1">
                <a:latin typeface="Calibri" pitchFamily="34" charset="0"/>
              </a:rPr>
              <a:t>Housing NAMA</a:t>
            </a:r>
            <a:endParaRPr lang="es-MX" b="1">
              <a:latin typeface="Calibri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7188" y="2357438"/>
            <a:ext cx="2592387" cy="338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+mn-lt"/>
                <a:cs typeface="+mn-cs"/>
              </a:rPr>
              <a:t>URBAN DEVELOPMENT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7188" y="3857625"/>
            <a:ext cx="2592387" cy="338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+mn-lt"/>
                <a:cs typeface="+mn-cs"/>
              </a:rPr>
              <a:t>HOUSING</a:t>
            </a:r>
          </a:p>
        </p:txBody>
      </p:sp>
      <p:pic>
        <p:nvPicPr>
          <p:cNvPr id="25608" name="Picture 1" descr="C:\Users\EDITH\AppData\Local\Microsoft\Windows\Temporary Internet Files\Content.Outlook\11S0C9I2\LogoViviendaSustentabl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" y="4953000"/>
            <a:ext cx="1112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2 Rectángulo"/>
          <p:cNvSpPr>
            <a:spLocks noChangeArrowheads="1"/>
          </p:cNvSpPr>
          <p:nvPr/>
        </p:nvSpPr>
        <p:spPr bwMode="auto">
          <a:xfrm>
            <a:off x="2682875" y="5006975"/>
            <a:ext cx="596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>
              <a:lnSpc>
                <a:spcPts val="2400"/>
              </a:lnSpc>
            </a:pPr>
            <a:r>
              <a:rPr lang="es-MX" sz="1700" b="1">
                <a:latin typeface="Calibri" pitchFamily="34" charset="0"/>
              </a:rPr>
              <a:t>Asociación Vivienda y Entorno Sustentable,                                presided by Dr. Mario Molina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0"/>
            <a:ext cx="8358188" cy="6429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defRPr/>
            </a:pPr>
            <a:r>
              <a:rPr lang="en-US" sz="2800" b="1" dirty="0">
                <a:solidFill>
                  <a:prstClr val="white"/>
                </a:solidFill>
                <a:ea typeface="+mj-ea"/>
              </a:rPr>
              <a:t>Unified policy on sustainable housing developments.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Tomasz\Documents\CONAVI\000 COP\diapositivasdecontenido\012 HV Credit 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1357313"/>
            <a:ext cx="87217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1 Título"/>
          <p:cNvSpPr txBox="1">
            <a:spLocks/>
          </p:cNvSpPr>
          <p:nvPr/>
        </p:nvSpPr>
        <p:spPr bwMode="auto">
          <a:xfrm>
            <a:off x="28575" y="71438"/>
            <a:ext cx="8401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 dirty="0">
                <a:solidFill>
                  <a:srgbClr val="FFFFFF"/>
                </a:solidFill>
                <a:latin typeface="Calibri" pitchFamily="-1" charset="0"/>
              </a:rPr>
              <a:t>Green </a:t>
            </a:r>
            <a:r>
              <a:rPr lang="es-ES" sz="2800" b="1" dirty="0" err="1">
                <a:solidFill>
                  <a:srgbClr val="FFFFFF"/>
                </a:solidFill>
                <a:latin typeface="Calibri" pitchFamily="-1" charset="0"/>
              </a:rPr>
              <a:t>Mortgage</a:t>
            </a:r>
            <a:r>
              <a:rPr lang="es-ES" sz="2800" b="1" dirty="0">
                <a:solidFill>
                  <a:srgbClr val="FFFFFF"/>
                </a:solidFill>
                <a:latin typeface="Calibri" pitchFamily="-1" charset="0"/>
              </a:rPr>
              <a:t>, INFONAVIT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52400" y="3352800"/>
            <a:ext cx="990600" cy="1066800"/>
          </a:xfrm>
          <a:prstGeom prst="roundRect">
            <a:avLst/>
          </a:prstGeom>
          <a:solidFill>
            <a:srgbClr val="E662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000">
                <a:solidFill>
                  <a:srgbClr val="FFFFFF"/>
                </a:solidFill>
                <a:cs typeface="Arial" charset="0"/>
              </a:rPr>
              <a:t>“Esta es tu casa” Subsidy for families &lt;6TMS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omasz\Documents\CONAVI\000 COP\diapositivasdecontenido\02 Operating 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222375"/>
            <a:ext cx="8056563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1 Título"/>
          <p:cNvSpPr txBox="1">
            <a:spLocks/>
          </p:cNvSpPr>
          <p:nvPr/>
        </p:nvSpPr>
        <p:spPr bwMode="auto">
          <a:xfrm>
            <a:off x="28575" y="71438"/>
            <a:ext cx="8401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 dirty="0">
                <a:solidFill>
                  <a:srgbClr val="FFFFFF"/>
                </a:solidFill>
                <a:latin typeface="Calibri" pitchFamily="-1" charset="0"/>
              </a:rPr>
              <a:t>DUIS,  </a:t>
            </a:r>
            <a:r>
              <a:rPr lang="es-ES" sz="2800" b="1" dirty="0" err="1">
                <a:solidFill>
                  <a:srgbClr val="FFFFFF"/>
                </a:solidFill>
                <a:latin typeface="Calibri" pitchFamily="-1" charset="0"/>
              </a:rPr>
              <a:t>Integrated</a:t>
            </a:r>
            <a:r>
              <a:rPr lang="es-ES" sz="2800" b="1" dirty="0">
                <a:solidFill>
                  <a:srgbClr val="FFFFFF"/>
                </a:solidFill>
                <a:latin typeface="Calibri" pitchFamily="-1" charset="0"/>
              </a:rPr>
              <a:t> </a:t>
            </a:r>
            <a:r>
              <a:rPr lang="es-ES" sz="2800" b="1" dirty="0" err="1">
                <a:solidFill>
                  <a:srgbClr val="FFFFFF"/>
                </a:solidFill>
                <a:latin typeface="Calibri" pitchFamily="-1" charset="0"/>
              </a:rPr>
              <a:t>Urban</a:t>
            </a:r>
            <a:r>
              <a:rPr lang="es-ES" sz="2800" b="1" dirty="0">
                <a:solidFill>
                  <a:srgbClr val="FFFFFF"/>
                </a:solidFill>
                <a:latin typeface="Calibri" pitchFamily="-1" charset="0"/>
              </a:rPr>
              <a:t> </a:t>
            </a:r>
            <a:r>
              <a:rPr lang="es-ES" sz="2800" b="1" dirty="0" err="1">
                <a:solidFill>
                  <a:srgbClr val="FFFFFF"/>
                </a:solidFill>
                <a:latin typeface="Calibri" pitchFamily="-1" charset="0"/>
              </a:rPr>
              <a:t>Development</a:t>
            </a:r>
            <a:r>
              <a:rPr lang="es-ES" sz="2800" b="1" dirty="0">
                <a:solidFill>
                  <a:srgbClr val="FFFFFF"/>
                </a:solidFill>
                <a:latin typeface="Calibri" pitchFamily="-1" charset="0"/>
              </a:rPr>
              <a:t> SHF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9 CuadroTexto"/>
          <p:cNvSpPr txBox="1">
            <a:spLocks noChangeArrowheads="1"/>
          </p:cNvSpPr>
          <p:nvPr/>
        </p:nvSpPr>
        <p:spPr bwMode="auto">
          <a:xfrm>
            <a:off x="0" y="188640"/>
            <a:ext cx="77406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s-MX" sz="2800" b="1" dirty="0" err="1">
                <a:solidFill>
                  <a:schemeClr val="bg1"/>
                </a:solidFill>
                <a:latin typeface="Calibri" pitchFamily="-1" charset="0"/>
              </a:rPr>
              <a:t>Climate</a:t>
            </a:r>
            <a:r>
              <a:rPr lang="es-MX" sz="2800" b="1" dirty="0">
                <a:solidFill>
                  <a:schemeClr val="bg1"/>
                </a:solidFill>
                <a:latin typeface="Calibri" pitchFamily="-1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Calibri" pitchFamily="-1" charset="0"/>
              </a:rPr>
              <a:t>Finance</a:t>
            </a:r>
            <a:r>
              <a:rPr lang="es-MX" sz="2800" b="1" dirty="0" smtClean="0">
                <a:solidFill>
                  <a:schemeClr val="bg1"/>
                </a:solidFill>
                <a:latin typeface="Calibri" pitchFamily="-1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Calibri" pitchFamily="-1" charset="0"/>
              </a:rPr>
              <a:t>Strategy</a:t>
            </a:r>
            <a:endParaRPr lang="es-MX" sz="2800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1043608" y="980728"/>
            <a:ext cx="6984776" cy="4968552"/>
            <a:chOff x="971601" y="771793"/>
            <a:chExt cx="6659953" cy="4848394"/>
          </a:xfrm>
        </p:grpSpPr>
        <p:grpSp>
          <p:nvGrpSpPr>
            <p:cNvPr id="5" name="1 Grupo"/>
            <p:cNvGrpSpPr/>
            <p:nvPr/>
          </p:nvGrpSpPr>
          <p:grpSpPr>
            <a:xfrm>
              <a:off x="971601" y="1776690"/>
              <a:ext cx="1570551" cy="1580302"/>
              <a:chOff x="4045472" y="104575"/>
              <a:chExt cx="1122586" cy="1122586"/>
            </a:xfrm>
            <a:solidFill>
              <a:schemeClr val="accent3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" name="2 Elipse"/>
              <p:cNvSpPr/>
              <p:nvPr/>
            </p:nvSpPr>
            <p:spPr>
              <a:xfrm>
                <a:off x="4045472" y="104575"/>
                <a:ext cx="1122586" cy="1122586"/>
              </a:xfrm>
              <a:prstGeom prst="ellips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Elipse 4"/>
              <p:cNvSpPr/>
              <p:nvPr/>
            </p:nvSpPr>
            <p:spPr>
              <a:xfrm>
                <a:off x="4148410" y="180526"/>
                <a:ext cx="976450" cy="834103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600" b="1" dirty="0">
                    <a:solidFill>
                      <a:schemeClr val="tx1"/>
                    </a:solidFill>
                  </a:rPr>
                  <a:t>DUIS</a:t>
                </a:r>
                <a:endParaRPr lang="es-MX" sz="1400" b="1" dirty="0">
                  <a:solidFill>
                    <a:schemeClr val="tx1"/>
                  </a:solidFill>
                </a:endParaRPr>
              </a:p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>
                    <a:solidFill>
                      <a:schemeClr val="tx1"/>
                    </a:solidFill>
                  </a:rPr>
                  <a:t>5 certified , 18 in process:</a:t>
                </a:r>
              </a:p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>
                    <a:solidFill>
                      <a:schemeClr val="tx1"/>
                    </a:solidFill>
                  </a:rPr>
                  <a:t>800,000 new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units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in 15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states</a:t>
                </a:r>
                <a:endParaRPr lang="es-MX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4 Grupo"/>
            <p:cNvGrpSpPr/>
            <p:nvPr/>
          </p:nvGrpSpPr>
          <p:grpSpPr>
            <a:xfrm>
              <a:off x="1222400" y="3703466"/>
              <a:ext cx="1475378" cy="1462471"/>
              <a:chOff x="3420228" y="1030737"/>
              <a:chExt cx="1369265" cy="1369265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5 Elipse"/>
              <p:cNvSpPr/>
              <p:nvPr/>
            </p:nvSpPr>
            <p:spPr>
              <a:xfrm>
                <a:off x="3420228" y="1030737"/>
                <a:ext cx="1369265" cy="1369265"/>
              </a:xfrm>
              <a:prstGeom prst="ellips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89185"/>
                  <a:satOff val="-1423"/>
                  <a:lumOff val="13702"/>
                  <a:alphaOff val="0"/>
                </a:schemeClr>
              </a:fillRef>
              <a:effectRef idx="2">
                <a:schemeClr val="accent3">
                  <a:shade val="50000"/>
                  <a:hueOff val="89185"/>
                  <a:satOff val="-1423"/>
                  <a:lumOff val="137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Elipse 4"/>
              <p:cNvSpPr/>
              <p:nvPr/>
            </p:nvSpPr>
            <p:spPr>
              <a:xfrm>
                <a:off x="3620751" y="1184581"/>
                <a:ext cx="968217" cy="96821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050" tIns="19050" rIns="19050" bIns="19050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MX" sz="1600" b="1" dirty="0">
                  <a:solidFill>
                    <a:schemeClr val="tx1"/>
                  </a:solidFill>
                </a:endParaRPr>
              </a:p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400" b="1" dirty="0">
                    <a:solidFill>
                      <a:schemeClr val="tx1"/>
                    </a:solidFill>
                  </a:rPr>
                  <a:t>“Ésta es tu casa”</a:t>
                </a:r>
              </a:p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>
                    <a:solidFill>
                      <a:schemeClr val="tx1"/>
                    </a:solidFill>
                  </a:rPr>
                  <a:t>243,626 subsidies</a:t>
                </a:r>
              </a:p>
            </p:txBody>
          </p:sp>
        </p:grpSp>
        <p:grpSp>
          <p:nvGrpSpPr>
            <p:cNvPr id="11" name="7 Grupo"/>
            <p:cNvGrpSpPr/>
            <p:nvPr/>
          </p:nvGrpSpPr>
          <p:grpSpPr>
            <a:xfrm>
              <a:off x="2699792" y="771793"/>
              <a:ext cx="1475378" cy="1462471"/>
              <a:chOff x="6980732" y="1030737"/>
              <a:chExt cx="1369265" cy="1369265"/>
            </a:xfrm>
            <a:solidFill>
              <a:schemeClr val="bg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9" name="8 Elipse"/>
              <p:cNvSpPr/>
              <p:nvPr/>
            </p:nvSpPr>
            <p:spPr>
              <a:xfrm>
                <a:off x="6980732" y="1030737"/>
                <a:ext cx="1369265" cy="1369265"/>
              </a:xfrm>
              <a:prstGeom prst="ellips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89185"/>
                  <a:satOff val="-1423"/>
                  <a:lumOff val="13702"/>
                  <a:alphaOff val="0"/>
                </a:schemeClr>
              </a:fillRef>
              <a:effectRef idx="2">
                <a:schemeClr val="accent3">
                  <a:shade val="50000"/>
                  <a:hueOff val="89185"/>
                  <a:satOff val="-1423"/>
                  <a:lumOff val="137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Elipse 4"/>
              <p:cNvSpPr/>
              <p:nvPr/>
            </p:nvSpPr>
            <p:spPr>
              <a:xfrm>
                <a:off x="7181256" y="1231261"/>
                <a:ext cx="968217" cy="96821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600" b="1" dirty="0">
                    <a:solidFill>
                      <a:schemeClr val="tx1"/>
                    </a:solidFill>
                  </a:rPr>
                  <a:t>POA</a:t>
                </a:r>
                <a:endParaRPr lang="es-MX" sz="1400" b="1" dirty="0">
                  <a:solidFill>
                    <a:schemeClr val="tx1"/>
                  </a:solidFill>
                </a:endParaRPr>
              </a:p>
              <a:p>
                <a:pPr algn="ctr"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 err="1">
                    <a:solidFill>
                      <a:schemeClr val="tx1"/>
                    </a:solidFill>
                  </a:rPr>
                  <a:t>Generate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CER’s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from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Green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Mortages</a:t>
                </a:r>
                <a:endParaRPr lang="es-MX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10 Grupo"/>
            <p:cNvGrpSpPr/>
            <p:nvPr/>
          </p:nvGrpSpPr>
          <p:grpSpPr>
            <a:xfrm>
              <a:off x="4788024" y="1105537"/>
              <a:ext cx="1475378" cy="1462471"/>
              <a:chOff x="6765435" y="3086395"/>
              <a:chExt cx="1369265" cy="1369265"/>
            </a:xfrm>
            <a:solidFill>
              <a:schemeClr val="accent4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2" name="11 Elipse"/>
              <p:cNvSpPr/>
              <p:nvPr/>
            </p:nvSpPr>
            <p:spPr>
              <a:xfrm>
                <a:off x="6765435" y="3086395"/>
                <a:ext cx="1369265" cy="1369265"/>
              </a:xfrm>
              <a:prstGeom prst="ellips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178370"/>
                  <a:satOff val="-2846"/>
                  <a:lumOff val="27405"/>
                  <a:alphaOff val="0"/>
                </a:schemeClr>
              </a:fillRef>
              <a:effectRef idx="2">
                <a:schemeClr val="accent3">
                  <a:shade val="50000"/>
                  <a:hueOff val="178370"/>
                  <a:satOff val="-2846"/>
                  <a:lumOff val="2740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Elipse 4"/>
              <p:cNvSpPr/>
              <p:nvPr/>
            </p:nvSpPr>
            <p:spPr>
              <a:xfrm>
                <a:off x="6880614" y="3286919"/>
                <a:ext cx="1221399" cy="968217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050" tIns="19050" rIns="19050" bIns="19050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ts val="200"/>
                  </a:spcAft>
                  <a:defRPr/>
                </a:pPr>
                <a:r>
                  <a:rPr lang="es-MX" sz="1400" b="1" dirty="0" err="1">
                    <a:solidFill>
                      <a:schemeClr val="tx1"/>
                    </a:solidFill>
                  </a:rPr>
                  <a:t>Housing</a:t>
                </a:r>
                <a:r>
                  <a:rPr lang="es-MX" sz="1400" b="1" dirty="0">
                    <a:solidFill>
                      <a:schemeClr val="tx1"/>
                    </a:solidFill>
                  </a:rPr>
                  <a:t> NAMA</a:t>
                </a:r>
              </a:p>
              <a:p>
                <a:pPr algn="ctr" defTabSz="666750" fontAlgn="auto">
                  <a:lnSpc>
                    <a:spcPct val="90000"/>
                  </a:lnSpc>
                  <a:spcAft>
                    <a:spcPts val="200"/>
                  </a:spcAft>
                  <a:defRPr/>
                </a:pPr>
                <a:r>
                  <a:rPr lang="es-MX" sz="1200" b="1" dirty="0" err="1">
                    <a:solidFill>
                      <a:schemeClr val="tx1"/>
                    </a:solidFill>
                  </a:rPr>
                  <a:t>Penetration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Fovissste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, SHF  and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upscale</a:t>
                </a:r>
                <a:endParaRPr lang="es-MX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16 Grupo"/>
            <p:cNvGrpSpPr/>
            <p:nvPr/>
          </p:nvGrpSpPr>
          <p:grpSpPr>
            <a:xfrm>
              <a:off x="3240638" y="4157716"/>
              <a:ext cx="1475378" cy="1462471"/>
              <a:chOff x="3420228" y="2892224"/>
              <a:chExt cx="1369265" cy="1369265"/>
            </a:xfrm>
            <a:solidFill>
              <a:schemeClr val="accent3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8" name="17 Elipse"/>
              <p:cNvSpPr/>
              <p:nvPr/>
            </p:nvSpPr>
            <p:spPr>
              <a:xfrm>
                <a:off x="3420228" y="2892224"/>
                <a:ext cx="1369265" cy="1369265"/>
              </a:xfrm>
              <a:prstGeom prst="ellips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178370"/>
                  <a:satOff val="-2846"/>
                  <a:lumOff val="27405"/>
                  <a:alphaOff val="0"/>
                </a:schemeClr>
              </a:fillRef>
              <a:effectRef idx="2">
                <a:schemeClr val="accent3">
                  <a:shade val="50000"/>
                  <a:hueOff val="178370"/>
                  <a:satOff val="-2846"/>
                  <a:lumOff val="2740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Elipse 4"/>
              <p:cNvSpPr/>
              <p:nvPr/>
            </p:nvSpPr>
            <p:spPr>
              <a:xfrm>
                <a:off x="3669888" y="3203852"/>
                <a:ext cx="968217" cy="728536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050" tIns="19050" rIns="19050" bIns="19050" spcCol="1270" anchor="ctr">
                <a:spAutoFit/>
              </a:bodyPr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400" b="1" dirty="0">
                    <a:solidFill>
                      <a:schemeClr val="tx1"/>
                    </a:solidFill>
                  </a:rPr>
                  <a:t>Green </a:t>
                </a:r>
                <a:r>
                  <a:rPr lang="es-MX" sz="1400" b="1" dirty="0" err="1">
                    <a:solidFill>
                      <a:schemeClr val="tx1"/>
                    </a:solidFill>
                  </a:rPr>
                  <a:t>Mortgage</a:t>
                </a:r>
                <a:endParaRPr lang="es-MX" sz="1400" b="1" dirty="0">
                  <a:solidFill>
                    <a:schemeClr val="tx1"/>
                  </a:solidFill>
                </a:endParaRPr>
              </a:p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>
                    <a:solidFill>
                      <a:schemeClr val="tx1"/>
                    </a:solidFill>
                  </a:rPr>
                  <a:t>596,268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green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credits</a:t>
                </a:r>
                <a:endParaRPr lang="es-MX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23 Flecha derecha"/>
            <p:cNvSpPr>
              <a:spLocks noChangeArrowheads="1"/>
            </p:cNvSpPr>
            <p:nvPr/>
          </p:nvSpPr>
          <p:spPr bwMode="auto">
            <a:xfrm rot="-1439799">
              <a:off x="2034644" y="1424861"/>
              <a:ext cx="490749" cy="374662"/>
            </a:xfrm>
            <a:prstGeom prst="rightArrow">
              <a:avLst>
                <a:gd name="adj1" fmla="val 44389"/>
                <a:gd name="adj2" fmla="val 50001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/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056799" y="2782602"/>
              <a:ext cx="625351" cy="521127"/>
            </a:xfrm>
            <a:prstGeom prst="rect">
              <a:avLst/>
            </a:prstGeom>
          </p:spPr>
        </p:pic>
        <p:sp>
          <p:nvSpPr>
            <p:cNvPr id="32" name="31 Flecha derecha"/>
            <p:cNvSpPr>
              <a:spLocks noChangeArrowheads="1"/>
            </p:cNvSpPr>
            <p:nvPr/>
          </p:nvSpPr>
          <p:spPr bwMode="auto">
            <a:xfrm rot="499195">
              <a:off x="4308991" y="1293062"/>
              <a:ext cx="489266" cy="376143"/>
            </a:xfrm>
            <a:prstGeom prst="rightArrow">
              <a:avLst>
                <a:gd name="adj1" fmla="val 44389"/>
                <a:gd name="adj2" fmla="val 50001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32 Flecha derecha"/>
            <p:cNvSpPr>
              <a:spLocks noChangeArrowheads="1"/>
            </p:cNvSpPr>
            <p:nvPr/>
          </p:nvSpPr>
          <p:spPr bwMode="auto">
            <a:xfrm rot="-9472444">
              <a:off x="2719617" y="4611710"/>
              <a:ext cx="490749" cy="376143"/>
            </a:xfrm>
            <a:prstGeom prst="rightArrow">
              <a:avLst>
                <a:gd name="adj1" fmla="val 44389"/>
                <a:gd name="adj2" fmla="val 50001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33 Flecha derecha"/>
            <p:cNvSpPr>
              <a:spLocks noChangeArrowheads="1"/>
            </p:cNvSpPr>
            <p:nvPr/>
          </p:nvSpPr>
          <p:spPr bwMode="auto">
            <a:xfrm rot="-4967967">
              <a:off x="1088276" y="3406795"/>
              <a:ext cx="488690" cy="375104"/>
            </a:xfrm>
            <a:prstGeom prst="rightArrow">
              <a:avLst>
                <a:gd name="adj1" fmla="val 44389"/>
                <a:gd name="adj2" fmla="val 50001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265223" y="2643623"/>
              <a:ext cx="1921482" cy="731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000" b="1" dirty="0">
                  <a:solidFill>
                    <a:schemeClr val="accent3">
                      <a:lumMod val="75000"/>
                    </a:schemeClr>
                  </a:solidFill>
                  <a:latin typeface="Berlin Sans FB Demi" pitchFamily="34" charset="0"/>
                  <a:cs typeface="+mn-cs"/>
                </a:rPr>
                <a:t>DURBAN 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000" b="1" dirty="0">
                  <a:solidFill>
                    <a:schemeClr val="accent3">
                      <a:lumMod val="75000"/>
                    </a:schemeClr>
                  </a:solidFill>
                  <a:latin typeface="Berlin Sans FB Demi" pitchFamily="34" charset="0"/>
                  <a:cs typeface="+mn-cs"/>
                </a:rPr>
                <a:t>COP 17</a:t>
              </a:r>
            </a:p>
          </p:txBody>
        </p:sp>
        <p:sp>
          <p:nvSpPr>
            <p:cNvPr id="28" name="27 Flecha derecha"/>
            <p:cNvSpPr>
              <a:spLocks noChangeArrowheads="1"/>
            </p:cNvSpPr>
            <p:nvPr/>
          </p:nvSpPr>
          <p:spPr bwMode="auto">
            <a:xfrm rot="10363139">
              <a:off x="5369068" y="3323346"/>
              <a:ext cx="683491" cy="438340"/>
            </a:xfrm>
            <a:prstGeom prst="rightArrow">
              <a:avLst>
                <a:gd name="adj1" fmla="val 42343"/>
                <a:gd name="adj2" fmla="val 50003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6" name="30 Grupo"/>
            <p:cNvGrpSpPr/>
            <p:nvPr/>
          </p:nvGrpSpPr>
          <p:grpSpPr>
            <a:xfrm>
              <a:off x="6156176" y="2326569"/>
              <a:ext cx="1475378" cy="1462471"/>
              <a:chOff x="6980732" y="3086395"/>
              <a:chExt cx="1369265" cy="1369265"/>
            </a:xfr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7" name="36 Elipse"/>
              <p:cNvSpPr/>
              <p:nvPr/>
            </p:nvSpPr>
            <p:spPr>
              <a:xfrm>
                <a:off x="6980732" y="3086395"/>
                <a:ext cx="1369265" cy="1369265"/>
              </a:xfrm>
              <a:prstGeom prst="ellips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178370"/>
                  <a:satOff val="-2846"/>
                  <a:lumOff val="27405"/>
                  <a:alphaOff val="0"/>
                </a:schemeClr>
              </a:fillRef>
              <a:effectRef idx="2">
                <a:schemeClr val="accent3">
                  <a:shade val="50000"/>
                  <a:hueOff val="178370"/>
                  <a:satOff val="-2846"/>
                  <a:lumOff val="2740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Elipse 4"/>
              <p:cNvSpPr/>
              <p:nvPr/>
            </p:nvSpPr>
            <p:spPr>
              <a:xfrm>
                <a:off x="6980732" y="3242122"/>
                <a:ext cx="1369264" cy="968218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9050" tIns="19050" rIns="19050" bIns="19050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400" b="1" dirty="0" err="1">
                    <a:solidFill>
                      <a:schemeClr val="tx1"/>
                    </a:solidFill>
                  </a:rPr>
                  <a:t>Urban</a:t>
                </a:r>
                <a:r>
                  <a:rPr lang="es-MX" sz="1400" b="1" dirty="0">
                    <a:solidFill>
                      <a:schemeClr val="tx1"/>
                    </a:solidFill>
                  </a:rPr>
                  <a:t> NAMA 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(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midterm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 err="1">
                    <a:solidFill>
                      <a:schemeClr val="tx1"/>
                    </a:solidFill>
                  </a:rPr>
                  <a:t>Investment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in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efficient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s-MX" sz="1200" b="1" dirty="0" err="1">
                    <a:solidFill>
                      <a:schemeClr val="tx1"/>
                    </a:solidFill>
                  </a:rPr>
                  <a:t>infrastructure</a:t>
                </a:r>
                <a:endParaRPr lang="es-MX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41 Flecha derecha"/>
            <p:cNvSpPr>
              <a:spLocks noChangeArrowheads="1"/>
            </p:cNvSpPr>
            <p:nvPr/>
          </p:nvSpPr>
          <p:spPr bwMode="auto">
            <a:xfrm rot="2498672">
              <a:off x="6310535" y="1792118"/>
              <a:ext cx="619737" cy="484247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Elipse 4"/>
            <p:cNvSpPr/>
            <p:nvPr/>
          </p:nvSpPr>
          <p:spPr>
            <a:xfrm>
              <a:off x="3354685" y="3181766"/>
              <a:ext cx="1874915" cy="9120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s-MX" sz="1300" b="1">
                  <a:solidFill>
                    <a:schemeClr val="tx1"/>
                  </a:solidFill>
                  <a:cs typeface="Arial" charset="0"/>
                </a:rPr>
                <a:t>Negotiation with Annex I countries and multilateral organisms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masz\Documents\CONAVI\000 COP\diapositivasdecontenido\019 Aim Sustainable Developm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5217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1 Título"/>
          <p:cNvSpPr txBox="1">
            <a:spLocks/>
          </p:cNvSpPr>
          <p:nvPr/>
        </p:nvSpPr>
        <p:spPr bwMode="auto">
          <a:xfrm>
            <a:off x="28575" y="71438"/>
            <a:ext cx="8401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sz="2800" b="1">
                <a:solidFill>
                  <a:srgbClr val="FFFFFF"/>
                </a:solidFill>
                <a:latin typeface="Calibri" pitchFamily="34" charset="0"/>
              </a:rPr>
              <a:t>Climate finance strategy</a:t>
            </a:r>
            <a:endParaRPr lang="es-ES" sz="28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masz\Documents\CONAVI\000 COP\diapositivasdecontenido\017 CDM Project CY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57500"/>
            <a:ext cx="34401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1381125"/>
          <a:ext cx="5214937" cy="2859088"/>
        </p:xfrm>
        <a:graphic>
          <a:graphicData uri="http://schemas.openxmlformats.org/drawingml/2006/table">
            <a:tbl>
              <a:tblPr/>
              <a:tblGrid>
                <a:gridCol w="1344612"/>
                <a:gridCol w="2132013"/>
                <a:gridCol w="1738312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Energy Efficiency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Renewable Energy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New housing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Bioclimatic architecture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Thermal insulation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High efficiency illumination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High efficiency appliances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High efficiency water heaters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Solar photovoltaic cells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Solar water heating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Existing housing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High efficiency illumination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High efficiency appliances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High efficiency water heaters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" charset="2"/>
                        <a:buChar char="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  <a:cs typeface="Times New Roman" pitchFamily="-1" charset="0"/>
                        </a:rPr>
                        <a:t>Solar water heating</a:t>
                      </a: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3" name="Rectangle 1"/>
          <p:cNvSpPr>
            <a:spLocks noChangeArrowheads="1"/>
          </p:cNvSpPr>
          <p:nvPr/>
        </p:nvSpPr>
        <p:spPr bwMode="auto">
          <a:xfrm>
            <a:off x="285750" y="4310063"/>
            <a:ext cx="4429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100" b="1">
                <a:cs typeface="Times New Roman" pitchFamily="18" charset="0"/>
              </a:rPr>
              <a:t>Table 1. Set of technologies and measures included in the PoA</a:t>
            </a:r>
            <a:endParaRPr lang="en-GB">
              <a:cs typeface="Times New Roman" pitchFamily="18" charset="0"/>
            </a:endParaRPr>
          </a:p>
        </p:txBody>
      </p:sp>
      <p:sp>
        <p:nvSpPr>
          <p:cNvPr id="8214" name="1 Título"/>
          <p:cNvSpPr txBox="1">
            <a:spLocks/>
          </p:cNvSpPr>
          <p:nvPr/>
        </p:nvSpPr>
        <p:spPr bwMode="auto">
          <a:xfrm>
            <a:off x="28575" y="71438"/>
            <a:ext cx="8401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sz="2800" b="1">
                <a:solidFill>
                  <a:srgbClr val="FFFFFF"/>
                </a:solidFill>
                <a:latin typeface="Calibri" pitchFamily="34" charset="0"/>
              </a:rPr>
              <a:t>Clean development mechanism, POA</a:t>
            </a:r>
            <a:endParaRPr lang="es-ES" sz="28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50784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1 Título"/>
          <p:cNvSpPr txBox="1">
            <a:spLocks/>
          </p:cNvSpPr>
          <p:nvPr/>
        </p:nvSpPr>
        <p:spPr bwMode="auto">
          <a:xfrm>
            <a:off x="28575" y="71438"/>
            <a:ext cx="8972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sz="2800" b="1">
                <a:solidFill>
                  <a:srgbClr val="FFFFFF"/>
                </a:solidFill>
                <a:latin typeface="Calibri" pitchFamily="34" charset="0"/>
              </a:rPr>
              <a:t>Supported Mexican Housing NAMA</a:t>
            </a:r>
            <a:endParaRPr lang="es-ES" sz="28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651500" y="1916113"/>
            <a:ext cx="253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phase – penetration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5795963" y="3500438"/>
            <a:ext cx="235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phase - upscaling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4287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Technical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design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/>
            </a:r>
            <a:b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</a:b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Target 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values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for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maximum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energy</a:t>
            </a:r>
            <a:r>
              <a:rPr lang="de-DE" sz="2800" b="1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ea typeface="+mn-ea"/>
                <a:cs typeface="Arial" charset="0"/>
              </a:rPr>
              <a:t>demand</a:t>
            </a:r>
            <a:endParaRPr lang="de-DE" sz="2800" b="1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4294967295"/>
          </p:nvPr>
        </p:nvSpPr>
        <p:spPr>
          <a:xfrm>
            <a:off x="328613" y="1071563"/>
            <a:ext cx="8172450" cy="47736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b="1" smtClean="0">
                <a:solidFill>
                  <a:srgbClr val="C00000"/>
                </a:solidFill>
                <a:ea typeface="ＭＳ Ｐゴシック" pitchFamily="34" charset="-128"/>
              </a:rPr>
              <a:t>The idea: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smtClean="0">
                <a:ea typeface="ＭＳ Ｐゴシック" pitchFamily="34" charset="-128"/>
              </a:rPr>
              <a:t>Move from technology focus to results based approach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smtClean="0">
                <a:ea typeface="ＭＳ Ｐゴシック" pitchFamily="34" charset="-128"/>
              </a:rPr>
              <a:t>Maximum primary energy demand per square metre and year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smtClean="0">
                <a:ea typeface="ＭＳ Ｐゴシック" pitchFamily="34" charset="-128"/>
              </a:rPr>
              <a:t>Requirements cover all standard energy consumption (heating/cooling, cooking, typical electrical appliances, hot water)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en-GB" sz="160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GB" sz="1800" b="1" smtClean="0">
                <a:solidFill>
                  <a:srgbClr val="C00000"/>
                </a:solidFill>
                <a:ea typeface="ＭＳ Ｐゴシック" pitchFamily="34" charset="-128"/>
              </a:rPr>
              <a:t>Advantages of target values for maximum energy demand: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sz="1800" smtClean="0">
                <a:ea typeface="ＭＳ Ｐゴシック" pitchFamily="34" charset="-128"/>
              </a:rPr>
              <a:t>Incentive to reduce </a:t>
            </a:r>
            <a:r>
              <a:rPr lang="en-GB" sz="1800" b="1" u="sng" smtClean="0">
                <a:ea typeface="ＭＳ Ｐゴシック" pitchFamily="34" charset="-128"/>
              </a:rPr>
              <a:t>total energy consumption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sz="1800" b="1" u="sng" smtClean="0">
                <a:ea typeface="ＭＳ Ｐゴシック" pitchFamily="34" charset="-128"/>
              </a:rPr>
              <a:t>More flexibility:</a:t>
            </a:r>
            <a:r>
              <a:rPr lang="en-GB" sz="1800" smtClean="0">
                <a:ea typeface="ＭＳ Ｐゴシック" pitchFamily="34" charset="-128"/>
              </a:rPr>
              <a:t> Developer/architects and owner can decide which measures are the most adequate for reaching the requirements based on costs, region/climate, availability of technology, personal preferences, ...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sz="1800" b="1" u="sng" smtClean="0">
                <a:ea typeface="ＭＳ Ｐゴシック" pitchFamily="34" charset="-128"/>
              </a:rPr>
              <a:t>Requirements can be easily updated / tightened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sz="1800" smtClean="0">
                <a:ea typeface="ＭＳ Ｐゴシック" pitchFamily="34" charset="-128"/>
              </a:rPr>
              <a:t>Different requirements can be established </a:t>
            </a:r>
            <a:r>
              <a:rPr lang="en-GB" sz="1800" b="1" u="sng" smtClean="0">
                <a:ea typeface="ＭＳ Ｐゴシック" pitchFamily="34" charset="-128"/>
              </a:rPr>
              <a:t>in parallel with different support levels</a:t>
            </a:r>
          </a:p>
          <a:p>
            <a:endParaRPr lang="en-GB" smtClean="0">
              <a:ea typeface="ＭＳ Ｐゴシック" pitchFamily="34" charset="-128"/>
            </a:endParaRPr>
          </a:p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767</Words>
  <Application>Microsoft Office PowerPoint</Application>
  <PresentationFormat>On-screen Show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ＭＳ Ｐゴシック</vt:lpstr>
      <vt:lpstr>Times New Roman</vt:lpstr>
      <vt:lpstr>Symbol</vt:lpstr>
      <vt:lpstr>Wingdings</vt:lpstr>
      <vt:lpstr>Times</vt:lpstr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Technical design Target values for maximum energy demand</vt:lpstr>
      <vt:lpstr>Technical design Example of results: Hermosillo (vertical) </vt:lpstr>
      <vt:lpstr>Technical Design Indirect mitigation measures</vt:lpstr>
      <vt:lpstr>Key data requirements</vt:lpstr>
      <vt:lpstr>Slide 13</vt:lpstr>
      <vt:lpstr>Slide 14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Tomasz</cp:lastModifiedBy>
  <cp:revision>38</cp:revision>
  <dcterms:created xsi:type="dcterms:W3CDTF">2011-11-28T05:34:38Z</dcterms:created>
  <dcterms:modified xsi:type="dcterms:W3CDTF">2011-12-08T14:39:12Z</dcterms:modified>
</cp:coreProperties>
</file>