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80" r:id="rId3"/>
    <p:sldId id="321" r:id="rId4"/>
    <p:sldId id="322" r:id="rId5"/>
    <p:sldId id="263" r:id="rId6"/>
    <p:sldId id="295" r:id="rId7"/>
    <p:sldId id="296" r:id="rId8"/>
    <p:sldId id="297" r:id="rId9"/>
    <p:sldId id="325" r:id="rId10"/>
    <p:sldId id="319" r:id="rId11"/>
    <p:sldId id="311" r:id="rId12"/>
    <p:sldId id="320" r:id="rId13"/>
    <p:sldId id="315" r:id="rId14"/>
    <p:sldId id="32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84" d="100"/>
          <a:sy n="84" d="100"/>
        </p:scale>
        <p:origin x="-5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41E92-E276-46DE-822C-B7580C9BB87E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1D75B-0BB8-409F-B292-096CF586F031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6855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sz="11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Programmatic Project for the Payment for Environmental Services Mitigation of Greenhouse Gas Emissions through Avoided Deforestation of Tropical Rainforests on Privately-owned Lands in High Conservation Value Areas of Costa Rica, March 2009; http://www.climate-standards.org/standards/</a:t>
            </a:r>
            <a:endParaRPr lang="en-CA" sz="11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Guide on Climate Change &amp; Indigenous Peoples Second Edition. </a:t>
            </a:r>
            <a:r>
              <a:rPr lang="en-CA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</a:t>
            </a:r>
            <a:r>
              <a:rPr lang="en-CA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Tebtebba</a:t>
            </a:r>
            <a:r>
              <a:rPr lang="en-CA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Foundation, 2009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2</a:t>
            </a:fld>
            <a:endParaRPr lang="en-C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5</a:t>
            </a:fld>
            <a:endParaRPr lang="en-C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1D75B-0BB8-409F-B292-096CF586F031}" type="slidenum">
              <a:rPr lang="en-CA" smtClean="0"/>
              <a:pPr/>
              <a:t>8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E35206C-A00A-41DC-AA69-233DF7CEA370}" type="datetimeFigureOut">
              <a:rPr lang="en-CA" smtClean="0"/>
              <a:pPr/>
              <a:t>30/11/2012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41DB8B5-4560-4095-B12F-C611D24103F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/>
            </a:r>
            <a:br>
              <a:rPr lang="en-CA" dirty="0" smtClean="0"/>
            </a:br>
            <a:endParaRPr lang="en-CA" dirty="0"/>
          </a:p>
        </p:txBody>
      </p:sp>
      <p:sp>
        <p:nvSpPr>
          <p:cNvPr id="7" name="Subtitle 6"/>
          <p:cNvSpPr>
            <a:spLocks noGrp="1"/>
          </p:cNvSpPr>
          <p:nvPr>
            <p:ph type="body" idx="4294967295"/>
          </p:nvPr>
        </p:nvSpPr>
        <p:spPr>
          <a:xfrm>
            <a:off x="1043608" y="2204864"/>
            <a:ext cx="7200800" cy="2609329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1200" dirty="0"/>
              <a:t>ADVANCING HUMAN RIGHTS IN THE CLIMATE </a:t>
            </a:r>
            <a:r>
              <a:rPr lang="en-US" sz="11200" dirty="0" smtClean="0"/>
              <a:t>CHANGE FRAMEWORK</a:t>
            </a:r>
            <a:r>
              <a:rPr lang="en-US" sz="11200" dirty="0"/>
              <a:t>:</a:t>
            </a:r>
          </a:p>
          <a:p>
            <a:pPr algn="ctr">
              <a:buNone/>
            </a:pPr>
            <a:r>
              <a:rPr lang="en-US" sz="11200" dirty="0"/>
              <a:t>WHERE ARE WE NOW AND WHERE ARE WE GOING?: </a:t>
            </a:r>
            <a:r>
              <a:rPr lang="en-US" sz="12800" dirty="0" smtClean="0"/>
              <a:t>An Indigenous peoples’ perspective </a:t>
            </a:r>
          </a:p>
          <a:p>
            <a:pPr algn="ctr">
              <a:buNone/>
            </a:pPr>
            <a:r>
              <a:rPr lang="en-US" sz="8600" b="1" dirty="0" smtClean="0"/>
              <a:t>QNCC, Doha, Qatar, November 30</a:t>
            </a:r>
            <a:r>
              <a:rPr lang="en-US" sz="8600" b="1" baseline="30000" dirty="0" smtClean="0"/>
              <a:t>th</a:t>
            </a:r>
            <a:r>
              <a:rPr lang="en-US" sz="8600" b="1" dirty="0" smtClean="0"/>
              <a:t>, 2012</a:t>
            </a:r>
          </a:p>
          <a:p>
            <a:pPr algn="ctr">
              <a:buNone/>
            </a:pPr>
            <a:endParaRPr lang="en-US" sz="8600" b="1" dirty="0" smtClean="0"/>
          </a:p>
          <a:p>
            <a:pPr algn="ctr">
              <a:buNone/>
            </a:pPr>
            <a:r>
              <a:rPr lang="en-US" sz="9600" b="1" dirty="0"/>
              <a:t>B</a:t>
            </a:r>
            <a:r>
              <a:rPr lang="en-US" sz="9600" b="1" dirty="0" smtClean="0"/>
              <a:t>y:  </a:t>
            </a:r>
            <a:r>
              <a:rPr lang="en-CA" sz="9600" dirty="0" err="1" smtClean="0"/>
              <a:t>Kimaren</a:t>
            </a:r>
            <a:r>
              <a:rPr lang="en-CA" sz="9600" dirty="0" smtClean="0"/>
              <a:t> ole Riamit</a:t>
            </a:r>
          </a:p>
          <a:p>
            <a:pPr algn="ctr">
              <a:buNone/>
            </a:pPr>
            <a:r>
              <a:rPr lang="en-CA" sz="9600" dirty="0" smtClean="0"/>
              <a:t>		Director, Indigenous Livelihoods Enhancement Partners 	(ILEPA) - Kenya </a:t>
            </a:r>
            <a:endParaRPr lang="en-CA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to note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HRs and non-carbon related safeguards </a:t>
            </a:r>
            <a:r>
              <a:rPr lang="en-US" dirty="0"/>
              <a:t>will be a critical determining factor in IPs </a:t>
            </a:r>
            <a:r>
              <a:rPr lang="en-US" dirty="0" smtClean="0"/>
              <a:t>buy-in for </a:t>
            </a:r>
            <a:r>
              <a:rPr lang="en-US" dirty="0"/>
              <a:t>REDD+.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Sustainable </a:t>
            </a:r>
            <a:r>
              <a:rPr lang="en-US" dirty="0"/>
              <a:t>progress isn’t realizable within the states, local communities and globally without recognition of the universality of human rights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Good </a:t>
            </a:r>
            <a:r>
              <a:rPr lang="en-US" dirty="0"/>
              <a:t>governance and respect for human rights are mutually reinforcing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Incorporating </a:t>
            </a:r>
            <a:r>
              <a:rPr lang="en-US" dirty="0"/>
              <a:t>human </a:t>
            </a:r>
            <a:r>
              <a:rPr lang="en-US" dirty="0" smtClean="0"/>
              <a:t>well-being underpin by respect for HRs into </a:t>
            </a:r>
            <a:r>
              <a:rPr lang="en-US" dirty="0"/>
              <a:t>the emerging climate change architecture is an obligation of state parties and multilateral bodies and not a </a:t>
            </a:r>
            <a:r>
              <a:rPr lang="en-US" dirty="0" err="1"/>
              <a:t>favour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0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Looking ahead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Integration </a:t>
            </a:r>
            <a:r>
              <a:rPr lang="en-US" dirty="0"/>
              <a:t>of </a:t>
            </a:r>
            <a:r>
              <a:rPr lang="en-US" dirty="0" smtClean="0"/>
              <a:t>HRs and safeguards </a:t>
            </a:r>
            <a:r>
              <a:rPr lang="en-US" dirty="0"/>
              <a:t>into </a:t>
            </a:r>
            <a:r>
              <a:rPr lang="en-US" dirty="0" smtClean="0"/>
              <a:t>the evolving global CC regime under the ADP to ensure safe transiting of gains already made</a:t>
            </a:r>
          </a:p>
          <a:p>
            <a:endParaRPr lang="en-US" dirty="0" smtClean="0"/>
          </a:p>
          <a:p>
            <a:r>
              <a:rPr lang="en-US" dirty="0" smtClean="0"/>
              <a:t>Establishment of a </a:t>
            </a:r>
            <a:r>
              <a:rPr lang="en-US" u="sng" dirty="0" smtClean="0"/>
              <a:t>complaint </a:t>
            </a:r>
            <a:r>
              <a:rPr lang="en-US" u="sng" dirty="0"/>
              <a:t>or grievance </a:t>
            </a:r>
            <a:r>
              <a:rPr lang="en-US" dirty="0"/>
              <a:t>mechanism under UNFCCC, </a:t>
            </a:r>
            <a:r>
              <a:rPr lang="en-US" dirty="0" smtClean="0"/>
              <a:t>is essential to overcome </a:t>
            </a:r>
            <a:r>
              <a:rPr lang="en-US" dirty="0"/>
              <a:t>the rhetoric of national sovereignty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Safeguards language </a:t>
            </a:r>
            <a:r>
              <a:rPr lang="en-US" u="sng" dirty="0"/>
              <a:t>aligned with international commitments </a:t>
            </a:r>
            <a:r>
              <a:rPr lang="en-US" dirty="0"/>
              <a:t>with enhanced synergies and coordinated </a:t>
            </a:r>
            <a:r>
              <a:rPr lang="en-US" dirty="0" smtClean="0"/>
              <a:t>reporting, </a:t>
            </a:r>
            <a:r>
              <a:rPr lang="en-US" dirty="0"/>
              <a:t>especially across UNFCCC and CBD and other human rights instruments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38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sz="3100" dirty="0" smtClean="0"/>
              <a:t>Strengthening </a:t>
            </a:r>
            <a:r>
              <a:rPr lang="en-US" sz="3100" dirty="0"/>
              <a:t>dialogue with Bilateral, Multilateral bodies and Environmental NGOs (UN-REDD, </a:t>
            </a:r>
            <a:r>
              <a:rPr lang="en-US" sz="3100" dirty="0" smtClean="0"/>
              <a:t>WB/MDP</a:t>
            </a:r>
            <a:r>
              <a:rPr lang="en-US" sz="3100" dirty="0"/>
              <a:t>, CCBA), donors and private sector investors to </a:t>
            </a:r>
            <a:r>
              <a:rPr lang="en-US" sz="3100" dirty="0" smtClean="0"/>
              <a:t>integrate a rights based approach in their CC intervention efforts and enhance synergies </a:t>
            </a:r>
            <a:r>
              <a:rPr lang="en-US" sz="3100" dirty="0"/>
              <a:t>with existing safeguards standards</a:t>
            </a:r>
          </a:p>
          <a:p>
            <a:pPr algn="just"/>
            <a:endParaRPr lang="en-US" sz="3100" dirty="0"/>
          </a:p>
          <a:p>
            <a:pPr algn="just"/>
            <a:r>
              <a:rPr lang="en-US" sz="3100" dirty="0"/>
              <a:t>lobby for the integration of the safeguards standards so developed into national (country specific) REDD+ Strategy policies and </a:t>
            </a:r>
            <a:r>
              <a:rPr lang="en-US" sz="3100" dirty="0" smtClean="0"/>
              <a:t>actions</a:t>
            </a:r>
            <a:endParaRPr lang="en-US" sz="31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34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ahead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Linking </a:t>
            </a:r>
            <a:r>
              <a:rPr lang="en-US" dirty="0"/>
              <a:t>safeguards to REDD+ </a:t>
            </a:r>
            <a:r>
              <a:rPr lang="en-US" dirty="0" smtClean="0"/>
              <a:t>financing: safeguards integrated </a:t>
            </a:r>
            <a:r>
              <a:rPr lang="en-US" dirty="0"/>
              <a:t>into both market and non-market </a:t>
            </a:r>
            <a:r>
              <a:rPr lang="en-US" dirty="0" smtClean="0"/>
              <a:t>mechanisms with explicit </a:t>
            </a:r>
            <a:r>
              <a:rPr lang="en-US" dirty="0"/>
              <a:t>recognition </a:t>
            </a:r>
            <a:r>
              <a:rPr lang="en-US" dirty="0" smtClean="0"/>
              <a:t>of </a:t>
            </a:r>
            <a:r>
              <a:rPr lang="en-US" dirty="0"/>
              <a:t>safeguards </a:t>
            </a:r>
            <a:r>
              <a:rPr lang="en-US" dirty="0" smtClean="0"/>
              <a:t>as part </a:t>
            </a:r>
            <a:r>
              <a:rPr lang="en-US" dirty="0"/>
              <a:t>of registry for </a:t>
            </a:r>
            <a:r>
              <a:rPr lang="en-US" dirty="0" smtClean="0"/>
              <a:t>financing</a:t>
            </a:r>
          </a:p>
          <a:p>
            <a:pPr marL="365760" lvl="1" indent="0">
              <a:buNone/>
            </a:pPr>
            <a:endParaRPr lang="en-US" dirty="0" smtClean="0"/>
          </a:p>
          <a:p>
            <a:r>
              <a:rPr lang="en-US" dirty="0" smtClean="0"/>
              <a:t>Strengthening and facilitating community monitoring on safeguards is a critical element in safeguarding implementation of safeguards </a:t>
            </a:r>
          </a:p>
          <a:p>
            <a:endParaRPr lang="en-US" dirty="0" smtClean="0"/>
          </a:p>
          <a:p>
            <a:r>
              <a:rPr lang="en-US" dirty="0" smtClean="0"/>
              <a:t>Recognition, respect and promotion of HRs in the context of Climate change is and will remain driven </a:t>
            </a:r>
            <a:r>
              <a:rPr lang="en-US" dirty="0"/>
              <a:t>by SELF-DETERMINATION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46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4757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Complex interactions: </a:t>
            </a:r>
            <a:r>
              <a:rPr lang="en-CA" dirty="0" smtClean="0"/>
              <a:t>Human rights and the environment</a:t>
            </a:r>
            <a:endParaRPr lang="en-CA" dirty="0"/>
          </a:p>
        </p:txBody>
      </p:sp>
      <p:pic>
        <p:nvPicPr>
          <p:cNvPr id="6" name="Picture 10" descr="DSCN11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4096" y="2636912"/>
            <a:ext cx="32159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R_wildSeronera1_06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95400"/>
            <a:ext cx="33591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Loita Local Research Training and Mau Excahnge Visit 1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54537"/>
            <a:ext cx="3071813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G:\rinekepics\0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340768"/>
            <a:ext cx="3143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742" y="4782619"/>
            <a:ext cx="3102258" cy="2067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REDD+ and Rights: Possible risks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Conversion of natural forests to plantations and other uses of low biodiversity </a:t>
            </a:r>
            <a:r>
              <a:rPr lang="en-US" dirty="0" smtClean="0"/>
              <a:t>and resilience value</a:t>
            </a:r>
            <a:endParaRPr lang="en-US" dirty="0"/>
          </a:p>
          <a:p>
            <a:endParaRPr lang="en-US" dirty="0"/>
          </a:p>
          <a:p>
            <a:r>
              <a:rPr lang="en-US" dirty="0"/>
              <a:t>Loss of traditional territories, displacement, relocation of IPs &amp; forest dependent communities</a:t>
            </a:r>
          </a:p>
          <a:p>
            <a:endParaRPr lang="en-US" dirty="0"/>
          </a:p>
          <a:p>
            <a:r>
              <a:rPr lang="en-US" dirty="0"/>
              <a:t>Loss of ecological knowledge and </a:t>
            </a:r>
            <a:r>
              <a:rPr lang="en-US" dirty="0" smtClean="0"/>
              <a:t>traditional </a:t>
            </a:r>
            <a:r>
              <a:rPr lang="en-US" dirty="0"/>
              <a:t>and rural livelihoods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204864"/>
            <a:ext cx="4234117" cy="308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77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Risks Cont..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100" dirty="0"/>
              <a:t>Social exclusion and elite capture </a:t>
            </a:r>
            <a:r>
              <a:rPr lang="en-US" sz="3100" dirty="0" smtClean="0"/>
              <a:t>based on power  differentiation of actors - </a:t>
            </a:r>
            <a:r>
              <a:rPr lang="en-US" sz="3100" dirty="0"/>
              <a:t>Corruption &amp; governance</a:t>
            </a:r>
          </a:p>
          <a:p>
            <a:endParaRPr lang="en-US" sz="3100" dirty="0"/>
          </a:p>
          <a:p>
            <a:r>
              <a:rPr lang="en-US" sz="3100" dirty="0" smtClean="0"/>
              <a:t>Discounting the multiple functions of forests and associated benefits</a:t>
            </a:r>
          </a:p>
          <a:p>
            <a:endParaRPr lang="en-US" sz="3100" dirty="0" smtClean="0"/>
          </a:p>
          <a:p>
            <a:r>
              <a:rPr lang="en-US" sz="3100" dirty="0" smtClean="0"/>
              <a:t>Defining and allocating carbon ‘property’ rights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81" y="2564904"/>
            <a:ext cx="4676974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514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Safeguards and HRs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Overarching human rights approach  with reference to international HRs instruments, Treaties &amp; </a:t>
            </a:r>
            <a:r>
              <a:rPr lang="en-CA" dirty="0" smtClean="0"/>
              <a:t>implementation of the UNDRIP</a:t>
            </a:r>
          </a:p>
          <a:p>
            <a:endParaRPr lang="en-CA" dirty="0" smtClean="0"/>
          </a:p>
          <a:p>
            <a:r>
              <a:rPr lang="en-US" dirty="0" smtClean="0"/>
              <a:t>Integrating an </a:t>
            </a:r>
            <a:r>
              <a:rPr lang="en-US" b="1" dirty="0"/>
              <a:t>e</a:t>
            </a:r>
            <a:r>
              <a:rPr lang="en-US" b="1" dirty="0" smtClean="0"/>
              <a:t>cosystem </a:t>
            </a:r>
            <a:r>
              <a:rPr lang="en-US" b="1" dirty="0"/>
              <a:t>and Livelihoods, </a:t>
            </a:r>
            <a:r>
              <a:rPr lang="en-US" b="1" dirty="0" smtClean="0"/>
              <a:t>multiple-benefits based </a:t>
            </a:r>
            <a:r>
              <a:rPr lang="en-US" dirty="0" smtClean="0"/>
              <a:t>approach – linking REDD+  with CBD</a:t>
            </a:r>
            <a:endParaRPr lang="en-US" dirty="0"/>
          </a:p>
          <a:p>
            <a:endParaRPr lang="en-US" dirty="0" smtClean="0"/>
          </a:p>
          <a:p>
            <a:r>
              <a:rPr lang="en-US" b="1" dirty="0" smtClean="0"/>
              <a:t>Recognition</a:t>
            </a:r>
            <a:r>
              <a:rPr lang="en-US" dirty="0" smtClean="0"/>
              <a:t> &amp; i</a:t>
            </a:r>
            <a:r>
              <a:rPr lang="en-US" b="1" dirty="0" smtClean="0"/>
              <a:t>ntegration of collective rights </a:t>
            </a:r>
            <a:r>
              <a:rPr lang="en-US" dirty="0" smtClean="0"/>
              <a:t>(territory, autonomy, self-representation, exercise of customary law, non-discrimination and customary Land </a:t>
            </a:r>
            <a:r>
              <a:rPr lang="en-US" dirty="0"/>
              <a:t>U</a:t>
            </a:r>
            <a:r>
              <a:rPr lang="en-US" dirty="0" smtClean="0"/>
              <a:t>se principles</a:t>
            </a:r>
          </a:p>
          <a:p>
            <a:endParaRPr lang="en-US" dirty="0" smtClean="0"/>
          </a:p>
          <a:p>
            <a:r>
              <a:rPr lang="en-US" dirty="0" smtClean="0"/>
              <a:t>Integrating </a:t>
            </a:r>
            <a:r>
              <a:rPr lang="en-US" b="1" dirty="0" smtClean="0"/>
              <a:t>customary governance and institutions </a:t>
            </a:r>
            <a:r>
              <a:rPr lang="en-US" dirty="0" smtClean="0"/>
              <a:t>- </a:t>
            </a:r>
            <a:r>
              <a:rPr lang="en-CA" dirty="0" smtClean="0"/>
              <a:t>Elements of local and traditional customary governance systems utilized in benefit sharing</a:t>
            </a:r>
            <a:r>
              <a:rPr lang="en-CA" dirty="0"/>
              <a:t>, forest law enforcement </a:t>
            </a:r>
            <a:r>
              <a:rPr lang="en-CA" dirty="0" smtClean="0"/>
              <a:t>and local monitoring &amp; reporting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HRs and safeguards cont.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Recognition, Respect and promotion of Indigenous /</a:t>
            </a:r>
            <a:r>
              <a:rPr lang="en-CA" b="1" dirty="0" smtClean="0"/>
              <a:t>traditional knowledge </a:t>
            </a:r>
          </a:p>
          <a:p>
            <a:endParaRPr lang="en-CA" dirty="0" smtClean="0"/>
          </a:p>
          <a:p>
            <a:r>
              <a:rPr lang="en-US" b="1" dirty="0"/>
              <a:t>Full and Effective Participation and </a:t>
            </a:r>
            <a:r>
              <a:rPr lang="en-US" b="1" dirty="0" smtClean="0"/>
              <a:t>FPIC</a:t>
            </a:r>
            <a:r>
              <a:rPr lang="en-US" dirty="0" smtClean="0"/>
              <a:t>: Space </a:t>
            </a:r>
            <a:r>
              <a:rPr lang="en-US" dirty="0"/>
              <a:t>for IPs to exercise their own decision making processes– right to say NO; and or to set their terms and conditions for partnership with other entities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Rights and Safeguards cont.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6. </a:t>
            </a:r>
            <a:r>
              <a:rPr lang="en-US" b="1" dirty="0" smtClean="0"/>
              <a:t>Full and Effective Participation and FPIC</a:t>
            </a:r>
          </a:p>
          <a:p>
            <a:pPr lvl="0"/>
            <a:r>
              <a:rPr lang="en-US" dirty="0" smtClean="0"/>
              <a:t>collective decision-making on matters that affects IP on basis of their right to </a:t>
            </a:r>
            <a:r>
              <a:rPr lang="en-US" b="1" dirty="0" smtClean="0"/>
              <a:t>self-determination</a:t>
            </a:r>
            <a:r>
              <a:rPr lang="en-US" dirty="0" smtClean="0"/>
              <a:t> and to cultural integrity. Space for IPs to exercise their own decision making processes– right to say NO; and or to set their terms and conditions for partnership with other entities</a:t>
            </a:r>
          </a:p>
          <a:p>
            <a:pPr lvl="0"/>
            <a:endParaRPr lang="en-CA" dirty="0" smtClean="0"/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Rights and Safeguards cont.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b="1" dirty="0" smtClean="0"/>
              <a:t> Costs and Benefit Sharing </a:t>
            </a:r>
            <a:r>
              <a:rPr lang="en-CA" i="1" dirty="0" smtClean="0"/>
              <a:t>- </a:t>
            </a:r>
            <a:r>
              <a:rPr lang="en-CA" dirty="0" smtClean="0"/>
              <a:t>REDD+ payments should be adequate, &amp; reflect the realities of cost to different stakeholders and right-holders. </a:t>
            </a:r>
          </a:p>
          <a:p>
            <a:pPr marL="0" indent="0">
              <a:buNone/>
            </a:pPr>
            <a:endParaRPr lang="en-CA" dirty="0"/>
          </a:p>
          <a:p>
            <a:r>
              <a:rPr lang="en-CA" b="1" dirty="0" smtClean="0"/>
              <a:t>Governance </a:t>
            </a:r>
            <a:r>
              <a:rPr lang="en-CA" b="1" dirty="0"/>
              <a:t>and Conflict </a:t>
            </a:r>
            <a:r>
              <a:rPr lang="en-CA" dirty="0"/>
              <a:t>resolution </a:t>
            </a:r>
            <a:r>
              <a:rPr lang="en-CA" dirty="0" smtClean="0"/>
              <a:t>mechanism, including IPs dispute resolution mechanism</a:t>
            </a:r>
          </a:p>
          <a:p>
            <a:pPr marL="0" indent="0">
              <a:buNone/>
            </a:pPr>
            <a:endParaRPr lang="en-CA" dirty="0" smtClean="0"/>
          </a:p>
          <a:p>
            <a:r>
              <a:rPr lang="en-US" b="1" dirty="0" smtClean="0"/>
              <a:t>Capacity </a:t>
            </a:r>
            <a:r>
              <a:rPr lang="en-US" b="1" dirty="0"/>
              <a:t>building</a:t>
            </a:r>
            <a:r>
              <a:rPr lang="en-US" b="1" dirty="0" smtClean="0"/>
              <a:t>: </a:t>
            </a:r>
            <a:r>
              <a:rPr lang="en-US" dirty="0" smtClean="0"/>
              <a:t>Knowledge </a:t>
            </a:r>
            <a:r>
              <a:rPr lang="en-US" dirty="0"/>
              <a:t>of REDD</a:t>
            </a:r>
            <a:r>
              <a:rPr lang="en-US" dirty="0" smtClean="0"/>
              <a:t>+, measuring </a:t>
            </a:r>
            <a:r>
              <a:rPr lang="en-US" dirty="0"/>
              <a:t>carbon stocks and </a:t>
            </a:r>
            <a:r>
              <a:rPr lang="en-US" dirty="0" smtClean="0"/>
              <a:t>MRVs; </a:t>
            </a:r>
            <a:r>
              <a:rPr lang="en-US" dirty="0"/>
              <a:t>resource mapping, strengthening local institutions for </a:t>
            </a:r>
            <a:r>
              <a:rPr lang="en-US" dirty="0" smtClean="0"/>
              <a:t>negotiation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77" y="2204864"/>
            <a:ext cx="432348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are we with REDD+ and Rights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In the Preamble, underscores the value of </a:t>
            </a:r>
            <a:r>
              <a:rPr lang="en-US" sz="2400" u="sng" dirty="0"/>
              <a:t>human rights </a:t>
            </a:r>
            <a:r>
              <a:rPr lang="en-US" sz="2400" dirty="0"/>
              <a:t>and CC with reference to </a:t>
            </a:r>
            <a:r>
              <a:rPr lang="en-US" sz="2400" dirty="0" smtClean="0"/>
              <a:t>IPs with reference </a:t>
            </a:r>
            <a:r>
              <a:rPr lang="en-US" sz="2400" dirty="0"/>
              <a:t>to UNDRIP – Annex I (2) and par. 87</a:t>
            </a:r>
          </a:p>
          <a:p>
            <a:endParaRPr lang="en-US" sz="2400" dirty="0"/>
          </a:p>
          <a:p>
            <a:r>
              <a:rPr lang="en-US" sz="2400" dirty="0"/>
              <a:t>Under </a:t>
            </a:r>
            <a:r>
              <a:rPr lang="en-US" sz="2400" dirty="0" smtClean="0"/>
              <a:t>Shared </a:t>
            </a:r>
            <a:r>
              <a:rPr lang="en-US" sz="2400" dirty="0"/>
              <a:t>Vision (I), participation of IPs is recognized </a:t>
            </a:r>
            <a:r>
              <a:rPr lang="en-US" sz="2400" dirty="0" smtClean="0"/>
              <a:t>par. </a:t>
            </a:r>
            <a:r>
              <a:rPr lang="en-US" sz="2400" dirty="0"/>
              <a:t>7</a:t>
            </a:r>
          </a:p>
          <a:p>
            <a:r>
              <a:rPr lang="en-US" sz="2400" dirty="0" smtClean="0"/>
              <a:t>Under </a:t>
            </a:r>
            <a:r>
              <a:rPr lang="en-US" sz="2400" dirty="0"/>
              <a:t>Enhanced action on Adaptation (II), </a:t>
            </a:r>
            <a:r>
              <a:rPr lang="en-US" sz="2400" u="sng" dirty="0"/>
              <a:t>traditional and indigenous knowledge</a:t>
            </a:r>
            <a:r>
              <a:rPr lang="en-US" sz="2400" dirty="0"/>
              <a:t> is recognized </a:t>
            </a:r>
            <a:r>
              <a:rPr lang="en-US" sz="2400" dirty="0" smtClean="0"/>
              <a:t>par. </a:t>
            </a:r>
            <a:r>
              <a:rPr lang="en-US" sz="2400" dirty="0"/>
              <a:t>12</a:t>
            </a:r>
          </a:p>
          <a:p>
            <a:endParaRPr lang="en-US" sz="2400" dirty="0"/>
          </a:p>
          <a:p>
            <a:r>
              <a:rPr lang="en-US" sz="2400" dirty="0"/>
              <a:t>Under Enhanced action on mitigation (III), land tenure issues, </a:t>
            </a:r>
            <a:r>
              <a:rPr lang="en-US" sz="2400" u="sng" dirty="0"/>
              <a:t>multiple functions of forests </a:t>
            </a:r>
            <a:r>
              <a:rPr lang="en-US" sz="2400" dirty="0" smtClean="0"/>
              <a:t>,  </a:t>
            </a:r>
            <a:r>
              <a:rPr lang="en-US" sz="2400" u="sng" dirty="0"/>
              <a:t>full and effective participation of IPs </a:t>
            </a:r>
            <a:r>
              <a:rPr lang="en-US" sz="2400" dirty="0"/>
              <a:t>in all REDD+  mechanisms </a:t>
            </a:r>
            <a:r>
              <a:rPr lang="en-US" sz="2400" dirty="0" smtClean="0"/>
              <a:t>par. </a:t>
            </a:r>
            <a:r>
              <a:rPr lang="en-US" sz="2400" dirty="0"/>
              <a:t>69 Annex 1 </a:t>
            </a:r>
          </a:p>
        </p:txBody>
      </p:sp>
    </p:spTree>
    <p:extLst>
      <p:ext uri="{BB962C8B-B14F-4D97-AF65-F5344CB8AC3E}">
        <p14:creationId xmlns:p14="http://schemas.microsoft.com/office/powerpoint/2010/main" val="378964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2879</TotalTime>
  <Words>822</Words>
  <Application>Microsoft Office PowerPoint</Application>
  <PresentationFormat>On-screen Show (4:3)</PresentationFormat>
  <Paragraphs>88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Median</vt:lpstr>
      <vt:lpstr> </vt:lpstr>
      <vt:lpstr>Complex interactions: Human rights and the environment</vt:lpstr>
      <vt:lpstr>REDD+ and Rights: Possible risks</vt:lpstr>
      <vt:lpstr>Risks Cont..</vt:lpstr>
      <vt:lpstr>Safeguards and HRs</vt:lpstr>
      <vt:lpstr>HRs and safeguards cont.</vt:lpstr>
      <vt:lpstr>Rights and Safeguards cont.</vt:lpstr>
      <vt:lpstr>Rights and Safeguards cont.</vt:lpstr>
      <vt:lpstr>Where are we with REDD+ and Rights </vt:lpstr>
      <vt:lpstr>Points to note</vt:lpstr>
      <vt:lpstr>Looking ahead</vt:lpstr>
      <vt:lpstr>Cont..</vt:lpstr>
      <vt:lpstr>Looking ahead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Kimaren</cp:lastModifiedBy>
  <cp:revision>362</cp:revision>
  <dcterms:created xsi:type="dcterms:W3CDTF">2011-03-26T08:53:39Z</dcterms:created>
  <dcterms:modified xsi:type="dcterms:W3CDTF">2012-11-30T09:54:13Z</dcterms:modified>
</cp:coreProperties>
</file>