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356" r:id="rId2"/>
    <p:sldId id="408" r:id="rId3"/>
    <p:sldId id="388" r:id="rId4"/>
    <p:sldId id="407" r:id="rId5"/>
    <p:sldId id="395" r:id="rId6"/>
    <p:sldId id="438" r:id="rId7"/>
    <p:sldId id="439" r:id="rId8"/>
    <p:sldId id="41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6600"/>
    <a:srgbClr val="000066"/>
    <a:srgbClr val="0033CC"/>
    <a:srgbClr val="008000"/>
    <a:srgbClr val="CCFF66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4517" autoAdjust="0"/>
  </p:normalViewPr>
  <p:slideViewPr>
    <p:cSldViewPr>
      <p:cViewPr varScale="1">
        <p:scale>
          <a:sx n="84" d="100"/>
          <a:sy n="84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AE5D1B-960B-4A2E-A733-D8198B2FC0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9F13F5-7706-4E71-A09B-3EABB19CE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C178D-A4D2-42A4-AD34-708C5911F88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F13F5-7706-4E71-A09B-3EABB19CE0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Potential activities to be financed by the AGF</a:t>
            </a:r>
          </a:p>
          <a:p>
            <a:pPr>
              <a:buFontTx/>
              <a:buChar char="•"/>
            </a:pPr>
            <a:r>
              <a:rPr lang="en-US" sz="1400" b="1" smtClean="0">
                <a:solidFill>
                  <a:srgbClr val="000000"/>
                </a:solidFill>
                <a:latin typeface="Calibri" pitchFamily="34" charset="0"/>
              </a:rPr>
              <a:t>Mitigation</a:t>
            </a:r>
          </a:p>
          <a:p>
            <a:pPr>
              <a:buFontTx/>
              <a:buChar char="•"/>
            </a:pPr>
            <a:r>
              <a:rPr lang="en-US" sz="1400" b="1" smtClean="0">
                <a:solidFill>
                  <a:srgbClr val="000000"/>
                </a:solidFill>
                <a:latin typeface="Calibri" pitchFamily="34" charset="0"/>
              </a:rPr>
              <a:t>Adaptation</a:t>
            </a:r>
          </a:p>
          <a:p>
            <a:pPr>
              <a:buFontTx/>
              <a:buChar char="•"/>
            </a:pPr>
            <a:r>
              <a:rPr lang="en-US" sz="1400" b="1" smtClean="0">
                <a:solidFill>
                  <a:srgbClr val="000000"/>
                </a:solidFill>
                <a:latin typeface="Calibri" pitchFamily="34" charset="0"/>
              </a:rPr>
              <a:t>Technology development and transfer</a:t>
            </a:r>
          </a:p>
          <a:p>
            <a:pPr>
              <a:buFontTx/>
              <a:buChar char="•"/>
            </a:pPr>
            <a:r>
              <a:rPr lang="en-US" sz="1400" b="1" smtClean="0">
                <a:solidFill>
                  <a:srgbClr val="000000"/>
                </a:solidFill>
                <a:latin typeface="Calibri" pitchFamily="34" charset="0"/>
              </a:rPr>
              <a:t>Capacity building</a:t>
            </a:r>
          </a:p>
          <a:p>
            <a:pPr>
              <a:buFontTx/>
              <a:buChar char="•"/>
            </a:pPr>
            <a:r>
              <a:rPr lang="en-US" sz="1400" b="1" smtClean="0">
                <a:solidFill>
                  <a:srgbClr val="000000"/>
                </a:solidFill>
                <a:latin typeface="Calibri" pitchFamily="34" charset="0"/>
              </a:rPr>
              <a:t>Any other activity that may advance the purpose of the AGF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 userDrawn="1"/>
        </p:nvGrpSpPr>
        <p:grpSpPr bwMode="auto">
          <a:xfrm>
            <a:off x="0" y="0"/>
            <a:ext cx="1295400" cy="6858000"/>
            <a:chOff x="0" y="0"/>
            <a:chExt cx="816" cy="4320"/>
          </a:xfrm>
        </p:grpSpPr>
        <p:pic>
          <p:nvPicPr>
            <p:cNvPr id="5" name="Picture 13" descr="AfDB_Rice_01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ph climat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816"/>
              <a:ext cx="816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ph climat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776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6" descr="Canal secondaire S2 réhaussé en fonction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592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7" descr="IMGP2410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3456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9" descr="African Development Bank Group Logo"/>
          <p:cNvPicPr>
            <a:picLocks noChangeAspect="1" noChangeArrowheads="1"/>
          </p:cNvPicPr>
          <p:nvPr userDrawn="1"/>
        </p:nvPicPr>
        <p:blipFill>
          <a:blip r:embed="rId7" cstate="print"/>
          <a:srcRect r="51778"/>
          <a:stretch>
            <a:fillRect/>
          </a:stretch>
        </p:blipFill>
        <p:spPr bwMode="auto">
          <a:xfrm>
            <a:off x="7620000" y="6162675"/>
            <a:ext cx="152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1"/>
          <p:cNvGrpSpPr>
            <a:grpSpLocks/>
          </p:cNvGrpSpPr>
          <p:nvPr userDrawn="1"/>
        </p:nvGrpSpPr>
        <p:grpSpPr bwMode="auto">
          <a:xfrm>
            <a:off x="0" y="0"/>
            <a:ext cx="1295400" cy="6858000"/>
            <a:chOff x="0" y="0"/>
            <a:chExt cx="816" cy="4320"/>
          </a:xfrm>
        </p:grpSpPr>
        <p:pic>
          <p:nvPicPr>
            <p:cNvPr id="12" name="Picture 12" descr="AfDB_Rice_01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3" descr="ph climat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816"/>
              <a:ext cx="816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4" descr="ph climat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776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5" descr="Canal secondaire S2 réhaussé en fonction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592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6" descr="IMGP2410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3456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17" descr="African Development Bank Group Logo"/>
          <p:cNvPicPr>
            <a:picLocks noChangeAspect="1" noChangeArrowheads="1"/>
          </p:cNvPicPr>
          <p:nvPr userDrawn="1"/>
        </p:nvPicPr>
        <p:blipFill>
          <a:blip r:embed="rId7" cstate="print"/>
          <a:srcRect r="51778"/>
          <a:stretch>
            <a:fillRect/>
          </a:stretch>
        </p:blipFill>
        <p:spPr bwMode="auto">
          <a:xfrm>
            <a:off x="7620000" y="6162675"/>
            <a:ext cx="152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391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270250"/>
            <a:ext cx="63246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2E15A0-1803-48B5-A49D-08BBB86501DA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24CA-9481-40DE-9414-1A8D97B01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F3E10-92D8-4F50-B5C4-8B9A4DC3AD96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5F50-8C32-40B8-812B-A717DCCB9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277813"/>
            <a:ext cx="184785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7813"/>
            <a:ext cx="53911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A3392-DC0E-49A1-86E0-5FB550C328AF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9C733-BEE5-435A-B727-DB0794042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7813"/>
            <a:ext cx="73914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600200"/>
            <a:ext cx="7391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3941763"/>
            <a:ext cx="7391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844AC-4ED2-4991-A0F8-6FFF439CBA72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B89-1C39-4B4B-9089-DCD374FE6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47800" y="277813"/>
            <a:ext cx="73914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EEA6C-BDC9-4FEC-91C6-E38E21369CA5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D5B75-AFDC-4BF4-90A3-A09301DAD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7813"/>
            <a:ext cx="73914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7391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3941763"/>
            <a:ext cx="7391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B1F19F-6D62-49B0-8D38-F6D872ACAD8C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1ECD8-F47F-4040-A3EC-D3F68085D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59D42-C018-4357-8B3B-9A481E970874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D5FA-1258-4B41-B48D-A9513AB59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9B2E3-0C98-4390-86F9-D39637EDFFFF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5CD9B-2A05-4FA6-A01B-1AD65FFF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619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619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4DD97-9D1D-42C3-85B9-5F5DEEE0C953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3C38B-0759-4634-A5C9-03EBDB0D8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25743-02F7-4ECE-835E-9B89D2B23966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10B8-685E-4007-98B3-7F4F3D88B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0BA24-FE12-4ECC-A4BE-FEA804B234B5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B459-3F5C-46FE-8476-0E210E11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FEFF2-9010-4699-BB7A-EF16C67C3D4B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8D26-529B-49E1-9321-28184A58F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FA4C2-9A79-44F5-A688-791B96E95244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098E-87B2-491C-AA66-0BDB5C04C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35BFE-731D-4304-B265-14C57C700BF3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DFB7D-3C61-48AE-853C-4900326CC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7813"/>
            <a:ext cx="7391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91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A65A68A2-4F8C-4754-98FA-9DE8868F9D81}" type="datetimeFigureOut">
              <a:rPr lang="en-US"/>
              <a:pPr/>
              <a:t>12/10/2010</a:t>
            </a:fld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1C9E11BA-7AAA-4E07-85F5-632F3C5EE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8"/>
          <p:cNvGrpSpPr>
            <a:grpSpLocks/>
          </p:cNvGrpSpPr>
          <p:nvPr userDrawn="1"/>
        </p:nvGrpSpPr>
        <p:grpSpPr bwMode="auto">
          <a:xfrm>
            <a:off x="0" y="0"/>
            <a:ext cx="1295400" cy="6858000"/>
            <a:chOff x="0" y="0"/>
            <a:chExt cx="816" cy="4320"/>
          </a:xfrm>
        </p:grpSpPr>
        <p:pic>
          <p:nvPicPr>
            <p:cNvPr id="1033" name="Picture 13" descr="AfDB_Rice_015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0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4" descr="ph climat3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816"/>
              <a:ext cx="816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ph climat2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1776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6" descr="Canal secondaire S2 réhaussé en fonction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0" y="2592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7" descr="IMGP2410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0" y="3456"/>
              <a:ext cx="81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8499" name="Picture 19" descr="African Development Bank Group Logo"/>
          <p:cNvPicPr>
            <a:picLocks noChangeAspect="1" noChangeArrowheads="1"/>
          </p:cNvPicPr>
          <p:nvPr userDrawn="1"/>
        </p:nvPicPr>
        <p:blipFill>
          <a:blip r:embed="rId21" cstate="print"/>
          <a:srcRect r="51778"/>
          <a:stretch>
            <a:fillRect/>
          </a:stretch>
        </p:blipFill>
        <p:spPr bwMode="auto">
          <a:xfrm>
            <a:off x="7620000" y="6162675"/>
            <a:ext cx="1524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59" r:id="rId13"/>
    <p:sldLayoutId id="214748367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limatechange@afdb.org" TargetMode="External"/><Relationship Id="rId2" Type="http://schemas.openxmlformats.org/officeDocument/2006/relationships/hyperlink" Target="http://www.afd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 flipV="1">
            <a:off x="4648200" y="381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fr-FR">
              <a:latin typeface="Arial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600200" y="51816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52600" y="3352800"/>
            <a:ext cx="6858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African 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Development Bank </a:t>
            </a:r>
          </a:p>
          <a:p>
            <a:pPr algn="ctr" eaLnBrk="0" hangingPunct="0"/>
            <a:endParaRPr lang="en-US" sz="2400" b="1" dirty="0">
              <a:solidFill>
                <a:srgbClr val="C00000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3200" b="1" dirty="0">
                <a:solidFill>
                  <a:srgbClr val="000000"/>
                </a:solidFill>
                <a:latin typeface="Calibri" pitchFamily="34" charset="0"/>
              </a:rPr>
              <a:t>Consultation on the Africa Green Fund</a:t>
            </a:r>
          </a:p>
          <a:p>
            <a:pPr algn="ctr" eaLnBrk="0" hangingPunct="0"/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COP 16, Cancun, Mexico</a:t>
            </a:r>
            <a:endParaRPr lang="en-US" sz="2400" b="1" dirty="0">
              <a:solidFill>
                <a:srgbClr val="0000FF"/>
              </a:solidFill>
              <a:latin typeface="Calibri" pitchFamily="34" charset="0"/>
            </a:endParaRPr>
          </a:p>
          <a:p>
            <a:pPr algn="ctr" eaLnBrk="0" hangingPunct="0"/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09 December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2010</a:t>
            </a:r>
            <a:r>
              <a:rPr lang="en-US" sz="2400" b="1" dirty="0">
                <a:solidFill>
                  <a:srgbClr val="84898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520825" y="708706"/>
            <a:ext cx="7315200" cy="1518391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400" b="1" dirty="0">
                <a:solidFill>
                  <a:srgbClr val="008000"/>
                </a:solidFill>
                <a:latin typeface="Calibri" pitchFamily="34" charset="0"/>
              </a:rPr>
              <a:t>The Africa Green Fund (AGF)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391400" cy="50292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500"/>
              </a:spcBef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New and additional fast-track resources - 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$30 billion by 2012</a:t>
            </a:r>
          </a:p>
          <a:p>
            <a:pPr>
              <a:lnSpc>
                <a:spcPct val="6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endParaRPr lang="en-US" sz="105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500"/>
              </a:spcBef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Mobilizing additional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$100 billion annually by 2020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to address needs of developing countries </a:t>
            </a:r>
            <a:endParaRPr lang="en-US" dirty="0" smtClean="0">
              <a:solidFill>
                <a:srgbClr val="0033CC"/>
              </a:solidFill>
              <a:latin typeface="Calibri" pitchFamily="34" charset="0"/>
            </a:endParaRPr>
          </a:p>
          <a:p>
            <a:pPr>
              <a:lnSpc>
                <a:spcPct val="50000"/>
              </a:lnSpc>
              <a:spcBef>
                <a:spcPts val="500"/>
              </a:spcBef>
              <a:buFont typeface="Wingdings" pitchFamily="2" charset="2"/>
              <a:buNone/>
              <a:defRPr/>
            </a:pPr>
            <a:endParaRPr lang="en-US" sz="1050" dirty="0" smtClean="0">
              <a:solidFill>
                <a:srgbClr val="0033CC"/>
              </a:solidFill>
              <a:latin typeface="Calibri" pitchFamily="34" charset="0"/>
            </a:endParaRPr>
          </a:p>
          <a:p>
            <a:pPr>
              <a:spcBef>
                <a:spcPts val="500"/>
              </a:spcBef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Africa’s leadership requested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ring-fencing of resources for Africa to be managed by the African Development Bank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pPr>
              <a:spcBef>
                <a:spcPts val="500"/>
              </a:spcBef>
              <a:buNone/>
              <a:defRPr/>
            </a:pPr>
            <a:endParaRPr lang="en-US" sz="800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spcBef>
                <a:spcPts val="500"/>
              </a:spcBef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The Africa Green Fund is a response to this request.</a:t>
            </a:r>
          </a:p>
          <a:p>
            <a:pPr>
              <a:spcBef>
                <a:spcPts val="500"/>
              </a:spcBef>
              <a:defRPr/>
            </a:pPr>
            <a:endParaRPr lang="en-US" sz="25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endParaRPr lang="en-US" sz="2500" dirty="0" smtClean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304800"/>
            <a:ext cx="7315200" cy="1052932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008000"/>
                </a:solidFill>
                <a:latin typeface="Calibri" pitchFamily="34" charset="0"/>
              </a:rPr>
              <a:t>Rationale for the Fund</a:t>
            </a:r>
            <a:endParaRPr lang="en-US" sz="4000" b="1" dirty="0">
              <a:solidFill>
                <a:srgbClr val="008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391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smtClean="0">
                <a:solidFill>
                  <a:srgbClr val="000000"/>
                </a:solidFill>
                <a:latin typeface="Calibri" pitchFamily="34" charset="0"/>
              </a:rPr>
              <a:t>Enable African countries </a:t>
            </a:r>
            <a:r>
              <a:rPr lang="en-US" sz="2600" smtClean="0">
                <a:solidFill>
                  <a:srgbClr val="0033CC"/>
                </a:solidFill>
                <a:latin typeface="Calibri" pitchFamily="34" charset="0"/>
              </a:rPr>
              <a:t>gain </a:t>
            </a:r>
            <a:r>
              <a:rPr lang="en-US" sz="2600" smtClean="0">
                <a:solidFill>
                  <a:srgbClr val="FF0000"/>
                </a:solidFill>
                <a:latin typeface="Calibri" pitchFamily="34" charset="0"/>
              </a:rPr>
              <a:t>enhanced access </a:t>
            </a:r>
            <a:r>
              <a:rPr lang="en-US" sz="2600" smtClean="0">
                <a:solidFill>
                  <a:srgbClr val="0033CC"/>
                </a:solidFill>
                <a:latin typeface="Calibri" pitchFamily="34" charset="0"/>
              </a:rPr>
              <a:t>to global funds</a:t>
            </a:r>
            <a:r>
              <a:rPr lang="en-US" sz="2600" smtClean="0">
                <a:solidFill>
                  <a:srgbClr val="000000"/>
                </a:solidFill>
                <a:latin typeface="Calibri" pitchFamily="34" charset="0"/>
              </a:rPr>
              <a:t> to </a:t>
            </a:r>
            <a:r>
              <a:rPr lang="en-US" sz="2600" smtClean="0">
                <a:solidFill>
                  <a:srgbClr val="0033CC"/>
                </a:solidFill>
                <a:latin typeface="Calibri" pitchFamily="34" charset="0"/>
              </a:rPr>
              <a:t>support climate compatible development</a:t>
            </a:r>
            <a:r>
              <a:rPr lang="en-US" sz="2600" smtClean="0">
                <a:solidFill>
                  <a:srgbClr val="000000"/>
                </a:solidFill>
                <a:latin typeface="Calibri" pitchFamily="34" charset="0"/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 smtClean="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Promote and channel additional resources to </a:t>
            </a:r>
            <a:r>
              <a:rPr lang="en-US" b="1" smtClean="0">
                <a:solidFill>
                  <a:srgbClr val="7030A0"/>
                </a:solidFill>
                <a:latin typeface="Calibri" pitchFamily="34" charset="0"/>
              </a:rPr>
              <a:t>respond to risks of climate change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Support the development of a </a:t>
            </a:r>
            <a:r>
              <a:rPr lang="en-US" b="1" smtClean="0">
                <a:solidFill>
                  <a:srgbClr val="0033CC"/>
                </a:solidFill>
                <a:latin typeface="Calibri" pitchFamily="34" charset="0"/>
              </a:rPr>
              <a:t>Low-carbon Economy</a:t>
            </a:r>
            <a:endParaRPr lang="en-US" b="1" smtClean="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Support </a:t>
            </a:r>
            <a:r>
              <a:rPr lang="en-US" b="1" smtClean="0">
                <a:solidFill>
                  <a:srgbClr val="C00000"/>
                </a:solidFill>
                <a:latin typeface="Calibri" pitchFamily="34" charset="0"/>
              </a:rPr>
              <a:t>enhanced action on mitigation</a:t>
            </a: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, including REDD+</a:t>
            </a:r>
            <a:endParaRPr lang="en-US" smtClean="0">
              <a:solidFill>
                <a:srgbClr val="0033CC"/>
              </a:solidFill>
              <a:latin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smtClean="0">
                <a:solidFill>
                  <a:srgbClr val="C00000"/>
                </a:solidFill>
                <a:latin typeface="Calibri" pitchFamily="34" charset="0"/>
              </a:rPr>
              <a:t>Complement</a:t>
            </a: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 other multilateral/bilateral financial mechanisms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395794"/>
            <a:ext cx="7315200" cy="980627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008000"/>
                </a:solidFill>
                <a:latin typeface="Calibri" pitchFamily="34" charset="0"/>
              </a:rPr>
              <a:t>AGF Goal and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447800"/>
            <a:ext cx="7391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 smtClean="0">
                <a:solidFill>
                  <a:srgbClr val="7030A0"/>
                </a:solidFill>
                <a:latin typeface="Calibri" pitchFamily="34" charset="0"/>
              </a:rPr>
              <a:t>Enhanced action on mitigation </a:t>
            </a:r>
          </a:p>
          <a:p>
            <a:pPr lvl="1"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  <a:latin typeface="Calibri" pitchFamily="34" charset="0"/>
              </a:rPr>
              <a:t>Renewable Energy, REDD+, Energy Efficiency, sustainable transport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600" b="1" smtClean="0">
                <a:solidFill>
                  <a:srgbClr val="7030A0"/>
                </a:solidFill>
                <a:latin typeface="Calibri" pitchFamily="34" charset="0"/>
              </a:rPr>
              <a:t>Adaptation</a:t>
            </a:r>
          </a:p>
          <a:p>
            <a:pPr lvl="1"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  <a:latin typeface="Calibri" pitchFamily="34" charset="0"/>
              </a:rPr>
              <a:t>Integrating climate change into national development, climate proofing investment, resilience building</a:t>
            </a:r>
            <a:r>
              <a:rPr lang="en-US" sz="2000" smtClean="0">
                <a:solidFill>
                  <a:srgbClr val="000000"/>
                </a:solidFill>
                <a:latin typeface="Calibri" pitchFamily="34" charset="0"/>
              </a:rPr>
              <a:t> programs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600" b="1" smtClean="0">
                <a:solidFill>
                  <a:srgbClr val="7030A0"/>
                </a:solidFill>
                <a:latin typeface="Calibri" pitchFamily="34" charset="0"/>
              </a:rPr>
              <a:t>Enhanced technology development and transfer</a:t>
            </a:r>
            <a:r>
              <a:rPr lang="en-US" sz="2600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  <a:latin typeface="Calibri" pitchFamily="34" charset="0"/>
              </a:rPr>
              <a:t>Cooperation on R &amp; D, tech dev (including ind. Tech)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600" b="1" smtClean="0">
                <a:solidFill>
                  <a:srgbClr val="7030A0"/>
                </a:solidFill>
                <a:latin typeface="Calibri" pitchFamily="34" charset="0"/>
              </a:rPr>
              <a:t>Capacity enhancement </a:t>
            </a:r>
          </a:p>
          <a:p>
            <a:pPr lvl="1"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  <a:latin typeface="Calibri" pitchFamily="34" charset="0"/>
              </a:rPr>
              <a:t>knowledge generation and management, institutional strengthening,  policy and regulatory reforms.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600" smtClean="0">
                <a:solidFill>
                  <a:srgbClr val="000000"/>
                </a:solidFill>
                <a:latin typeface="Calibri" pitchFamily="34" charset="0"/>
              </a:rPr>
              <a:t>Any other related activities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304800"/>
            <a:ext cx="7315200" cy="980627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008000"/>
                </a:solidFill>
                <a:latin typeface="Calibri" pitchFamily="34" charset="0"/>
              </a:rPr>
              <a:t>Potential Activities to be Funded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219200"/>
            <a:ext cx="7391400" cy="5105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Access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pitchFamily="34" charset="0"/>
              </a:rPr>
              <a:t>AfDB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, other MDBs and International Organizations operating in Africa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Regional Member Countries (RMCs) of the Bank through Direct Access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Recognized public and private enterprises in RMCs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African Regional Organizations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1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Eligibility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Programs and projects shall be assessed on criteria such as: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Development Impact, Potential greenhouse gas emissions reductions, national priorities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152400"/>
            <a:ext cx="7315200" cy="980627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008000"/>
                </a:solidFill>
                <a:latin typeface="Calibri" pitchFamily="34" charset="0"/>
              </a:rPr>
              <a:t>Access and Eligibility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7467600" cy="47244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Enhance ownership of projects and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programmes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by African countries</a:t>
            </a:r>
          </a:p>
          <a:p>
            <a:pPr lvl="0">
              <a:buNone/>
            </a:pPr>
            <a:endParaRPr lang="en-US" sz="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African countries empowered to participate more fully in decision-making</a:t>
            </a:r>
          </a:p>
          <a:p>
            <a:pPr lvl="0">
              <a:buNone/>
            </a:pPr>
            <a:endParaRPr lang="en-US" sz="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Recipient African countries and other benefiting entities will have easier and direct access to the Fund. </a:t>
            </a:r>
          </a:p>
          <a:p>
            <a:pPr lvl="0">
              <a:buNone/>
            </a:pPr>
            <a:endParaRPr lang="en-US" sz="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The Fund will provide an appropriate allocation to both adaptation and mitigation, and shall be anchored on the UNFCCC. </a:t>
            </a:r>
          </a:p>
          <a:p>
            <a:pPr lvl="0">
              <a:buNone/>
            </a:pPr>
            <a:endParaRPr lang="en-US" sz="8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The Fund will respond directly to Africa’s priorities.</a:t>
            </a:r>
            <a:endParaRPr lang="en-US" sz="1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304800"/>
            <a:ext cx="7315200" cy="980627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008000"/>
                </a:solidFill>
                <a:latin typeface="Calibri" pitchFamily="34" charset="0"/>
              </a:rPr>
              <a:t>Benefits of Hosting Fund in Africa</a:t>
            </a:r>
            <a:endParaRPr lang="en-US" sz="4000" b="1" dirty="0">
              <a:solidFill>
                <a:srgbClr val="008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7467600" cy="47244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Consultations have been held in Tunis and Addis Ababa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>
              <a:buNone/>
            </a:pPr>
            <a:endParaRPr lang="en-US" sz="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We are discussing with the Bank’s board of Directors for the processing of the Fund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Approval is anticipated in the First Quarter of 2011.</a:t>
            </a:r>
            <a:endParaRPr lang="en-US" sz="1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304800"/>
            <a:ext cx="7315200" cy="980627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008000"/>
                </a:solidFill>
                <a:latin typeface="Calibri" pitchFamily="34" charset="0"/>
              </a:rPr>
              <a:t>Status Report</a:t>
            </a:r>
            <a:endParaRPr lang="en-US" sz="4000" b="1" dirty="0">
              <a:solidFill>
                <a:srgbClr val="008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3"/>
          <p:cNvSpPr>
            <a:spLocks noGrp="1"/>
          </p:cNvSpPr>
          <p:nvPr>
            <p:ph type="body" idx="1"/>
          </p:nvPr>
        </p:nvSpPr>
        <p:spPr>
          <a:xfrm>
            <a:off x="1619250" y="3284538"/>
            <a:ext cx="7391400" cy="2232025"/>
          </a:xfrm>
        </p:spPr>
        <p:txBody>
          <a:bodyPr/>
          <a:lstStyle/>
          <a:p>
            <a:pPr algn="ctr">
              <a:spcBef>
                <a:spcPts val="500"/>
              </a:spcBef>
              <a:buFont typeface="Wingdings" pitchFamily="2" charset="2"/>
              <a:buNone/>
            </a:pPr>
            <a:r>
              <a:rPr lang="en-US" smtClean="0">
                <a:latin typeface="Calibri" pitchFamily="34" charset="0"/>
              </a:rPr>
              <a:t>For further Details:</a:t>
            </a:r>
          </a:p>
          <a:p>
            <a:pPr algn="ctr">
              <a:spcBef>
                <a:spcPts val="500"/>
              </a:spcBef>
              <a:buFont typeface="Wingdings" pitchFamily="2" charset="2"/>
              <a:buNone/>
            </a:pPr>
            <a:r>
              <a:rPr lang="en-US" smtClean="0">
                <a:latin typeface="Calibri" pitchFamily="34" charset="0"/>
                <a:hlinkClick r:id="rId2"/>
              </a:rPr>
              <a:t>www.afdb.org</a:t>
            </a:r>
            <a:endParaRPr lang="en-US" smtClean="0">
              <a:latin typeface="Calibri" pitchFamily="34" charset="0"/>
            </a:endParaRPr>
          </a:p>
          <a:p>
            <a:pPr algn="ctr">
              <a:spcBef>
                <a:spcPts val="500"/>
              </a:spcBef>
              <a:buFont typeface="Wingdings" pitchFamily="2" charset="2"/>
              <a:buNone/>
            </a:pPr>
            <a:r>
              <a:rPr lang="fr-FR" smtClean="0">
                <a:latin typeface="Calibri" pitchFamily="34" charset="0"/>
                <a:hlinkClick r:id="rId3"/>
              </a:rPr>
              <a:t>climatechange@afdb.org</a:t>
            </a:r>
            <a:r>
              <a:rPr lang="fr-FR" smtClean="0">
                <a:latin typeface="Calibri" pitchFamily="34" charset="0"/>
              </a:rPr>
              <a:t> </a:t>
            </a:r>
            <a:endParaRPr lang="en-US" smtClean="0">
              <a:latin typeface="Calibri" pitchFamily="34" charset="0"/>
            </a:endParaRPr>
          </a:p>
        </p:txBody>
      </p:sp>
      <p:pic>
        <p:nvPicPr>
          <p:cNvPr id="50178" name="Picture 4" descr="ADB logo double (300 dpi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0" y="5922963"/>
            <a:ext cx="180975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Text Box 3"/>
          <p:cNvSpPr txBox="1">
            <a:spLocks/>
          </p:cNvSpPr>
          <p:nvPr/>
        </p:nvSpPr>
        <p:spPr bwMode="auto">
          <a:xfrm>
            <a:off x="1403350" y="1989138"/>
            <a:ext cx="7391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ts val="700"/>
              </a:spcBef>
              <a:buClr>
                <a:srgbClr val="666600"/>
              </a:buClr>
              <a:buSzPct val="75000"/>
              <a:buFont typeface="Wingdings" pitchFamily="2" charset="2"/>
              <a:buNone/>
            </a:pPr>
            <a:r>
              <a:rPr lang="en-US" sz="4000" b="1">
                <a:solidFill>
                  <a:schemeClr val="folHlink"/>
                </a:solidFill>
                <a:latin typeface="Calibri" pitchFamily="34" charset="0"/>
              </a:rPr>
              <a:t> 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5">
      <a:dk1>
        <a:srgbClr val="CC6600"/>
      </a:dk1>
      <a:lt1>
        <a:srgbClr val="FFFFFF"/>
      </a:lt1>
      <a:dk2>
        <a:srgbClr val="4A553B"/>
      </a:dk2>
      <a:lt2>
        <a:srgbClr val="FFBF1F"/>
      </a:lt2>
      <a:accent1>
        <a:srgbClr val="FFCC00"/>
      </a:accent1>
      <a:accent2>
        <a:srgbClr val="CC9900"/>
      </a:accent2>
      <a:accent3>
        <a:srgbClr val="B1B4AF"/>
      </a:accent3>
      <a:accent4>
        <a:srgbClr val="DADADA"/>
      </a:accent4>
      <a:accent5>
        <a:srgbClr val="FFE2AA"/>
      </a:accent5>
      <a:accent6>
        <a:srgbClr val="B98A00"/>
      </a:accent6>
      <a:hlink>
        <a:srgbClr val="669900"/>
      </a:hlink>
      <a:folHlink>
        <a:srgbClr val="A3A274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6809</TotalTime>
  <Words>411</Words>
  <Application>Microsoft Office PowerPoint</Application>
  <PresentationFormat>On-screen Show (4:3)</PresentationFormat>
  <Paragraphs>76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Level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Banque Africaine De Developpement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UDH4015</dc:creator>
  <cp:lastModifiedBy>NYG3785</cp:lastModifiedBy>
  <cp:revision>621</cp:revision>
  <dcterms:created xsi:type="dcterms:W3CDTF">2009-10-21T09:15:07Z</dcterms:created>
  <dcterms:modified xsi:type="dcterms:W3CDTF">2010-12-09T23:51:24Z</dcterms:modified>
</cp:coreProperties>
</file>