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63" r:id="rId4"/>
    <p:sldId id="265" r:id="rId5"/>
    <p:sldId id="266" r:id="rId6"/>
    <p:sldId id="26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8E665-CFE7-4683-92D6-250B134BAA7F}" type="datetimeFigureOut">
              <a:rPr lang="en-US" smtClean="0"/>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E2531-EC4F-45AC-B81D-517A94220C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27A99-2ECE-416A-BDF2-726455A02BD1}"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2A4D-E52F-4A85-A90A-0C8E73E2DA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27A99-2ECE-416A-BDF2-726455A02BD1}" type="datetimeFigureOut">
              <a:rPr lang="en-US" smtClean="0"/>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2A4D-E52F-4A85-A90A-0C8E73E2DA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4575175"/>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sz="3400" b="1" dirty="0" smtClean="0"/>
              <a:t>Up and down the scales of time and place: Integrating global trends and local decisions to make the world more food-secure by 2050</a:t>
            </a:r>
            <a:br>
              <a:rPr lang="en-US" sz="3400" b="1" dirty="0" smtClean="0"/>
            </a:br>
            <a:r>
              <a:rPr lang="en-US" sz="3400" b="1" dirty="0" smtClean="0"/>
              <a:t/>
            </a:r>
            <a:br>
              <a:rPr lang="en-US" sz="3400" b="1" dirty="0" smtClean="0"/>
            </a:br>
            <a:r>
              <a:rPr lang="en-US" sz="3400" b="1" dirty="0" smtClean="0"/>
              <a:t>International Food Policy Research Institute (IFPRI</a:t>
            </a:r>
            <a:r>
              <a:rPr lang="en-US" b="1" dirty="0" smtClean="0"/>
              <a:t>) </a:t>
            </a:r>
            <a:br>
              <a:rPr lang="en-US" b="1" dirty="0" smtClean="0"/>
            </a:br>
            <a:endParaRPr lang="en-US" dirty="0"/>
          </a:p>
        </p:txBody>
      </p:sp>
      <p:pic>
        <p:nvPicPr>
          <p:cNvPr id="82946" name="Picture 2" descr="LOGO_IFPRI_40th_F-small"/>
          <p:cNvPicPr>
            <a:picLocks noChangeAspect="1" noChangeArrowheads="1"/>
          </p:cNvPicPr>
          <p:nvPr/>
        </p:nvPicPr>
        <p:blipFill>
          <a:blip r:embed="rId2"/>
          <a:srcRect/>
          <a:stretch>
            <a:fillRect/>
          </a:stretch>
        </p:blipFill>
        <p:spPr bwMode="auto">
          <a:xfrm>
            <a:off x="6096000" y="152400"/>
            <a:ext cx="2743200"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A090BF2E-E01D-49F2-8CB7-FBF411CBF40D}" type="slidenum">
              <a:rPr lang="en-US" smtClean="0"/>
              <a:pPr/>
              <a:t>2</a:t>
            </a:fld>
            <a:endParaRPr lang="en-US" sz="1400" dirty="0" smtClean="0"/>
          </a:p>
        </p:txBody>
      </p:sp>
      <p:sp>
        <p:nvSpPr>
          <p:cNvPr id="7173" name="TextBox 5"/>
          <p:cNvSpPr>
            <a:spLocks noChangeArrowheads="1"/>
          </p:cNvSpPr>
          <p:nvPr/>
        </p:nvSpPr>
        <p:spPr bwMode="auto">
          <a:xfrm>
            <a:off x="1828800" y="1447800"/>
            <a:ext cx="5867400" cy="173664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3200" b="1" cap="small" dirty="0" smtClean="0">
                <a:latin typeface="+mj-lt"/>
              </a:rPr>
              <a:t>Building Climate Smart FARMERS  </a:t>
            </a:r>
            <a:endParaRPr lang="en-US" sz="3200" dirty="0" smtClean="0">
              <a:latin typeface="+mj-lt"/>
            </a:endParaRPr>
          </a:p>
          <a:p>
            <a:pPr algn="ctr"/>
            <a:r>
              <a:rPr lang="en-US" sz="3200" b="1" cap="all" dirty="0" smtClean="0"/>
              <a:t> </a:t>
            </a:r>
            <a:endParaRPr lang="en-US" sz="3200" dirty="0" smtClean="0"/>
          </a:p>
          <a:p>
            <a:pPr algn="ctr"/>
            <a:r>
              <a:rPr lang="en-US" sz="3200" b="1" cap="all" dirty="0" smtClean="0"/>
              <a:t> </a:t>
            </a:r>
            <a:r>
              <a:rPr lang="en-US" sz="2800" b="1" cap="all" dirty="0" smtClean="0"/>
              <a:t>The Indian Perspective </a:t>
            </a:r>
            <a:endParaRPr lang="en-US" sz="2800" dirty="0" smtClean="0"/>
          </a:p>
        </p:txBody>
      </p:sp>
      <p:sp>
        <p:nvSpPr>
          <p:cNvPr id="3078" name="Content Placeholder 7"/>
          <p:cNvSpPr>
            <a:spLocks noGrp="1"/>
          </p:cNvSpPr>
          <p:nvPr>
            <p:ph idx="1"/>
          </p:nvPr>
        </p:nvSpPr>
        <p:spPr>
          <a:xfrm>
            <a:off x="1828800" y="4724400"/>
            <a:ext cx="6324600" cy="1752600"/>
          </a:xfrm>
        </p:spPr>
        <p:style>
          <a:lnRef idx="3">
            <a:schemeClr val="lt1"/>
          </a:lnRef>
          <a:fillRef idx="1">
            <a:schemeClr val="accent3"/>
          </a:fillRef>
          <a:effectRef idx="1">
            <a:schemeClr val="accent3"/>
          </a:effectRef>
          <a:fontRef idx="minor">
            <a:schemeClr val="lt1"/>
          </a:fontRef>
        </p:style>
        <p:txBody>
          <a:bodyPr>
            <a:noAutofit/>
          </a:bodyPr>
          <a:lstStyle/>
          <a:p>
            <a:pPr algn="ctr">
              <a:buFont typeface="Wingdings" pitchFamily="2" charset="2"/>
              <a:buNone/>
            </a:pPr>
            <a:r>
              <a:rPr lang="en-US" sz="2000" b="1" dirty="0" smtClean="0">
                <a:solidFill>
                  <a:schemeClr val="tx1"/>
                </a:solidFill>
              </a:rPr>
              <a:t>Presented by</a:t>
            </a:r>
          </a:p>
          <a:p>
            <a:pPr algn="ctr">
              <a:buFont typeface="Wingdings" pitchFamily="2" charset="2"/>
              <a:buNone/>
            </a:pPr>
            <a:r>
              <a:rPr lang="en-US" sz="2000" b="1" dirty="0" smtClean="0">
                <a:solidFill>
                  <a:schemeClr val="tx1"/>
                </a:solidFill>
              </a:rPr>
              <a:t>DR. KIRIT N SHELAT, I.A.S. (</a:t>
            </a:r>
            <a:r>
              <a:rPr lang="en-US" sz="2000" b="1" dirty="0" err="1" smtClean="0">
                <a:solidFill>
                  <a:schemeClr val="tx1"/>
                </a:solidFill>
              </a:rPr>
              <a:t>Rtd</a:t>
            </a:r>
            <a:r>
              <a:rPr lang="en-US" sz="2000" b="1" dirty="0" smtClean="0">
                <a:solidFill>
                  <a:schemeClr val="tx1"/>
                </a:solidFill>
              </a:rPr>
              <a:t>)</a:t>
            </a:r>
          </a:p>
          <a:p>
            <a:pPr algn="ctr">
              <a:buFont typeface="Wingdings" pitchFamily="2" charset="2"/>
              <a:buNone/>
            </a:pPr>
            <a:r>
              <a:rPr lang="en-US" sz="2000" b="1" dirty="0" smtClean="0">
                <a:solidFill>
                  <a:schemeClr val="tx1"/>
                </a:solidFill>
              </a:rPr>
              <a:t>National Council for Climate Change, Sustainable Development and Public Leadership (NCCSD</a:t>
            </a:r>
            <a:r>
              <a:rPr lang="en-US" sz="2000" b="1" dirty="0" smtClean="0"/>
              <a:t>) </a:t>
            </a:r>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a14="http://schemas.microsoft.com/office/drawing/2010/main" xmlns="">
                  <a14:imgLayer r:embed="">
                    <a14:imgEffect>
                      <a14:sharpenSoften amount="-26000"/>
                    </a14:imgEffect>
                    <a14:imgEffect>
                      <a14:brightnessContrast bright="4000"/>
                    </a14:imgEffect>
                  </a14:imgLayer>
                </a14:imgProps>
              </a:ext>
            </a:extLst>
          </a:blip>
          <a:srcRect r="48333" b="47778"/>
          <a:stretch/>
        </p:blipFill>
        <p:spPr bwMode="auto">
          <a:xfrm>
            <a:off x="1" y="1"/>
            <a:ext cx="1905000" cy="1750798"/>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546" r="17877" b="25510"/>
          <a:stretch/>
        </p:blipFill>
        <p:spPr bwMode="auto">
          <a:xfrm>
            <a:off x="6629400" y="0"/>
            <a:ext cx="2514600" cy="13378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E:\folder2\photo7-02-08\IMG_0636.jpg"/>
          <p:cNvPicPr>
            <a:picLocks noChangeAspect="1" noChangeArrowheads="1"/>
          </p:cNvPicPr>
          <p:nvPr/>
        </p:nvPicPr>
        <p:blipFill>
          <a:blip r:embed="rId3"/>
          <a:srcRect t="60162"/>
          <a:stretch>
            <a:fillRect/>
          </a:stretch>
        </p:blipFill>
        <p:spPr bwMode="auto">
          <a:xfrm>
            <a:off x="1295400" y="1066800"/>
            <a:ext cx="7848600" cy="5562600"/>
          </a:xfrm>
          <a:prstGeom prst="rect">
            <a:avLst/>
          </a:prstGeom>
          <a:noFill/>
          <a:ln w="9525">
            <a:noFill/>
            <a:miter lim="800000"/>
            <a:headEnd/>
            <a:tailEnd/>
          </a:ln>
        </p:spPr>
      </p:pic>
      <p:pic>
        <p:nvPicPr>
          <p:cNvPr id="5" name="Picture 4" descr="Arghyam Trust (14)"/>
          <p:cNvPicPr>
            <a:picLocks noChangeAspect="1" noChangeArrowheads="1"/>
          </p:cNvPicPr>
          <p:nvPr/>
        </p:nvPicPr>
        <p:blipFill>
          <a:blip r:embed="rId4">
            <a:lum bright="24000" contrast="-30000"/>
          </a:blip>
          <a:srcRect l="19791" t="1692" r="16881" b="34630"/>
          <a:stretch>
            <a:fillRect/>
          </a:stretch>
        </p:blipFill>
        <p:spPr>
          <a:xfrm>
            <a:off x="0" y="3352800"/>
            <a:ext cx="4800600" cy="3505200"/>
          </a:xfrm>
          <a:prstGeom prst="rect">
            <a:avLst/>
          </a:prstGeom>
          <a:ln>
            <a:noFill/>
          </a:ln>
          <a:effectLst>
            <a:outerShdw blurRad="292100" dist="139700" dir="2700000" algn="tl" rotWithShape="0">
              <a:srgbClr val="333333">
                <a:alpha val="65000"/>
              </a:srgbClr>
            </a:outerShdw>
          </a:effectLst>
        </p:spPr>
      </p:pic>
      <p:pic>
        <p:nvPicPr>
          <p:cNvPr id="8" name="Picture 4"/>
          <p:cNvPicPr preferRelativeResize="0">
            <a:picLocks noChangeAspect="1" noChangeArrowheads="1"/>
          </p:cNvPicPr>
          <p:nvPr/>
        </p:nvPicPr>
        <p:blipFill>
          <a:blip r:embed="rId5"/>
          <a:srcRect/>
          <a:stretch>
            <a:fillRect/>
          </a:stretch>
        </p:blipFill>
        <p:spPr bwMode="auto">
          <a:xfrm>
            <a:off x="0" y="0"/>
            <a:ext cx="3200400" cy="3390900"/>
          </a:xfrm>
          <a:prstGeom prst="rect">
            <a:avLst/>
          </a:prstGeom>
          <a:noFill/>
          <a:ln w="9525">
            <a:noFill/>
            <a:miter lim="800000"/>
            <a:headEnd/>
            <a:tailEnd/>
          </a:ln>
        </p:spPr>
      </p:pic>
      <p:pic>
        <p:nvPicPr>
          <p:cNvPr id="54275" name="Picture 3" descr="E:\folder2\Digital Camera Data\2007-10-30-0957-32\IMG_0037.jpg"/>
          <p:cNvPicPr>
            <a:picLocks noChangeAspect="1" noChangeArrowheads="1"/>
          </p:cNvPicPr>
          <p:nvPr/>
        </p:nvPicPr>
        <p:blipFill>
          <a:blip r:embed="rId6"/>
          <a:srcRect b="20000"/>
          <a:stretch>
            <a:fillRect/>
          </a:stretch>
        </p:blipFill>
        <p:spPr bwMode="auto">
          <a:xfrm>
            <a:off x="4648200" y="3581400"/>
            <a:ext cx="4495800" cy="3276600"/>
          </a:xfrm>
          <a:prstGeom prst="rect">
            <a:avLst/>
          </a:prstGeom>
          <a:noFill/>
          <a:ln w="9525">
            <a:noFill/>
            <a:miter lim="800000"/>
            <a:headEnd/>
            <a:tailEnd/>
          </a:ln>
        </p:spPr>
      </p:pic>
      <p:pic>
        <p:nvPicPr>
          <p:cNvPr id="54276" name="Picture 4" descr="E:\folder2\photo7-02-08\IMG_0598.jpg"/>
          <p:cNvPicPr>
            <a:picLocks noChangeAspect="1" noChangeArrowheads="1"/>
          </p:cNvPicPr>
          <p:nvPr/>
        </p:nvPicPr>
        <p:blipFill>
          <a:blip r:embed="rId7"/>
          <a:srcRect l="12805" r="23170" b="14635"/>
          <a:stretch>
            <a:fillRect/>
          </a:stretch>
        </p:blipFill>
        <p:spPr bwMode="auto">
          <a:xfrm>
            <a:off x="3200400" y="0"/>
            <a:ext cx="2819400" cy="3124200"/>
          </a:xfrm>
          <a:prstGeom prst="rect">
            <a:avLst/>
          </a:prstGeom>
          <a:noFill/>
          <a:ln w="9525">
            <a:noFill/>
            <a:miter lim="800000"/>
            <a:headEnd/>
            <a:tailEnd/>
          </a:ln>
        </p:spPr>
      </p:pic>
      <p:sp>
        <p:nvSpPr>
          <p:cNvPr id="39945" name="Slide Number Placeholder 12"/>
          <p:cNvSpPr>
            <a:spLocks noGrp="1"/>
          </p:cNvSpPr>
          <p:nvPr>
            <p:ph type="sldNum" sz="quarter" idx="12"/>
          </p:nvPr>
        </p:nvSpPr>
        <p:spPr>
          <a:noFill/>
        </p:spPr>
        <p:txBody>
          <a:bodyPr/>
          <a:lstStyle/>
          <a:p>
            <a:fld id="{E6C8AFDB-F348-4F16-86A6-9C3EDCB83581}" type="slidenum">
              <a:rPr lang="en-US" smtClean="0">
                <a:latin typeface="Arial" charset="0"/>
              </a:rPr>
              <a:pPr/>
              <a:t>3</a:t>
            </a:fld>
            <a:endParaRPr lang="en-US" smtClean="0">
              <a:latin typeface="Arial" charset="0"/>
            </a:endParaRPr>
          </a:p>
        </p:txBody>
      </p:sp>
      <p:pic>
        <p:nvPicPr>
          <p:cNvPr id="4" name="Picture 5" descr="IMG_1674"/>
          <p:cNvPicPr>
            <a:picLocks noGrp="1" noChangeAspect="1" noChangeArrowheads="1"/>
          </p:cNvPicPr>
          <p:nvPr>
            <p:ph idx="4294967295"/>
          </p:nvPr>
        </p:nvPicPr>
        <p:blipFill>
          <a:blip r:embed="rId8"/>
          <a:srcRect l="11949" t="13647" r="22635"/>
          <a:stretch>
            <a:fillRect/>
          </a:stretch>
        </p:blipFill>
        <p:spPr>
          <a:xfrm>
            <a:off x="6762750" y="2667000"/>
            <a:ext cx="2381250" cy="2359025"/>
          </a:xfrm>
        </p:spPr>
      </p:pic>
      <p:pic>
        <p:nvPicPr>
          <p:cNvPr id="6" name="Picture 2" descr="Agro Forestry (12)1"/>
          <p:cNvPicPr>
            <a:picLocks noChangeAspect="1" noChangeArrowheads="1"/>
          </p:cNvPicPr>
          <p:nvPr/>
        </p:nvPicPr>
        <p:blipFill>
          <a:blip r:embed="rId9"/>
          <a:srcRect l="5263" r="1755"/>
          <a:stretch>
            <a:fillRect/>
          </a:stretch>
        </p:blipFill>
        <p:spPr bwMode="auto">
          <a:xfrm>
            <a:off x="6019800" y="0"/>
            <a:ext cx="3124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blinds(horizontal)">
                                      <p:cBhvr>
                                        <p:cTn id="12" dur="500"/>
                                        <p:tgtEl>
                                          <p:spTgt spid="542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4275"/>
                                        </p:tgtEl>
                                        <p:attrNameLst>
                                          <p:attrName>style.visibility</p:attrName>
                                        </p:attrNameLst>
                                      </p:cBhvr>
                                      <p:to>
                                        <p:strVal val="visible"/>
                                      </p:to>
                                    </p:set>
                                    <p:animEffect transition="in" filter="blinds(horizontal)">
                                      <p:cBhvr>
                                        <p:cTn id="27" dur="500"/>
                                        <p:tgtEl>
                                          <p:spTgt spid="542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66800"/>
            <a:ext cx="8686800" cy="4524315"/>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pPr marL="342900" indent="-342900">
              <a:buAutoNum type="arabicPeriod"/>
            </a:pPr>
            <a:r>
              <a:rPr lang="en-US" b="1" dirty="0" err="1" smtClean="0"/>
              <a:t>Rathava</a:t>
            </a:r>
            <a:r>
              <a:rPr lang="en-US" b="1" dirty="0" smtClean="0"/>
              <a:t> </a:t>
            </a:r>
            <a:r>
              <a:rPr lang="en-US" b="1" dirty="0" err="1" smtClean="0"/>
              <a:t>Keriben</a:t>
            </a:r>
            <a:r>
              <a:rPr lang="en-US" b="1" dirty="0" smtClean="0"/>
              <a:t> </a:t>
            </a:r>
            <a:r>
              <a:rPr lang="en-US" b="1" dirty="0" err="1" smtClean="0"/>
              <a:t>Ganiyabhai</a:t>
            </a:r>
            <a:endParaRPr lang="en-US" b="1" dirty="0" smtClean="0"/>
          </a:p>
          <a:p>
            <a:pPr marL="342900" indent="-342900"/>
            <a:endParaRPr lang="en-US" b="1" dirty="0" smtClean="0"/>
          </a:p>
          <a:p>
            <a:pPr marL="288925" indent="-288925"/>
            <a:r>
              <a:rPr lang="en-US" dirty="0" smtClean="0"/>
              <a:t>• 	Age: 55</a:t>
            </a:r>
          </a:p>
          <a:p>
            <a:pPr marL="288925" indent="-288925"/>
            <a:r>
              <a:rPr lang="en-US" dirty="0" smtClean="0"/>
              <a:t>• 	Occupation: Agriculture</a:t>
            </a:r>
          </a:p>
          <a:p>
            <a:pPr marL="288925" indent="-288925"/>
            <a:r>
              <a:rPr lang="en-US" dirty="0" smtClean="0"/>
              <a:t>•	 BPL No: VACHHJ00500140</a:t>
            </a:r>
          </a:p>
          <a:p>
            <a:pPr marL="288925" indent="-288925"/>
            <a:r>
              <a:rPr lang="en-US" dirty="0" smtClean="0"/>
              <a:t>• 	Contribution: Rs. 500/-</a:t>
            </a:r>
          </a:p>
          <a:p>
            <a:pPr marL="288925" indent="-288925"/>
            <a:r>
              <a:rPr lang="en-US" dirty="0" smtClean="0"/>
              <a:t>•	 Received inputs: Maiz-8 kg.- 2 bags, D.A.P-50 kg.-1 bag,</a:t>
            </a:r>
          </a:p>
          <a:p>
            <a:r>
              <a:rPr lang="en-US" dirty="0" smtClean="0"/>
              <a:t>      Urea-50 kg.- 1 bag, </a:t>
            </a:r>
            <a:r>
              <a:rPr lang="en-US" dirty="0" err="1" smtClean="0"/>
              <a:t>Pottash</a:t>
            </a:r>
            <a:r>
              <a:rPr lang="en-US" dirty="0" smtClean="0"/>
              <a:t>- 50 kg.- 1 bag</a:t>
            </a:r>
          </a:p>
          <a:p>
            <a:endParaRPr lang="en-US" dirty="0" smtClean="0"/>
          </a:p>
          <a:p>
            <a:r>
              <a:rPr lang="en-US" dirty="0" smtClean="0"/>
              <a:t>• 	Village: </a:t>
            </a:r>
            <a:r>
              <a:rPr lang="en-US" dirty="0" err="1" smtClean="0"/>
              <a:t>Judavant</a:t>
            </a:r>
            <a:r>
              <a:rPr lang="en-US" dirty="0" smtClean="0"/>
              <a:t>, </a:t>
            </a:r>
            <a:r>
              <a:rPr lang="en-US" dirty="0" err="1" smtClean="0"/>
              <a:t>Taluka</a:t>
            </a:r>
            <a:r>
              <a:rPr lang="en-US" dirty="0" smtClean="0"/>
              <a:t>: </a:t>
            </a:r>
            <a:r>
              <a:rPr lang="en-US" dirty="0" err="1" smtClean="0"/>
              <a:t>Chhota-Udepur</a:t>
            </a:r>
            <a:r>
              <a:rPr lang="en-US" dirty="0" smtClean="0"/>
              <a:t>, District: Baroda Says Smt. </a:t>
            </a:r>
            <a:r>
              <a:rPr lang="en-US" dirty="0" err="1" smtClean="0"/>
              <a:t>Keriben</a:t>
            </a:r>
            <a:r>
              <a:rPr lang="en-US" dirty="0" smtClean="0"/>
              <a:t>, We 	used hybrid seed of maize in all seasons &amp; received double income. I was able to     </a:t>
            </a:r>
          </a:p>
          <a:p>
            <a:r>
              <a:rPr lang="en-US" dirty="0" smtClean="0"/>
              <a:t>                   grow 1.4 tons (14 </a:t>
            </a:r>
            <a:r>
              <a:rPr lang="en-US" dirty="0" err="1" smtClean="0"/>
              <a:t>Kwintal</a:t>
            </a:r>
            <a:r>
              <a:rPr lang="en-US" dirty="0" smtClean="0"/>
              <a:t>) of the maize from this kit. </a:t>
            </a:r>
          </a:p>
        </p:txBody>
      </p:sp>
      <p:pic>
        <p:nvPicPr>
          <p:cNvPr id="126979" name="Picture 3"/>
          <p:cNvPicPr>
            <a:picLocks noChangeAspect="1" noChangeArrowheads="1"/>
          </p:cNvPicPr>
          <p:nvPr/>
        </p:nvPicPr>
        <p:blipFill>
          <a:blip r:embed="rId2"/>
          <a:srcRect/>
          <a:stretch>
            <a:fillRect/>
          </a:stretch>
        </p:blipFill>
        <p:spPr bwMode="auto">
          <a:xfrm>
            <a:off x="6172200" y="1828800"/>
            <a:ext cx="2743200" cy="2438400"/>
          </a:xfrm>
          <a:prstGeom prst="rect">
            <a:avLst/>
          </a:prstGeom>
          <a:noFill/>
          <a:ln w="9525">
            <a:noFill/>
            <a:miter lim="800000"/>
            <a:headEnd/>
            <a:tailEnd/>
          </a:ln>
          <a:effectLst/>
        </p:spPr>
      </p:pic>
      <p:sp>
        <p:nvSpPr>
          <p:cNvPr id="7" name="TextBox 6"/>
          <p:cNvSpPr txBox="1"/>
          <p:nvPr/>
        </p:nvSpPr>
        <p:spPr>
          <a:xfrm>
            <a:off x="0" y="0"/>
            <a:ext cx="9144000" cy="1569660"/>
          </a:xfrm>
          <a:prstGeom prst="rect">
            <a:avLst/>
          </a:prstGeom>
          <a:noFill/>
        </p:spPr>
        <p:txBody>
          <a:bodyPr wrap="square" rtlCol="0">
            <a:spAutoFit/>
          </a:bodyPr>
          <a:lstStyle/>
          <a:p>
            <a:pPr algn="ctr"/>
            <a:r>
              <a:rPr lang="en-US" sz="2400" b="1" dirty="0" smtClean="0">
                <a:solidFill>
                  <a:schemeClr val="accent2">
                    <a:lumMod val="75000"/>
                  </a:schemeClr>
                </a:solidFill>
              </a:rPr>
              <a:t>CASE STUDIES VILLAGE LEVEL </a:t>
            </a:r>
          </a:p>
          <a:p>
            <a:pPr algn="ctr"/>
            <a:endParaRPr lang="en-US" sz="2400" b="1" dirty="0" smtClean="0">
              <a:solidFill>
                <a:schemeClr val="accent2">
                  <a:lumMod val="75000"/>
                </a:schemeClr>
              </a:solidFill>
            </a:endParaRPr>
          </a:p>
          <a:p>
            <a:pPr algn="ctr"/>
            <a:r>
              <a:rPr lang="en-US" sz="2400" b="1" dirty="0" err="1" smtClean="0"/>
              <a:t>Vanbandhu</a:t>
            </a:r>
            <a:r>
              <a:rPr lang="en-US" sz="2400" b="1" dirty="0" smtClean="0"/>
              <a:t> </a:t>
            </a:r>
            <a:r>
              <a:rPr lang="en-US" sz="2400" b="1" dirty="0" err="1" smtClean="0"/>
              <a:t>Kalyan</a:t>
            </a:r>
            <a:r>
              <a:rPr lang="en-US" sz="2400" b="1" dirty="0" smtClean="0"/>
              <a:t> </a:t>
            </a:r>
            <a:r>
              <a:rPr lang="en-US" sz="2400" b="1" dirty="0" err="1" smtClean="0"/>
              <a:t>Yojana</a:t>
            </a:r>
            <a:endParaRPr lang="en-US" sz="2400" b="1" dirty="0" smtClean="0"/>
          </a:p>
          <a:p>
            <a:pPr algn="ctr"/>
            <a:r>
              <a:rPr lang="en-US" sz="2400" b="1" dirty="0" smtClean="0"/>
              <a:t>Farmers Success Stories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816977"/>
          </a:xfrm>
          <a:prstGeom prst="rect">
            <a:avLst/>
          </a:prstGeom>
        </p:spPr>
        <p:txBody>
          <a:bodyPr wrap="square">
            <a:spAutoFit/>
          </a:bodyPr>
          <a:lstStyle/>
          <a:p>
            <a:r>
              <a:rPr lang="en-US" sz="2400" b="1" dirty="0" err="1" smtClean="0"/>
              <a:t>Rathava</a:t>
            </a:r>
            <a:r>
              <a:rPr lang="en-US" sz="2400" b="1" dirty="0" smtClean="0"/>
              <a:t> </a:t>
            </a:r>
            <a:r>
              <a:rPr lang="en-US" sz="2400" b="1" dirty="0" err="1" smtClean="0"/>
              <a:t>Motesinghbhai</a:t>
            </a:r>
            <a:r>
              <a:rPr lang="en-US" sz="2400" b="1" dirty="0" smtClean="0"/>
              <a:t> </a:t>
            </a:r>
            <a:r>
              <a:rPr lang="en-US" sz="2400" b="1" dirty="0" err="1" smtClean="0"/>
              <a:t>Bhanatabhai</a:t>
            </a:r>
            <a:endParaRPr lang="en-US" sz="2400" b="1" dirty="0" smtClean="0"/>
          </a:p>
          <a:p>
            <a:endParaRPr lang="en-US" b="1" dirty="0" smtClean="0"/>
          </a:p>
          <a:p>
            <a:endParaRPr lang="en-US" b="1" dirty="0" smtClean="0"/>
          </a:p>
          <a:p>
            <a:pPr marL="350838" indent="-350838"/>
            <a:r>
              <a:rPr lang="en-US" dirty="0" smtClean="0"/>
              <a:t>•     Age: 45</a:t>
            </a:r>
          </a:p>
          <a:p>
            <a:pPr marL="350838" indent="-350838"/>
            <a:r>
              <a:rPr lang="en-US" dirty="0" smtClean="0"/>
              <a:t>•	 Occupation: Agriculture</a:t>
            </a:r>
          </a:p>
          <a:p>
            <a:pPr marL="350838" indent="-350838"/>
            <a:r>
              <a:rPr lang="en-US" dirty="0" smtClean="0"/>
              <a:t>•	 BPL No: VAJETG0100066</a:t>
            </a:r>
          </a:p>
          <a:p>
            <a:pPr marL="350838" indent="-350838"/>
            <a:r>
              <a:rPr lang="en-US" dirty="0" smtClean="0"/>
              <a:t>•	 Beneficiary’s contribution: Rs. 2500/-</a:t>
            </a:r>
          </a:p>
          <a:p>
            <a:pPr marL="350838" indent="-350838"/>
            <a:r>
              <a:rPr lang="en-US" dirty="0" smtClean="0"/>
              <a:t>• 	Received inputs: Banana tissue-culture</a:t>
            </a:r>
          </a:p>
          <a:p>
            <a:r>
              <a:rPr lang="en-US" dirty="0" smtClean="0"/>
              <a:t>       plantlets -1370 Nos. of plants, D.A.P-200</a:t>
            </a:r>
          </a:p>
          <a:p>
            <a:r>
              <a:rPr lang="en-US" dirty="0" smtClean="0"/>
              <a:t>       kgs.-4 beg, Yuria-650 kgs.-13 begs, </a:t>
            </a:r>
            <a:r>
              <a:rPr lang="en-US" dirty="0" err="1" smtClean="0"/>
              <a:t>Pottash</a:t>
            </a:r>
            <a:r>
              <a:rPr lang="en-US" dirty="0" smtClean="0"/>
              <a:t>-</a:t>
            </a:r>
          </a:p>
          <a:p>
            <a:r>
              <a:rPr lang="en-US" dirty="0" smtClean="0"/>
              <a:t>      900 </a:t>
            </a:r>
            <a:r>
              <a:rPr lang="en-US" dirty="0" err="1" smtClean="0"/>
              <a:t>kgs</a:t>
            </a:r>
            <a:r>
              <a:rPr lang="en-US" dirty="0" smtClean="0"/>
              <a:t>.- 18 bag, Lansargold-500 grams,</a:t>
            </a:r>
          </a:p>
          <a:p>
            <a:r>
              <a:rPr lang="en-US" dirty="0" smtClean="0"/>
              <a:t>       Monocrotophos-500 ML, Saf-350 grams,</a:t>
            </a:r>
          </a:p>
          <a:p>
            <a:r>
              <a:rPr lang="en-US" dirty="0" smtClean="0"/>
              <a:t>       </a:t>
            </a:r>
            <a:r>
              <a:rPr lang="en-US" dirty="0" err="1" smtClean="0"/>
              <a:t>Aishwarya</a:t>
            </a:r>
            <a:r>
              <a:rPr lang="en-US" dirty="0" smtClean="0"/>
              <a:t> Gold-250 ML</a:t>
            </a:r>
          </a:p>
          <a:p>
            <a:endParaRPr lang="en-US" dirty="0" smtClean="0"/>
          </a:p>
          <a:p>
            <a:endParaRPr lang="en-US" dirty="0" smtClean="0"/>
          </a:p>
          <a:p>
            <a:endParaRPr lang="en-US" dirty="0" smtClean="0"/>
          </a:p>
          <a:p>
            <a:pPr marL="457200" indent="-457200" algn="just"/>
            <a:r>
              <a:rPr lang="en-US" dirty="0" smtClean="0"/>
              <a:t>• 	</a:t>
            </a:r>
            <a:r>
              <a:rPr lang="en-US" sz="2000" dirty="0" smtClean="0"/>
              <a:t>Village: </a:t>
            </a:r>
            <a:r>
              <a:rPr lang="en-US" sz="2000" dirty="0" err="1" smtClean="0"/>
              <a:t>Ghutanvad</a:t>
            </a:r>
            <a:r>
              <a:rPr lang="en-US" sz="2000" dirty="0" smtClean="0"/>
              <a:t>, Post: </a:t>
            </a:r>
            <a:r>
              <a:rPr lang="en-US" sz="2000" dirty="0" err="1" smtClean="0"/>
              <a:t>Ghutiya</a:t>
            </a:r>
            <a:r>
              <a:rPr lang="en-US" sz="2000" dirty="0" smtClean="0"/>
              <a:t>, </a:t>
            </a:r>
            <a:r>
              <a:rPr lang="en-US" sz="2000" dirty="0" err="1" smtClean="0"/>
              <a:t>Taluka</a:t>
            </a:r>
            <a:r>
              <a:rPr lang="en-US" sz="2000" dirty="0" smtClean="0"/>
              <a:t>: </a:t>
            </a:r>
            <a:r>
              <a:rPr lang="en-US" sz="2000" dirty="0" err="1" smtClean="0"/>
              <a:t>Pavi</a:t>
            </a:r>
            <a:r>
              <a:rPr lang="en-US" sz="2000" dirty="0" smtClean="0"/>
              <a:t>- </a:t>
            </a:r>
            <a:r>
              <a:rPr lang="en-US" sz="2000" dirty="0" err="1" smtClean="0"/>
              <a:t>Jetpur</a:t>
            </a:r>
            <a:r>
              <a:rPr lang="en-US" sz="2000" dirty="0" smtClean="0"/>
              <a:t>, District: Baroda Says </a:t>
            </a:r>
            <a:r>
              <a:rPr lang="en-US" sz="2000" dirty="0" err="1" smtClean="0"/>
              <a:t>Shri</a:t>
            </a:r>
            <a:r>
              <a:rPr lang="en-US" sz="2000" dirty="0" smtClean="0"/>
              <a:t> </a:t>
            </a:r>
            <a:r>
              <a:rPr lang="en-US" sz="2000" dirty="0" err="1" smtClean="0"/>
              <a:t>Motesinghbhai</a:t>
            </a:r>
            <a:r>
              <a:rPr lang="en-US" sz="2000" dirty="0" smtClean="0"/>
              <a:t>, I am able to earn Rs. 110000/- in a acre . Produce22 to 27 kg. of every bunches of bananas because of this kit. </a:t>
            </a:r>
          </a:p>
          <a:p>
            <a:endParaRPr lang="en-US" dirty="0" smtClean="0"/>
          </a:p>
        </p:txBody>
      </p:sp>
      <p:pic>
        <p:nvPicPr>
          <p:cNvPr id="128005" name="Picture 5"/>
          <p:cNvPicPr>
            <a:picLocks noChangeAspect="1" noChangeArrowheads="1"/>
          </p:cNvPicPr>
          <p:nvPr/>
        </p:nvPicPr>
        <p:blipFill>
          <a:blip r:embed="rId2"/>
          <a:srcRect/>
          <a:stretch>
            <a:fillRect/>
          </a:stretch>
        </p:blipFill>
        <p:spPr bwMode="auto">
          <a:xfrm>
            <a:off x="5029200" y="228600"/>
            <a:ext cx="3886200" cy="30003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3785652"/>
          </a:xfrm>
          <a:prstGeom prst="rect">
            <a:avLst/>
          </a:prstGeom>
        </p:spPr>
        <p:txBody>
          <a:bodyPr wrap="square">
            <a:spAutoFit/>
          </a:bodyPr>
          <a:lstStyle/>
          <a:p>
            <a:pPr algn="ctr"/>
            <a:r>
              <a:rPr lang="en-US" sz="2000" b="1" dirty="0" smtClean="0">
                <a:solidFill>
                  <a:schemeClr val="accent2">
                    <a:lumMod val="75000"/>
                  </a:schemeClr>
                </a:solidFill>
              </a:rPr>
              <a:t>Use of Balanced Fertilizer based on Soil Health Analysis – the case</a:t>
            </a:r>
          </a:p>
          <a:p>
            <a:pPr algn="ctr"/>
            <a:r>
              <a:rPr lang="en-US" sz="2000" b="1" dirty="0" smtClean="0">
                <a:solidFill>
                  <a:schemeClr val="accent2">
                    <a:lumMod val="75000"/>
                  </a:schemeClr>
                </a:solidFill>
              </a:rPr>
              <a:t>study of </a:t>
            </a:r>
            <a:r>
              <a:rPr lang="en-US" sz="2000" b="1" dirty="0" err="1" smtClean="0">
                <a:solidFill>
                  <a:schemeClr val="accent2">
                    <a:lumMod val="75000"/>
                  </a:schemeClr>
                </a:solidFill>
              </a:rPr>
              <a:t>Jambusar</a:t>
            </a:r>
            <a:r>
              <a:rPr lang="en-US" sz="2000" b="1" dirty="0" smtClean="0">
                <a:solidFill>
                  <a:schemeClr val="accent2">
                    <a:lumMod val="75000"/>
                  </a:schemeClr>
                </a:solidFill>
              </a:rPr>
              <a:t>, </a:t>
            </a:r>
            <a:r>
              <a:rPr lang="en-US" sz="2000" b="1" dirty="0" err="1" smtClean="0">
                <a:solidFill>
                  <a:schemeClr val="accent2">
                    <a:lumMod val="75000"/>
                  </a:schemeClr>
                </a:solidFill>
              </a:rPr>
              <a:t>Bharuch</a:t>
            </a:r>
            <a:r>
              <a:rPr lang="en-US" sz="2000" b="1" dirty="0" smtClean="0">
                <a:solidFill>
                  <a:schemeClr val="accent2">
                    <a:lumMod val="75000"/>
                  </a:schemeClr>
                </a:solidFill>
              </a:rPr>
              <a:t>, Gujarat</a:t>
            </a:r>
          </a:p>
          <a:p>
            <a:pPr algn="just"/>
            <a:r>
              <a:rPr lang="en-US" sz="2000" dirty="0" err="1" smtClean="0"/>
              <a:t>Maheshbhai</a:t>
            </a:r>
            <a:r>
              <a:rPr lang="en-US" sz="2000" dirty="0" smtClean="0"/>
              <a:t> </a:t>
            </a:r>
            <a:r>
              <a:rPr lang="en-US" sz="2000" dirty="0" err="1" smtClean="0"/>
              <a:t>Sindha</a:t>
            </a:r>
            <a:r>
              <a:rPr lang="en-US" sz="2000" dirty="0" smtClean="0"/>
              <a:t>, </a:t>
            </a:r>
            <a:r>
              <a:rPr lang="en-US" sz="2000" dirty="0" err="1" smtClean="0"/>
              <a:t>Piludra</a:t>
            </a:r>
            <a:r>
              <a:rPr lang="en-US" sz="2000" dirty="0" smtClean="0"/>
              <a:t> of </a:t>
            </a:r>
            <a:r>
              <a:rPr lang="en-US" sz="2000" dirty="0" err="1" smtClean="0"/>
              <a:t>Jambusar</a:t>
            </a:r>
            <a:r>
              <a:rPr lang="en-US" sz="2000" dirty="0" smtClean="0"/>
              <a:t> </a:t>
            </a:r>
            <a:r>
              <a:rPr lang="en-US" sz="2000" dirty="0" err="1" smtClean="0"/>
              <a:t>Taluka</a:t>
            </a:r>
            <a:r>
              <a:rPr lang="en-US" sz="2000" dirty="0" smtClean="0"/>
              <a:t> of </a:t>
            </a:r>
            <a:r>
              <a:rPr lang="en-US" sz="2000" dirty="0" err="1" smtClean="0"/>
              <a:t>Bharuch</a:t>
            </a:r>
            <a:r>
              <a:rPr lang="en-US" sz="2000" dirty="0" smtClean="0"/>
              <a:t> district owns three acres of land. He was using intensive chemical fertilizer and seeds with cheaper price. In his  cotton ,  expenses were high and the yield was low.  Based on  Soil Health Analysis in 2012 ,  he started using certified seeds and balanced doze of fertilizer both organic and in organic-chemical. This reduced his cost in agricultural operations by Rs.2,800 and increased productivity in cotton by 4 quintal. He started using crop residue  and cow dung  along with worms to develop compost fertilizer. This increased productivity further by one quintal and simultaneously, he started selling worms to other farmers to make their compost. Within two years, his income increased to Rs.31,500/-.</a:t>
            </a:r>
          </a:p>
        </p:txBody>
      </p:sp>
      <p:pic>
        <p:nvPicPr>
          <p:cNvPr id="128002" name="Picture 2"/>
          <p:cNvPicPr>
            <a:picLocks noChangeAspect="1" noChangeArrowheads="1"/>
          </p:cNvPicPr>
          <p:nvPr/>
        </p:nvPicPr>
        <p:blipFill>
          <a:blip r:embed="rId2"/>
          <a:srcRect/>
          <a:stretch>
            <a:fillRect/>
          </a:stretch>
        </p:blipFill>
        <p:spPr bwMode="auto">
          <a:xfrm>
            <a:off x="187568" y="4572000"/>
            <a:ext cx="8956432" cy="2286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229</Words>
  <Application>Microsoft Office PowerPoint</Application>
  <PresentationFormat>On-screen Show (4:3)</PresentationFormat>
  <Paragraphs>48</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Up and down the scales of time and place: Integrating global trends and local decisions to make the world more food-secure by 2050  International Food Policy Research Institute (IFPRI)  </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 and down the scales of time and place: Integrating global trends and local decisions to make the world more food-secure by 2050  International Food Policy Research Institute (IFPRI)  </dc:title>
  <dc:creator>LISHA</dc:creator>
  <cp:lastModifiedBy>LISHA</cp:lastModifiedBy>
  <cp:revision>3</cp:revision>
  <dcterms:created xsi:type="dcterms:W3CDTF">2016-10-26T05:15:34Z</dcterms:created>
  <dcterms:modified xsi:type="dcterms:W3CDTF">2016-10-26T05:19:05Z</dcterms:modified>
</cp:coreProperties>
</file>