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7"/>
  </p:notesMasterIdLst>
  <p:handoutMasterIdLst>
    <p:handoutMasterId r:id="rId18"/>
  </p:handoutMasterIdLst>
  <p:sldIdLst>
    <p:sldId id="879" r:id="rId2"/>
    <p:sldId id="898" r:id="rId3"/>
    <p:sldId id="899" r:id="rId4"/>
    <p:sldId id="894" r:id="rId5"/>
    <p:sldId id="890" r:id="rId6"/>
    <p:sldId id="883" r:id="rId7"/>
    <p:sldId id="895" r:id="rId8"/>
    <p:sldId id="891" r:id="rId9"/>
    <p:sldId id="903" r:id="rId10"/>
    <p:sldId id="901" r:id="rId11"/>
    <p:sldId id="892" r:id="rId12"/>
    <p:sldId id="902" r:id="rId13"/>
    <p:sldId id="896" r:id="rId14"/>
    <p:sldId id="897" r:id="rId15"/>
    <p:sldId id="882" r:id="rId16"/>
  </p:sldIdLst>
  <p:sldSz cx="9906000" cy="6858000" type="A4"/>
  <p:notesSz cx="6735763" cy="98567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2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2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2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2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2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400" b="1" kern="1200">
        <a:solidFill>
          <a:schemeClr val="tx2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400" b="1" kern="1200">
        <a:solidFill>
          <a:schemeClr val="tx2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400" b="1" kern="1200">
        <a:solidFill>
          <a:schemeClr val="tx2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400" b="1" kern="1200">
        <a:solidFill>
          <a:schemeClr val="tx2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D652BD"/>
    <a:srgbClr val="EEA0E5"/>
    <a:srgbClr val="DB31C7"/>
    <a:srgbClr val="C59FC0"/>
    <a:srgbClr val="8B5384"/>
    <a:srgbClr val="E389D2"/>
    <a:srgbClr val="D684C1"/>
    <a:srgbClr val="DB91C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75" autoAdjust="0"/>
    <p:restoredTop sz="99879" autoAdjust="0"/>
  </p:normalViewPr>
  <p:slideViewPr>
    <p:cSldViewPr snapToGrid="0">
      <p:cViewPr varScale="1">
        <p:scale>
          <a:sx n="71" d="100"/>
          <a:sy n="71" d="100"/>
        </p:scale>
        <p:origin x="-876" y="-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54025" y="763588"/>
            <a:ext cx="5805488" cy="81851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bg-BG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1113"/>
            <a:ext cx="29194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94" tIns="0" rIns="18994" bIns="0" numCol="1" anchor="t" anchorCtr="0" compatLnSpc="1">
            <a:prstTxWarp prst="textNoShape">
              <a:avLst/>
            </a:prstTxWarp>
          </a:bodyPr>
          <a:lstStyle>
            <a:lvl1pPr algn="l" defTabSz="911225" eaLnBrk="0" hangingPunct="0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11113"/>
            <a:ext cx="29194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94" tIns="0" rIns="18994" bIns="0" numCol="1" anchor="t" anchorCtr="0" compatLnSpc="1">
            <a:prstTxWarp prst="textNoShape">
              <a:avLst/>
            </a:prstTxWarp>
          </a:bodyPr>
          <a:lstStyle>
            <a:lvl1pPr algn="r" defTabSz="911225" eaLnBrk="0" hangingPunct="0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3713"/>
            <a:ext cx="29194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94" tIns="0" rIns="18994" bIns="0" numCol="1" anchor="b" anchorCtr="0" compatLnSpc="1">
            <a:prstTxWarp prst="textNoShape">
              <a:avLst/>
            </a:prstTxWarp>
          </a:bodyPr>
          <a:lstStyle>
            <a:lvl1pPr algn="l" defTabSz="911225" eaLnBrk="0" hangingPunct="0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83713"/>
            <a:ext cx="29194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94" tIns="0" rIns="18994" bIns="0" numCol="1" anchor="b" anchorCtr="0" compatLnSpc="1">
            <a:prstTxWarp prst="textNoShape">
              <a:avLst/>
            </a:prstTxWarp>
          </a:bodyPr>
          <a:lstStyle>
            <a:lvl1pPr algn="r" defTabSz="911225" eaLnBrk="0" hangingPunct="0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7273500-D1C6-4919-AF22-9675B82BD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1113"/>
            <a:ext cx="29194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94" tIns="0" rIns="18994" bIns="0" numCol="1" anchor="t" anchorCtr="0" compatLnSpc="1">
            <a:prstTxWarp prst="textNoShape">
              <a:avLst/>
            </a:prstTxWarp>
          </a:bodyPr>
          <a:lstStyle>
            <a:lvl1pPr algn="l" defTabSz="758825" eaLnBrk="0" hangingPunct="0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11113"/>
            <a:ext cx="29194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94" tIns="0" rIns="18994" bIns="0" numCol="1" anchor="t" anchorCtr="0" compatLnSpc="1">
            <a:prstTxWarp prst="textNoShape">
              <a:avLst/>
            </a:prstTxWarp>
          </a:bodyPr>
          <a:lstStyle>
            <a:lvl1pPr algn="r" defTabSz="758825" eaLnBrk="0" hangingPunct="0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3713"/>
            <a:ext cx="29194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94" tIns="0" rIns="18994" bIns="0" numCol="1" anchor="b" anchorCtr="0" compatLnSpc="1">
            <a:prstTxWarp prst="textNoShape">
              <a:avLst/>
            </a:prstTxWarp>
          </a:bodyPr>
          <a:lstStyle>
            <a:lvl1pPr algn="l" defTabSz="758825" eaLnBrk="0" hangingPunct="0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83713"/>
            <a:ext cx="29194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94" tIns="0" rIns="18994" bIns="0" numCol="1" anchor="b" anchorCtr="0" compatLnSpc="1">
            <a:prstTxWarp prst="textNoShape">
              <a:avLst/>
            </a:prstTxWarp>
          </a:bodyPr>
          <a:lstStyle>
            <a:lvl1pPr algn="r" defTabSz="758825" eaLnBrk="0" hangingPunct="0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12C9B179-7C4B-451C-9CAB-FA401FDFEA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997200" y="9390063"/>
            <a:ext cx="7397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7053" tIns="44319" rIns="87053" bIns="44319">
            <a:spAutoFit/>
          </a:bodyPr>
          <a:lstStyle/>
          <a:p>
            <a:pPr algn="ctr" defTabSz="866775" eaLnBrk="0" hangingPunct="0">
              <a:lnSpc>
                <a:spcPct val="90000"/>
              </a:lnSpc>
              <a:defRPr/>
            </a:pPr>
            <a:r>
              <a:rPr lang="en-US" sz="1200" b="0">
                <a:solidFill>
                  <a:schemeClr val="tx1"/>
                </a:solidFill>
              </a:rPr>
              <a:t>Page </a:t>
            </a:r>
            <a:fld id="{382F2A61-1874-4318-9EDA-3943978E3473}" type="slidenum">
              <a:rPr lang="en-US" sz="1200" b="0">
                <a:solidFill>
                  <a:schemeClr val="tx1"/>
                </a:solidFill>
              </a:rPr>
              <a:pPr algn="ctr" defTabSz="866775" eaLnBrk="0" hangingPunct="0">
                <a:lnSpc>
                  <a:spcPct val="90000"/>
                </a:lnSpc>
                <a:defRPr/>
              </a:pPr>
              <a:t>‹#›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3319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7413" y="866775"/>
            <a:ext cx="4972050" cy="34432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4713"/>
            <a:ext cx="4938713" cy="41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01" tIns="45902" rIns="91801" bIns="459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hyperlink" Target="http://www.global-carbon.com/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/>
          <p:cNvSpPr>
            <a:spLocks/>
          </p:cNvSpPr>
          <p:nvPr/>
        </p:nvSpPr>
        <p:spPr bwMode="auto">
          <a:xfrm>
            <a:off x="376238" y="1285875"/>
            <a:ext cx="9161462" cy="5303838"/>
          </a:xfrm>
          <a:custGeom>
            <a:avLst/>
            <a:gdLst/>
            <a:ahLst/>
            <a:cxnLst>
              <a:cxn ang="0">
                <a:pos x="0" y="3098"/>
              </a:cxn>
              <a:cxn ang="0">
                <a:pos x="0" y="0"/>
              </a:cxn>
              <a:cxn ang="0">
                <a:pos x="5315" y="0"/>
              </a:cxn>
            </a:cxnLst>
            <a:rect l="0" t="0" r="r" b="b"/>
            <a:pathLst>
              <a:path w="5315" h="3098">
                <a:moveTo>
                  <a:pt x="0" y="3098"/>
                </a:moveTo>
                <a:lnTo>
                  <a:pt x="0" y="0"/>
                </a:lnTo>
                <a:lnTo>
                  <a:pt x="5315" y="0"/>
                </a:lnTo>
              </a:path>
            </a:pathLst>
          </a:custGeom>
          <a:noFill/>
          <a:ln w="25400" cap="flat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108000" tIns="46800" rIns="93600" bIns="46800" anchor="ctr"/>
          <a:lstStyle/>
          <a:p>
            <a:pPr algn="ctr">
              <a:defRPr/>
            </a:pPr>
            <a:endParaRPr lang="bg-BG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482600" y="1284288"/>
            <a:ext cx="2822575" cy="1587"/>
          </a:xfrm>
          <a:prstGeom prst="line">
            <a:avLst/>
          </a:prstGeom>
          <a:noFill/>
          <a:ln w="63500">
            <a:solidFill>
              <a:srgbClr val="97C98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bg-BG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44513" y="5649913"/>
            <a:ext cx="5338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46038" rIns="0" bIns="46038" anchor="ctr"/>
          <a:lstStyle/>
          <a:p>
            <a:pPr eaLnBrk="0" hangingPunct="0">
              <a:defRPr/>
            </a:pPr>
            <a:endParaRPr lang="en-GB" sz="1000">
              <a:solidFill>
                <a:schemeClr val="tx1"/>
              </a:solidFill>
            </a:endParaRPr>
          </a:p>
        </p:txBody>
      </p:sp>
      <p:pic>
        <p:nvPicPr>
          <p:cNvPr id="6" name="Picture 6" descr="fotolia_10180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1013" y="4992688"/>
            <a:ext cx="1955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iStock_000001521469Sma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7838" y="3213100"/>
            <a:ext cx="1958975" cy="159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Global Carbon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6725" y="387350"/>
            <a:ext cx="28352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504825" y="6505575"/>
            <a:ext cx="57150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8116" tIns="35419" rIns="68116" bIns="35419" anchor="ctr"/>
          <a:lstStyle/>
          <a:p>
            <a:pPr algn="ctr">
              <a:defRPr/>
            </a:pPr>
            <a:endParaRPr lang="bg-BG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3514725" y="5305425"/>
            <a:ext cx="3457575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 wrap="none" lIns="68116" tIns="35419" rIns="68116" bIns="35419" anchor="ctr"/>
          <a:lstStyle/>
          <a:p>
            <a:pPr algn="ctr">
              <a:defRPr/>
            </a:pPr>
            <a:endParaRPr lang="bg-BG"/>
          </a:p>
        </p:txBody>
      </p:sp>
      <p:pic>
        <p:nvPicPr>
          <p:cNvPr id="11" name="Picture 13" descr="iStock_000002770581Small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6250" y="1435100"/>
            <a:ext cx="195580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0185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1439863"/>
            <a:ext cx="6985000" cy="1323975"/>
          </a:xfrm>
        </p:spPr>
        <p:txBody>
          <a:bodyPr rIns="92075"/>
          <a:lstStyle>
            <a:lvl1pPr marL="0" indent="0" algn="ctr">
              <a:lnSpc>
                <a:spcPct val="100000"/>
              </a:lnSpc>
              <a:spcBef>
                <a:spcPct val="10000"/>
              </a:spcBef>
              <a:buFontTx/>
              <a:buNone/>
              <a:defRPr sz="4200" b="0"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9D930-618A-429D-A6B0-46184B84CC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91450" y="0"/>
            <a:ext cx="1762125" cy="6380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5075" y="0"/>
            <a:ext cx="5133975" cy="6380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69BC1-FE48-4F61-913E-7E9308A59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A260F-1BDC-4BCF-8783-F25F6F3256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9CCED-652F-4481-87CF-79BA7FFE45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36825" y="1049338"/>
            <a:ext cx="3400425" cy="5330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9650" y="1049338"/>
            <a:ext cx="3400425" cy="5330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A3A55-4C5D-4F7D-9BFB-71F3999BAF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6C9FF-ACC0-42C6-8FFD-D1D0EE2D6B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3D2B4-00A4-4D94-815F-E045D9249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0BCE4-16C8-43BE-8DFF-A4D1A9675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23934-9FFF-4806-95E5-849BFB0D59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DA597-3BB0-40DD-9C21-9FAD4482B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global-carbon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0834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48663" y="6323013"/>
            <a:ext cx="1217612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7241AED-9C74-47E6-BE64-DF8781F4FC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505075" y="0"/>
            <a:ext cx="70485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36825" y="1049338"/>
            <a:ext cx="6953250" cy="533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6038" rIns="0" bIns="46038" numCol="1" anchor="t" anchorCtr="0" compatLnSpc="1">
            <a:prstTxWarp prst="textNoShape">
              <a:avLst/>
            </a:prstTxWarp>
          </a:bodyPr>
          <a:lstStyle/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2"/>
            <a:endParaRPr lang="en-US" smtClean="0"/>
          </a:p>
        </p:txBody>
      </p:sp>
      <p:sp>
        <p:nvSpPr>
          <p:cNvPr id="1400837" name="Freeform 5"/>
          <p:cNvSpPr>
            <a:spLocks/>
          </p:cNvSpPr>
          <p:nvPr/>
        </p:nvSpPr>
        <p:spPr bwMode="auto">
          <a:xfrm>
            <a:off x="233363" y="661988"/>
            <a:ext cx="9228137" cy="5822950"/>
          </a:xfrm>
          <a:custGeom>
            <a:avLst/>
            <a:gdLst/>
            <a:ahLst/>
            <a:cxnLst>
              <a:cxn ang="0">
                <a:pos x="0" y="3098"/>
              </a:cxn>
              <a:cxn ang="0">
                <a:pos x="0" y="0"/>
              </a:cxn>
              <a:cxn ang="0">
                <a:pos x="5315" y="0"/>
              </a:cxn>
            </a:cxnLst>
            <a:rect l="0" t="0" r="r" b="b"/>
            <a:pathLst>
              <a:path w="5315" h="3098">
                <a:moveTo>
                  <a:pt x="0" y="3098"/>
                </a:moveTo>
                <a:lnTo>
                  <a:pt x="0" y="0"/>
                </a:lnTo>
                <a:lnTo>
                  <a:pt x="5315" y="0"/>
                </a:lnTo>
              </a:path>
            </a:pathLst>
          </a:custGeom>
          <a:noFill/>
          <a:ln w="25400" cap="flat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108000" tIns="46800" rIns="93600" bIns="46800" anchor="ctr"/>
          <a:lstStyle/>
          <a:p>
            <a:pPr algn="ctr">
              <a:defRPr/>
            </a:pPr>
            <a:endParaRPr lang="bg-BG"/>
          </a:p>
        </p:txBody>
      </p:sp>
      <p:sp>
        <p:nvSpPr>
          <p:cNvPr id="1400838" name="Line 6"/>
          <p:cNvSpPr>
            <a:spLocks noChangeShapeType="1"/>
          </p:cNvSpPr>
          <p:nvPr/>
        </p:nvSpPr>
        <p:spPr bwMode="auto">
          <a:xfrm>
            <a:off x="350838" y="658813"/>
            <a:ext cx="1616075" cy="1587"/>
          </a:xfrm>
          <a:prstGeom prst="line">
            <a:avLst/>
          </a:prstGeom>
          <a:noFill/>
          <a:ln w="63500">
            <a:solidFill>
              <a:srgbClr val="97C98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bg-BG"/>
          </a:p>
        </p:txBody>
      </p:sp>
      <p:sp>
        <p:nvSpPr>
          <p:cNvPr id="1400839" name="Freeform 7"/>
          <p:cNvSpPr>
            <a:spLocks/>
          </p:cNvSpPr>
          <p:nvPr/>
        </p:nvSpPr>
        <p:spPr bwMode="auto">
          <a:xfrm>
            <a:off x="8355013" y="6281738"/>
            <a:ext cx="1211262" cy="358775"/>
          </a:xfrm>
          <a:custGeom>
            <a:avLst/>
            <a:gdLst/>
            <a:ahLst/>
            <a:cxnLst>
              <a:cxn ang="0">
                <a:pos x="395" y="0"/>
              </a:cxn>
              <a:cxn ang="0">
                <a:pos x="395" y="226"/>
              </a:cxn>
              <a:cxn ang="0">
                <a:pos x="0" y="226"/>
              </a:cxn>
            </a:cxnLst>
            <a:rect l="0" t="0" r="r" b="b"/>
            <a:pathLst>
              <a:path w="395" h="226">
                <a:moveTo>
                  <a:pt x="395" y="0"/>
                </a:moveTo>
                <a:lnTo>
                  <a:pt x="395" y="226"/>
                </a:lnTo>
                <a:lnTo>
                  <a:pt x="0" y="226"/>
                </a:lnTo>
              </a:path>
            </a:pathLst>
          </a:custGeom>
          <a:noFill/>
          <a:ln w="9525" cap="flat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108000" tIns="46800" rIns="93600" bIns="46800" anchor="ctr"/>
          <a:lstStyle/>
          <a:p>
            <a:pPr algn="ctr">
              <a:defRPr/>
            </a:pPr>
            <a:endParaRPr lang="bg-BG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446088" y="0"/>
            <a:ext cx="9459912" cy="4838700"/>
            <a:chOff x="151" y="171"/>
            <a:chExt cx="5959" cy="4014"/>
          </a:xfrm>
        </p:grpSpPr>
        <p:sp>
          <p:nvSpPr>
            <p:cNvPr id="1400841" name="Rectangle 9"/>
            <p:cNvSpPr>
              <a:spLocks noChangeArrowheads="1"/>
            </p:cNvSpPr>
            <p:nvPr/>
          </p:nvSpPr>
          <p:spPr bwMode="auto">
            <a:xfrm>
              <a:off x="151" y="174"/>
              <a:ext cx="80" cy="4001"/>
            </a:xfrm>
            <a:prstGeom prst="rect">
              <a:avLst/>
            </a:prstGeom>
            <a:noFill/>
            <a:ln w="3175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108000" tIns="46800" rIns="93600" bIns="46800" anchor="ctr"/>
            <a:lstStyle/>
            <a:p>
              <a:pPr algn="ctr">
                <a:defRPr/>
              </a:pPr>
              <a:endParaRPr lang="bg-BG"/>
            </a:p>
          </p:txBody>
        </p:sp>
        <p:sp>
          <p:nvSpPr>
            <p:cNvPr id="1400842" name="Rectangle 10"/>
            <p:cNvSpPr>
              <a:spLocks noChangeArrowheads="1"/>
            </p:cNvSpPr>
            <p:nvPr/>
          </p:nvSpPr>
          <p:spPr bwMode="auto">
            <a:xfrm>
              <a:off x="231" y="171"/>
              <a:ext cx="88" cy="4002"/>
            </a:xfrm>
            <a:prstGeom prst="rect">
              <a:avLst/>
            </a:prstGeom>
            <a:noFill/>
            <a:ln w="3175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108000" tIns="46800" rIns="93600" bIns="46800" anchor="ctr"/>
            <a:lstStyle/>
            <a:p>
              <a:pPr algn="ctr">
                <a:defRPr/>
              </a:pPr>
              <a:endParaRPr lang="bg-BG"/>
            </a:p>
          </p:txBody>
        </p:sp>
        <p:sp>
          <p:nvSpPr>
            <p:cNvPr id="1400843" name="Rectangle 11"/>
            <p:cNvSpPr>
              <a:spLocks noChangeArrowheads="1"/>
            </p:cNvSpPr>
            <p:nvPr/>
          </p:nvSpPr>
          <p:spPr bwMode="auto">
            <a:xfrm>
              <a:off x="6037" y="176"/>
              <a:ext cx="73" cy="4005"/>
            </a:xfrm>
            <a:prstGeom prst="rect">
              <a:avLst/>
            </a:prstGeom>
            <a:noFill/>
            <a:ln w="3175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108000" tIns="46800" rIns="93600" bIns="46800" anchor="ctr"/>
            <a:lstStyle/>
            <a:p>
              <a:pPr algn="ctr">
                <a:defRPr/>
              </a:pPr>
              <a:endParaRPr lang="bg-BG"/>
            </a:p>
          </p:txBody>
        </p:sp>
        <p:sp>
          <p:nvSpPr>
            <p:cNvPr id="1400844" name="Rectangle 12"/>
            <p:cNvSpPr>
              <a:spLocks noChangeArrowheads="1"/>
            </p:cNvSpPr>
            <p:nvPr/>
          </p:nvSpPr>
          <p:spPr bwMode="auto">
            <a:xfrm>
              <a:off x="157" y="4051"/>
              <a:ext cx="5953" cy="122"/>
            </a:xfrm>
            <a:prstGeom prst="rect">
              <a:avLst/>
            </a:prstGeom>
            <a:noFill/>
            <a:ln w="3175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108000" tIns="46800" rIns="93600" bIns="46800" anchor="ctr"/>
            <a:lstStyle/>
            <a:p>
              <a:pPr algn="ctr">
                <a:defRPr/>
              </a:pPr>
              <a:endParaRPr lang="bg-BG"/>
            </a:p>
          </p:txBody>
        </p:sp>
        <p:sp>
          <p:nvSpPr>
            <p:cNvPr id="1400845" name="Rectangle 13"/>
            <p:cNvSpPr>
              <a:spLocks noChangeArrowheads="1"/>
            </p:cNvSpPr>
            <p:nvPr/>
          </p:nvSpPr>
          <p:spPr bwMode="auto">
            <a:xfrm>
              <a:off x="151" y="3706"/>
              <a:ext cx="5959" cy="345"/>
            </a:xfrm>
            <a:prstGeom prst="rect">
              <a:avLst/>
            </a:prstGeom>
            <a:noFill/>
            <a:ln w="3175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108000" tIns="46800" rIns="93600" bIns="46800" anchor="ctr"/>
            <a:lstStyle/>
            <a:p>
              <a:pPr algn="ctr">
                <a:defRPr/>
              </a:pPr>
              <a:endParaRPr lang="bg-BG"/>
            </a:p>
          </p:txBody>
        </p:sp>
        <p:sp>
          <p:nvSpPr>
            <p:cNvPr id="1400846" name="Rectangle 14"/>
            <p:cNvSpPr>
              <a:spLocks noChangeArrowheads="1"/>
            </p:cNvSpPr>
            <p:nvPr/>
          </p:nvSpPr>
          <p:spPr bwMode="auto">
            <a:xfrm>
              <a:off x="151" y="178"/>
              <a:ext cx="5959" cy="656"/>
            </a:xfrm>
            <a:prstGeom prst="rect">
              <a:avLst/>
            </a:prstGeom>
            <a:noFill/>
            <a:ln w="3175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108000" tIns="46800" rIns="93600" bIns="46800" anchor="ctr"/>
            <a:lstStyle/>
            <a:p>
              <a:pPr algn="ctr">
                <a:defRPr/>
              </a:pPr>
              <a:endParaRPr lang="bg-BG"/>
            </a:p>
          </p:txBody>
        </p:sp>
        <p:sp>
          <p:nvSpPr>
            <p:cNvPr id="1400847" name="Rectangle 15"/>
            <p:cNvSpPr>
              <a:spLocks noChangeArrowheads="1"/>
            </p:cNvSpPr>
            <p:nvPr/>
          </p:nvSpPr>
          <p:spPr bwMode="auto">
            <a:xfrm>
              <a:off x="151" y="833"/>
              <a:ext cx="5959" cy="1450"/>
            </a:xfrm>
            <a:prstGeom prst="rect">
              <a:avLst/>
            </a:prstGeom>
            <a:noFill/>
            <a:ln w="3175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108000" tIns="46800" rIns="93600" bIns="46800" anchor="ctr"/>
            <a:lstStyle/>
            <a:p>
              <a:pPr algn="ctr">
                <a:defRPr/>
              </a:pPr>
              <a:endParaRPr lang="bg-BG"/>
            </a:p>
          </p:txBody>
        </p:sp>
        <p:sp>
          <p:nvSpPr>
            <p:cNvPr id="1400848" name="Rectangle 16"/>
            <p:cNvSpPr>
              <a:spLocks noChangeArrowheads="1"/>
            </p:cNvSpPr>
            <p:nvPr/>
          </p:nvSpPr>
          <p:spPr bwMode="auto">
            <a:xfrm>
              <a:off x="151" y="2387"/>
              <a:ext cx="5959" cy="1451"/>
            </a:xfrm>
            <a:prstGeom prst="rect">
              <a:avLst/>
            </a:prstGeom>
            <a:noFill/>
            <a:ln w="3175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108000" tIns="46800" rIns="93600" bIns="46800" anchor="ctr"/>
            <a:lstStyle/>
            <a:p>
              <a:pPr algn="ctr">
                <a:defRPr/>
              </a:pPr>
              <a:endParaRPr lang="bg-BG"/>
            </a:p>
          </p:txBody>
        </p:sp>
        <p:sp>
          <p:nvSpPr>
            <p:cNvPr id="1400849" name="Rectangle 17"/>
            <p:cNvSpPr>
              <a:spLocks noChangeArrowheads="1"/>
            </p:cNvSpPr>
            <p:nvPr/>
          </p:nvSpPr>
          <p:spPr bwMode="auto">
            <a:xfrm>
              <a:off x="3706" y="178"/>
              <a:ext cx="102" cy="3997"/>
            </a:xfrm>
            <a:prstGeom prst="rect">
              <a:avLst/>
            </a:prstGeom>
            <a:noFill/>
            <a:ln w="3175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lIns="108000" tIns="46800" rIns="93600" bIns="46800" anchor="ctr"/>
            <a:lstStyle/>
            <a:p>
              <a:pPr algn="ctr">
                <a:defRPr/>
              </a:pPr>
              <a:endParaRPr lang="bg-BG"/>
            </a:p>
          </p:txBody>
        </p:sp>
        <p:sp>
          <p:nvSpPr>
            <p:cNvPr id="1400850" name="Line 18"/>
            <p:cNvSpPr>
              <a:spLocks noChangeShapeType="1"/>
            </p:cNvSpPr>
            <p:nvPr/>
          </p:nvSpPr>
          <p:spPr bwMode="auto">
            <a:xfrm flipV="1">
              <a:off x="1387" y="174"/>
              <a:ext cx="0" cy="4001"/>
            </a:xfrm>
            <a:prstGeom prst="line">
              <a:avLst/>
            </a:prstGeom>
            <a:noFill/>
            <a:ln w="3175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lIns="108000" tIns="46800" rIns="93600" bIns="46800" anchor="ctr"/>
            <a:lstStyle/>
            <a:p>
              <a:pPr algn="ctr">
                <a:defRPr/>
              </a:pPr>
              <a:endParaRPr lang="bg-BG"/>
            </a:p>
          </p:txBody>
        </p:sp>
        <p:sp>
          <p:nvSpPr>
            <p:cNvPr id="1400851" name="Line 19"/>
            <p:cNvSpPr>
              <a:spLocks noChangeShapeType="1"/>
            </p:cNvSpPr>
            <p:nvPr/>
          </p:nvSpPr>
          <p:spPr bwMode="auto">
            <a:xfrm flipV="1">
              <a:off x="1500" y="174"/>
              <a:ext cx="0" cy="4011"/>
            </a:xfrm>
            <a:prstGeom prst="line">
              <a:avLst/>
            </a:prstGeom>
            <a:noFill/>
            <a:ln w="3175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lIns="108000" tIns="46800" rIns="93600" bIns="46800" anchor="ctr"/>
            <a:lstStyle/>
            <a:p>
              <a:pPr algn="ctr">
                <a:defRPr/>
              </a:pPr>
              <a:endParaRPr lang="bg-BG"/>
            </a:p>
          </p:txBody>
        </p:sp>
      </p:grpSp>
      <p:pic>
        <p:nvPicPr>
          <p:cNvPr id="1033" name="Picture 20" descr="Global Carbon">
            <a:hlinkClick r:id="rId13"/>
          </p:cNvPr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27025" y="173038"/>
            <a:ext cx="1603375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00853" name="Line 21"/>
          <p:cNvSpPr>
            <a:spLocks noChangeShapeType="1"/>
          </p:cNvSpPr>
          <p:nvPr/>
        </p:nvSpPr>
        <p:spPr bwMode="auto">
          <a:xfrm flipV="1">
            <a:off x="390525" y="5562600"/>
            <a:ext cx="7543800" cy="9144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 wrap="none" lIns="68116" tIns="35419" rIns="68116" bIns="35419" anchor="ctr"/>
          <a:lstStyle/>
          <a:p>
            <a:pPr algn="ctr">
              <a:defRPr/>
            </a:pPr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</p:sldLayoutIdLst>
  <p:hf hdr="0" ftr="0" dt="0"/>
  <p:txStyles>
    <p:titleStyle>
      <a:lvl1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81000" indent="-381000" algn="l" rtl="0" eaLnBrk="0" fontAlgn="base" hangingPunct="0">
        <a:lnSpc>
          <a:spcPct val="110000"/>
        </a:lnSpc>
        <a:spcBef>
          <a:spcPct val="0"/>
        </a:spcBef>
        <a:spcAft>
          <a:spcPct val="40000"/>
        </a:spcAft>
        <a:buAutoNum type="arabicPeriod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382588" indent="-381000" algn="l" rtl="0" eaLnBrk="0" fontAlgn="base" hangingPunct="0">
        <a:lnSpc>
          <a:spcPct val="110000"/>
        </a:lnSpc>
        <a:spcBef>
          <a:spcPct val="0"/>
        </a:spcBef>
        <a:spcAft>
          <a:spcPct val="40000"/>
        </a:spcAft>
        <a:buClr>
          <a:schemeClr val="tx2"/>
        </a:buClr>
        <a:buSzPct val="55000"/>
        <a:buFont typeface="Wingdings" pitchFamily="2" charset="2"/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666750" indent="-381000" algn="l" rtl="0" eaLnBrk="0" fontAlgn="base" hangingPunct="0">
        <a:lnSpc>
          <a:spcPct val="110000"/>
        </a:lnSpc>
        <a:spcBef>
          <a:spcPct val="0"/>
        </a:spcBef>
        <a:spcAft>
          <a:spcPct val="40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855663" indent="-284163" algn="l" rtl="0" eaLnBrk="0" fontAlgn="base" hangingPunct="0">
        <a:lnSpc>
          <a:spcPct val="110000"/>
        </a:lnSpc>
        <a:spcBef>
          <a:spcPct val="0"/>
        </a:spcBef>
        <a:spcAft>
          <a:spcPct val="40000"/>
        </a:spcAft>
        <a:buClr>
          <a:schemeClr val="tx2"/>
        </a:buClr>
        <a:buChar char="–"/>
        <a:defRPr sz="1000">
          <a:solidFill>
            <a:schemeClr val="tx1"/>
          </a:solidFill>
          <a:latin typeface="+mn-lt"/>
          <a:cs typeface="+mn-cs"/>
        </a:defRPr>
      </a:lvl4pPr>
      <a:lvl5pPr marL="1141413" indent="-284163" algn="l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00000"/>
        <a:buChar char="–"/>
        <a:defRPr sz="1200">
          <a:solidFill>
            <a:schemeClr val="tx1"/>
          </a:solidFill>
          <a:latin typeface="+mn-lt"/>
          <a:cs typeface="+mn-cs"/>
        </a:defRPr>
      </a:lvl5pPr>
      <a:lvl6pPr marL="1598613" indent="-284163" algn="l" rtl="0" eaLnBrk="1" fontAlgn="base" hangingPunct="1">
        <a:spcBef>
          <a:spcPct val="50000"/>
        </a:spcBef>
        <a:spcAft>
          <a:spcPct val="0"/>
        </a:spcAft>
        <a:buClr>
          <a:schemeClr val="tx2"/>
        </a:buClr>
        <a:buSzPct val="100000"/>
        <a:buChar char="–"/>
        <a:defRPr sz="1200">
          <a:solidFill>
            <a:schemeClr val="tx1"/>
          </a:solidFill>
          <a:latin typeface="+mn-lt"/>
          <a:cs typeface="+mn-cs"/>
        </a:defRPr>
      </a:lvl6pPr>
      <a:lvl7pPr marL="2055813" indent="-284163" algn="l" rtl="0" eaLnBrk="1" fontAlgn="base" hangingPunct="1">
        <a:spcBef>
          <a:spcPct val="50000"/>
        </a:spcBef>
        <a:spcAft>
          <a:spcPct val="0"/>
        </a:spcAft>
        <a:buClr>
          <a:schemeClr val="tx2"/>
        </a:buClr>
        <a:buSzPct val="100000"/>
        <a:buChar char="–"/>
        <a:defRPr sz="1200">
          <a:solidFill>
            <a:schemeClr val="tx1"/>
          </a:solidFill>
          <a:latin typeface="+mn-lt"/>
          <a:cs typeface="+mn-cs"/>
        </a:defRPr>
      </a:lvl7pPr>
      <a:lvl8pPr marL="2513013" indent="-284163" algn="l" rtl="0" eaLnBrk="1" fontAlgn="base" hangingPunct="1">
        <a:spcBef>
          <a:spcPct val="50000"/>
        </a:spcBef>
        <a:spcAft>
          <a:spcPct val="0"/>
        </a:spcAft>
        <a:buClr>
          <a:schemeClr val="tx2"/>
        </a:buClr>
        <a:buSzPct val="100000"/>
        <a:buChar char="–"/>
        <a:defRPr sz="1200">
          <a:solidFill>
            <a:schemeClr val="tx1"/>
          </a:solidFill>
          <a:latin typeface="+mn-lt"/>
          <a:cs typeface="+mn-cs"/>
        </a:defRPr>
      </a:lvl8pPr>
      <a:lvl9pPr marL="2970213" indent="-284163" algn="l" rtl="0" eaLnBrk="1" fontAlgn="base" hangingPunct="1">
        <a:spcBef>
          <a:spcPct val="50000"/>
        </a:spcBef>
        <a:spcAft>
          <a:spcPct val="0"/>
        </a:spcAft>
        <a:buClr>
          <a:schemeClr val="tx2"/>
        </a:buClr>
        <a:buSzPct val="100000"/>
        <a:buChar char="–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http://www.vertisfinance.com/images/logo.gif" TargetMode="External"/><Relationship Id="rId3" Type="http://schemas.openxmlformats.org/officeDocument/2006/relationships/image" Target="../media/image6.jpeg"/><Relationship Id="rId7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ertisfinance.com/index.php?l=1" TargetMode="External"/><Relationship Id="rId5" Type="http://schemas.openxmlformats.org/officeDocument/2006/relationships/image" Target="../media/image8.jpeg"/><Relationship Id="rId10" Type="http://schemas.openxmlformats.org/officeDocument/2006/relationships/image" Target="../media/image11.jpeg"/><Relationship Id="rId4" Type="http://schemas.openxmlformats.org/officeDocument/2006/relationships/image" Target="../media/image7.png"/><Relationship Id="rId9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http://www.jiactiongroup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671DDDD3-D219-4DE6-9A98-1B34D5EF7297}" type="slidenum">
              <a:rPr lang="en-US" smtClean="0"/>
              <a:pPr defTabSz="762000"/>
              <a:t>1</a:t>
            </a:fld>
            <a:endParaRPr lang="en-US" smtClean="0"/>
          </a:p>
        </p:txBody>
      </p:sp>
      <p:sp>
        <p:nvSpPr>
          <p:cNvPr id="7" name="Rectangle 15"/>
          <p:cNvSpPr txBox="1">
            <a:spLocks noChangeArrowheads="1"/>
          </p:cNvSpPr>
          <p:nvPr/>
        </p:nvSpPr>
        <p:spPr bwMode="auto">
          <a:xfrm>
            <a:off x="935038" y="2949575"/>
            <a:ext cx="8004175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6038" rIns="92075" bIns="46038" anchor="b"/>
          <a:lstStyle/>
          <a:p>
            <a:pPr algn="ctr">
              <a:defRPr/>
            </a:pPr>
            <a:r>
              <a:rPr lang="en-GB" sz="4400" kern="0" dirty="0"/>
              <a:t>JI for post-2012</a:t>
            </a:r>
          </a:p>
        </p:txBody>
      </p:sp>
      <p:sp>
        <p:nvSpPr>
          <p:cNvPr id="8" name="Rectangle 12"/>
          <p:cNvSpPr txBox="1">
            <a:spLocks noChangeArrowheads="1"/>
          </p:cNvSpPr>
          <p:nvPr/>
        </p:nvSpPr>
        <p:spPr bwMode="auto">
          <a:xfrm>
            <a:off x="649288" y="4271963"/>
            <a:ext cx="8850312" cy="189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6038" rIns="0" bIns="46038"/>
          <a:lstStyle/>
          <a:p>
            <a:pPr marL="381000" indent="-381000" algn="ctr">
              <a:lnSpc>
                <a:spcPct val="80000"/>
              </a:lnSpc>
              <a:spcAft>
                <a:spcPct val="40000"/>
              </a:spcAft>
              <a:defRPr/>
            </a:pPr>
            <a:endParaRPr lang="en-GB" sz="2000" kern="0" dirty="0">
              <a:latin typeface="+mn-lt"/>
              <a:cs typeface="+mn-cs"/>
            </a:endParaRPr>
          </a:p>
          <a:p>
            <a:pPr marL="381000" indent="-381000" algn="ctr">
              <a:lnSpc>
                <a:spcPct val="80000"/>
              </a:lnSpc>
              <a:spcAft>
                <a:spcPct val="40000"/>
              </a:spcAft>
              <a:defRPr/>
            </a:pPr>
            <a:r>
              <a:rPr lang="en-GB" sz="2000" kern="0" dirty="0">
                <a:latin typeface="+mn-lt"/>
                <a:cs typeface="+mn-cs"/>
              </a:rPr>
              <a:t>Joint Implementation Action Group</a:t>
            </a:r>
            <a:endParaRPr lang="bg-BG" sz="2000" kern="0" dirty="0">
              <a:latin typeface="+mn-lt"/>
              <a:cs typeface="+mn-cs"/>
            </a:endParaRPr>
          </a:p>
          <a:p>
            <a:pPr marL="381000" indent="-381000" algn="ctr">
              <a:lnSpc>
                <a:spcPct val="80000"/>
              </a:lnSpc>
              <a:spcAft>
                <a:spcPct val="40000"/>
              </a:spcAft>
              <a:defRPr/>
            </a:pPr>
            <a:endParaRPr lang="en-GB" sz="2000" kern="0" dirty="0">
              <a:latin typeface="+mn-lt"/>
              <a:cs typeface="+mn-cs"/>
            </a:endParaRPr>
          </a:p>
          <a:p>
            <a:pPr marL="381000" indent="-381000" algn="ctr">
              <a:lnSpc>
                <a:spcPct val="80000"/>
              </a:lnSpc>
              <a:spcAft>
                <a:spcPct val="40000"/>
              </a:spcAft>
              <a:defRPr/>
            </a:pPr>
            <a:r>
              <a:rPr lang="en-GB" sz="2000" kern="0" dirty="0">
                <a:latin typeface="+mn-lt"/>
                <a:cs typeface="+mn-cs"/>
              </a:rPr>
              <a:t>COP15</a:t>
            </a:r>
            <a:endParaRPr lang="bg-BG" sz="2000" kern="0" dirty="0">
              <a:latin typeface="+mn-lt"/>
              <a:cs typeface="+mn-cs"/>
            </a:endParaRPr>
          </a:p>
          <a:p>
            <a:pPr marL="381000" indent="-381000" algn="ctr">
              <a:lnSpc>
                <a:spcPct val="80000"/>
              </a:lnSpc>
              <a:spcAft>
                <a:spcPct val="40000"/>
              </a:spcAft>
              <a:defRPr/>
            </a:pPr>
            <a:r>
              <a:rPr lang="en-GB" sz="2000" kern="0" dirty="0">
                <a:latin typeface="+mn-lt"/>
                <a:cs typeface="+mn-cs"/>
              </a:rPr>
              <a:t>Copenhagen, 14 December 2009</a:t>
            </a:r>
            <a:endParaRPr lang="bg-BG" sz="2000" kern="0" dirty="0">
              <a:latin typeface="+mn-lt"/>
              <a:cs typeface="+mn-cs"/>
            </a:endParaRPr>
          </a:p>
          <a:p>
            <a:pPr marL="381000" indent="-381000">
              <a:lnSpc>
                <a:spcPct val="80000"/>
              </a:lnSpc>
              <a:spcAft>
                <a:spcPct val="40000"/>
              </a:spcAft>
              <a:buFontTx/>
              <a:buAutoNum type="arabicPeriod"/>
              <a:defRPr/>
            </a:pPr>
            <a:endParaRPr lang="en-GB" sz="2000" kern="0" dirty="0">
              <a:latin typeface="+mn-lt"/>
              <a:cs typeface="+mn-cs"/>
            </a:endParaRPr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24125" y="1758950"/>
            <a:ext cx="1163638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3" descr="Climatefocus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62713" y="890588"/>
            <a:ext cx="14255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39900" y="968375"/>
            <a:ext cx="20621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5" descr="ccg_198px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32388" y="976313"/>
            <a:ext cx="124777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6" descr="Vertis Environmental Finance">
            <a:hlinkClick r:id="rId6"/>
          </p:cNvPr>
          <p:cNvPicPr>
            <a:picLocks noChangeAspect="1" noChangeArrowheads="1"/>
          </p:cNvPicPr>
          <p:nvPr/>
        </p:nvPicPr>
        <p:blipFill>
          <a:blip r:embed="rId7" r:link="rId8"/>
          <a:srcRect/>
          <a:stretch>
            <a:fillRect/>
          </a:stretch>
        </p:blipFill>
        <p:spPr bwMode="auto">
          <a:xfrm>
            <a:off x="4102100" y="823913"/>
            <a:ext cx="8794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7" descr="C:\Documents and Settings\Nataliq\Desktop\gns_logo.gi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284913" y="1978025"/>
            <a:ext cx="14192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Picture 18" descr="C:\Documents and Settings\Nataliq\Desktop\Logo FC2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898900" y="2049463"/>
            <a:ext cx="171608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B55435C8-98FF-4DA2-92F2-B7516CED2764}" type="slidenum">
              <a:rPr lang="en-US" smtClean="0"/>
              <a:pPr defTabSz="762000"/>
              <a:t>10</a:t>
            </a:fld>
            <a:endParaRPr lang="en-US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JISC facilitating development of JI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smtClean="0"/>
              <a:t>The JISC should have a stronger role in the </a:t>
            </a:r>
            <a:r>
              <a:rPr lang="en-GB" smtClean="0">
                <a:solidFill>
                  <a:srgbClr val="D652BD"/>
                </a:solidFill>
              </a:rPr>
              <a:t>issuance of ERUs. </a:t>
            </a:r>
            <a:r>
              <a:rPr lang="en-GB" smtClean="0"/>
              <a:t>For example AAUs can be set aside in a separate registry. Upon verification AAUs are converted into ERUs. Remaining AAUs are returned to the Host Country</a:t>
            </a:r>
          </a:p>
          <a:p>
            <a:pPr eaLnBrk="1" hangingPunct="1">
              <a:buFontTx/>
              <a:buNone/>
            </a:pPr>
            <a:endParaRPr lang="en-GB" smtClean="0"/>
          </a:p>
          <a:p>
            <a:pPr eaLnBrk="1" hangingPunct="1">
              <a:buFontTx/>
              <a:buNone/>
            </a:pPr>
            <a:r>
              <a:rPr lang="en-GB" smtClean="0"/>
              <a:t>The JISC can be a facilitator by developing a </a:t>
            </a:r>
            <a:r>
              <a:rPr lang="en-GB" smtClean="0">
                <a:solidFill>
                  <a:srgbClr val="D652BD"/>
                </a:solidFill>
              </a:rPr>
              <a:t>non-binding toolbox </a:t>
            </a:r>
            <a:r>
              <a:rPr lang="en-GB" smtClean="0"/>
              <a:t>for Host Countries to assess JI projects</a:t>
            </a:r>
          </a:p>
          <a:p>
            <a:pPr eaLnBrk="1" hangingPunct="1">
              <a:buFontTx/>
              <a:buNone/>
            </a:pPr>
            <a:endParaRPr lang="en-GB" smtClean="0"/>
          </a:p>
          <a:p>
            <a:pPr eaLnBrk="1" hangingPunct="1">
              <a:buFontTx/>
              <a:buNone/>
            </a:pPr>
            <a:r>
              <a:rPr lang="en-GB" smtClean="0"/>
              <a:t>To increase the efficiency JISC should be built upon a mix of </a:t>
            </a:r>
            <a:r>
              <a:rPr lang="en-GB" smtClean="0">
                <a:solidFill>
                  <a:srgbClr val="D652BD"/>
                </a:solidFill>
              </a:rPr>
              <a:t>practitioners</a:t>
            </a:r>
            <a:r>
              <a:rPr lang="en-GB" smtClean="0"/>
              <a:t> (AIEs and Project Developers) and Annex I Parties</a:t>
            </a: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pic>
        <p:nvPicPr>
          <p:cNvPr id="24580" name="Picture 5" descr="Picture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1009650"/>
            <a:ext cx="157321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7" descr="Picture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6713" y="2809875"/>
            <a:ext cx="1552575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55F18781-C108-4FCC-BAB9-8E63ED1E7F32}" type="slidenum">
              <a:rPr lang="en-US" smtClean="0"/>
              <a:pPr defTabSz="762000"/>
              <a:t>11</a:t>
            </a:fld>
            <a:endParaRPr lang="en-US" smtClean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Voluntary project scrutiny by JISC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smtClean="0"/>
              <a:t>Examples: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A project participant might want to have an </a:t>
            </a:r>
            <a:r>
              <a:rPr lang="en-GB" smtClean="0">
                <a:solidFill>
                  <a:srgbClr val="D652BD"/>
                </a:solidFill>
              </a:rPr>
              <a:t>international</a:t>
            </a:r>
            <a:r>
              <a:rPr lang="en-GB" smtClean="0"/>
              <a:t> stamp of approval, or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A Host Country wants proof of </a:t>
            </a:r>
            <a:r>
              <a:rPr lang="en-GB" smtClean="0">
                <a:solidFill>
                  <a:srgbClr val="D652BD"/>
                </a:solidFill>
              </a:rPr>
              <a:t>additionality</a:t>
            </a:r>
            <a:r>
              <a:rPr lang="en-GB" smtClean="0"/>
              <a:t> as a stand-alone test.</a:t>
            </a:r>
          </a:p>
          <a:p>
            <a:pPr eaLnBrk="1" hangingPunct="1">
              <a:buFontTx/>
              <a:buNone/>
            </a:pPr>
            <a:endParaRPr lang="en-GB" smtClean="0"/>
          </a:p>
          <a:p>
            <a:pPr eaLnBrk="1" hangingPunct="1">
              <a:buFontTx/>
              <a:buNone/>
            </a:pPr>
            <a:r>
              <a:rPr lang="en-GB" smtClean="0"/>
              <a:t>In these cases the project participants or Host Country can refer to the JISC for individual project scrutiny, for example proceed with </a:t>
            </a:r>
            <a:r>
              <a:rPr lang="en-GB" smtClean="0">
                <a:solidFill>
                  <a:srgbClr val="D652BD"/>
                </a:solidFill>
              </a:rPr>
              <a:t>finalization</a:t>
            </a:r>
            <a:r>
              <a:rPr lang="en-GB" smtClean="0"/>
              <a:t> of determinations and verifications</a:t>
            </a:r>
          </a:p>
        </p:txBody>
      </p:sp>
      <p:pic>
        <p:nvPicPr>
          <p:cNvPr id="25604" name="Picture 5" descr="Picture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538" y="1050925"/>
            <a:ext cx="1571625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7" descr="Picture2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775" y="2757488"/>
            <a:ext cx="1568450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0A37D0A5-85A1-40ED-BA26-9E598FF152C9}" type="slidenum">
              <a:rPr lang="en-US" smtClean="0"/>
              <a:pPr defTabSz="762000"/>
              <a:t>12</a:t>
            </a:fld>
            <a:endParaRPr lang="en-US" smtClean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bg-BG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36825" y="2916238"/>
            <a:ext cx="6953250" cy="34639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Conclusion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gray">
          <a:xfrm>
            <a:off x="341313" y="1068388"/>
            <a:ext cx="1668462" cy="4772025"/>
          </a:xfrm>
          <a:prstGeom prst="rect">
            <a:avLst/>
          </a:prstGeom>
          <a:solidFill>
            <a:srgbClr val="9DD29C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lIns="36000" tIns="180000" rIns="0" bIns="0"/>
          <a:lstStyle/>
          <a:p>
            <a:pPr eaLnBrk="0" hangingPunct="0">
              <a:lnSpc>
                <a:spcPct val="70000"/>
              </a:lnSpc>
            </a:pPr>
            <a:r>
              <a:rPr lang="en-GB" sz="9600">
                <a:solidFill>
                  <a:schemeClr val="bg1"/>
                </a:solidFill>
              </a:rPr>
              <a:t>5</a:t>
            </a:r>
            <a:endParaRPr lang="en-GB" sz="9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E845B1E5-72E0-4AB4-99EC-E3CA72E74F4B}" type="slidenum">
              <a:rPr lang="en-US" smtClean="0"/>
              <a:pPr defTabSz="762000"/>
              <a:t>13</a:t>
            </a:fld>
            <a:endParaRPr lang="en-US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JI: A mechanism with its own merits</a:t>
            </a:r>
            <a:endParaRPr lang="bg-BG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32063" y="1049338"/>
            <a:ext cx="6958012" cy="5330825"/>
          </a:xfrm>
        </p:spPr>
        <p:txBody>
          <a:bodyPr/>
          <a:lstStyle/>
          <a:p>
            <a:pPr eaLnBrk="1" hangingPunct="1">
              <a:buFontTx/>
              <a:buChar char="•"/>
            </a:pPr>
            <a:endParaRPr lang="en-US" smtClean="0"/>
          </a:p>
          <a:p>
            <a:pPr eaLnBrk="1" hangingPunct="1">
              <a:buFontTx/>
              <a:buChar char="•"/>
            </a:pPr>
            <a:endParaRPr lang="bg-BG" smtClean="0"/>
          </a:p>
        </p:txBody>
      </p:sp>
      <p:pic>
        <p:nvPicPr>
          <p:cNvPr id="27652" name="Picture 4" descr="Picture_chimne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838" y="1079500"/>
            <a:ext cx="156686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5" descr="Picture_chimney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9725" y="2814638"/>
            <a:ext cx="1566863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3" descr="C:\Documents and Settings\Nataliq\Desktop\Doc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54250" y="2454275"/>
            <a:ext cx="6948488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5" name="Rectangle 13"/>
          <p:cNvSpPr>
            <a:spLocks noChangeArrowheads="1"/>
          </p:cNvSpPr>
          <p:nvPr/>
        </p:nvSpPr>
        <p:spPr bwMode="auto">
          <a:xfrm>
            <a:off x="4187825" y="2614613"/>
            <a:ext cx="3068638" cy="1819275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 lIns="68116" tIns="35419" rIns="68116" bIns="35419" anchor="ctr"/>
          <a:lstStyle/>
          <a:p>
            <a:pPr algn="ctr"/>
            <a:endParaRPr lang="en-GB"/>
          </a:p>
        </p:txBody>
      </p:sp>
      <p:sp>
        <p:nvSpPr>
          <p:cNvPr id="27656" name="Oval 14"/>
          <p:cNvSpPr>
            <a:spLocks noChangeArrowheads="1"/>
          </p:cNvSpPr>
          <p:nvPr/>
        </p:nvSpPr>
        <p:spPr bwMode="auto">
          <a:xfrm>
            <a:off x="4414838" y="2398713"/>
            <a:ext cx="2546350" cy="2566987"/>
          </a:xfrm>
          <a:prstGeom prst="ellipse">
            <a:avLst/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lIns="68116" tIns="35419" rIns="68116" bIns="35419" anchor="ctr"/>
          <a:lstStyle/>
          <a:p>
            <a:pPr algn="ctr"/>
            <a:r>
              <a:rPr lang="en-GB" sz="3200">
                <a:solidFill>
                  <a:schemeClr val="bg1"/>
                </a:solidFill>
              </a:rPr>
              <a:t>JI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92F6CEA5-D05D-4741-8B1C-E3D82074C7D3}" type="slidenum">
              <a:rPr lang="en-US" smtClean="0"/>
              <a:pPr defTabSz="762000"/>
              <a:t>14</a:t>
            </a:fld>
            <a:endParaRPr lang="en-US" smtClean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bg-BG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36825" y="2916238"/>
            <a:ext cx="6953250" cy="34639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Contact details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gray">
          <a:xfrm>
            <a:off x="341313" y="1068388"/>
            <a:ext cx="1668462" cy="4772025"/>
          </a:xfrm>
          <a:prstGeom prst="rect">
            <a:avLst/>
          </a:prstGeom>
          <a:solidFill>
            <a:srgbClr val="9DD29C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lIns="36000" tIns="180000" rIns="0" bIns="0"/>
          <a:lstStyle/>
          <a:p>
            <a:pPr eaLnBrk="0" hangingPunct="0">
              <a:lnSpc>
                <a:spcPct val="70000"/>
              </a:lnSpc>
            </a:pPr>
            <a:r>
              <a:rPr lang="en-GB" sz="9600">
                <a:solidFill>
                  <a:schemeClr val="bg1"/>
                </a:solidFill>
              </a:rPr>
              <a:t>6</a:t>
            </a:r>
            <a:endParaRPr lang="en-GB" sz="9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8E724576-71B8-4395-BAC4-A316E5E67D07}" type="slidenum">
              <a:rPr lang="en-US" smtClean="0"/>
              <a:pPr defTabSz="762000"/>
              <a:t>15</a:t>
            </a:fld>
            <a:endParaRPr lang="en-US" smtClean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Contact details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36825" y="1030288"/>
            <a:ext cx="6953250" cy="5349875"/>
          </a:xfrm>
        </p:spPr>
        <p:txBody>
          <a:bodyPr/>
          <a:lstStyle/>
          <a:p>
            <a:pPr eaLnBrk="1" hangingPunct="1">
              <a:buFontTx/>
              <a:buNone/>
              <a:tabLst>
                <a:tab pos="3948113" algn="l"/>
              </a:tabLst>
            </a:pPr>
            <a:r>
              <a:rPr lang="en-GB" smtClean="0"/>
              <a:t>Global Carbon (chair)	Lennard de Klerk</a:t>
            </a:r>
          </a:p>
          <a:p>
            <a:pPr eaLnBrk="1" hangingPunct="1">
              <a:buFontTx/>
              <a:buNone/>
              <a:tabLst>
                <a:tab pos="3948113" algn="l"/>
              </a:tabLst>
            </a:pPr>
            <a:r>
              <a:rPr lang="en-GB" smtClean="0"/>
              <a:t>Climate Focus (secretariat) 	Charlotte Streck</a:t>
            </a:r>
          </a:p>
          <a:p>
            <a:pPr eaLnBrk="1" hangingPunct="1">
              <a:buFontTx/>
              <a:buNone/>
              <a:tabLst>
                <a:tab pos="3948113" algn="l"/>
              </a:tabLst>
            </a:pPr>
            <a:r>
              <a:rPr lang="en-GB" smtClean="0"/>
              <a:t>		Jelmer Hoogzaad</a:t>
            </a:r>
          </a:p>
          <a:p>
            <a:pPr eaLnBrk="1" hangingPunct="1">
              <a:buFontTx/>
              <a:buNone/>
              <a:tabLst>
                <a:tab pos="3948113" algn="l"/>
              </a:tabLst>
            </a:pPr>
            <a:r>
              <a:rPr lang="en-GB" smtClean="0"/>
              <a:t>Core Carbon Group 	Morten Prehn Sorensen</a:t>
            </a:r>
          </a:p>
          <a:p>
            <a:pPr eaLnBrk="1" hangingPunct="1">
              <a:buFontTx/>
              <a:buNone/>
              <a:tabLst>
                <a:tab pos="3948113" algn="l"/>
              </a:tabLst>
            </a:pPr>
            <a:r>
              <a:rPr lang="en-GB" smtClean="0"/>
              <a:t>Camco International	Charles Purshouse</a:t>
            </a:r>
          </a:p>
          <a:p>
            <a:pPr eaLnBrk="1" hangingPunct="1">
              <a:buFontTx/>
              <a:buNone/>
              <a:tabLst>
                <a:tab pos="3948113" algn="l"/>
              </a:tabLst>
            </a:pPr>
            <a:r>
              <a:rPr lang="en-GB" smtClean="0"/>
              <a:t>Vertis Environmental Finance	James Atkins</a:t>
            </a:r>
          </a:p>
          <a:p>
            <a:pPr eaLnBrk="1" hangingPunct="1">
              <a:buFontTx/>
              <a:buNone/>
              <a:tabLst>
                <a:tab pos="3948113" algn="l"/>
              </a:tabLst>
            </a:pPr>
            <a:r>
              <a:rPr lang="en-GB" smtClean="0"/>
              <a:t>Carbon Trade &amp; Finance	Ingo Ramming</a:t>
            </a:r>
          </a:p>
          <a:p>
            <a:pPr eaLnBrk="1" hangingPunct="1">
              <a:buFontTx/>
              <a:buNone/>
              <a:tabLst>
                <a:tab pos="3948113" algn="l"/>
              </a:tabLst>
            </a:pPr>
            <a:r>
              <a:rPr lang="en-GB" smtClean="0"/>
              <a:t>Future Camp	Roland Geres</a:t>
            </a:r>
          </a:p>
          <a:p>
            <a:pPr eaLnBrk="1" hangingPunct="1">
              <a:buFontTx/>
              <a:buNone/>
              <a:tabLst>
                <a:tab pos="3948113" algn="l"/>
              </a:tabLst>
            </a:pPr>
            <a:r>
              <a:rPr lang="en-GB" smtClean="0"/>
              <a:t>Greenstream	Jussi Nykanen</a:t>
            </a:r>
          </a:p>
          <a:p>
            <a:pPr algn="ctr" eaLnBrk="1" hangingPunct="1">
              <a:buFontTx/>
              <a:buNone/>
              <a:tabLst>
                <a:tab pos="3948113" algn="l"/>
              </a:tabLst>
            </a:pPr>
            <a:endParaRPr lang="en-GB" smtClean="0"/>
          </a:p>
          <a:p>
            <a:pPr eaLnBrk="1" hangingPunct="1">
              <a:buFontTx/>
              <a:buNone/>
              <a:tabLst>
                <a:tab pos="3948113" algn="l"/>
              </a:tabLst>
            </a:pPr>
            <a:r>
              <a:rPr lang="en-GB" smtClean="0"/>
              <a:t>Web: </a:t>
            </a:r>
            <a:r>
              <a:rPr lang="en-GB" smtClean="0">
                <a:hlinkClick r:id="rId2"/>
              </a:rPr>
              <a:t>www.jiactiongroup.com</a:t>
            </a:r>
            <a:r>
              <a:rPr lang="en-GB" smtClean="0"/>
              <a:t> </a:t>
            </a:r>
          </a:p>
          <a:p>
            <a:pPr eaLnBrk="1" hangingPunct="1">
              <a:buFontTx/>
              <a:buNone/>
              <a:tabLst>
                <a:tab pos="3948113" algn="l"/>
              </a:tabLst>
            </a:pPr>
            <a:endParaRPr lang="bg-BG" smtClean="0"/>
          </a:p>
        </p:txBody>
      </p:sp>
      <p:pic>
        <p:nvPicPr>
          <p:cNvPr id="29700" name="Picture 5" descr="Picture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8300" y="1031875"/>
            <a:ext cx="1574800" cy="137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6" descr="Picture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6238" y="2768600"/>
            <a:ext cx="1571625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A3E323F8-F6B3-490E-A09B-C5FC4EDC2218}" type="slidenum">
              <a:rPr lang="en-US" smtClean="0"/>
              <a:pPr defTabSz="762000"/>
              <a:t>2</a:t>
            </a:fld>
            <a:endParaRPr lang="en-US" smtClean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bg-BG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36825" y="2916238"/>
            <a:ext cx="6953250" cy="34639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Introduction JIAG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gray">
          <a:xfrm>
            <a:off x="341313" y="1068388"/>
            <a:ext cx="1668462" cy="4772025"/>
          </a:xfrm>
          <a:prstGeom prst="rect">
            <a:avLst/>
          </a:prstGeom>
          <a:solidFill>
            <a:srgbClr val="9DD29C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lIns="36000" tIns="180000" rIns="0" bIns="0"/>
          <a:lstStyle/>
          <a:p>
            <a:pPr eaLnBrk="0" hangingPunct="0">
              <a:lnSpc>
                <a:spcPct val="70000"/>
              </a:lnSpc>
            </a:pPr>
            <a:r>
              <a:rPr lang="en-GB" sz="9600">
                <a:solidFill>
                  <a:schemeClr val="bg1"/>
                </a:solidFill>
              </a:rPr>
              <a:t>1</a:t>
            </a:r>
            <a:endParaRPr lang="en-GB" sz="9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5E6FD492-7F32-444C-9B34-C90E77F0B7A2}" type="slidenum">
              <a:rPr lang="en-US" smtClean="0"/>
              <a:pPr defTabSz="762000"/>
              <a:t>3</a:t>
            </a:fld>
            <a:endParaRPr lang="en-US" smtClean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Mission of JIAG</a:t>
            </a:r>
            <a:endParaRPr lang="bg-BG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Established in March 2008 by JI project developers. Currently eight members.</a:t>
            </a:r>
          </a:p>
          <a:p>
            <a:pPr>
              <a:buFontTx/>
              <a:buNone/>
            </a:pPr>
            <a:r>
              <a:rPr lang="en-US" smtClean="0"/>
              <a:t>JIAG has been established to promote JI as an effective mechanism for reducing greenhouse gas emissions in </a:t>
            </a:r>
            <a:r>
              <a:rPr lang="en-US" smtClean="0">
                <a:solidFill>
                  <a:srgbClr val="D652BD"/>
                </a:solidFill>
              </a:rPr>
              <a:t>capped environments</a:t>
            </a:r>
            <a:r>
              <a:rPr lang="en-US" smtClean="0"/>
              <a:t>. </a:t>
            </a:r>
          </a:p>
          <a:p>
            <a:pPr>
              <a:buFontTx/>
              <a:buNone/>
            </a:pPr>
            <a:r>
              <a:rPr lang="en-US" smtClean="0"/>
              <a:t>JIAG wants to improve JI:</a:t>
            </a:r>
          </a:p>
          <a:p>
            <a:pPr>
              <a:buFontTx/>
              <a:buChar char="•"/>
            </a:pPr>
            <a:r>
              <a:rPr lang="en-US" smtClean="0"/>
              <a:t>in the first commitment period of the Kyoto Protocol, and;</a:t>
            </a:r>
          </a:p>
          <a:p>
            <a:pPr>
              <a:buFontTx/>
              <a:buChar char="•"/>
            </a:pPr>
            <a:r>
              <a:rPr lang="en-US" smtClean="0"/>
              <a:t>to ensure the </a:t>
            </a:r>
            <a:r>
              <a:rPr lang="en-US" smtClean="0">
                <a:solidFill>
                  <a:srgbClr val="D652BD"/>
                </a:solidFill>
              </a:rPr>
              <a:t>continuation</a:t>
            </a:r>
            <a:r>
              <a:rPr lang="en-US" smtClean="0"/>
              <a:t> of a project-based mechanism in any post-2012 agreement</a:t>
            </a:r>
          </a:p>
          <a:p>
            <a:pPr>
              <a:buFontTx/>
              <a:buNone/>
            </a:pPr>
            <a:r>
              <a:rPr lang="en-US" smtClean="0"/>
              <a:t>JIAG is an </a:t>
            </a:r>
            <a:r>
              <a:rPr lang="en-US" smtClean="0">
                <a:solidFill>
                  <a:srgbClr val="D652BD"/>
                </a:solidFill>
              </a:rPr>
              <a:t>official</a:t>
            </a:r>
            <a:r>
              <a:rPr lang="en-US" smtClean="0"/>
              <a:t> communication channel to the JISC</a:t>
            </a:r>
            <a:endParaRPr lang="bg-BG" smtClean="0"/>
          </a:p>
        </p:txBody>
      </p:sp>
      <p:pic>
        <p:nvPicPr>
          <p:cNvPr id="17412" name="Picture 4" descr="Picture_chimne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838" y="1079500"/>
            <a:ext cx="156686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 descr="Picture_chimney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9725" y="2814638"/>
            <a:ext cx="1566863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BF8B5250-304D-4306-AF24-F284136BAF74}" type="slidenum">
              <a:rPr lang="en-US" smtClean="0"/>
              <a:pPr defTabSz="762000"/>
              <a:t>4</a:t>
            </a:fld>
            <a:endParaRPr lang="en-US" smtClean="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36825" y="3043238"/>
            <a:ext cx="6953250" cy="33369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Why Joint Implementation?</a:t>
            </a:r>
          </a:p>
          <a:p>
            <a:pPr eaLnBrk="1" hangingPunct="1">
              <a:buFontTx/>
              <a:buChar char="•"/>
            </a:pPr>
            <a:endParaRPr lang="en-US" smtClean="0"/>
          </a:p>
          <a:p>
            <a:pPr eaLnBrk="1" hangingPunct="1">
              <a:buFontTx/>
              <a:buChar char="•"/>
            </a:pPr>
            <a:endParaRPr lang="en-US" smtClean="0"/>
          </a:p>
          <a:p>
            <a:pPr eaLnBrk="1" hangingPunct="1">
              <a:buFontTx/>
              <a:buChar char="•"/>
            </a:pPr>
            <a:endParaRPr lang="en-US" smtClean="0"/>
          </a:p>
          <a:p>
            <a:pPr eaLnBrk="1" hangingPunct="1">
              <a:buFontTx/>
              <a:buChar char="•"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Char char="•"/>
            </a:pPr>
            <a:endParaRPr lang="en-US" smtClean="0"/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gray">
          <a:xfrm>
            <a:off x="354013" y="1119188"/>
            <a:ext cx="1668462" cy="4772025"/>
          </a:xfrm>
          <a:prstGeom prst="rect">
            <a:avLst/>
          </a:prstGeom>
          <a:solidFill>
            <a:srgbClr val="97C98F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lIns="36000" tIns="180000" rIns="0" bIns="0"/>
          <a:lstStyle/>
          <a:p>
            <a:pPr eaLnBrk="0" hangingPunct="0">
              <a:lnSpc>
                <a:spcPct val="70000"/>
              </a:lnSpc>
            </a:pPr>
            <a:r>
              <a:rPr lang="en-GB" sz="9600">
                <a:solidFill>
                  <a:schemeClr val="bg1"/>
                </a:solidFill>
              </a:rPr>
              <a:t>2</a:t>
            </a:r>
            <a:endParaRPr lang="en-GB" sz="9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D966BFF0-897E-4A63-84BB-B32D641D9CD9}" type="slidenum">
              <a:rPr lang="en-US" smtClean="0"/>
              <a:pPr defTabSz="762000"/>
              <a:t>5</a:t>
            </a:fld>
            <a:endParaRPr lang="en-US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Strong points of JI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JI is </a:t>
            </a:r>
            <a:r>
              <a:rPr lang="en-GB" smtClean="0">
                <a:solidFill>
                  <a:srgbClr val="D652BD"/>
                </a:solidFill>
              </a:rPr>
              <a:t>business-to-business</a:t>
            </a:r>
            <a:r>
              <a:rPr lang="en-GB" smtClean="0"/>
              <a:t>: It triggers private entrepreneurship in reducing emissions!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An ERU results from a </a:t>
            </a:r>
            <a:r>
              <a:rPr lang="en-GB" smtClean="0">
                <a:solidFill>
                  <a:srgbClr val="D652BD"/>
                </a:solidFill>
              </a:rPr>
              <a:t>real project </a:t>
            </a:r>
            <a:r>
              <a:rPr lang="en-GB" smtClean="0"/>
              <a:t>and are only issued once the emission reduction has been </a:t>
            </a:r>
            <a:r>
              <a:rPr lang="en-GB" smtClean="0">
                <a:solidFill>
                  <a:srgbClr val="D652BD"/>
                </a:solidFill>
              </a:rPr>
              <a:t>monitored and verified</a:t>
            </a:r>
            <a:r>
              <a:rPr lang="en-GB" smtClean="0"/>
              <a:t>.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Environmental </a:t>
            </a:r>
            <a:r>
              <a:rPr lang="en-GB" smtClean="0">
                <a:solidFill>
                  <a:srgbClr val="D652BD"/>
                </a:solidFill>
              </a:rPr>
              <a:t>integrity ensured </a:t>
            </a:r>
            <a:r>
              <a:rPr lang="en-GB" smtClean="0"/>
              <a:t>as for each ERU one AAU is cancelled.</a:t>
            </a:r>
            <a:endParaRPr lang="bg-BG" smtClean="0"/>
          </a:p>
        </p:txBody>
      </p:sp>
      <p:pic>
        <p:nvPicPr>
          <p:cNvPr id="19460" name="Picture 5" descr="Picture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538" y="1050925"/>
            <a:ext cx="1571625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7" descr="Picture2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775" y="2757488"/>
            <a:ext cx="1568450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BE944161-2C62-4919-A965-D89EF7A97DEF}" type="slidenum">
              <a:rPr lang="en-US" smtClean="0"/>
              <a:pPr defTabSz="762000"/>
              <a:t>6</a:t>
            </a:fld>
            <a:endParaRPr lang="en-US" smtClean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JI: a split personality?</a:t>
            </a:r>
            <a:endParaRPr lang="bg-BG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32063" y="1049338"/>
            <a:ext cx="6958012" cy="5330825"/>
          </a:xfrm>
        </p:spPr>
        <p:txBody>
          <a:bodyPr/>
          <a:lstStyle/>
          <a:p>
            <a:pPr eaLnBrk="1" hangingPunct="1">
              <a:buFontTx/>
              <a:buChar char="•"/>
            </a:pPr>
            <a:endParaRPr lang="en-US" smtClean="0"/>
          </a:p>
          <a:p>
            <a:pPr eaLnBrk="1" hangingPunct="1">
              <a:buFontTx/>
              <a:buChar char="•"/>
            </a:pPr>
            <a:endParaRPr lang="bg-BG" smtClean="0"/>
          </a:p>
        </p:txBody>
      </p:sp>
      <p:pic>
        <p:nvPicPr>
          <p:cNvPr id="20484" name="Picture 4" descr="Picture_chimne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838" y="1079500"/>
            <a:ext cx="156686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 descr="Picture_chimney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9725" y="2814638"/>
            <a:ext cx="1566863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3" descr="C:\Documents and Settings\Nataliq\Desktop\Doc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54250" y="2454275"/>
            <a:ext cx="6948488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ular Callout 9"/>
          <p:cNvSpPr>
            <a:spLocks noChangeArrowheads="1"/>
          </p:cNvSpPr>
          <p:nvPr/>
        </p:nvSpPr>
        <p:spPr bwMode="auto">
          <a:xfrm>
            <a:off x="2232025" y="1120775"/>
            <a:ext cx="1936750" cy="560388"/>
          </a:xfrm>
          <a:prstGeom prst="wedgeRectCallout">
            <a:avLst>
              <a:gd name="adj1" fmla="val -10546"/>
              <a:gd name="adj2" fmla="val 226037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lIns="68116" tIns="35419" rIns="68116" bIns="35419" anchor="ctr"/>
          <a:lstStyle/>
          <a:p>
            <a:pPr algn="ctr"/>
            <a:r>
              <a:rPr lang="en-GB"/>
              <a:t>CER inflates Annex I</a:t>
            </a:r>
          </a:p>
          <a:p>
            <a:pPr algn="ctr"/>
            <a:r>
              <a:rPr lang="en-GB"/>
              <a:t>Additionality complex</a:t>
            </a:r>
          </a:p>
        </p:txBody>
      </p:sp>
      <p:sp>
        <p:nvSpPr>
          <p:cNvPr id="11" name="Rectangular Callout 10"/>
          <p:cNvSpPr>
            <a:spLocks noChangeArrowheads="1"/>
          </p:cNvSpPr>
          <p:nvPr/>
        </p:nvSpPr>
        <p:spPr bwMode="auto">
          <a:xfrm>
            <a:off x="7432675" y="1111250"/>
            <a:ext cx="2473325" cy="560388"/>
          </a:xfrm>
          <a:prstGeom prst="wedgeRectCallout">
            <a:avLst>
              <a:gd name="adj1" fmla="val -11847"/>
              <a:gd name="adj2" fmla="val 215509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lIns="68116" tIns="35419" rIns="68116" bIns="35419" anchor="ctr"/>
          <a:lstStyle/>
          <a:p>
            <a:pPr algn="ctr"/>
            <a:r>
              <a:rPr lang="en-GB"/>
              <a:t>Ex-post issuances of AAUs</a:t>
            </a:r>
          </a:p>
          <a:p>
            <a:pPr algn="ctr"/>
            <a:r>
              <a:rPr lang="en-GB"/>
              <a:t>Greening built on a promise</a:t>
            </a:r>
          </a:p>
        </p:txBody>
      </p:sp>
      <p:sp>
        <p:nvSpPr>
          <p:cNvPr id="12" name="Rectangular Callout 11"/>
          <p:cNvSpPr>
            <a:spLocks noChangeArrowheads="1"/>
          </p:cNvSpPr>
          <p:nvPr/>
        </p:nvSpPr>
        <p:spPr bwMode="auto">
          <a:xfrm>
            <a:off x="3205163" y="5191125"/>
            <a:ext cx="1936750" cy="560388"/>
          </a:xfrm>
          <a:prstGeom prst="wedgeRectCallout">
            <a:avLst>
              <a:gd name="adj1" fmla="val 30065"/>
              <a:gd name="adj2" fmla="val -279227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lIns="68116" tIns="35419" rIns="68116" bIns="35419" anchor="ctr"/>
          <a:lstStyle/>
          <a:p>
            <a:pPr algn="ctr"/>
            <a:r>
              <a:rPr lang="en-GB"/>
              <a:t>Track 2 too much CDM</a:t>
            </a:r>
          </a:p>
        </p:txBody>
      </p:sp>
      <p:sp>
        <p:nvSpPr>
          <p:cNvPr id="13" name="Rectangular Callout 12"/>
          <p:cNvSpPr>
            <a:spLocks noChangeArrowheads="1"/>
          </p:cNvSpPr>
          <p:nvPr/>
        </p:nvSpPr>
        <p:spPr bwMode="auto">
          <a:xfrm>
            <a:off x="5988050" y="5200650"/>
            <a:ext cx="2103438" cy="560388"/>
          </a:xfrm>
          <a:prstGeom prst="wedgeRectCallout">
            <a:avLst>
              <a:gd name="adj1" fmla="val -22727"/>
              <a:gd name="adj2" fmla="val -280981"/>
            </a:avLst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wrap="none" lIns="68116" tIns="35419" rIns="68116" bIns="35419" anchor="ctr"/>
          <a:lstStyle/>
          <a:p>
            <a:pPr algn="ctr"/>
            <a:r>
              <a:rPr lang="en-GB"/>
              <a:t>Track 1 moving </a:t>
            </a:r>
          </a:p>
          <a:p>
            <a:pPr algn="ctr"/>
            <a:r>
              <a:rPr lang="en-GB"/>
              <a:t>towards AAU greening?</a:t>
            </a:r>
          </a:p>
        </p:txBody>
      </p:sp>
      <p:sp>
        <p:nvSpPr>
          <p:cNvPr id="20491" name="Rectangle 13"/>
          <p:cNvSpPr>
            <a:spLocks noChangeArrowheads="1"/>
          </p:cNvSpPr>
          <p:nvPr/>
        </p:nvSpPr>
        <p:spPr bwMode="auto">
          <a:xfrm>
            <a:off x="3894138" y="2497138"/>
            <a:ext cx="265112" cy="2212975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 lIns="68116" tIns="35419" rIns="68116" bIns="35419" anchor="ctr"/>
          <a:lstStyle/>
          <a:p>
            <a:pPr algn="ctr"/>
            <a:endParaRPr lang="en-GB"/>
          </a:p>
        </p:txBody>
      </p:sp>
      <p:sp>
        <p:nvSpPr>
          <p:cNvPr id="20492" name="Rectangle 14"/>
          <p:cNvSpPr>
            <a:spLocks noChangeArrowheads="1"/>
          </p:cNvSpPr>
          <p:nvPr/>
        </p:nvSpPr>
        <p:spPr bwMode="auto">
          <a:xfrm>
            <a:off x="7275513" y="2546350"/>
            <a:ext cx="276225" cy="2281238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 lIns="68116" tIns="35419" rIns="68116" bIns="35419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 animBg="1"/>
      <p:bldP spid="11" grpId="0" build="allAtOnce" animBg="1"/>
      <p:bldP spid="12" grpId="0" build="allAtOnce" animBg="1"/>
      <p:bldP spid="13" grpId="0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4A67114F-CB44-4A58-A98B-5A5F54248136}" type="slidenum">
              <a:rPr lang="en-US" smtClean="0"/>
              <a:pPr defTabSz="762000"/>
              <a:t>7</a:t>
            </a:fld>
            <a:endParaRPr lang="en-US" smtClean="0"/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36825" y="2878138"/>
            <a:ext cx="6953250" cy="35020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The essence of a JI project</a:t>
            </a: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gray">
          <a:xfrm>
            <a:off x="341313" y="1081088"/>
            <a:ext cx="1668462" cy="4772025"/>
          </a:xfrm>
          <a:prstGeom prst="rect">
            <a:avLst/>
          </a:prstGeom>
          <a:solidFill>
            <a:srgbClr val="97C98F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lIns="36000" tIns="180000" rIns="0" bIns="0"/>
          <a:lstStyle/>
          <a:p>
            <a:pPr eaLnBrk="0" hangingPunct="0">
              <a:lnSpc>
                <a:spcPct val="70000"/>
              </a:lnSpc>
            </a:pPr>
            <a:r>
              <a:rPr lang="en-GB" sz="9600">
                <a:solidFill>
                  <a:schemeClr val="bg1"/>
                </a:solidFill>
              </a:rPr>
              <a:t>3</a:t>
            </a:r>
            <a:endParaRPr lang="en-GB" sz="9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4FCDA27C-904B-4739-959D-86FD32A5522F}" type="slidenum">
              <a:rPr lang="en-US" smtClean="0"/>
              <a:pPr defTabSz="762000"/>
              <a:t>8</a:t>
            </a:fld>
            <a:endParaRPr lang="en-US" smtClean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Minimum requirements of JI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smtClean="0"/>
              <a:t>Each JI project should meet the following minimum requirements: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A determined </a:t>
            </a:r>
            <a:r>
              <a:rPr lang="en-GB" smtClean="0">
                <a:solidFill>
                  <a:srgbClr val="D652BD"/>
                </a:solidFill>
              </a:rPr>
              <a:t>baseline and monitoring plan</a:t>
            </a:r>
            <a:r>
              <a:rPr lang="en-GB" smtClean="0"/>
              <a:t>;</a:t>
            </a:r>
          </a:p>
          <a:p>
            <a:pPr eaLnBrk="1" hangingPunct="1">
              <a:buFontTx/>
              <a:buChar char="•"/>
            </a:pPr>
            <a:r>
              <a:rPr lang="en-GB" smtClean="0">
                <a:solidFill>
                  <a:srgbClr val="D652BD"/>
                </a:solidFill>
              </a:rPr>
              <a:t>Monitored and verified </a:t>
            </a:r>
            <a:r>
              <a:rPr lang="en-GB" smtClean="0"/>
              <a:t>emission reductions.</a:t>
            </a:r>
          </a:p>
          <a:p>
            <a:pPr eaLnBrk="1" hangingPunct="1">
              <a:buFontTx/>
              <a:buNone/>
            </a:pPr>
            <a:endParaRPr lang="en-GB" smtClean="0"/>
          </a:p>
          <a:p>
            <a:pPr eaLnBrk="1" hangingPunct="1">
              <a:buFontTx/>
              <a:buNone/>
            </a:pPr>
            <a:r>
              <a:rPr lang="en-GB" smtClean="0"/>
              <a:t>Only then the holder of an ERU is sure that the ERU is a result from </a:t>
            </a:r>
            <a:r>
              <a:rPr lang="en-GB" smtClean="0">
                <a:solidFill>
                  <a:srgbClr val="D652BD"/>
                </a:solidFill>
              </a:rPr>
              <a:t>real (ex-post) </a:t>
            </a:r>
            <a:r>
              <a:rPr lang="en-GB" smtClean="0"/>
              <a:t>emission reductions</a:t>
            </a:r>
          </a:p>
          <a:p>
            <a:pPr eaLnBrk="1" hangingPunct="1">
              <a:buFontTx/>
              <a:buNone/>
            </a:pPr>
            <a:endParaRPr lang="en-GB" smtClean="0"/>
          </a:p>
          <a:p>
            <a:pPr eaLnBrk="1" hangingPunct="1">
              <a:buFontTx/>
              <a:buNone/>
            </a:pPr>
            <a:r>
              <a:rPr lang="en-GB" smtClean="0"/>
              <a:t>The JISC should </a:t>
            </a:r>
            <a:r>
              <a:rPr lang="en-GB" smtClean="0">
                <a:solidFill>
                  <a:srgbClr val="D652BD"/>
                </a:solidFill>
              </a:rPr>
              <a:t>ensure </a:t>
            </a:r>
            <a:r>
              <a:rPr lang="en-GB" smtClean="0"/>
              <a:t>that JI projects meet these minimum requirements, in a </a:t>
            </a:r>
            <a:r>
              <a:rPr lang="en-GB" smtClean="0">
                <a:solidFill>
                  <a:srgbClr val="D652BD"/>
                </a:solidFill>
              </a:rPr>
              <a:t>supervising role of</a:t>
            </a:r>
            <a:r>
              <a:rPr lang="en-GB" smtClean="0"/>
              <a:t>: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Generic guidance on baseline and monitoring;</a:t>
            </a:r>
          </a:p>
          <a:p>
            <a:pPr eaLnBrk="1" hangingPunct="1">
              <a:buFontTx/>
              <a:buChar char="•"/>
            </a:pPr>
            <a:r>
              <a:rPr lang="en-GB" smtClean="0"/>
              <a:t>Accreditation of Independent Entities</a:t>
            </a:r>
            <a:endParaRPr lang="en-US" smtClean="0"/>
          </a:p>
          <a:p>
            <a:pPr eaLnBrk="1" hangingPunct="1">
              <a:buFontTx/>
              <a:buNone/>
            </a:pPr>
            <a:endParaRPr lang="en-GB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pic>
        <p:nvPicPr>
          <p:cNvPr id="22532" name="Picture 5" descr="Picture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1009650"/>
            <a:ext cx="157321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7" descr="Picture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6713" y="2809875"/>
            <a:ext cx="1552575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762000"/>
            <a:fld id="{7F7CBBD8-005A-4F39-9E07-B600E646D399}" type="slidenum">
              <a:rPr lang="en-US" smtClean="0"/>
              <a:pPr defTabSz="762000"/>
              <a:t>9</a:t>
            </a:fld>
            <a:endParaRPr lang="en-US" smtClean="0"/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36825" y="2878138"/>
            <a:ext cx="6953250" cy="35020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Governance by the JI Supervisory Committee</a:t>
            </a: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gray">
          <a:xfrm>
            <a:off x="341313" y="1081088"/>
            <a:ext cx="1668462" cy="4772025"/>
          </a:xfrm>
          <a:prstGeom prst="rect">
            <a:avLst/>
          </a:prstGeom>
          <a:solidFill>
            <a:srgbClr val="97C98F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lIns="36000" tIns="180000" rIns="0" bIns="0"/>
          <a:lstStyle/>
          <a:p>
            <a:pPr eaLnBrk="0" hangingPunct="0">
              <a:lnSpc>
                <a:spcPct val="70000"/>
              </a:lnSpc>
            </a:pPr>
            <a:r>
              <a:rPr lang="en-GB" sz="9600">
                <a:solidFill>
                  <a:schemeClr val="bg1"/>
                </a:solidFill>
              </a:rPr>
              <a:t>4</a:t>
            </a:r>
            <a:endParaRPr lang="en-GB" sz="9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 PP template_UA,RU,BG_March2009">
  <a:themeElements>
    <a:clrScheme name="">
      <a:dk1>
        <a:srgbClr val="5D5D5D"/>
      </a:dk1>
      <a:lt1>
        <a:srgbClr val="FFFFFF"/>
      </a:lt1>
      <a:dk2>
        <a:srgbClr val="004C4C"/>
      </a:dk2>
      <a:lt2>
        <a:srgbClr val="999999"/>
      </a:lt2>
      <a:accent1>
        <a:srgbClr val="80C9C3"/>
      </a:accent1>
      <a:accent2>
        <a:srgbClr val="CCE9E7"/>
      </a:accent2>
      <a:accent3>
        <a:srgbClr val="FFFFFF"/>
      </a:accent3>
      <a:accent4>
        <a:srgbClr val="4E4E4E"/>
      </a:accent4>
      <a:accent5>
        <a:srgbClr val="C0E1DE"/>
      </a:accent5>
      <a:accent6>
        <a:srgbClr val="B9D3D1"/>
      </a:accent6>
      <a:hlink>
        <a:srgbClr val="8E8E8E"/>
      </a:hlink>
      <a:folHlink>
        <a:srgbClr val="CCCCCC"/>
      </a:folHlink>
    </a:clrScheme>
    <a:fontScheme name="1_AA Prin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68116" tIns="35419" rIns="68116" bIns="35419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68116" tIns="35419" rIns="68116" bIns="35419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AA Prin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A Prin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A Prin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A Prin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A Prin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A Prin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A Prin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 PP template_UA,RU,BG_March2009</Template>
  <TotalTime>1400</TotalTime>
  <Pages>21</Pages>
  <Words>458</Words>
  <Application>Microsoft Office PowerPoint</Application>
  <PresentationFormat>A4 Paper (210x297 mm)</PresentationFormat>
  <Paragraphs>94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Wingdings</vt:lpstr>
      <vt:lpstr>Times New Roman</vt:lpstr>
      <vt:lpstr>4 PP template_UA,RU,BG_March2009</vt:lpstr>
      <vt:lpstr>4 PP template_UA,RU,BG_March2009</vt:lpstr>
      <vt:lpstr>Slide 1</vt:lpstr>
      <vt:lpstr>Slide 2</vt:lpstr>
      <vt:lpstr>Mission of JIAG</vt:lpstr>
      <vt:lpstr>Slide 4</vt:lpstr>
      <vt:lpstr>Strong points of JI</vt:lpstr>
      <vt:lpstr>JI: a split personality?</vt:lpstr>
      <vt:lpstr>Slide 7</vt:lpstr>
      <vt:lpstr>Minimum requirements of JI</vt:lpstr>
      <vt:lpstr>Slide 9</vt:lpstr>
      <vt:lpstr>JISC facilitating development of JI</vt:lpstr>
      <vt:lpstr>Voluntary project scrutiny by JISC</vt:lpstr>
      <vt:lpstr>Slide 12</vt:lpstr>
      <vt:lpstr>JI: A mechanism with its own merits</vt:lpstr>
      <vt:lpstr>Slide 14</vt:lpstr>
      <vt:lpstr>Contact details</vt:lpstr>
    </vt:vector>
  </TitlesOfParts>
  <Company>Global Carbon BV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here the title!</dc:title>
  <dc:subject/>
  <dc:creator>Lennard de Klerk</dc:creator>
  <cp:keywords/>
  <dc:description/>
  <cp:lastModifiedBy>DELL Latitude D630</cp:lastModifiedBy>
  <cp:revision>57</cp:revision>
  <cp:lastPrinted>2004-08-13T08:33:28Z</cp:lastPrinted>
  <dcterms:created xsi:type="dcterms:W3CDTF">2009-03-18T07:37:48Z</dcterms:created>
  <dcterms:modified xsi:type="dcterms:W3CDTF">2010-01-13T16:24:17Z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ar">
    <vt:lpwstr>landscp3.pot</vt:lpwstr>
  </property>
  <property fmtid="{D5CDD505-2E9C-101B-9397-08002B2CF9AE}" pid="3" name="Version">
    <vt:lpwstr>5.4</vt:lpwstr>
  </property>
</Properties>
</file>