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432" r:id="rId3"/>
    <p:sldId id="394" r:id="rId4"/>
    <p:sldId id="338" r:id="rId5"/>
    <p:sldId id="340" r:id="rId6"/>
    <p:sldId id="341" r:id="rId7"/>
    <p:sldId id="418" r:id="rId8"/>
    <p:sldId id="403" r:id="rId9"/>
    <p:sldId id="402" r:id="rId10"/>
    <p:sldId id="407" r:id="rId11"/>
    <p:sldId id="396" r:id="rId12"/>
    <p:sldId id="434" r:id="rId13"/>
    <p:sldId id="433" r:id="rId14"/>
    <p:sldId id="397" r:id="rId15"/>
    <p:sldId id="428" r:id="rId16"/>
    <p:sldId id="398" r:id="rId17"/>
    <p:sldId id="399" r:id="rId18"/>
    <p:sldId id="412" r:id="rId19"/>
    <p:sldId id="414" r:id="rId20"/>
    <p:sldId id="415" r:id="rId21"/>
    <p:sldId id="416" r:id="rId22"/>
    <p:sldId id="417" r:id="rId23"/>
    <p:sldId id="435" r:id="rId24"/>
    <p:sldId id="444" r:id="rId25"/>
    <p:sldId id="436" r:id="rId26"/>
    <p:sldId id="443" r:id="rId27"/>
    <p:sldId id="43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  <a:srgbClr val="FF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2" autoAdjust="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CD19-6387-474B-BF0B-D9BE1D45078A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68A8-9EFE-4958-8897-8CEB6BF1F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4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6053-CDD9-4361-A3D3-500F6CB25C8D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9A4C-0C8A-4403-B505-F656237D4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6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2C78-8755-4D1F-AB6E-DEF48D6C3671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C5A4-19A2-43CB-803E-15BE5C0B7A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7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3047-822E-40B7-A0ED-A7836EA2803E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261E-02DD-43AB-AD0C-C7EB1D0E4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7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60F8-CF23-46B2-8F16-C17CE7BA584D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E3C9-3BB6-44B6-912B-CA8A01121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5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F256-9166-445B-89C7-17CEC689EC46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B57F-58B3-453F-8599-EDC5A06DA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C9CD-3B40-45F4-BFF7-70B691CC808A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5591-0B20-4B90-8BA5-D53D5753F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9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D8B8-1B66-4299-8C71-C41BC5F03755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5E58-8E1B-4663-AC36-487454D818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2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B5AD-229F-4FB2-98D0-5DB792B5E628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65E0-8126-4F99-AFFB-11B687A1F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0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0277-DC5E-40FD-B130-2190BC4C20A5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2F062-657F-495F-B4F1-77AF1B37C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6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96A9-5A8D-47AE-A81C-D82EA3AEA5DC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89D3-EC63-4592-8855-D6D2DFCE7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6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51D269-9170-4344-AE0B-6205EF772491}" type="datetimeFigureOut">
              <a:rPr lang="en-US"/>
              <a:pPr>
                <a:defRPr/>
              </a:pPr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AAE8E-D2D9-4F64-A214-E7C9B8B79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4.bp.blogspot.com/_597Km39HXAk/TD6wy4iQ7-I/AAAAAAAAHdk/gOSUMdo5zKo/s1600/Rupees-symbol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4.bp.blogspot.com/_597Km39HXAk/TD6wy4iQ7-I/AAAAAAAAHdk/gOSUMdo5zKo/s1600/Rupees-symbol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en-US" sz="6600" b="1" smtClean="0"/>
          </a:p>
          <a:p>
            <a:pPr algn="ctr">
              <a:buFontTx/>
              <a:buNone/>
            </a:pPr>
            <a:endParaRPr lang="en-US" sz="8000" b="1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en-US" sz="7200" b="1" smtClean="0">
                <a:solidFill>
                  <a:srgbClr val="006600"/>
                </a:solidFill>
                <a:latin typeface="Arial Black" pitchFamily="34" charset="0"/>
              </a:rPr>
              <a:t>AGRO</a:t>
            </a:r>
            <a:r>
              <a:rPr lang="en-US" sz="7200" b="1" smtClean="0">
                <a:solidFill>
                  <a:srgbClr val="FF3300"/>
                </a:solidFill>
                <a:latin typeface="Arial Black" pitchFamily="34" charset="0"/>
              </a:rPr>
              <a:t>-ECOLOGY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086600" y="3657600"/>
            <a:ext cx="9906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1066800" y="990600"/>
            <a:ext cx="990600" cy="1828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9" descr="Animated frogs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190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en-US" sz="6600" b="1" smtClean="0"/>
          </a:p>
          <a:p>
            <a:pPr algn="ctr">
              <a:buFontTx/>
              <a:buNone/>
            </a:pPr>
            <a:endParaRPr lang="en-US" sz="8000" b="1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en-US" sz="7200" b="1" smtClean="0">
                <a:solidFill>
                  <a:srgbClr val="006600"/>
                </a:solidFill>
                <a:latin typeface="Arial Black" pitchFamily="34" charset="0"/>
              </a:rPr>
              <a:t>AGRO-ECOLOGY </a:t>
            </a:r>
          </a:p>
        </p:txBody>
      </p:sp>
      <p:sp>
        <p:nvSpPr>
          <p:cNvPr id="3" name="Up Arrow 2"/>
          <p:cNvSpPr/>
          <p:nvPr/>
        </p:nvSpPr>
        <p:spPr>
          <a:xfrm>
            <a:off x="7162800" y="762000"/>
            <a:ext cx="10668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1066800" y="838200"/>
            <a:ext cx="1066800" cy="1981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0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6" name="Picture 3" descr="E:\Photos - Monitoring visit by Dr. V.R.Haridas\Picture 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4" descr="E:\Photos - Monitoring visit by Dr. V.R.Haridas\Picture 0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0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2" descr="E:\Caritas Australia Visit - October 2012\CA vis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04800"/>
          <a:ext cx="8763000" cy="6227763"/>
        </p:xfrm>
        <a:graphic>
          <a:graphicData uri="http://schemas.openxmlformats.org/drawingml/2006/table">
            <a:tbl>
              <a:tblPr/>
              <a:tblGrid>
                <a:gridCol w="1732255"/>
                <a:gridCol w="1732255"/>
                <a:gridCol w="1282116"/>
                <a:gridCol w="3366093"/>
                <a:gridCol w="650281"/>
              </a:tblGrid>
              <a:tr h="2103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/>
                          <a:ea typeface="Calibri"/>
                          <a:cs typeface="Times New Roman"/>
                        </a:rPr>
                        <a:t>CROPS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BEFORE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AFTER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Before January 2011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Value</a:t>
                      </a: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Now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Value</a:t>
                      </a: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Tapioca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100 plants yielding 4 kg./plant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700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3000 plants yielding 10 kg./ plant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3000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Banana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50 plants yielding 5 kg/plant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250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2000 plants yielding 12 kg./ plant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24000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Elephant Foot Yam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50 plants yielding 5 kg./ plant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250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4000 plants yielding 7 kg./ plant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28000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Taro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200 plants yielding 5 kg./ plant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1000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5000 plants yielding 8 kg./ plant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 40000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Coffee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Nil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5000 plants  started yielding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Ginger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Tried but not yielding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Got 1850 kg. this year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 55500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Turmeric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Less than 1000 kg.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  8000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Got 32800 kg. this year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328000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Yam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Nil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Got 30000 kg. this year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270000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Chinese Potato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Nil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Got 300 kg. this year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7200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Beans (long)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150 plants yielding 225 kg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 4500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1500 plants yielding 2250 kg.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45000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Tomato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Nil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200 plants yielding 600 kg.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6000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Cabbage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Nil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265 plants yielding 300 kg.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3000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Qualiflower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Nil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50 plants yielding 35 kg.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1050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Carrot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Nil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800 plants yielding 160 kg.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3200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Bitter Guard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5-6 plants yielding 40 kg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800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500 plants yielding 3500 kg.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70000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Snake guard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Nil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Failed except the one cultivated by Ms. Valasala. She got 25 kg. from 5 plants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375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Brinjal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Nil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50 plants yielding 200 kg.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2000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Lady Fingers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Nil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50  plants yielding 75 kg.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ea typeface="Calibri"/>
                          <a:cs typeface="Times New Roman"/>
                        </a:rPr>
                        <a:t>1125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/>
                          <a:ea typeface="Calibri"/>
                          <a:cs typeface="Times New Roman"/>
                        </a:rPr>
                        <a:t>TOTAL VALUE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 15,500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8,87,450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Narrow"/>
                          <a:ea typeface="Calibri"/>
                          <a:cs typeface="Times New Roman"/>
                        </a:rPr>
                        <a:t>DIFFERENCE IN INCOME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Narrow"/>
                          <a:ea typeface="Calibri"/>
                          <a:cs typeface="Times New Roman"/>
                        </a:rPr>
                        <a:t>887450-15500 =      871950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89" marR="46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543" name="il_fi" descr="http://4.bp.blogspot.com/_597Km39HXAk/TD6wy4iQ7-I/AAAAAAAAHdk/gOSUMdo5zKo/s1600/Rupees-symbol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44" name="Picture 1" descr="http://4.bp.blogspot.com/_597Km39HXAk/TD6wy4iQ7-I/AAAAAAAAHdk/gOSUMdo5zKo/s1600/Rupees-symbol.gif"/>
          <p:cNvPicPr>
            <a:picLocks noChangeAspect="1" noChangeArrowheads="1"/>
          </p:cNvPicPr>
          <p:nvPr/>
        </p:nvPicPr>
        <p:blipFill>
          <a:blip r:embed="rId4" r:link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81000"/>
          <a:ext cx="8534400" cy="6011863"/>
        </p:xfrm>
        <a:graphic>
          <a:graphicData uri="http://schemas.openxmlformats.org/drawingml/2006/table">
            <a:tbl>
              <a:tblPr/>
              <a:tblGrid>
                <a:gridCol w="1728813"/>
                <a:gridCol w="2305633"/>
                <a:gridCol w="2094806"/>
                <a:gridCol w="2405148"/>
              </a:tblGrid>
              <a:tr h="977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Crops</a:t>
                      </a:r>
                      <a:endParaRPr lang="en-US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Crops</a:t>
                      </a:r>
                      <a:r>
                        <a:rPr lang="en-US" sz="2000" baseline="0" dirty="0" smtClean="0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added</a:t>
                      </a:r>
                      <a:endParaRPr lang="en-US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Before January 2011</a:t>
                      </a:r>
                      <a:endParaRPr lang="en-US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March 2012</a:t>
                      </a:r>
                      <a:endParaRPr lang="en-US" sz="2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Tapioca. Banana. Yam. Taro, Ginger, Turmeric, Bitter Guard</a:t>
                      </a:r>
                      <a:endParaRPr lang="en-US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Tomato, Coffee, Chinese potato, Cabbage, </a:t>
                      </a:r>
                      <a:r>
                        <a:rPr lang="en-US" sz="2000" dirty="0" err="1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Qualiflower</a:t>
                      </a:r>
                      <a:r>
                        <a:rPr lang="en-US" sz="2000" dirty="0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, Cabbage, </a:t>
                      </a:r>
                      <a:r>
                        <a:rPr lang="en-US" sz="2000" dirty="0" err="1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Brinjal</a:t>
                      </a:r>
                      <a:r>
                        <a:rPr lang="en-US" sz="2000" dirty="0">
                          <a:solidFill>
                            <a:srgbClr val="0F243E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, Snake guard, lady fingers, Coffee,</a:t>
                      </a:r>
                      <a:endParaRPr lang="en-US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15500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US$  310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887450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US$  17749</a:t>
                      </a:r>
                      <a:endParaRPr lang="en-US" sz="2800" dirty="0">
                        <a:solidFill>
                          <a:srgbClr val="0066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999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40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Difference in Income: </a:t>
                      </a:r>
                      <a:r>
                        <a:rPr lang="en-US" sz="4000" b="1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871950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4000" b="1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          = US$ 17439</a:t>
                      </a:r>
                      <a:endParaRPr lang="en-US" sz="40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53" name="il_fi" descr="http://4.bp.blogspot.com/_597Km39HXAk/TD6wy4iQ7-I/AAAAAAAAHdk/gOSUMdo5zKo/s1600/Rupees-symbol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" descr="http://4.bp.blogspot.com/_597Km39HXAk/TD6wy4iQ7-I/AAAAAAAAHdk/gOSUMdo5zKo/s1600/Rupees-symbol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" descr="http://4.bp.blogspot.com/_597Km39HXAk/TD6wy4iQ7-I/AAAAAAAAHdk/gOSUMdo5zKo/s1600/Rupees-symbol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2" descr="DSC0019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3048000"/>
                <a:gridCol w="3429000"/>
                <a:gridCol w="2666999"/>
              </a:tblGrid>
              <a:tr h="979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 Narrow"/>
                          <a:ea typeface="Calibri"/>
                          <a:cs typeface="Times New Roman"/>
                        </a:rPr>
                        <a:t>Particulars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 Narrow"/>
                          <a:ea typeface="Calibri"/>
                          <a:cs typeface="Times New Roman"/>
                        </a:rPr>
                        <a:t>Conventional 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 Narrow"/>
                          <a:ea typeface="Calibri"/>
                          <a:cs typeface="Times New Roman"/>
                        </a:rPr>
                        <a:t>SRI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Calibri"/>
                          <a:cs typeface="Times New Roman"/>
                        </a:rPr>
                        <a:t>Total Expense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 Narrow"/>
                          <a:ea typeface="Calibri"/>
                          <a:cs typeface="Times New Roman"/>
                        </a:rPr>
                        <a:t>7980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 Narrow"/>
                          <a:ea typeface="Calibri"/>
                          <a:cs typeface="Times New Roman"/>
                        </a:rPr>
                        <a:t>4810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Calibri"/>
                          <a:cs typeface="Times New Roman"/>
                        </a:rPr>
                        <a:t>Yield from 50 cents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 Narrow"/>
                          <a:ea typeface="Calibri"/>
                          <a:cs typeface="Times New Roman"/>
                        </a:rPr>
                        <a:t>700 </a:t>
                      </a:r>
                      <a:r>
                        <a:rPr lang="en-US" sz="2400">
                          <a:latin typeface="Arial Narrow"/>
                          <a:ea typeface="Calibri"/>
                          <a:cs typeface="Times New Roman"/>
                        </a:rPr>
                        <a:t>kilogram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 Narrow"/>
                          <a:ea typeface="Calibri"/>
                          <a:cs typeface="Times New Roman"/>
                        </a:rPr>
                        <a:t>1200</a:t>
                      </a:r>
                      <a:r>
                        <a:rPr lang="en-US" sz="2400">
                          <a:latin typeface="Arial Narrow"/>
                          <a:ea typeface="Calibri"/>
                          <a:cs typeface="Times New Roman"/>
                        </a:rPr>
                        <a:t> kilogram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Calibri"/>
                          <a:cs typeface="Times New Roman"/>
                        </a:rPr>
                        <a:t>Rate per 1 kilogram of paddy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 Narrow"/>
                          <a:ea typeface="Calibri"/>
                          <a:cs typeface="Times New Roman"/>
                        </a:rPr>
                        <a:t>Rs. 15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 Narrow"/>
                          <a:ea typeface="Calibri"/>
                          <a:cs typeface="Times New Roman"/>
                        </a:rPr>
                        <a:t>Rs. 15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Calibri"/>
                          <a:cs typeface="Times New Roman"/>
                        </a:rPr>
                        <a:t>Amount received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 Narrow"/>
                          <a:ea typeface="Calibri"/>
                          <a:cs typeface="Times New Roman"/>
                        </a:rPr>
                        <a:t>700 x 15 = 10500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Calibri"/>
                          <a:cs typeface="Times New Roman"/>
                        </a:rPr>
                        <a:t>1200 x 15 =18000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Calibri"/>
                          <a:cs typeface="Times New Roman"/>
                        </a:rPr>
                        <a:t>Net profit from 6.18 cents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 Narrow"/>
                          <a:ea typeface="Calibri"/>
                          <a:cs typeface="Times New Roman"/>
                        </a:rPr>
                        <a:t>10500-7980= Rs.2520 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 Narrow"/>
                          <a:ea typeface="Calibri"/>
                          <a:cs typeface="Times New Roman"/>
                        </a:rPr>
                        <a:t>18000-4810 = Rs. 13190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 Narrow"/>
                          <a:ea typeface="Calibri"/>
                          <a:cs typeface="Times New Roman"/>
                        </a:rPr>
                        <a:t>Difference in income from 50 cents land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 Narrow"/>
                          <a:ea typeface="Calibri"/>
                          <a:cs typeface="Times New Roman"/>
                        </a:rPr>
                        <a:t>                                     Rs. 10670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4953000"/>
          </a:xfrm>
          <a:noFill/>
        </p:spPr>
        <p:txBody>
          <a:bodyPr/>
          <a:lstStyle/>
          <a:p>
            <a:r>
              <a:rPr lang="en-US" sz="7200" b="1" smtClean="0">
                <a:solidFill>
                  <a:srgbClr val="009900"/>
                </a:solidFill>
                <a:latin typeface="Arial Black" pitchFamily="34" charset="0"/>
              </a:rPr>
              <a:t>Human beings had a symbiotic relationship with nature</a:t>
            </a:r>
            <a:r>
              <a:rPr lang="en-US" sz="7200" b="1" smtClean="0">
                <a:solidFill>
                  <a:srgbClr val="0066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3075" name="Picture 14" descr="animated blutter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8153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IN" smtClean="0"/>
              <a:t/>
            </a:r>
            <a:br>
              <a:rPr lang="en-IN" smtClean="0"/>
            </a:br>
            <a:r>
              <a:rPr lang="en-IN" smtClean="0"/>
              <a:t/>
            </a:r>
            <a:br>
              <a:rPr lang="en-IN" smtClean="0"/>
            </a:br>
            <a:r>
              <a:rPr lang="en-IN" smtClean="0"/>
              <a:t>Mr. Rajan:   The Lead Farmer</a:t>
            </a:r>
            <a:r>
              <a:rPr lang="en-US" smtClean="0"/>
              <a:t/>
            </a:r>
            <a:br>
              <a:rPr lang="en-US" smtClean="0"/>
            </a:br>
            <a:r>
              <a:rPr lang="en-IN" b="1" smtClean="0"/>
              <a:t> 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1507" name="Picture 2" descr="IMG_9065(2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2578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G_909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38800" cy="751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G_907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88"/>
            <a:ext cx="9610725" cy="72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763000" cy="5334000"/>
          </a:xfrm>
        </p:spPr>
        <p:txBody>
          <a:bodyPr/>
          <a:lstStyle/>
          <a:p>
            <a:r>
              <a:rPr lang="en-US" sz="9600" smtClean="0">
                <a:latin typeface="Arial Black" pitchFamily="34" charset="0"/>
              </a:rPr>
              <a:t>WHAT SHOULD WE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77000"/>
          </a:xfrm>
        </p:spPr>
        <p:txBody>
          <a:bodyPr/>
          <a:lstStyle/>
          <a:p>
            <a:pPr algn="ctr" eaLnBrk="1" hangingPunct="1"/>
            <a:endParaRPr lang="en-US" b="1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en-US" sz="4000" b="1" smtClean="0">
              <a:solidFill>
                <a:srgbClr val="006600"/>
              </a:solidFill>
              <a:latin typeface="Arial Black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4400" b="1" smtClean="0">
                <a:solidFill>
                  <a:srgbClr val="006600"/>
                </a:solidFill>
                <a:latin typeface="Arial Black" pitchFamily="34" charset="0"/>
              </a:rPr>
              <a:t>Production,</a:t>
            </a:r>
            <a:r>
              <a:rPr lang="en-US" sz="4400" b="1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4400" b="1" smtClean="0">
                <a:solidFill>
                  <a:srgbClr val="00B0F0"/>
                </a:solidFill>
                <a:latin typeface="Arial Black" pitchFamily="34" charset="0"/>
              </a:rPr>
              <a:t>Productivity, </a:t>
            </a:r>
            <a:r>
              <a:rPr lang="en-US" sz="4400" b="1" smtClean="0">
                <a:solidFill>
                  <a:srgbClr val="002060"/>
                </a:solidFill>
                <a:latin typeface="Arial Black" pitchFamily="34" charset="0"/>
              </a:rPr>
              <a:t>Procurement, </a:t>
            </a:r>
            <a:r>
              <a:rPr lang="en-US" sz="4400" b="1" smtClean="0">
                <a:solidFill>
                  <a:srgbClr val="C00000"/>
                </a:solidFill>
                <a:latin typeface="Arial Black" pitchFamily="34" charset="0"/>
              </a:rPr>
              <a:t>Processing,</a:t>
            </a:r>
            <a:r>
              <a:rPr lang="en-US" sz="4400" b="1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4400" b="1" smtClean="0">
                <a:solidFill>
                  <a:srgbClr val="7030A0"/>
                </a:solidFill>
                <a:latin typeface="Arial Black" pitchFamily="34" charset="0"/>
              </a:rPr>
              <a:t>Packing</a:t>
            </a:r>
          </a:p>
          <a:p>
            <a:pPr algn="ctr" eaLnBrk="1" hangingPunct="1">
              <a:buFont typeface="Arial" charset="0"/>
              <a:buNone/>
            </a:pPr>
            <a:r>
              <a:rPr lang="en-US" sz="4400" b="1" smtClean="0">
                <a:solidFill>
                  <a:srgbClr val="002060"/>
                </a:solidFill>
                <a:latin typeface="Arial Black" pitchFamily="34" charset="0"/>
              </a:rPr>
              <a:t> &amp; 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Marketing</a:t>
            </a:r>
          </a:p>
          <a:p>
            <a:pPr algn="ctr" eaLnBrk="1" hangingPunct="1">
              <a:buFont typeface="Arial" charset="0"/>
              <a:buNone/>
            </a:pPr>
            <a:endParaRPr lang="en-US" sz="40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r>
              <a:rPr lang="en-US" sz="6600" b="1" smtClean="0">
                <a:solidFill>
                  <a:srgbClr val="009900"/>
                </a:solidFill>
              </a:rPr>
              <a:t>Agriculture promotion  keeping in mind the symbiotic relationship with nature</a:t>
            </a:r>
            <a:r>
              <a:rPr lang="en-US" sz="6600" b="1" smtClean="0">
                <a:solidFill>
                  <a:srgbClr val="006600"/>
                </a:solidFill>
              </a:rPr>
              <a:t> = </a:t>
            </a:r>
            <a:r>
              <a:rPr lang="en-US" sz="6600" b="1" smtClean="0">
                <a:solidFill>
                  <a:srgbClr val="006600"/>
                </a:solidFill>
                <a:latin typeface="Arial Black" pitchFamily="34" charset="0"/>
              </a:rPr>
              <a:t>AGROECOLOGY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 b="1" u="sng" smtClean="0"/>
              <a:t> </a:t>
            </a:r>
            <a:endParaRPr lang="en-GB" sz="1600" b="1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n-GB" sz="2800" b="1" smtClean="0"/>
          </a:p>
          <a:p>
            <a:pPr algn="ctr">
              <a:lnSpc>
                <a:spcPct val="80000"/>
              </a:lnSpc>
            </a:pPr>
            <a:r>
              <a:rPr lang="en-GB" sz="3600" b="1" smtClean="0">
                <a:solidFill>
                  <a:srgbClr val="006600"/>
                </a:solidFill>
                <a:latin typeface="Arial Black" pitchFamily="34" charset="0"/>
              </a:rPr>
              <a:t>Bring together all “actors” </a:t>
            </a:r>
            <a:r>
              <a:rPr lang="en-GB" sz="2000" b="1" smtClean="0">
                <a:solidFill>
                  <a:srgbClr val="006600"/>
                </a:solidFill>
                <a:latin typeface="Arial Black" pitchFamily="34" charset="0"/>
              </a:rPr>
              <a:t>(CSO’s, Govt., R&amp;D, Framers, Corporate)</a:t>
            </a:r>
            <a:r>
              <a:rPr lang="en-GB" sz="3600" b="1" smtClean="0">
                <a:solidFill>
                  <a:srgbClr val="006600"/>
                </a:solidFill>
                <a:latin typeface="Arial Black" pitchFamily="34" charset="0"/>
              </a:rPr>
              <a:t>– focusing on improved production through Agroecological methods</a:t>
            </a:r>
          </a:p>
          <a:p>
            <a:pPr algn="ctr">
              <a:lnSpc>
                <a:spcPct val="80000"/>
              </a:lnSpc>
            </a:pPr>
            <a:endParaRPr lang="en-GB" sz="3600" b="1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sz="3600" b="1" smtClean="0">
                <a:solidFill>
                  <a:srgbClr val="FF0000"/>
                </a:solidFill>
                <a:latin typeface="Arial Black" pitchFamily="34" charset="0"/>
              </a:rPr>
              <a:t>More Investment is needed in innovative agroecology methods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n-GB" sz="3600" b="1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3600" b="1" smtClean="0">
                <a:solidFill>
                  <a:srgbClr val="0070C0"/>
                </a:solidFill>
                <a:latin typeface="Arial Black" pitchFamily="34" charset="0"/>
              </a:rPr>
              <a:t>Enabling policy environments at national and international levels to recogniaze and support SHF</a:t>
            </a:r>
            <a:endParaRPr lang="en-GB" sz="3600" b="1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endParaRPr lang="en-GB" sz="3600" b="1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</a:pPr>
            <a:endParaRPr lang="en-GB" sz="4000" b="1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4000" b="1" smtClean="0">
                <a:solidFill>
                  <a:srgbClr val="006600"/>
                </a:solidFill>
                <a:latin typeface="Arial Black" pitchFamily="34" charset="0"/>
              </a:rPr>
              <a:t> 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4000" b="1" smtClean="0">
                <a:latin typeface="Arial Black" pitchFamily="34" charset="0"/>
              </a:rPr>
              <a:t> </a:t>
            </a:r>
            <a:endParaRPr lang="en-US" sz="4000" b="1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77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z="4000" b="1" smtClean="0">
              <a:solidFill>
                <a:srgbClr val="006600"/>
              </a:solidFill>
              <a:latin typeface="Arial Black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3600" b="1" smtClean="0">
                <a:solidFill>
                  <a:srgbClr val="003399"/>
                </a:solidFill>
                <a:latin typeface="Arial Black" pitchFamily="34" charset="0"/>
              </a:rPr>
              <a:t>Increased support for the establishment and expansion of smallholder farmers’ collectives </a:t>
            </a:r>
          </a:p>
          <a:p>
            <a:pPr algn="ctr" eaLnBrk="1" hangingPunct="1">
              <a:buFont typeface="Arial" charset="0"/>
              <a:buNone/>
            </a:pPr>
            <a:endParaRPr lang="en-US" sz="3600" b="1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3600" b="1" smtClean="0">
                <a:solidFill>
                  <a:srgbClr val="006600"/>
                </a:solidFill>
                <a:latin typeface="Arial Black" pitchFamily="34" charset="0"/>
              </a:rPr>
              <a:t>Encourage Farmer-to-Farmer learning (Information and best practice sharing)</a:t>
            </a:r>
            <a:r>
              <a:rPr lang="en-US" sz="4000" b="1" smtClean="0">
                <a:solidFill>
                  <a:srgbClr val="00660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1690688" y="2895600"/>
            <a:ext cx="5776912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3300"/>
                </a:solidFill>
                <a:latin typeface="Arial Black"/>
              </a:rPr>
              <a:t>FARMERS </a:t>
            </a: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 flipH="1" flipV="1">
            <a:off x="5181600" y="40386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2819400" y="40386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 flipV="1">
            <a:off x="4191000" y="40386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H="1" flipV="1">
            <a:off x="4876800" y="41148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 flipV="1">
            <a:off x="1524000" y="41148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 flipV="1">
            <a:off x="83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 flipV="1">
            <a:off x="685800" y="35814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>
            <a:off x="8382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1295400" y="2362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2209800" y="2057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H="1">
            <a:off x="2743200" y="21336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15"/>
          <p:cNvSpPr>
            <a:spLocks noChangeShapeType="1"/>
          </p:cNvSpPr>
          <p:nvPr/>
        </p:nvSpPr>
        <p:spPr bwMode="auto">
          <a:xfrm flipH="1">
            <a:off x="3733800" y="19050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6"/>
          <p:cNvSpPr>
            <a:spLocks noChangeShapeType="1"/>
          </p:cNvSpPr>
          <p:nvPr/>
        </p:nvSpPr>
        <p:spPr bwMode="auto">
          <a:xfrm flipH="1">
            <a:off x="3200400" y="19812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H="1">
            <a:off x="4343400" y="1981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 flipH="1">
            <a:off x="5181600" y="19812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 flipH="1">
            <a:off x="5715000" y="19812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 flipH="1">
            <a:off x="6248400" y="19812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H="1">
            <a:off x="6858000" y="2057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 flipH="1">
            <a:off x="7543800" y="22098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 flipH="1">
            <a:off x="7848600" y="28956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Line 24"/>
          <p:cNvSpPr>
            <a:spLocks noChangeShapeType="1"/>
          </p:cNvSpPr>
          <p:nvPr/>
        </p:nvSpPr>
        <p:spPr bwMode="auto">
          <a:xfrm flipH="1" flipV="1">
            <a:off x="7772400" y="3733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Line 25"/>
          <p:cNvSpPr>
            <a:spLocks noChangeShapeType="1"/>
          </p:cNvSpPr>
          <p:nvPr/>
        </p:nvSpPr>
        <p:spPr bwMode="auto">
          <a:xfrm flipH="1" flipV="1">
            <a:off x="7162800" y="4114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Line 26"/>
          <p:cNvSpPr>
            <a:spLocks noChangeShapeType="1"/>
          </p:cNvSpPr>
          <p:nvPr/>
        </p:nvSpPr>
        <p:spPr bwMode="auto">
          <a:xfrm flipH="1" flipV="1">
            <a:off x="6324600" y="40386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27"/>
          <p:cNvSpPr>
            <a:spLocks noChangeShapeType="1"/>
          </p:cNvSpPr>
          <p:nvPr/>
        </p:nvSpPr>
        <p:spPr bwMode="auto">
          <a:xfrm flipV="1">
            <a:off x="3810000" y="4038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Line 28"/>
          <p:cNvSpPr>
            <a:spLocks noChangeShapeType="1"/>
          </p:cNvSpPr>
          <p:nvPr/>
        </p:nvSpPr>
        <p:spPr bwMode="auto">
          <a:xfrm flipV="1">
            <a:off x="1905000" y="3810000"/>
            <a:ext cx="1447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4" name="Line 29"/>
          <p:cNvSpPr>
            <a:spLocks noChangeShapeType="1"/>
          </p:cNvSpPr>
          <p:nvPr/>
        </p:nvSpPr>
        <p:spPr bwMode="auto">
          <a:xfrm flipH="1" flipV="1">
            <a:off x="4648200" y="39624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Line 30"/>
          <p:cNvSpPr>
            <a:spLocks noChangeShapeType="1"/>
          </p:cNvSpPr>
          <p:nvPr/>
        </p:nvSpPr>
        <p:spPr bwMode="auto">
          <a:xfrm flipH="1">
            <a:off x="3429000" y="762000"/>
            <a:ext cx="304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Line 31"/>
          <p:cNvSpPr>
            <a:spLocks noChangeShapeType="1"/>
          </p:cNvSpPr>
          <p:nvPr/>
        </p:nvSpPr>
        <p:spPr bwMode="auto">
          <a:xfrm>
            <a:off x="4724400" y="1295400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Line 32"/>
          <p:cNvSpPr>
            <a:spLocks noChangeShapeType="1"/>
          </p:cNvSpPr>
          <p:nvPr/>
        </p:nvSpPr>
        <p:spPr bwMode="auto">
          <a:xfrm>
            <a:off x="609600" y="23622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Line 33"/>
          <p:cNvSpPr>
            <a:spLocks noChangeShapeType="1"/>
          </p:cNvSpPr>
          <p:nvPr/>
        </p:nvSpPr>
        <p:spPr bwMode="auto">
          <a:xfrm>
            <a:off x="1752600" y="19812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9" name="Line 34"/>
          <p:cNvSpPr>
            <a:spLocks noChangeShapeType="1"/>
          </p:cNvSpPr>
          <p:nvPr/>
        </p:nvSpPr>
        <p:spPr bwMode="auto">
          <a:xfrm flipV="1">
            <a:off x="228600" y="39624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0" name="Line 35"/>
          <p:cNvSpPr>
            <a:spLocks noChangeShapeType="1"/>
          </p:cNvSpPr>
          <p:nvPr/>
        </p:nvSpPr>
        <p:spPr bwMode="auto">
          <a:xfrm flipH="1" flipV="1">
            <a:off x="7543800" y="38100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1" name="Line 36"/>
          <p:cNvSpPr>
            <a:spLocks noChangeShapeType="1"/>
          </p:cNvSpPr>
          <p:nvPr/>
        </p:nvSpPr>
        <p:spPr bwMode="auto">
          <a:xfrm flipH="1" flipV="1">
            <a:off x="5029200" y="39624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2" name="Line 37"/>
          <p:cNvSpPr>
            <a:spLocks noChangeShapeType="1"/>
          </p:cNvSpPr>
          <p:nvPr/>
        </p:nvSpPr>
        <p:spPr bwMode="auto">
          <a:xfrm flipV="1">
            <a:off x="685800" y="4038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Line 38"/>
          <p:cNvSpPr>
            <a:spLocks noChangeShapeType="1"/>
          </p:cNvSpPr>
          <p:nvPr/>
        </p:nvSpPr>
        <p:spPr bwMode="auto">
          <a:xfrm flipH="1">
            <a:off x="5486400" y="609600"/>
            <a:ext cx="228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4" name="Line 39"/>
          <p:cNvSpPr>
            <a:spLocks noChangeShapeType="1"/>
          </p:cNvSpPr>
          <p:nvPr/>
        </p:nvSpPr>
        <p:spPr bwMode="auto">
          <a:xfrm flipH="1">
            <a:off x="6553200" y="990600"/>
            <a:ext cx="304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5" name="Line 40"/>
          <p:cNvSpPr>
            <a:spLocks noChangeShapeType="1"/>
          </p:cNvSpPr>
          <p:nvPr/>
        </p:nvSpPr>
        <p:spPr bwMode="auto">
          <a:xfrm>
            <a:off x="2438400" y="1905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Line 41"/>
          <p:cNvSpPr>
            <a:spLocks noChangeShapeType="1"/>
          </p:cNvSpPr>
          <p:nvPr/>
        </p:nvSpPr>
        <p:spPr bwMode="auto">
          <a:xfrm flipH="1">
            <a:off x="7239000" y="609600"/>
            <a:ext cx="1143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Line 42"/>
          <p:cNvSpPr>
            <a:spLocks noChangeShapeType="1"/>
          </p:cNvSpPr>
          <p:nvPr/>
        </p:nvSpPr>
        <p:spPr bwMode="auto">
          <a:xfrm flipH="1">
            <a:off x="7467600" y="990600"/>
            <a:ext cx="1524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Line 43"/>
          <p:cNvSpPr>
            <a:spLocks noChangeShapeType="1"/>
          </p:cNvSpPr>
          <p:nvPr/>
        </p:nvSpPr>
        <p:spPr bwMode="auto">
          <a:xfrm>
            <a:off x="152400" y="32766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Line 44"/>
          <p:cNvSpPr>
            <a:spLocks noChangeShapeType="1"/>
          </p:cNvSpPr>
          <p:nvPr/>
        </p:nvSpPr>
        <p:spPr bwMode="auto">
          <a:xfrm flipV="1">
            <a:off x="0" y="3657600"/>
            <a:ext cx="1600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0" name="Line 45"/>
          <p:cNvSpPr>
            <a:spLocks noChangeShapeType="1"/>
          </p:cNvSpPr>
          <p:nvPr/>
        </p:nvSpPr>
        <p:spPr bwMode="auto">
          <a:xfrm flipV="1">
            <a:off x="1905000" y="38100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1" name="Line 46"/>
          <p:cNvSpPr>
            <a:spLocks noChangeShapeType="1"/>
          </p:cNvSpPr>
          <p:nvPr/>
        </p:nvSpPr>
        <p:spPr bwMode="auto">
          <a:xfrm flipV="1">
            <a:off x="3048000" y="3810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2" name="Line 47"/>
          <p:cNvSpPr>
            <a:spLocks noChangeShapeType="1"/>
          </p:cNvSpPr>
          <p:nvPr/>
        </p:nvSpPr>
        <p:spPr bwMode="auto">
          <a:xfrm flipH="1" flipV="1">
            <a:off x="5638800" y="37338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 flipH="1">
            <a:off x="4114800" y="609600"/>
            <a:ext cx="76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4" name="Line 49"/>
          <p:cNvSpPr>
            <a:spLocks noChangeShapeType="1"/>
          </p:cNvSpPr>
          <p:nvPr/>
        </p:nvSpPr>
        <p:spPr bwMode="auto">
          <a:xfrm flipH="1">
            <a:off x="6019800" y="762000"/>
            <a:ext cx="152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5" name="Line 50"/>
          <p:cNvSpPr>
            <a:spLocks noChangeShapeType="1"/>
          </p:cNvSpPr>
          <p:nvPr/>
        </p:nvSpPr>
        <p:spPr bwMode="auto">
          <a:xfrm flipH="1">
            <a:off x="7086600" y="914400"/>
            <a:ext cx="609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Line 51"/>
          <p:cNvSpPr>
            <a:spLocks noChangeShapeType="1"/>
          </p:cNvSpPr>
          <p:nvPr/>
        </p:nvSpPr>
        <p:spPr bwMode="auto">
          <a:xfrm flipH="1" flipV="1">
            <a:off x="4419600" y="3810000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" name="Line 52"/>
          <p:cNvSpPr>
            <a:spLocks noChangeShapeType="1"/>
          </p:cNvSpPr>
          <p:nvPr/>
        </p:nvSpPr>
        <p:spPr bwMode="auto">
          <a:xfrm flipH="1" flipV="1">
            <a:off x="6705600" y="38100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Line 53"/>
          <p:cNvSpPr>
            <a:spLocks noChangeShapeType="1"/>
          </p:cNvSpPr>
          <p:nvPr/>
        </p:nvSpPr>
        <p:spPr bwMode="auto">
          <a:xfrm flipV="1">
            <a:off x="3276600" y="38100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9" name="Line 54"/>
          <p:cNvSpPr>
            <a:spLocks noChangeShapeType="1"/>
          </p:cNvSpPr>
          <p:nvPr/>
        </p:nvSpPr>
        <p:spPr bwMode="auto">
          <a:xfrm flipH="1">
            <a:off x="7543800" y="1752600"/>
            <a:ext cx="1295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0" name="Line 55"/>
          <p:cNvSpPr>
            <a:spLocks noChangeShapeType="1"/>
          </p:cNvSpPr>
          <p:nvPr/>
        </p:nvSpPr>
        <p:spPr bwMode="auto">
          <a:xfrm flipH="1">
            <a:off x="7620000" y="35052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2286000" y="52578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Seed Companies</a:t>
            </a:r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0" y="457200"/>
            <a:ext cx="3656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Fertilizer Companies</a:t>
            </a:r>
          </a:p>
        </p:txBody>
      </p:sp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5105400" y="304800"/>
            <a:ext cx="385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Pesticide Companies</a:t>
            </a:r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914400" y="5562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Traders</a:t>
            </a:r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5410200" y="5181600"/>
            <a:ext cx="284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Climate Change</a:t>
            </a: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0" y="1371600"/>
            <a:ext cx="2982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Price fluctuation</a:t>
            </a:r>
          </a:p>
        </p:txBody>
      </p:sp>
      <p:sp>
        <p:nvSpPr>
          <p:cNvPr id="4157" name="Rectangle 60"/>
          <p:cNvSpPr>
            <a:spLocks noChangeArrowheads="1"/>
          </p:cNvSpPr>
          <p:nvPr/>
        </p:nvSpPr>
        <p:spPr bwMode="auto">
          <a:xfrm>
            <a:off x="2971800" y="5943600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Dependency</a:t>
            </a:r>
          </a:p>
        </p:txBody>
      </p:sp>
      <p:sp>
        <p:nvSpPr>
          <p:cNvPr id="4158" name="Rectangle 61"/>
          <p:cNvSpPr>
            <a:spLocks noChangeArrowheads="1"/>
          </p:cNvSpPr>
          <p:nvPr/>
        </p:nvSpPr>
        <p:spPr bwMode="auto">
          <a:xfrm>
            <a:off x="5791200" y="5867400"/>
            <a:ext cx="1620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Suicides</a:t>
            </a:r>
          </a:p>
        </p:txBody>
      </p:sp>
      <p:sp>
        <p:nvSpPr>
          <p:cNvPr id="4159" name="Rectangle 60"/>
          <p:cNvSpPr>
            <a:spLocks noChangeArrowheads="1"/>
          </p:cNvSpPr>
          <p:nvPr/>
        </p:nvSpPr>
        <p:spPr bwMode="auto">
          <a:xfrm>
            <a:off x="4114800" y="838200"/>
            <a:ext cx="376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Declined productivity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4" descr="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838200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20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POISONING OF THE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647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3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154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bac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9375" cap="sq">
            <a:noFill/>
            <a:miter lim="800000"/>
          </a:ln>
          <a:effectLst>
            <a:outerShdw blurRad="812800" dist="101600" dir="18900000" sx="95000" sy="95000" algn="b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rgbClr val="FFFF00"/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rgbClr val="FFFF00"/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8196" name="Picture 1" descr="1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57200"/>
            <a:ext cx="83026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800" b="1" smtClean="0">
                <a:latin typeface="Arial Black" pitchFamily="34" charset="0"/>
              </a:rPr>
              <a:t>The scientific findings have confirmed that nitrous oxides are 300 times more damaging than CO2 in contributing to green house gas emissions.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en-US" sz="6600" b="1" smtClean="0"/>
          </a:p>
          <a:p>
            <a:pPr algn="ctr">
              <a:buFontTx/>
              <a:buNone/>
            </a:pPr>
            <a:endParaRPr lang="en-US" sz="8000" b="1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en-US" sz="7200" b="1" smtClean="0">
                <a:solidFill>
                  <a:srgbClr val="006600"/>
                </a:solidFill>
                <a:latin typeface="Arial Black" pitchFamily="34" charset="0"/>
              </a:rPr>
              <a:t>AGRI-CULTURE 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029200" y="381000"/>
            <a:ext cx="349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RESPECT TO NATURE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219200" y="762000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CULTURE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657600" y="5257800"/>
            <a:ext cx="1716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Toxin Free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019800" y="4572000"/>
            <a:ext cx="180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More Profit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5715000" y="1676400"/>
            <a:ext cx="174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Happiness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5029200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Low Dependency</a:t>
            </a: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1371600" y="2057400"/>
            <a:ext cx="210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Better Health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5867400" y="5867400"/>
            <a:ext cx="177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557</Words>
  <Application>Microsoft Office PowerPoint</Application>
  <PresentationFormat>On-screen Show (4:3)</PresentationFormat>
  <Paragraphs>187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Human beings had a symbiotic relationship with nature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Mr. Rajan:   The Lead Farmer   </vt:lpstr>
      <vt:lpstr>PowerPoint Presentation</vt:lpstr>
      <vt:lpstr>PowerPoint Presentation</vt:lpstr>
      <vt:lpstr>WHAT SHOULD WE DO?</vt:lpstr>
      <vt:lpstr>PowerPoint Presentation</vt:lpstr>
      <vt:lpstr>Agriculture promotion  keeping in mind the symbiotic relationship with nature = AGROECOLOGY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CARITAS1</dc:creator>
  <cp:lastModifiedBy>Eleonore Wesserle</cp:lastModifiedBy>
  <cp:revision>75</cp:revision>
  <dcterms:created xsi:type="dcterms:W3CDTF">2010-06-22T08:56:23Z</dcterms:created>
  <dcterms:modified xsi:type="dcterms:W3CDTF">2013-02-08T16:25:02Z</dcterms:modified>
</cp:coreProperties>
</file>