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handoutMasterIdLst>
    <p:handoutMasterId r:id="rId46"/>
  </p:handoutMasterIdLst>
  <p:sldIdLst>
    <p:sldId id="331" r:id="rId2"/>
    <p:sldId id="332" r:id="rId3"/>
    <p:sldId id="333" r:id="rId4"/>
    <p:sldId id="335" r:id="rId5"/>
    <p:sldId id="336" r:id="rId6"/>
    <p:sldId id="337" r:id="rId7"/>
    <p:sldId id="338" r:id="rId8"/>
    <p:sldId id="339" r:id="rId9"/>
    <p:sldId id="340" r:id="rId10"/>
    <p:sldId id="342" r:id="rId11"/>
    <p:sldId id="343" r:id="rId12"/>
    <p:sldId id="344" r:id="rId13"/>
    <p:sldId id="345" r:id="rId14"/>
    <p:sldId id="346" r:id="rId15"/>
    <p:sldId id="347" r:id="rId16"/>
    <p:sldId id="352" r:id="rId17"/>
    <p:sldId id="349" r:id="rId18"/>
    <p:sldId id="350" r:id="rId19"/>
    <p:sldId id="351" r:id="rId20"/>
    <p:sldId id="353" r:id="rId21"/>
    <p:sldId id="355" r:id="rId22"/>
    <p:sldId id="356" r:id="rId23"/>
    <p:sldId id="357"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72" r:id="rId37"/>
    <p:sldId id="373" r:id="rId38"/>
    <p:sldId id="374" r:id="rId39"/>
    <p:sldId id="375" r:id="rId40"/>
    <p:sldId id="376" r:id="rId41"/>
    <p:sldId id="377" r:id="rId42"/>
    <p:sldId id="378" r:id="rId43"/>
    <p:sldId id="334"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9947" autoAdjust="0"/>
  </p:normalViewPr>
  <p:slideViewPr>
    <p:cSldViewPr>
      <p:cViewPr varScale="1">
        <p:scale>
          <a:sx n="65" d="100"/>
          <a:sy n="65" d="100"/>
        </p:scale>
        <p:origin x="-666"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68" tIns="46584" rIns="93168" bIns="46584" rtlCol="0"/>
          <a:lstStyle>
            <a:lvl1pPr algn="r">
              <a:defRPr sz="1200"/>
            </a:lvl1pPr>
          </a:lstStyle>
          <a:p>
            <a:fld id="{A3654116-512E-42CA-B551-0D28429133F8}" type="datetimeFigureOut">
              <a:rPr lang="en-US" smtClean="0"/>
              <a:pPr/>
              <a:t>10/20/2022</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68" tIns="46584" rIns="93168" bIns="46584"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4820"/>
          </a:xfrm>
          <a:prstGeom prst="rect">
            <a:avLst/>
          </a:prstGeom>
        </p:spPr>
        <p:txBody>
          <a:bodyPr vert="horz" lIns="93168" tIns="46584" rIns="93168" bIns="46584" rtlCol="0" anchor="b"/>
          <a:lstStyle>
            <a:lvl1pPr algn="r">
              <a:defRPr sz="1200"/>
            </a:lvl1pPr>
          </a:lstStyle>
          <a:p>
            <a:fld id="{174F13AA-6BDC-42F0-97BB-898FA013953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1A2DAB5-C690-4A4F-AA6C-2251E114BB53}" type="datetimeFigureOut">
              <a:rPr lang="en-US" smtClean="0"/>
              <a:pPr/>
              <a:t>10/20/2022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47237D2-90DF-4502-9559-A0230EE192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nccsdindia.org/" TargetMode="External"/><Relationship Id="rId2" Type="http://schemas.openxmlformats.org/officeDocument/2006/relationships/hyperlink" Target="mailto:drkiritshelat@gmai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rotWithShape="1">
          <a:blip r:embed="rId2" cstate="print">
            <a:extLst>
              <a:ext uri="{BEBA8EAE-BF5A-486C-A8C5-ECC9F3942E4B}">
                <a14:imgProps xmlns:a14="http://schemas.microsoft.com/office/drawing/2010/main" xmlns="">
                  <a14:imgLayer r:embed="">
                    <a14:imgEffect>
                      <a14:sharpenSoften amount="-26000"/>
                    </a14:imgEffect>
                    <a14:imgEffect>
                      <a14:brightnessContrast bright="4000"/>
                    </a14:imgEffect>
                  </a14:imgLayer>
                </a14:imgProps>
              </a:ext>
            </a:extLst>
          </a:blip>
          <a:srcRect r="48333" b="47778"/>
          <a:stretch/>
        </p:blipFill>
        <p:spPr bwMode="auto">
          <a:xfrm>
            <a:off x="0" y="0"/>
            <a:ext cx="2438400" cy="2100943"/>
          </a:xfrm>
          <a:prstGeom prst="rect">
            <a:avLst/>
          </a:prstGeom>
          <a:noFill/>
          <a:ln w="9525">
            <a:noFill/>
            <a:miter lim="800000"/>
            <a:headEnd/>
            <a:tailEnd/>
          </a:ln>
        </p:spPr>
      </p:pic>
      <p:sp>
        <p:nvSpPr>
          <p:cNvPr id="2" name="Title 1"/>
          <p:cNvSpPr>
            <a:spLocks noGrp="1"/>
          </p:cNvSpPr>
          <p:nvPr>
            <p:ph type="ctrTitle"/>
          </p:nvPr>
        </p:nvSpPr>
        <p:spPr>
          <a:xfrm>
            <a:off x="609601" y="2057400"/>
            <a:ext cx="7391399" cy="3048000"/>
          </a:xfrm>
          <a:solidFill>
            <a:schemeClr val="bg1"/>
          </a:solidFill>
        </p:spPr>
        <p:txBody>
          <a:bodyPr anchor="ctr">
            <a:noAutofit/>
          </a:bodyPr>
          <a:lstStyle/>
          <a:p>
            <a:r>
              <a:rPr lang="en-US" sz="2400" b="1" kern="100" dirty="0" smtClean="0">
                <a:solidFill>
                  <a:schemeClr val="accent6">
                    <a:lumMod val="75000"/>
                  </a:schemeClr>
                </a:solidFill>
              </a:rPr>
              <a:t/>
            </a:r>
            <a:br>
              <a:rPr lang="en-US" sz="2400" b="1" kern="100" dirty="0" smtClean="0">
                <a:solidFill>
                  <a:schemeClr val="accent6">
                    <a:lumMod val="75000"/>
                  </a:schemeClr>
                </a:solidFill>
              </a:rPr>
            </a:br>
            <a:r>
              <a:rPr lang="en-US" sz="4800" b="1" dirty="0" smtClean="0">
                <a:solidFill>
                  <a:srgbClr val="0070C0"/>
                </a:solidFill>
              </a:rPr>
              <a:t/>
            </a:r>
            <a:br>
              <a:rPr lang="en-US" sz="4800" b="1" dirty="0" smtClean="0">
                <a:solidFill>
                  <a:srgbClr val="0070C0"/>
                </a:solidFill>
              </a:rPr>
            </a:br>
            <a:r>
              <a:rPr lang="en-US" b="1" dirty="0" smtClean="0">
                <a:solidFill>
                  <a:srgbClr val="0070C0"/>
                </a:solidFill>
              </a:rPr>
              <a:t>Climate Resilient Development</a:t>
            </a:r>
            <a:br>
              <a:rPr lang="en-US" b="1" dirty="0" smtClean="0">
                <a:solidFill>
                  <a:srgbClr val="0070C0"/>
                </a:solidFill>
              </a:rPr>
            </a:br>
            <a:r>
              <a:rPr lang="en-US" sz="3200" b="1" dirty="0" smtClean="0">
                <a:solidFill>
                  <a:srgbClr val="FFC000"/>
                </a:solidFill>
              </a:rPr>
              <a:t>Indian Perspective</a:t>
            </a:r>
            <a:r>
              <a:rPr lang="en-US" sz="3200" b="1" dirty="0" smtClean="0">
                <a:solidFill>
                  <a:srgbClr val="0070C0"/>
                </a:solidFill>
              </a:rPr>
              <a:t/>
            </a:r>
            <a:br>
              <a:rPr lang="en-US" sz="3200" b="1" dirty="0" smtClean="0">
                <a:solidFill>
                  <a:srgbClr val="0070C0"/>
                </a:solidFill>
              </a:rPr>
            </a:br>
            <a:r>
              <a:rPr lang="en-US" sz="3200" b="1" dirty="0" smtClean="0">
                <a:solidFill>
                  <a:srgbClr val="7030A0"/>
                </a:solidFill>
              </a:rPr>
              <a:t>Agriculture Sector</a:t>
            </a:r>
            <a:r>
              <a:rPr lang="en-US" sz="2800" dirty="0" smtClean="0"/>
              <a:t/>
            </a:r>
            <a:br>
              <a:rPr lang="en-US" sz="2800" dirty="0" smtClean="0"/>
            </a:br>
            <a:r>
              <a:rPr lang="en-IN" sz="2800" dirty="0" smtClean="0">
                <a:ln w="18415" cmpd="sng">
                  <a:solidFill>
                    <a:srgbClr val="FF0066"/>
                  </a:solidFill>
                  <a:prstDash val="solid"/>
                </a:ln>
                <a:effectLst>
                  <a:outerShdw blurRad="63500" dir="3600000" algn="tl" rotWithShape="0">
                    <a:srgbClr val="000000">
                      <a:alpha val="70000"/>
                    </a:srgbClr>
                  </a:outerShdw>
                </a:effectLst>
                <a:latin typeface="Arial Black" pitchFamily="34" charset="0"/>
              </a:rPr>
              <a:t/>
            </a:r>
            <a:br>
              <a:rPr lang="en-IN" sz="2800" dirty="0" smtClean="0">
                <a:ln w="18415" cmpd="sng">
                  <a:solidFill>
                    <a:srgbClr val="FF0066"/>
                  </a:solidFill>
                  <a:prstDash val="solid"/>
                </a:ln>
                <a:effectLst>
                  <a:outerShdw blurRad="63500" dir="3600000" algn="tl" rotWithShape="0">
                    <a:srgbClr val="000000">
                      <a:alpha val="70000"/>
                    </a:srgbClr>
                  </a:outerShdw>
                </a:effectLst>
                <a:latin typeface="Arial Black" pitchFamily="34" charset="0"/>
              </a:rPr>
            </a:br>
            <a:endParaRPr lang="en-US" sz="2400" b="1" dirty="0">
              <a:solidFill>
                <a:schemeClr val="accent6">
                  <a:lumMod val="75000"/>
                </a:schemeClr>
              </a:solidFill>
              <a:latin typeface="+mn-lt"/>
            </a:endParaRPr>
          </a:p>
        </p:txBody>
      </p:sp>
      <p:pic>
        <p:nvPicPr>
          <p:cNvPr id="3" name="Picture 2" descr="https://encrypted-tbn3.gstatic.com/images?q=tbn:ANd9GcSNMh6Rji0eztXv77_14_w4SwaHJ56XFGHRCHA6UahykaDZCVuXHQ"/>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546" r="17877" b="25510"/>
          <a:stretch/>
        </p:blipFill>
        <p:spPr bwMode="auto">
          <a:xfrm>
            <a:off x="7728857" y="5410200"/>
            <a:ext cx="1415143" cy="12192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990600" y="5029201"/>
            <a:ext cx="6477000" cy="1569660"/>
          </a:xfrm>
          <a:prstGeom prst="rect">
            <a:avLst/>
          </a:prstGeom>
          <a:solidFill>
            <a:schemeClr val="bg1"/>
          </a:solidFill>
        </p:spPr>
        <p:txBody>
          <a:bodyPr wrap="square">
            <a:spAutoFit/>
          </a:bodyPr>
          <a:lstStyle/>
          <a:p>
            <a:pPr algn="ctr"/>
            <a:r>
              <a:rPr lang="en-US" sz="2000" b="1" dirty="0" smtClean="0">
                <a:cs typeface="Arial" pitchFamily="34" charset="0"/>
              </a:rPr>
              <a:t>By </a:t>
            </a:r>
          </a:p>
          <a:p>
            <a:pPr algn="ctr"/>
            <a:r>
              <a:rPr lang="en-US" sz="2000" b="1" dirty="0" smtClean="0">
                <a:cs typeface="Arial" pitchFamily="34" charset="0"/>
              </a:rPr>
              <a:t>Dr. </a:t>
            </a:r>
            <a:r>
              <a:rPr lang="en-US" sz="2000" b="1" dirty="0" err="1" smtClean="0">
                <a:cs typeface="Arial" pitchFamily="34" charset="0"/>
              </a:rPr>
              <a:t>Kirit</a:t>
            </a:r>
            <a:r>
              <a:rPr lang="en-US" sz="2000" b="1" dirty="0" smtClean="0">
                <a:cs typeface="Arial" pitchFamily="34" charset="0"/>
              </a:rPr>
              <a:t> </a:t>
            </a:r>
            <a:r>
              <a:rPr lang="en-US" sz="2000" b="1" dirty="0" err="1" smtClean="0">
                <a:cs typeface="Arial" pitchFamily="34" charset="0"/>
              </a:rPr>
              <a:t>Shelat</a:t>
            </a:r>
            <a:r>
              <a:rPr lang="en-US" sz="2000" b="1" dirty="0" smtClean="0">
                <a:cs typeface="Arial" pitchFamily="34" charset="0"/>
              </a:rPr>
              <a:t>, I.A.S. (</a:t>
            </a:r>
            <a:r>
              <a:rPr lang="en-US" sz="2000" b="1" dirty="0" err="1" smtClean="0">
                <a:cs typeface="Arial" pitchFamily="34" charset="0"/>
              </a:rPr>
              <a:t>Retd</a:t>
            </a:r>
            <a:r>
              <a:rPr lang="en-US" sz="2000" b="1" dirty="0" smtClean="0">
                <a:cs typeface="Arial" pitchFamily="34" charset="0"/>
              </a:rPr>
              <a:t>) </a:t>
            </a:r>
          </a:p>
          <a:p>
            <a:pPr algn="ctr"/>
            <a:r>
              <a:rPr lang="en-US" sz="2000" b="1" dirty="0" smtClean="0"/>
              <a:t>Executive Chairman</a:t>
            </a:r>
            <a:endParaRPr lang="en-US" sz="2000" b="1" dirty="0" smtClean="0">
              <a:cs typeface="Arial" pitchFamily="34" charset="0"/>
            </a:endParaRPr>
          </a:p>
          <a:p>
            <a:pPr algn="ctr"/>
            <a:r>
              <a:rPr lang="en-US" b="1" dirty="0" smtClean="0">
                <a:cs typeface="Arial" pitchFamily="34" charset="0"/>
              </a:rPr>
              <a:t>National Council for Climate Change, Sustainable Development </a:t>
            </a:r>
          </a:p>
          <a:p>
            <a:pPr algn="ctr"/>
            <a:r>
              <a:rPr lang="en-US" b="1" dirty="0" smtClean="0">
                <a:cs typeface="Arial" pitchFamily="34" charset="0"/>
              </a:rPr>
              <a:t>and Public Leadership (NCCSD)-Ahmedabad</a:t>
            </a:r>
          </a:p>
        </p:txBody>
      </p:sp>
      <p:sp>
        <p:nvSpPr>
          <p:cNvPr id="9" name="Slide Number Placeholder 8"/>
          <p:cNvSpPr>
            <a:spLocks noGrp="1"/>
          </p:cNvSpPr>
          <p:nvPr>
            <p:ph type="sldNum" sz="quarter" idx="12"/>
          </p:nvPr>
        </p:nvSpPr>
        <p:spPr/>
        <p:txBody>
          <a:bodyPr/>
          <a:lstStyle/>
          <a:p>
            <a:fld id="{B6F15528-21DE-4FAA-801E-634DDDAF4B2B}" type="slidenum">
              <a:rPr lang="en-US" smtClean="0"/>
              <a:pPr/>
              <a:t>1</a:t>
            </a:fld>
            <a:endParaRPr lang="en-US"/>
          </a:p>
        </p:txBody>
      </p:sp>
      <p:sp>
        <p:nvSpPr>
          <p:cNvPr id="10" name="Rectangle 9"/>
          <p:cNvSpPr/>
          <p:nvPr/>
        </p:nvSpPr>
        <p:spPr>
          <a:xfrm>
            <a:off x="533400" y="609600"/>
            <a:ext cx="7543800" cy="1323439"/>
          </a:xfrm>
          <a:prstGeom prst="rect">
            <a:avLst/>
          </a:prstGeom>
        </p:spPr>
        <p:txBody>
          <a:bodyPr wrap="square">
            <a:spAutoFit/>
          </a:bodyPr>
          <a:lstStyle/>
          <a:p>
            <a:pPr algn="ctr"/>
            <a:r>
              <a:rPr lang="en-US" sz="4000" b="1" dirty="0" smtClean="0">
                <a:solidFill>
                  <a:srgbClr val="FF0000"/>
                </a:solidFill>
                <a:cs typeface="Arial" pitchFamily="34" charset="0"/>
              </a:rPr>
              <a:t>…</a:t>
            </a:r>
          </a:p>
          <a:p>
            <a:pPr algn="ctr"/>
            <a:endParaRPr lang="en-US" sz="4000" b="1" dirty="0">
              <a:solidFill>
                <a:srgbClr val="FF0000"/>
              </a:solidFill>
              <a:cs typeface="Arial" pitchFamily="34" charset="0"/>
            </a:endParaRPr>
          </a:p>
        </p:txBody>
      </p:sp>
    </p:spTree>
    <p:extLst>
      <p:ext uri="{BB962C8B-B14F-4D97-AF65-F5344CB8AC3E}">
        <p14:creationId xmlns:p14="http://schemas.microsoft.com/office/powerpoint/2010/main" xmlns="" val="729515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pic>
        <p:nvPicPr>
          <p:cNvPr id="27649" name="Picture 1"/>
          <p:cNvPicPr>
            <a:picLocks noGrp="1" noChangeAspect="1" noChangeArrowheads="1"/>
          </p:cNvPicPr>
          <p:nvPr>
            <p:ph idx="1"/>
          </p:nvPr>
        </p:nvPicPr>
        <p:blipFill>
          <a:blip r:embed="rId2"/>
          <a:srcRect l="14939" t="32142" r="16149" b="14135"/>
          <a:stretch>
            <a:fillRect/>
          </a:stretch>
        </p:blipFill>
        <p:spPr bwMode="auto">
          <a:xfrm>
            <a:off x="152400" y="1295400"/>
            <a:ext cx="8458200" cy="51054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pic>
        <p:nvPicPr>
          <p:cNvPr id="26625" name="Picture 1"/>
          <p:cNvPicPr>
            <a:picLocks noGrp="1" noChangeAspect="1" noChangeArrowheads="1"/>
          </p:cNvPicPr>
          <p:nvPr>
            <p:ph idx="1"/>
          </p:nvPr>
        </p:nvPicPr>
        <p:blipFill>
          <a:blip r:embed="rId2"/>
          <a:srcRect l="14907" t="39961" r="16117" b="19186"/>
          <a:stretch>
            <a:fillRect/>
          </a:stretch>
        </p:blipFill>
        <p:spPr bwMode="auto">
          <a:xfrm>
            <a:off x="381000" y="1600200"/>
            <a:ext cx="8382000" cy="50292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lstStyle/>
          <a:p>
            <a:pPr algn="l"/>
            <a:r>
              <a:rPr lang="en-US" dirty="0" err="1" smtClean="0"/>
              <a:t>Contd</a:t>
            </a:r>
            <a:r>
              <a:rPr lang="en-US" dirty="0" smtClean="0"/>
              <a:t>….</a:t>
            </a:r>
            <a:endParaRPr lang="en-US" dirty="0"/>
          </a:p>
        </p:txBody>
      </p:sp>
      <p:pic>
        <p:nvPicPr>
          <p:cNvPr id="25601" name="Picture 1"/>
          <p:cNvPicPr>
            <a:picLocks noGrp="1" noChangeAspect="1" noChangeArrowheads="1"/>
          </p:cNvPicPr>
          <p:nvPr>
            <p:ph idx="1"/>
          </p:nvPr>
        </p:nvPicPr>
        <p:blipFill>
          <a:blip r:embed="rId2"/>
          <a:srcRect l="14907" t="26938" r="16117" b="19186"/>
          <a:stretch>
            <a:fillRect/>
          </a:stretch>
        </p:blipFill>
        <p:spPr bwMode="auto">
          <a:xfrm>
            <a:off x="304800" y="1447800"/>
            <a:ext cx="8458200" cy="51054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pic>
        <p:nvPicPr>
          <p:cNvPr id="31746" name="Picture 2"/>
          <p:cNvPicPr>
            <a:picLocks noGrp="1" noChangeAspect="1" noChangeArrowheads="1"/>
          </p:cNvPicPr>
          <p:nvPr>
            <p:ph idx="1"/>
          </p:nvPr>
        </p:nvPicPr>
        <p:blipFill>
          <a:blip r:embed="rId2"/>
          <a:srcRect l="20958" t="42090" r="22168" b="17503"/>
          <a:stretch>
            <a:fillRect/>
          </a:stretch>
        </p:blipFill>
        <p:spPr bwMode="auto">
          <a:xfrm>
            <a:off x="304800" y="1295400"/>
            <a:ext cx="8610600" cy="52578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err="1" smtClean="0"/>
              <a:t>Contd</a:t>
            </a:r>
            <a:r>
              <a:rPr lang="en-US" dirty="0" smtClean="0"/>
              <a:t>….</a:t>
            </a:r>
            <a:endParaRPr lang="en-US" dirty="0"/>
          </a:p>
        </p:txBody>
      </p:sp>
      <p:pic>
        <p:nvPicPr>
          <p:cNvPr id="4" name="image19.jpeg"/>
          <p:cNvPicPr>
            <a:picLocks noGrp="1"/>
          </p:cNvPicPr>
          <p:nvPr>
            <p:ph idx="1"/>
          </p:nvPr>
        </p:nvPicPr>
        <p:blipFill>
          <a:blip r:embed="rId2" cstate="print"/>
          <a:stretch>
            <a:fillRect/>
          </a:stretch>
        </p:blipFill>
        <p:spPr>
          <a:xfrm>
            <a:off x="761999" y="1524000"/>
            <a:ext cx="7467601" cy="4724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Fuel Briquettes from Agro Waste</a:t>
            </a:r>
            <a:r>
              <a:rPr lang="en-US" b="1" dirty="0" smtClean="0"/>
              <a:t/>
            </a:r>
            <a:br>
              <a:rPr lang="en-US" b="1" dirty="0" smtClean="0"/>
            </a:br>
            <a:endParaRPr lang="en-US" dirty="0"/>
          </a:p>
        </p:txBody>
      </p:sp>
      <p:sp>
        <p:nvSpPr>
          <p:cNvPr id="3" name="Content Placeholder 2"/>
          <p:cNvSpPr>
            <a:spLocks noGrp="1"/>
          </p:cNvSpPr>
          <p:nvPr>
            <p:ph idx="1"/>
          </p:nvPr>
        </p:nvSpPr>
        <p:spPr>
          <a:xfrm>
            <a:off x="457200" y="1295400"/>
            <a:ext cx="8229600" cy="4830763"/>
          </a:xfrm>
        </p:spPr>
        <p:txBody>
          <a:bodyPr>
            <a:normAutofit fontScale="85000" lnSpcReduction="10000"/>
          </a:bodyPr>
          <a:lstStyle/>
          <a:p>
            <a:pPr lvl="0"/>
            <a:r>
              <a:rPr lang="en-IN" dirty="0" smtClean="0"/>
              <a:t>Gujarat has more than 200 units making fuel briquettes from crop residues. This needs to be popularized – by developing Bankable Plan and promotingruralyouthtoundertakeit.EvenFPOcanbepromoted.Groundnutoilindustries and castor oil mills are using residues as fuel. In Ludhiana recently40unitsmodifiedtheirBoilerstouseAgrowaste.</a:t>
            </a:r>
            <a:endParaRPr lang="en-US" dirty="0" smtClean="0"/>
          </a:p>
          <a:p>
            <a:pPr lvl="0"/>
            <a:r>
              <a:rPr lang="en-IN" dirty="0" smtClean="0"/>
              <a:t>In Kutch ,Gujarat – coal from </a:t>
            </a:r>
            <a:r>
              <a:rPr lang="en-IN" dirty="0" err="1" smtClean="0"/>
              <a:t>Baval-</a:t>
            </a:r>
            <a:r>
              <a:rPr lang="en-IN" i="1" dirty="0" err="1" smtClean="0"/>
              <a:t>Propsopis</a:t>
            </a:r>
            <a:r>
              <a:rPr lang="en-IN" i="1" dirty="0" smtClean="0"/>
              <a:t> </a:t>
            </a:r>
            <a:r>
              <a:rPr lang="en-IN" i="1" dirty="0" err="1" smtClean="0"/>
              <a:t>juliflora</a:t>
            </a:r>
            <a:r>
              <a:rPr lang="en-IN" dirty="0" smtClean="0"/>
              <a:t>–is produced and wellmarketed.Bavalgrowsandexpandsonitsowninthemarginareaofdesert–onwastelandlocalpeople are making ‘coal ’ from it and it is an income generating</a:t>
            </a:r>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endParaRPr lang="en-IN" dirty="0" smtClean="0"/>
          </a:p>
          <a:p>
            <a:r>
              <a:rPr lang="en-IN" dirty="0" smtClean="0"/>
              <a:t>activity. This needs to be expanded for entire </a:t>
            </a:r>
            <a:r>
              <a:rPr lang="en-IN" dirty="0" err="1" smtClean="0"/>
              <a:t>Rann</a:t>
            </a:r>
            <a:r>
              <a:rPr lang="en-IN" dirty="0" smtClean="0"/>
              <a:t> of Kutch–where they can be grown and coal can be produced and it can be self-sustaining income generating activity. It will also reduce salinity ingress and advancement of desert.</a:t>
            </a:r>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pic>
        <p:nvPicPr>
          <p:cNvPr id="4" name="image22.jpeg"/>
          <p:cNvPicPr>
            <a:picLocks noGrp="1"/>
          </p:cNvPicPr>
          <p:nvPr>
            <p:ph idx="1"/>
          </p:nvPr>
        </p:nvPicPr>
        <p:blipFill>
          <a:blip r:embed="rId2" cstate="print"/>
          <a:stretch>
            <a:fillRect/>
          </a:stretch>
        </p:blipFill>
        <p:spPr>
          <a:xfrm>
            <a:off x="762000" y="1600200"/>
            <a:ext cx="3962400" cy="4495800"/>
          </a:xfrm>
          <a:prstGeom prst="rect">
            <a:avLst/>
          </a:prstGeom>
        </p:spPr>
      </p:pic>
      <p:pic>
        <p:nvPicPr>
          <p:cNvPr id="5" name="image23.jpeg"/>
          <p:cNvPicPr/>
          <p:nvPr/>
        </p:nvPicPr>
        <p:blipFill>
          <a:blip r:embed="rId3" cstate="print"/>
          <a:stretch>
            <a:fillRect/>
          </a:stretch>
        </p:blipFill>
        <p:spPr>
          <a:xfrm>
            <a:off x="4648200" y="1600200"/>
            <a:ext cx="3886200" cy="44958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IN" b="1" dirty="0" smtClean="0"/>
              <a:t>Village Level Hydro Power-Maharashtra</a:t>
            </a:r>
            <a:r>
              <a:rPr lang="en-US" b="1" dirty="0" smtClean="0"/>
              <a:t/>
            </a:r>
            <a:br>
              <a:rPr lang="en-US" b="1" dirty="0" smtClean="0"/>
            </a:br>
            <a:endParaRPr lang="en-US" dirty="0"/>
          </a:p>
        </p:txBody>
      </p:sp>
      <p:pic>
        <p:nvPicPr>
          <p:cNvPr id="33794" name="Picture 2"/>
          <p:cNvPicPr>
            <a:picLocks noGrp="1" noChangeAspect="1" noChangeArrowheads="1"/>
          </p:cNvPicPr>
          <p:nvPr>
            <p:ph idx="1"/>
          </p:nvPr>
        </p:nvPicPr>
        <p:blipFill>
          <a:blip r:embed="rId2"/>
          <a:srcRect l="16117" t="28622" r="30638" b="20870"/>
          <a:stretch>
            <a:fillRect/>
          </a:stretch>
        </p:blipFill>
        <p:spPr bwMode="auto">
          <a:xfrm>
            <a:off x="838200" y="1600200"/>
            <a:ext cx="7239000" cy="45720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pic>
        <p:nvPicPr>
          <p:cNvPr id="34818" name="Picture 2"/>
          <p:cNvPicPr>
            <a:picLocks noGrp="1" noChangeAspect="1" noChangeArrowheads="1"/>
          </p:cNvPicPr>
          <p:nvPr>
            <p:ph idx="1"/>
          </p:nvPr>
        </p:nvPicPr>
        <p:blipFill>
          <a:blip r:embed="rId2"/>
          <a:srcRect l="18537" t="45458" r="29428" b="27604"/>
          <a:stretch>
            <a:fillRect/>
          </a:stretch>
        </p:blipFill>
        <p:spPr bwMode="auto">
          <a:xfrm>
            <a:off x="381000" y="1524000"/>
            <a:ext cx="8305800" cy="43434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
            </a:r>
            <a:br>
              <a:rPr lang="en-US" sz="4000" dirty="0" smtClean="0"/>
            </a:br>
            <a:r>
              <a:rPr lang="en-US" sz="4000" dirty="0" smtClean="0"/>
              <a:t>India is a large country with very many Agro-climatic zones.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It has second largest arable land and highest number of farmers.</a:t>
            </a:r>
          </a:p>
          <a:p>
            <a:pPr lvl="0"/>
            <a:r>
              <a:rPr lang="en-US" dirty="0" smtClean="0"/>
              <a:t>The country has had very many droughts- famines in the last century.   To take illustration of Gujarat, Gujarat has had every third year drought and fifth year famine (no rains at all) in the fifties – sixties – even seventies.</a:t>
            </a:r>
          </a:p>
          <a:p>
            <a:pPr lvl="0"/>
            <a:r>
              <a:rPr lang="en-US" dirty="0" smtClean="0"/>
              <a:t>There was large scale migration of cattle – human – deaths – food scarcity – rationing of food and essential commodities.  Food was required to be imported from USA.</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pPr lvl="0"/>
            <a:r>
              <a:rPr lang="en-IN" dirty="0" smtClean="0"/>
              <a:t>HydelEnergybyusinggravityofnaturalwaterspring–VillageSongao–Lotte</a:t>
            </a:r>
            <a:endParaRPr lang="en-US" dirty="0" smtClean="0"/>
          </a:p>
          <a:p>
            <a:r>
              <a:rPr lang="en-IN" dirty="0" smtClean="0"/>
              <a:t>–Maharashtra.</a:t>
            </a:r>
            <a:endParaRPr lang="en-US" dirty="0" smtClean="0"/>
          </a:p>
          <a:p>
            <a:pPr lvl="0"/>
            <a:r>
              <a:rPr lang="en-IN" dirty="0" smtClean="0"/>
              <a:t>Village has a natural water stream having gradient height of more than 100meters.</a:t>
            </a:r>
            <a:endParaRPr lang="en-US" dirty="0" smtClean="0"/>
          </a:p>
          <a:p>
            <a:pPr lvl="0"/>
            <a:r>
              <a:rPr lang="en-IN" dirty="0" smtClean="0"/>
              <a:t>Village constructed check dam in up-stream on top of hill to maintain flow.</a:t>
            </a:r>
            <a:endParaRPr lang="en-US" dirty="0" smtClean="0"/>
          </a:p>
          <a:p>
            <a:pPr lvl="0"/>
            <a:r>
              <a:rPr lang="en-IN" dirty="0" smtClean="0"/>
              <a:t>Villagers have set up a project of 2 kW power generations for community services, such as streetlight, lights in </a:t>
            </a:r>
            <a:r>
              <a:rPr lang="en-IN" dirty="0" err="1" smtClean="0"/>
              <a:t>Panchayat</a:t>
            </a:r>
            <a:r>
              <a:rPr lang="en-IN" dirty="0" smtClean="0"/>
              <a:t> office and primary school.</a:t>
            </a:r>
            <a:endParaRPr lang="en-US" dirty="0" smtClean="0"/>
          </a:p>
          <a:p>
            <a:pPr lvl="0"/>
            <a:r>
              <a:rPr lang="en-IN" dirty="0" smtClean="0"/>
              <a:t>Tail water after power generation is used for agriculture and cattle.</a:t>
            </a:r>
            <a:endParaRPr lang="en-US" dirty="0" smtClean="0"/>
          </a:p>
          <a:p>
            <a:pPr lvl="0"/>
            <a:r>
              <a:rPr lang="en-IN" dirty="0" smtClean="0"/>
              <a:t>Mechanism is simple. It comprises of cylindrical caste iron easing housing an alternator which is connected to turbine through the shaft.   Water is used to turn turbine to generate energy.</a:t>
            </a:r>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fontScale="90000"/>
          </a:bodyPr>
          <a:lstStyle/>
          <a:p>
            <a:r>
              <a:rPr lang="en-IN" dirty="0" smtClean="0"/>
              <a:t/>
            </a:r>
            <a:br>
              <a:rPr lang="en-IN" dirty="0" smtClean="0"/>
            </a:br>
            <a:r>
              <a:rPr lang="en-IN" dirty="0" smtClean="0"/>
              <a:t>Pilot Project on Solar Farming: CropProductionwith1MWSolarPower</a:t>
            </a:r>
            <a:r>
              <a:rPr lang="en-US" dirty="0" smtClean="0"/>
              <a:t/>
            </a:r>
            <a:br>
              <a:rPr lang="en-US" dirty="0" smtClean="0"/>
            </a:br>
            <a:endParaRPr lang="en-US" dirty="0"/>
          </a:p>
        </p:txBody>
      </p:sp>
      <p:pic>
        <p:nvPicPr>
          <p:cNvPr id="4" name="image30.jpeg"/>
          <p:cNvPicPr>
            <a:picLocks noGrp="1"/>
          </p:cNvPicPr>
          <p:nvPr>
            <p:ph idx="1"/>
          </p:nvPr>
        </p:nvPicPr>
        <p:blipFill>
          <a:blip r:embed="rId2" cstate="print"/>
          <a:stretch>
            <a:fillRect/>
          </a:stretch>
        </p:blipFill>
        <p:spPr>
          <a:xfrm>
            <a:off x="762001" y="1600200"/>
            <a:ext cx="7467600" cy="44196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pic>
        <p:nvPicPr>
          <p:cNvPr id="4" name="image31.jpeg"/>
          <p:cNvPicPr>
            <a:picLocks noGrp="1"/>
          </p:cNvPicPr>
          <p:nvPr>
            <p:ph idx="1"/>
          </p:nvPr>
        </p:nvPicPr>
        <p:blipFill>
          <a:blip r:embed="rId2" cstate="print"/>
          <a:stretch>
            <a:fillRect/>
          </a:stretch>
        </p:blipFill>
        <p:spPr>
          <a:xfrm>
            <a:off x="381000" y="1600200"/>
            <a:ext cx="4114799" cy="4648199"/>
          </a:xfrm>
          <a:prstGeom prst="rect">
            <a:avLst/>
          </a:prstGeom>
        </p:spPr>
      </p:pic>
      <p:pic>
        <p:nvPicPr>
          <p:cNvPr id="5" name="image32.jpeg"/>
          <p:cNvPicPr/>
          <p:nvPr/>
        </p:nvPicPr>
        <p:blipFill>
          <a:blip r:embed="rId3" cstate="print"/>
          <a:stretch>
            <a:fillRect/>
          </a:stretch>
        </p:blipFill>
        <p:spPr>
          <a:xfrm>
            <a:off x="4572000" y="1676400"/>
            <a:ext cx="4114800" cy="4572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pPr lvl="0"/>
            <a:r>
              <a:rPr lang="en-IN" dirty="0" smtClean="0"/>
              <a:t>1MW Solar PV Pilot Project undertaken by AAU in collaboration with Gujarat Industries Power Company Limited (</a:t>
            </a:r>
            <a:r>
              <a:rPr lang="en-IN" dirty="0" err="1" smtClean="0"/>
              <a:t>GoG</a:t>
            </a:r>
            <a:r>
              <a:rPr lang="en-IN" dirty="0" smtClean="0"/>
              <a:t>) at Village </a:t>
            </a:r>
            <a:r>
              <a:rPr lang="en-IN" dirty="0" err="1" smtClean="0"/>
              <a:t>Amrol</a:t>
            </a:r>
            <a:r>
              <a:rPr lang="en-IN" dirty="0" smtClean="0"/>
              <a:t> , </a:t>
            </a:r>
            <a:r>
              <a:rPr lang="en-IN" dirty="0" err="1" smtClean="0"/>
              <a:t>Anand</a:t>
            </a:r>
            <a:r>
              <a:rPr lang="en-IN" dirty="0" smtClean="0"/>
              <a:t> District.</a:t>
            </a:r>
            <a:endParaRPr lang="en-US" dirty="0" smtClean="0"/>
          </a:p>
          <a:p>
            <a:pPr lvl="0"/>
            <a:r>
              <a:rPr lang="en-IN" dirty="0" smtClean="0"/>
              <a:t>1.5ha cultivatable area – Solar panel size 2x1m, 310 </a:t>
            </a:r>
            <a:r>
              <a:rPr lang="en-IN" dirty="0" err="1" smtClean="0"/>
              <a:t>Wp</a:t>
            </a:r>
            <a:r>
              <a:rPr lang="en-IN" dirty="0" smtClean="0"/>
              <a:t> capacity</a:t>
            </a:r>
            <a:endParaRPr lang="en-US" dirty="0" smtClean="0"/>
          </a:p>
          <a:p>
            <a:pPr lvl="0"/>
            <a:r>
              <a:rPr lang="en-IN" dirty="0" smtClean="0"/>
              <a:t>Number of Rows=17;Totalsolarpanels=3240</a:t>
            </a:r>
            <a:endParaRPr lang="en-US" dirty="0" smtClean="0"/>
          </a:p>
          <a:p>
            <a:pPr lvl="0"/>
            <a:r>
              <a:rPr lang="en-IN" dirty="0" smtClean="0"/>
              <a:t>Distance between two rows=10m</a:t>
            </a:r>
            <a:endParaRPr lang="en-US" dirty="0" smtClean="0"/>
          </a:p>
          <a:p>
            <a:pPr lvl="0"/>
            <a:r>
              <a:rPr lang="en-IN" dirty="0" smtClean="0"/>
              <a:t>Spacing between two panels=25,150 and grown(</a:t>
            </a:r>
            <a:r>
              <a:rPr lang="en-IN" dirty="0" err="1" smtClean="0"/>
              <a:t>Kharif</a:t>
            </a:r>
            <a:r>
              <a:rPr lang="en-IN" dirty="0" smtClean="0"/>
              <a:t>, </a:t>
            </a:r>
            <a:r>
              <a:rPr lang="en-IN" dirty="0" err="1" smtClean="0"/>
              <a:t>rabi</a:t>
            </a:r>
            <a:r>
              <a:rPr lang="en-IN" dirty="0" smtClean="0"/>
              <a:t> and summer seasons)–Groundnut,Soybean,Pearlmillet,Pigeonpea,Wheat,Mustard,Okra,Greengram,Maize,Cotton,Amaranthus,etc.</a:t>
            </a:r>
            <a:endParaRPr lang="en-US" dirty="0" smtClean="0"/>
          </a:p>
          <a:p>
            <a:pPr lvl="0"/>
            <a:r>
              <a:rPr lang="en-IN" dirty="0" err="1" smtClean="0"/>
              <a:t>Powergeneration</a:t>
            </a:r>
            <a:r>
              <a:rPr lang="en-IN" dirty="0" smtClean="0"/>
              <a:t> of 4320 to 4560kWh/day. The power generated is sold to Madhya Gujarat </a:t>
            </a:r>
            <a:r>
              <a:rPr lang="en-IN" dirty="0" err="1" smtClean="0"/>
              <a:t>Vij</a:t>
            </a:r>
            <a:r>
              <a:rPr lang="en-IN" dirty="0" smtClean="0"/>
              <a:t> Company Limited</a:t>
            </a:r>
            <a:endParaRPr lang="en-US" dirty="0" smtClean="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pPr lvl="0"/>
            <a:r>
              <a:rPr lang="en-IN" dirty="0" smtClean="0"/>
              <a:t>The farmer could get the benefit of power generation along with crop production as an additional income.</a:t>
            </a:r>
            <a:endParaRPr lang="en-US" dirty="0" smtClean="0"/>
          </a:p>
          <a:p>
            <a:pPr lvl="0"/>
            <a:r>
              <a:rPr lang="en-IN" dirty="0" smtClean="0"/>
              <a:t>State and Central governments gave 60 per cent subsidy on the cost of the project. The farmer is required to bear 5per cent cost, while 35 per cent will be provided to him as an affordable loan with interest rates of 4.5-6%</a:t>
            </a:r>
            <a:endParaRPr lang="en-US" dirty="0" smtClean="0"/>
          </a:p>
          <a:p>
            <a:pPr lvl="0"/>
            <a:r>
              <a:rPr lang="en-IN" dirty="0" smtClean="0"/>
              <a:t>For the first 7 years, farmers will get INR 3.5 per kWh sold.</a:t>
            </a:r>
            <a:endParaRPr lang="en-US" dirty="0" smtClean="0"/>
          </a:p>
          <a:p>
            <a:pPr lvl="0"/>
            <a:r>
              <a:rPr lang="en-IN" dirty="0" smtClean="0"/>
              <a:t>This is now under scheme Surya </a:t>
            </a:r>
            <a:r>
              <a:rPr lang="en-IN" dirty="0" err="1" smtClean="0"/>
              <a:t>Kisan</a:t>
            </a:r>
            <a:r>
              <a:rPr lang="en-IN" dirty="0" smtClean="0"/>
              <a:t> </a:t>
            </a:r>
            <a:r>
              <a:rPr lang="en-IN" dirty="0" err="1" smtClean="0"/>
              <a:t>Yogna</a:t>
            </a:r>
            <a:r>
              <a:rPr lang="en-IN" dirty="0" smtClean="0"/>
              <a:t>. In Gujarat 4520 farmers are benefiting by selling excess electricity generated and have extra source of Income.</a:t>
            </a:r>
            <a:endParaRPr lang="en-US"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IN" b="1" dirty="0" err="1" smtClean="0"/>
              <a:t>Banas</a:t>
            </a:r>
            <a:r>
              <a:rPr lang="en-IN" b="1" dirty="0" smtClean="0"/>
              <a:t> Bio-CNG Unit</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IN" dirty="0" smtClean="0"/>
              <a:t>The </a:t>
            </a:r>
            <a:r>
              <a:rPr lang="en-IN" dirty="0" err="1" smtClean="0"/>
              <a:t>Banas</a:t>
            </a:r>
            <a:r>
              <a:rPr lang="en-IN" dirty="0" smtClean="0"/>
              <a:t>, Asia’s largest milk processing cooperative located at </a:t>
            </a:r>
            <a:r>
              <a:rPr lang="en-IN" dirty="0" err="1" smtClean="0"/>
              <a:t>Palanpur</a:t>
            </a:r>
            <a:r>
              <a:rPr lang="en-IN" dirty="0" smtClean="0"/>
              <a:t> in the state of Gujarat, India developed a 3500 cubic meter Biogas reactor exclusively for the production of Bio-CNG and organic manure production. The plant uses cattle dung and agricultural waste as a feedstock. The project was commissioned under “</a:t>
            </a:r>
            <a:r>
              <a:rPr lang="en-IN" dirty="0" err="1" smtClean="0"/>
              <a:t>Swachh</a:t>
            </a:r>
            <a:r>
              <a:rPr lang="en-IN" dirty="0" smtClean="0"/>
              <a:t> Bharat Mission”, the vision of </a:t>
            </a:r>
            <a:r>
              <a:rPr lang="en-IN" dirty="0" err="1" smtClean="0"/>
              <a:t>Shri</a:t>
            </a:r>
            <a:r>
              <a:rPr lang="en-IN" dirty="0" smtClean="0"/>
              <a:t> </a:t>
            </a:r>
            <a:r>
              <a:rPr lang="en-IN" dirty="0" err="1" smtClean="0"/>
              <a:t>Narendra</a:t>
            </a:r>
            <a:r>
              <a:rPr lang="en-IN" dirty="0" smtClean="0"/>
              <a:t> </a:t>
            </a:r>
            <a:r>
              <a:rPr lang="en-IN" dirty="0" err="1" smtClean="0"/>
              <a:t>Modi</a:t>
            </a:r>
            <a:r>
              <a:rPr lang="en-IN" dirty="0" smtClean="0"/>
              <a:t>, Prime Minister of India. </a:t>
            </a:r>
            <a:r>
              <a:rPr lang="en-IN" dirty="0" err="1" smtClean="0"/>
              <a:t>Shri</a:t>
            </a:r>
            <a:r>
              <a:rPr lang="en-IN" dirty="0" smtClean="0"/>
              <a:t> </a:t>
            </a:r>
            <a:r>
              <a:rPr lang="en-IN" dirty="0" err="1" smtClean="0"/>
              <a:t>Shankarbhai</a:t>
            </a:r>
            <a:r>
              <a:rPr lang="en-IN" dirty="0" smtClean="0"/>
              <a:t> </a:t>
            </a:r>
            <a:r>
              <a:rPr lang="en-IN" dirty="0" err="1" smtClean="0"/>
              <a:t>Chaudhary</a:t>
            </a:r>
            <a:r>
              <a:rPr lang="en-IN" dirty="0" smtClean="0"/>
              <a:t>, Chairman of the dairy was instrumental behind the world –class development.</a:t>
            </a:r>
            <a:endParaRPr lang="en-US"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Rural Energy Security Focusing Farmers</a:t>
            </a:r>
            <a:br>
              <a:rPr lang="en-US" b="1" dirty="0" smtClean="0"/>
            </a:br>
            <a:endParaRPr lang="en-US" dirty="0"/>
          </a:p>
        </p:txBody>
      </p:sp>
      <p:sp>
        <p:nvSpPr>
          <p:cNvPr id="3" name="Content Placeholder 2"/>
          <p:cNvSpPr>
            <a:spLocks noGrp="1"/>
          </p:cNvSpPr>
          <p:nvPr>
            <p:ph idx="1"/>
          </p:nvPr>
        </p:nvSpPr>
        <p:spPr/>
        <p:txBody>
          <a:bodyPr/>
          <a:lstStyle/>
          <a:p>
            <a:r>
              <a:rPr lang="en-IN" dirty="0" smtClean="0"/>
              <a:t>Rice being staple food for more than 50% of the population, its sustainable production is of utmost importance. The two essential resources, the excess water and the skilled labour are both becoming limited. Not requiring the transplanting and the </a:t>
            </a:r>
            <a:r>
              <a:rPr lang="en-IN" dirty="0" err="1" smtClean="0"/>
              <a:t>puddling</a:t>
            </a:r>
            <a:r>
              <a:rPr lang="en-IN" dirty="0" smtClean="0"/>
              <a:t> ; SRT gives relief to the tune of 50% reduction in both the input requirements.</a:t>
            </a:r>
            <a:endParaRPr lang="en-US" dirty="0" smtClean="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pic>
        <p:nvPicPr>
          <p:cNvPr id="4" name="image76.jpeg"/>
          <p:cNvPicPr>
            <a:picLocks noGrp="1"/>
          </p:cNvPicPr>
          <p:nvPr>
            <p:ph idx="1"/>
          </p:nvPr>
        </p:nvPicPr>
        <p:blipFill>
          <a:blip r:embed="rId2" cstate="print"/>
          <a:stretch>
            <a:fillRect/>
          </a:stretch>
        </p:blipFill>
        <p:spPr>
          <a:xfrm>
            <a:off x="561416" y="1600200"/>
            <a:ext cx="8021168" cy="452596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pic>
        <p:nvPicPr>
          <p:cNvPr id="4" name="image78.jpeg"/>
          <p:cNvPicPr>
            <a:picLocks noGrp="1"/>
          </p:cNvPicPr>
          <p:nvPr>
            <p:ph idx="1"/>
          </p:nvPr>
        </p:nvPicPr>
        <p:blipFill>
          <a:blip r:embed="rId2" cstate="print"/>
          <a:stretch>
            <a:fillRect/>
          </a:stretch>
        </p:blipFill>
        <p:spPr>
          <a:xfrm>
            <a:off x="921174" y="1600200"/>
            <a:ext cx="7301651" cy="452596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pic>
        <p:nvPicPr>
          <p:cNvPr id="4" name="image79.jpeg"/>
          <p:cNvPicPr>
            <a:picLocks noGrp="1"/>
          </p:cNvPicPr>
          <p:nvPr>
            <p:ph idx="1"/>
          </p:nvPr>
        </p:nvPicPr>
        <p:blipFill>
          <a:blip r:embed="rId2" cstate="print"/>
          <a:stretch>
            <a:fillRect/>
          </a:stretch>
        </p:blipFill>
        <p:spPr>
          <a:xfrm>
            <a:off x="381000" y="1524000"/>
            <a:ext cx="4114799" cy="4648200"/>
          </a:xfrm>
          <a:prstGeom prst="rect">
            <a:avLst/>
          </a:prstGeom>
        </p:spPr>
      </p:pic>
      <p:pic>
        <p:nvPicPr>
          <p:cNvPr id="5" name="image80.jpeg"/>
          <p:cNvPicPr/>
          <p:nvPr/>
        </p:nvPicPr>
        <p:blipFill>
          <a:blip r:embed="rId3" cstate="print"/>
          <a:stretch>
            <a:fillRect/>
          </a:stretch>
        </p:blipFill>
        <p:spPr>
          <a:xfrm>
            <a:off x="4572000" y="1524000"/>
            <a:ext cx="4190999" cy="4572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the seventies, India introduced new varieties Hybrid Seeds – supported by fertilizer and pasting management.</a:t>
            </a:r>
          </a:p>
          <a:p>
            <a:pPr lvl="0"/>
            <a:r>
              <a:rPr lang="en-US" dirty="0" smtClean="0"/>
              <a:t>This changed agriculture productivity.</a:t>
            </a:r>
          </a:p>
          <a:p>
            <a:pPr lvl="0"/>
            <a:r>
              <a:rPr lang="en-US" dirty="0" smtClean="0"/>
              <a:t>This was backed Land Reforms and land was transferred actual tillers by land lords.</a:t>
            </a:r>
          </a:p>
          <a:p>
            <a:pPr lvl="0"/>
            <a:r>
              <a:rPr lang="en-US" dirty="0" smtClean="0"/>
              <a:t>Agricultural credit was streamlined.</a:t>
            </a:r>
          </a:p>
          <a:p>
            <a:pPr lvl="0"/>
            <a:r>
              <a:rPr lang="en-US" dirty="0" smtClean="0"/>
              <a:t>A massive </a:t>
            </a:r>
            <a:r>
              <a:rPr lang="en-US" dirty="0" err="1" smtClean="0"/>
              <a:t>programme</a:t>
            </a:r>
            <a:r>
              <a:rPr lang="en-US" dirty="0" smtClean="0"/>
              <a:t> for rural poor was undertaken – known Integrated Rural Development.</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mage81.jpeg"/>
          <p:cNvPicPr>
            <a:picLocks noGrp="1"/>
          </p:cNvPicPr>
          <p:nvPr>
            <p:ph idx="1"/>
          </p:nvPr>
        </p:nvPicPr>
        <p:blipFill>
          <a:blip r:embed="rId2" cstate="print"/>
          <a:stretch>
            <a:fillRect/>
          </a:stretch>
        </p:blipFill>
        <p:spPr>
          <a:xfrm>
            <a:off x="605074" y="1600200"/>
            <a:ext cx="7933852" cy="452596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
            </a:r>
            <a:br>
              <a:rPr lang="en-US" dirty="0" smtClean="0"/>
            </a:br>
            <a:endParaRPr lang="en-US" dirty="0"/>
          </a:p>
        </p:txBody>
      </p:sp>
      <p:pic>
        <p:nvPicPr>
          <p:cNvPr id="35842" name="Picture 2"/>
          <p:cNvPicPr>
            <a:picLocks noChangeAspect="1" noChangeArrowheads="1"/>
          </p:cNvPicPr>
          <p:nvPr/>
        </p:nvPicPr>
        <p:blipFill>
          <a:blip r:embed="rId2"/>
          <a:srcRect l="19531" t="38043" r="28125" b="30435"/>
          <a:stretch>
            <a:fillRect/>
          </a:stretch>
        </p:blipFill>
        <p:spPr bwMode="auto">
          <a:xfrm>
            <a:off x="381000" y="1447800"/>
            <a:ext cx="8382000" cy="51054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fontScale="90000"/>
          </a:bodyPr>
          <a:lstStyle/>
          <a:p>
            <a:r>
              <a:rPr lang="en-US" b="1" dirty="0" smtClean="0"/>
              <a:t>Case Study-“Zero Waste Village” </a:t>
            </a:r>
            <a:br>
              <a:rPr lang="en-US" b="1" dirty="0" smtClean="0"/>
            </a:br>
            <a:r>
              <a:rPr lang="en-US" sz="3600" b="1" dirty="0" smtClean="0"/>
              <a:t>by Solid and Liquid Waste Management” Genesis:</a:t>
            </a:r>
            <a:r>
              <a:rPr lang="en-US" dirty="0" smtClean="0"/>
              <a:t/>
            </a:r>
            <a:br>
              <a:rPr lang="en-US" dirty="0" smtClean="0"/>
            </a:br>
            <a:endParaRPr lang="en-US" dirty="0"/>
          </a:p>
        </p:txBody>
      </p:sp>
      <p:sp>
        <p:nvSpPr>
          <p:cNvPr id="3" name="Content Placeholder 2"/>
          <p:cNvSpPr>
            <a:spLocks noGrp="1"/>
          </p:cNvSpPr>
          <p:nvPr>
            <p:ph idx="1"/>
          </p:nvPr>
        </p:nvSpPr>
        <p:spPr>
          <a:xfrm>
            <a:off x="457200" y="2133600"/>
            <a:ext cx="8001000" cy="3992563"/>
          </a:xfrm>
        </p:spPr>
        <p:txBody>
          <a:bodyPr>
            <a:normAutofit fontScale="77500" lnSpcReduction="20000"/>
          </a:bodyPr>
          <a:lstStyle/>
          <a:p>
            <a:pPr lvl="0"/>
            <a:r>
              <a:rPr lang="en-IN" dirty="0" err="1" smtClean="0"/>
              <a:t>Khanderaopura</a:t>
            </a:r>
            <a:r>
              <a:rPr lang="en-IN" dirty="0" smtClean="0"/>
              <a:t> village (</a:t>
            </a:r>
            <a:r>
              <a:rPr lang="en-IN" dirty="0" err="1" smtClean="0"/>
              <a:t>Padra</a:t>
            </a:r>
            <a:r>
              <a:rPr lang="en-IN" dirty="0" smtClean="0"/>
              <a:t> block of </a:t>
            </a:r>
            <a:r>
              <a:rPr lang="en-IN" dirty="0" err="1" smtClean="0"/>
              <a:t>Vadodara</a:t>
            </a:r>
            <a:r>
              <a:rPr lang="en-IN" dirty="0" smtClean="0"/>
              <a:t> District, Gujarat)is a villagehavingpopulationof1500having185households.</a:t>
            </a:r>
            <a:endParaRPr lang="en-US" dirty="0" smtClean="0"/>
          </a:p>
          <a:p>
            <a:pPr lvl="0"/>
            <a:r>
              <a:rPr lang="en-IN" dirty="0" smtClean="0"/>
              <a:t>In2016thisvillagehadanoutbreakofCholeraanditearnedabadname.It remained focus of media for a long period. </a:t>
            </a:r>
            <a:r>
              <a:rPr lang="en-IN" dirty="0" err="1" smtClean="0"/>
              <a:t>Shroff</a:t>
            </a:r>
            <a:r>
              <a:rPr lang="en-IN" dirty="0" smtClean="0"/>
              <a:t> Foundation Trust wasrequestedtolookintotheproblemsofsanitation&amp;hygieneofthisvillage.</a:t>
            </a:r>
            <a:endParaRPr lang="en-US" dirty="0" smtClean="0"/>
          </a:p>
          <a:p>
            <a:r>
              <a:rPr lang="en-IN" dirty="0" smtClean="0"/>
              <a:t>Thus, it was decided by the village community that this village would need to be qualified for ODF and the drainage line would be repaired to make it functional.</a:t>
            </a:r>
            <a:endParaRPr lang="en-US" dirty="0" smtClean="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IN" b="1" dirty="0" smtClean="0"/>
              <a:t/>
            </a:r>
            <a:br>
              <a:rPr lang="en-IN" b="1" dirty="0" smtClean="0"/>
            </a:br>
            <a:r>
              <a:rPr lang="en-IN" b="1" dirty="0" smtClean="0"/>
              <a:t>Experience Sharing-Use of Technology –City Sewage Treated and Recycled for Agriculture</a:t>
            </a:r>
            <a:r>
              <a:rPr lang="en-US" b="1" dirty="0" smtClean="0"/>
              <a:t/>
            </a:r>
            <a:br>
              <a:rPr lang="en-US" b="1" dirty="0" smtClean="0"/>
            </a:br>
            <a:endParaRPr lang="en-US" dirty="0"/>
          </a:p>
        </p:txBody>
      </p:sp>
      <p:sp>
        <p:nvSpPr>
          <p:cNvPr id="3" name="Content Placeholder 2"/>
          <p:cNvSpPr>
            <a:spLocks noGrp="1"/>
          </p:cNvSpPr>
          <p:nvPr>
            <p:ph idx="1"/>
          </p:nvPr>
        </p:nvSpPr>
        <p:spPr>
          <a:xfrm>
            <a:off x="457200" y="1981200"/>
            <a:ext cx="8001000" cy="4144963"/>
          </a:xfrm>
        </p:spPr>
        <p:txBody>
          <a:bodyPr>
            <a:normAutofit fontScale="85000" lnSpcReduction="10000"/>
          </a:bodyPr>
          <a:lstStyle/>
          <a:p>
            <a:r>
              <a:rPr lang="en-IN" dirty="0" err="1" smtClean="0"/>
              <a:t>Jalna</a:t>
            </a:r>
            <a:r>
              <a:rPr lang="en-IN" dirty="0" smtClean="0"/>
              <a:t> is a city located in </a:t>
            </a:r>
            <a:r>
              <a:rPr lang="en-IN" dirty="0" err="1" smtClean="0"/>
              <a:t>Marathwada</a:t>
            </a:r>
            <a:r>
              <a:rPr lang="en-IN" dirty="0" smtClean="0"/>
              <a:t> and receives very less rainfall and is drought prone area. Having population of around 3.0 </a:t>
            </a:r>
            <a:r>
              <a:rPr lang="en-IN" dirty="0" err="1" smtClean="0"/>
              <a:t>lakhs</a:t>
            </a:r>
            <a:r>
              <a:rPr lang="en-IN" dirty="0" smtClean="0"/>
              <a:t>, availability of domestic sewage is sufficient including in summers. Farmers of </a:t>
            </a:r>
            <a:r>
              <a:rPr lang="en-IN" dirty="0" err="1" smtClean="0"/>
              <a:t>Jalna</a:t>
            </a:r>
            <a:r>
              <a:rPr lang="en-IN" dirty="0" smtClean="0"/>
              <a:t> here facing shortage of water for agriculture and therefore it was decided to treat the city sewage (from nearby </a:t>
            </a:r>
            <a:r>
              <a:rPr lang="en-IN" dirty="0" err="1" smtClean="0"/>
              <a:t>nallah</a:t>
            </a:r>
            <a:r>
              <a:rPr lang="en-IN" dirty="0" smtClean="0"/>
              <a:t>) through </a:t>
            </a:r>
            <a:r>
              <a:rPr lang="en-IN" dirty="0" err="1" smtClean="0"/>
              <a:t>Bioflter</a:t>
            </a:r>
            <a:r>
              <a:rPr lang="en-IN" dirty="0" smtClean="0"/>
              <a:t> Technology and reuse for agriculture. Since then the farmer are able to take 3-4 crops per year and their problem of water shortage was completely resolved.</a:t>
            </a:r>
            <a:endParaRPr lang="en-US"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pic>
        <p:nvPicPr>
          <p:cNvPr id="4" name="image92.jpeg"/>
          <p:cNvPicPr>
            <a:picLocks noGrp="1"/>
          </p:cNvPicPr>
          <p:nvPr>
            <p:ph idx="1"/>
          </p:nvPr>
        </p:nvPicPr>
        <p:blipFill>
          <a:blip r:embed="rId2" cstate="print"/>
          <a:stretch>
            <a:fillRect/>
          </a:stretch>
        </p:blipFill>
        <p:spPr>
          <a:xfrm>
            <a:off x="457200" y="1447800"/>
            <a:ext cx="8229600" cy="51816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u="sng" dirty="0" smtClean="0"/>
              <a:t/>
            </a:r>
            <a:br>
              <a:rPr lang="en-IN" b="1" u="sng" dirty="0" smtClean="0"/>
            </a:br>
            <a:r>
              <a:rPr lang="en-IN" b="1" u="sng" dirty="0" smtClean="0"/>
              <a:t>Introduction to Rural Liquid Waste Management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pPr lvl="0"/>
            <a:r>
              <a:rPr lang="en-IN" dirty="0" smtClean="0"/>
              <a:t>The </a:t>
            </a:r>
            <a:r>
              <a:rPr lang="en-IN" dirty="0" err="1" smtClean="0"/>
              <a:t>Jal</a:t>
            </a:r>
            <a:r>
              <a:rPr lang="en-IN" dirty="0" smtClean="0"/>
              <a:t> </a:t>
            </a:r>
            <a:r>
              <a:rPr lang="en-IN" dirty="0" err="1" smtClean="0"/>
              <a:t>Jivan</a:t>
            </a:r>
            <a:r>
              <a:rPr lang="en-IN" dirty="0" smtClean="0"/>
              <a:t> Mission (2019) provide for minimum 55 litres per capita per day (LPCD) supply of water through tap.  Half of the States are providing 70 litres or 100 litres LPCD.  Considering 65% of it is generated as waste, the grey water (including </a:t>
            </a:r>
            <a:r>
              <a:rPr lang="en-IN" dirty="0" err="1" smtClean="0"/>
              <a:t>blackwater</a:t>
            </a:r>
            <a:r>
              <a:rPr lang="en-IN" dirty="0" smtClean="0"/>
              <a:t>) would be in the range of 40 to 60 LPCD. </a:t>
            </a:r>
            <a:endParaRPr lang="en-US" dirty="0" smtClean="0"/>
          </a:p>
          <a:p>
            <a:pPr lvl="0"/>
            <a:r>
              <a:rPr lang="en-IN" dirty="0" smtClean="0"/>
              <a:t>Thus, 1000 population would generate an average 50 KLD (taking in to account for next 5 years).</a:t>
            </a:r>
            <a:endParaRPr lang="en-US" dirty="0" smtClean="0"/>
          </a:p>
          <a:p>
            <a:pPr lvl="0"/>
            <a:r>
              <a:rPr lang="en-IN" dirty="0" smtClean="0"/>
              <a:t>Treatment of wastewater is a big challenge. The big central treatment plants have proved to be ineffective because of the high cost of operation, increasing load of pollutants, inadequate technology, and very high capital costs. </a:t>
            </a:r>
            <a:endParaRPr lang="en-US" dirty="0" smtClean="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lvl="0"/>
            <a:r>
              <a:rPr lang="en-IN" dirty="0" smtClean="0"/>
              <a:t>Bio-filters technology qualifies to be a decentralised effective, efficient, cost-effective system for addressing the issues flagged above.</a:t>
            </a:r>
            <a:endParaRPr lang="en-US" dirty="0" smtClean="0"/>
          </a:p>
          <a:p>
            <a:pPr lvl="0"/>
            <a:r>
              <a:rPr lang="en-IN" dirty="0" smtClean="0"/>
              <a:t>The treated water has added nutrients worth (Rs. 1.60 per thousand litres) and is acceptable for Agriculture, land </a:t>
            </a:r>
            <a:r>
              <a:rPr lang="en-IN" dirty="0" err="1" smtClean="0"/>
              <a:t>scape</a:t>
            </a:r>
            <a:r>
              <a:rPr lang="en-IN" dirty="0" smtClean="0"/>
              <a:t> as per CPCB norms of 2017.  The nutrient rich water can fetch Rs.2.00 per thousand litres. </a:t>
            </a:r>
            <a:endParaRPr lang="en-US" dirty="0" smtClean="0"/>
          </a:p>
          <a:p>
            <a:pPr lvl="0"/>
            <a:r>
              <a:rPr lang="en-IN" dirty="0" smtClean="0"/>
              <a:t>The treated water supply supplements dwindled water supply in summer to support summer crops. </a:t>
            </a:r>
            <a:endParaRPr lang="en-US" dirty="0" smtClean="0"/>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lvl="0"/>
            <a:r>
              <a:rPr lang="en-IN" dirty="0" smtClean="0"/>
              <a:t>The indirect benefit is also equivalent saving of extraction / distribution expenditure of Agriculture Water (Rs.5/- to Rs. 10/- per thousand litres depending on source and distance of transport).</a:t>
            </a:r>
            <a:endParaRPr lang="en-US" dirty="0" smtClean="0"/>
          </a:p>
          <a:p>
            <a:pPr lvl="0"/>
            <a:r>
              <a:rPr lang="en-IN" dirty="0" smtClean="0"/>
              <a:t>Ultimately, Waste Water Treatment is crucial for reducing pollution load in ground water and streams &amp; rivers. </a:t>
            </a:r>
            <a:endParaRPr lang="en-US" dirty="0" smtClean="0"/>
          </a:p>
          <a:p>
            <a:pPr lvl="0"/>
            <a:r>
              <a:rPr lang="en-IN" dirty="0" smtClean="0"/>
              <a:t>Bio-Filter technology also obviate the generation of sludge and hence its management, it also can handle black water (septic tanks). </a:t>
            </a:r>
            <a:endParaRPr lang="en-US" dirty="0" smtClean="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Challenges of Dry lands </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lvl="0"/>
            <a:r>
              <a:rPr lang="en-IN" dirty="0" smtClean="0"/>
              <a:t>To resolve the challenges of </a:t>
            </a:r>
            <a:r>
              <a:rPr lang="en-IN" dirty="0" err="1" smtClean="0"/>
              <a:t>drylands</a:t>
            </a:r>
            <a:r>
              <a:rPr lang="en-IN" dirty="0" smtClean="0"/>
              <a:t> in terms of water scarcity, we have made an attempt at 3-4 different locations </a:t>
            </a:r>
            <a:r>
              <a:rPr lang="en-IN" dirty="0" err="1" smtClean="0"/>
              <a:t>viz</a:t>
            </a:r>
            <a:r>
              <a:rPr lang="en-IN" dirty="0" smtClean="0"/>
              <a:t> (KVK-</a:t>
            </a:r>
            <a:r>
              <a:rPr lang="en-IN" dirty="0" err="1" smtClean="0"/>
              <a:t>Jalna</a:t>
            </a:r>
            <a:r>
              <a:rPr lang="en-IN" dirty="0" smtClean="0"/>
              <a:t>, Villages - </a:t>
            </a:r>
            <a:r>
              <a:rPr lang="en-IN" dirty="0" err="1" smtClean="0"/>
              <a:t>Khanderaopura</a:t>
            </a:r>
            <a:r>
              <a:rPr lang="en-IN" dirty="0" smtClean="0"/>
              <a:t>, </a:t>
            </a:r>
            <a:r>
              <a:rPr lang="en-IN" dirty="0" err="1" smtClean="0"/>
              <a:t>Chikodra</a:t>
            </a:r>
            <a:r>
              <a:rPr lang="en-IN" dirty="0" smtClean="0"/>
              <a:t> &amp; </a:t>
            </a:r>
            <a:r>
              <a:rPr lang="en-IN" dirty="0" err="1" smtClean="0"/>
              <a:t>Kukma</a:t>
            </a:r>
            <a:r>
              <a:rPr lang="en-IN" dirty="0" smtClean="0"/>
              <a:t>) using recycled waste water and observed encouraging results.</a:t>
            </a:r>
            <a:endParaRPr lang="en-US" dirty="0" smtClean="0"/>
          </a:p>
          <a:p>
            <a:pPr lvl="0"/>
            <a:r>
              <a:rPr lang="en-IN" dirty="0" smtClean="0"/>
              <a:t>This could provide adequate water for irrigation through the year to take 3-4 agriculture crops. </a:t>
            </a:r>
            <a:endParaRPr lang="en-US" dirty="0" smtClean="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PRIORITIES AGRICULTURE</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smtClean="0"/>
              <a:t>Latest Reports on Global Warming–IPCC 2022 highlight the increasing adverse impact of the climate change.  Apart from adverse weather events – continuing rise in temperature will further affect productivity in the agriculture sector – food crops, fruit crops, yield from </a:t>
            </a:r>
            <a:r>
              <a:rPr lang="en-US" dirty="0" err="1" smtClean="0"/>
              <a:t>milch</a:t>
            </a:r>
            <a:r>
              <a:rPr lang="en-US" dirty="0" smtClean="0"/>
              <a:t> animals and fisheries catch and like.</a:t>
            </a:r>
            <a:endParaRPr lang="en-US" sz="2400" dirty="0" smtClean="0"/>
          </a:p>
          <a:p>
            <a:pPr lvl="0"/>
            <a:r>
              <a:rPr lang="en-US" dirty="0" smtClean="0"/>
              <a:t>The key challenges to the world today and in immediate future are - </a:t>
            </a:r>
            <a:endParaRPr lang="en-US" sz="2400" dirty="0" smtClean="0"/>
          </a:p>
          <a:p>
            <a:pPr lvl="1"/>
            <a:r>
              <a:rPr lang="en-US" dirty="0" smtClean="0"/>
              <a:t>Food security</a:t>
            </a:r>
            <a:endParaRPr lang="en-US" sz="2000" dirty="0" smtClean="0"/>
          </a:p>
          <a:p>
            <a:pPr lvl="1"/>
            <a:r>
              <a:rPr lang="en-US" dirty="0" smtClean="0"/>
              <a:t>Food to hungry millions – whose numbers are growing every day.</a:t>
            </a:r>
            <a:endParaRPr lang="en-US" sz="2000" dirty="0" smtClean="0"/>
          </a:p>
          <a:p>
            <a:pPr lvl="1"/>
            <a:r>
              <a:rPr lang="en-US" dirty="0" smtClean="0"/>
              <a:t>Food productivity</a:t>
            </a:r>
            <a:endParaRPr lang="en-US" sz="2000" dirty="0" smtClean="0"/>
          </a:p>
          <a:p>
            <a:pPr lvl="1"/>
            <a:r>
              <a:rPr lang="en-US" dirty="0" smtClean="0"/>
              <a:t>Need for maximum Co2 absorption.</a:t>
            </a:r>
            <a:endParaRPr lang="en-US" sz="2000" dirty="0" smtClean="0"/>
          </a:p>
          <a:p>
            <a:pPr lvl="0"/>
            <a:r>
              <a:rPr lang="en-US" dirty="0" smtClean="0"/>
              <a:t>The attention of UNFCCC – both ‘Parties’ and non-party – observers and organizations need to be focused on agriculture and farmers as failure of above will have adverse impact on peaceful life of entire habitat.</a:t>
            </a:r>
            <a:endParaRPr lang="en-US" sz="2400"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l"/>
            <a:r>
              <a:rPr lang="en-US" dirty="0" err="1" smtClean="0"/>
              <a:t>Contd</a:t>
            </a:r>
            <a:r>
              <a:rPr lang="en-US" dirty="0" smtClean="0"/>
              <a: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Gujarat took up massive Climate Resilient Development </a:t>
            </a:r>
            <a:r>
              <a:rPr lang="en-US" dirty="0" err="1" smtClean="0"/>
              <a:t>programme</a:t>
            </a:r>
            <a:r>
              <a:rPr lang="en-US" dirty="0" smtClean="0"/>
              <a:t> in the year 2000 onwards.</a:t>
            </a:r>
          </a:p>
          <a:p>
            <a:pPr lvl="0"/>
            <a:r>
              <a:rPr lang="en-US" dirty="0" smtClean="0"/>
              <a:t>It introduced scientific agriculture; farmers’ land soil was tested to know its fertility and lack of nutrients.  It introduced Soil-Health Cards – to advise each farmer which crops his soil is capable sustaining and what nutrients are lacking.  It started door-step meets by agri. scientists and extension team with farmers and introduced seed replacement.  Prior to sowing season to guide about crop selection, crop practices, selection of inputs and to answer to the question from farmers. </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Agriculture with its photo synthesis process – is only known technology for absorbing Co2 from atmosphere and need to be promoted and used as a major Mitigation Tool.  Agriculture provides soil organic carbon sequestration, is one of most effective for climate change adaptation and mitigation strategy.</a:t>
            </a:r>
          </a:p>
          <a:p>
            <a:pPr lvl="0"/>
            <a:r>
              <a:rPr lang="en-US" dirty="0" smtClean="0"/>
              <a:t>It must be realized that due to growing urbanizations, massive and rapid increase in transportation and manufacturing activities – GHG emissions are growing to be unabated.  Only expansion of agriculture on more lands – useable arable wasteland – growing sea-weeds in the sea and like, can solve problems – as they will provide increased food availability, livelihood and reduce Co2 from atmosphere.</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COP-27, therefore, need to come out with a clear agenda to support farmers and agriculture sector and perhaps an action plan can be launched – to include</a:t>
            </a:r>
            <a:endParaRPr lang="en-US" sz="2400" dirty="0" smtClean="0"/>
          </a:p>
          <a:p>
            <a:pPr lvl="1"/>
            <a:r>
              <a:rPr lang="en-US" dirty="0" smtClean="0"/>
              <a:t>Exchange Bank – For assimilating successful agricultural practices, technology, expertise from nations / organizations those who have it and making available to those who need it by registering demand for support for technology, communication practices, climate related service – weather forecasting, expertise and financial needs.</a:t>
            </a:r>
            <a:endParaRPr lang="en-US" sz="2000" dirty="0" smtClean="0"/>
          </a:p>
          <a:p>
            <a:pPr lvl="1"/>
            <a:r>
              <a:rPr lang="en-US" dirty="0" smtClean="0"/>
              <a:t>Prioritize agriculture and farmers and earmark resources for them by Green Fund, CTCN, World Bank.</a:t>
            </a:r>
            <a:endParaRPr lang="en-US" sz="2000" dirty="0" smtClean="0"/>
          </a:p>
          <a:p>
            <a:pPr lvl="1"/>
            <a:r>
              <a:rPr lang="en-US" dirty="0" smtClean="0"/>
              <a:t>Global movement to bring wasteland and un-used arable lands under agriculture, agro-forestry, </a:t>
            </a:r>
            <a:r>
              <a:rPr lang="en-US" dirty="0" err="1" smtClean="0"/>
              <a:t>silvi</a:t>
            </a:r>
            <a:r>
              <a:rPr lang="en-US" dirty="0" smtClean="0"/>
              <a:t> – </a:t>
            </a:r>
            <a:r>
              <a:rPr lang="en-US" dirty="0" err="1" smtClean="0"/>
              <a:t>pastural</a:t>
            </a:r>
            <a:r>
              <a:rPr lang="en-US" dirty="0" smtClean="0"/>
              <a:t> cum animal husbandry development and encourage massive carbon sequestration and livelihood.</a:t>
            </a:r>
            <a:endParaRPr lang="en-US" sz="2000" dirty="0" smtClean="0"/>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pPr lvl="1"/>
            <a:r>
              <a:rPr lang="en-US" dirty="0" smtClean="0"/>
              <a:t>Develop specific </a:t>
            </a:r>
            <a:r>
              <a:rPr lang="en-US" dirty="0" err="1" smtClean="0"/>
              <a:t>programme</a:t>
            </a:r>
            <a:r>
              <a:rPr lang="en-US" dirty="0" smtClean="0"/>
              <a:t> / policy which can be adapted by nations for restoration of agriculture land devastated by washing away in floods or eroded due to droughts.</a:t>
            </a:r>
            <a:endParaRPr lang="en-US" sz="2000" dirty="0" smtClean="0"/>
          </a:p>
          <a:p>
            <a:pPr lvl="1"/>
            <a:r>
              <a:rPr lang="en-US" dirty="0" smtClean="0"/>
              <a:t>Promote sea-weeds and like vegetable in the ocean areas for carbon sequestration and livelihood.</a:t>
            </a:r>
            <a:endParaRPr lang="en-US" sz="2000" dirty="0" smtClean="0"/>
          </a:p>
          <a:p>
            <a:pPr lvl="0"/>
            <a:r>
              <a:rPr lang="en-US" dirty="0" smtClean="0"/>
              <a:t>Remove discrimination against agriculture and farmers.  Agriculture – Vegetation absorbs Co2 and release oxygen.  Carbon Credit is given to activities which reduce Co2.  But agriculture and farmers are not given ‘Credit’ for absorption of Co2 – by plants – in soil, stem and seeds.  Further while calculating emission of GHG by manufacturing sector only direct emission is counted – but what is not counted, and added to their account, is removal of agriculture on land where they have set up industry, and due to that reduction on absorption of Co2. </a:t>
            </a:r>
            <a:endParaRPr lang="en-US" sz="2400" dirty="0" smtClean="0"/>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IN" b="1" dirty="0" smtClean="0"/>
              <a:t/>
            </a:r>
            <a:br>
              <a:rPr lang="en-IN" b="1" dirty="0" smtClean="0"/>
            </a:br>
            <a:r>
              <a:rPr lang="en-IN" b="1" dirty="0" err="1" smtClean="0"/>
              <a:t>Dr.Kirit</a:t>
            </a:r>
            <a:r>
              <a:rPr lang="en-IN" b="1" dirty="0" smtClean="0"/>
              <a:t> </a:t>
            </a:r>
            <a:r>
              <a:rPr lang="en-IN" b="1" dirty="0" err="1" smtClean="0"/>
              <a:t>Shelat</a:t>
            </a:r>
            <a:r>
              <a:rPr lang="en-IN" b="1" dirty="0" smtClean="0"/>
              <a:t>, I.A.S.(</a:t>
            </a:r>
            <a:r>
              <a:rPr lang="en-IN" b="1" dirty="0" err="1" smtClean="0"/>
              <a:t>Rtd</a:t>
            </a:r>
            <a:r>
              <a:rPr lang="en-IN" b="1" dirty="0" smtClean="0"/>
              <a:t>.)</a:t>
            </a:r>
            <a:br>
              <a:rPr lang="en-IN" b="1" dirty="0" smtClean="0"/>
            </a:br>
            <a:r>
              <a:rPr lang="en-IN" sz="3600" b="1" dirty="0" smtClean="0"/>
              <a:t>Executive Chairman – NCCSD</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algn="ctr">
              <a:buNone/>
            </a:pPr>
            <a:r>
              <a:rPr lang="en-IN" b="1" dirty="0" smtClean="0"/>
              <a:t>    National Council for Climate Change Sustainable</a:t>
            </a:r>
            <a:br>
              <a:rPr lang="en-IN" b="1" dirty="0" smtClean="0"/>
            </a:br>
            <a:r>
              <a:rPr lang="en-IN" b="1" dirty="0" smtClean="0"/>
              <a:t>Development and Public Leadership (NCCSD)</a:t>
            </a:r>
            <a:br>
              <a:rPr lang="en-IN" b="1" dirty="0" smtClean="0"/>
            </a:br>
            <a:r>
              <a:rPr lang="en-IN" dirty="0" smtClean="0"/>
              <a:t>Patel Block, </a:t>
            </a:r>
            <a:r>
              <a:rPr lang="en-IN" dirty="0" err="1" smtClean="0"/>
              <a:t>Rajdeep</a:t>
            </a:r>
            <a:r>
              <a:rPr lang="en-IN" dirty="0" smtClean="0"/>
              <a:t> </a:t>
            </a:r>
            <a:r>
              <a:rPr lang="en-IN" dirty="0" err="1" smtClean="0"/>
              <a:t>Electronic's</a:t>
            </a:r>
            <a:r>
              <a:rPr lang="en-IN" dirty="0" smtClean="0"/>
              <a:t> Compound, </a:t>
            </a:r>
            <a:br>
              <a:rPr lang="en-IN" dirty="0" smtClean="0"/>
            </a:br>
            <a:r>
              <a:rPr lang="en-IN" dirty="0" smtClean="0"/>
              <a:t>Near Stadium Six Road, </a:t>
            </a:r>
            <a:r>
              <a:rPr lang="en-IN" dirty="0" err="1" smtClean="0"/>
              <a:t>Navrangpura</a:t>
            </a:r>
            <a:r>
              <a:rPr lang="en-IN" dirty="0" smtClean="0"/>
              <a:t>,</a:t>
            </a:r>
            <a:br>
              <a:rPr lang="en-IN" dirty="0" smtClean="0"/>
            </a:br>
            <a:r>
              <a:rPr lang="en-IN" dirty="0" smtClean="0"/>
              <a:t>Mobile: 091 9904404393</a:t>
            </a:r>
            <a:br>
              <a:rPr lang="en-IN" dirty="0" smtClean="0"/>
            </a:br>
            <a:r>
              <a:rPr lang="en-IN" dirty="0" smtClean="0"/>
              <a:t>Email: </a:t>
            </a:r>
            <a:r>
              <a:rPr lang="en-IN" dirty="0" smtClean="0">
                <a:hlinkClick r:id="rId2"/>
              </a:rPr>
              <a:t>drkiritshelat@gmail.com</a:t>
            </a:r>
            <a:endParaRPr lang="en-US" dirty="0" smtClean="0"/>
          </a:p>
          <a:p>
            <a:pPr algn="ctr">
              <a:buNone/>
            </a:pPr>
            <a:r>
              <a:rPr lang="en-US" dirty="0" smtClean="0"/>
              <a:t>    Website: </a:t>
            </a:r>
            <a:r>
              <a:rPr lang="en-US" dirty="0" smtClean="0">
                <a:hlinkClick r:id="rId3"/>
              </a:rPr>
              <a:t>www.nccsdindia.org</a:t>
            </a:r>
            <a:r>
              <a:rPr lang="en-US" dirty="0" smtClean="0"/>
              <a:t> </a:t>
            </a:r>
            <a:br>
              <a:rPr lang="en-US" dirty="0" smtClean="0"/>
            </a:br>
            <a:endParaRPr lang="en-US" dirty="0"/>
          </a:p>
        </p:txBody>
      </p:sp>
      <p:sp>
        <p:nvSpPr>
          <p:cNvPr id="4" name="Footer Placeholder 3"/>
          <p:cNvSpPr>
            <a:spLocks noGrp="1"/>
          </p:cNvSpPr>
          <p:nvPr>
            <p:ph type="ftr" sz="quarter" idx="11"/>
          </p:nvPr>
        </p:nvSpPr>
        <p:spPr>
          <a:xfrm>
            <a:off x="3124200" y="6356350"/>
            <a:ext cx="3276600" cy="365125"/>
          </a:xfrm>
        </p:spPr>
        <p:txBody>
          <a:bodyPr/>
          <a:lstStyle/>
          <a:p>
            <a:r>
              <a:rPr lang="en-US" dirty="0" err="1" smtClean="0"/>
              <a:t>Ppt</a:t>
            </a:r>
            <a:r>
              <a:rPr lang="en-US" dirty="0" smtClean="0"/>
              <a:t> Climate Resilient Development 19 Oct 2022</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US" dirty="0" err="1" smtClean="0"/>
              <a:t>Contd</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It took up massive water harvesting </a:t>
            </a:r>
            <a:r>
              <a:rPr lang="en-US" dirty="0" err="1" smtClean="0"/>
              <a:t>programme</a:t>
            </a:r>
            <a:r>
              <a:rPr lang="en-US" dirty="0" smtClean="0"/>
              <a:t> – construction of 100000 check dams and ponds.  It linked all water scarcity villages with drinking water pipe line from </a:t>
            </a:r>
            <a:r>
              <a:rPr lang="en-US" dirty="0" err="1" smtClean="0"/>
              <a:t>Sardar</a:t>
            </a:r>
            <a:r>
              <a:rPr lang="en-US" dirty="0" smtClean="0"/>
              <a:t> </a:t>
            </a:r>
            <a:r>
              <a:rPr lang="en-US" dirty="0" err="1" smtClean="0"/>
              <a:t>Sarovar</a:t>
            </a:r>
            <a:r>
              <a:rPr lang="en-US" dirty="0" smtClean="0"/>
              <a:t> Dam.  It inter-linked rivers.  It introduced massive micro irrigation </a:t>
            </a:r>
            <a:r>
              <a:rPr lang="en-US" dirty="0" err="1" smtClean="0"/>
              <a:t>programme</a:t>
            </a:r>
            <a:r>
              <a:rPr lang="en-US" dirty="0" smtClean="0"/>
              <a:t>.   It promoted multiple schemes for farmers income through animal husbandry and handicrafts. </a:t>
            </a:r>
          </a:p>
          <a:p>
            <a:pPr lvl="0"/>
            <a:r>
              <a:rPr lang="en-US" dirty="0" smtClean="0"/>
              <a:t>As outcome – Gujarat Agriculture developed from minus growth 2000 to 11 per cent average growth from 2004 onwards.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dirty="0" smtClean="0"/>
              <a:t/>
            </a:r>
            <a:br>
              <a:rPr lang="en-US" b="1" dirty="0" smtClean="0"/>
            </a:br>
            <a:r>
              <a:rPr lang="en-US" b="1" dirty="0" smtClean="0"/>
              <a:t>Indian Perspective</a:t>
            </a:r>
            <a:r>
              <a:rPr lang="en-US" dirty="0" smtClean="0"/>
              <a:t/>
            </a:r>
            <a:br>
              <a:rPr lang="en-US" dirty="0" smtClean="0"/>
            </a:br>
            <a:endParaRPr lang="en-US" dirty="0"/>
          </a:p>
        </p:txBody>
      </p:sp>
      <p:sp>
        <p:nvSpPr>
          <p:cNvPr id="3" name="Content Placeholder 2"/>
          <p:cNvSpPr>
            <a:spLocks noGrp="1"/>
          </p:cNvSpPr>
          <p:nvPr>
            <p:ph idx="1"/>
          </p:nvPr>
        </p:nvSpPr>
        <p:spPr>
          <a:xfrm>
            <a:off x="457200" y="1143000"/>
            <a:ext cx="8229600" cy="4983163"/>
          </a:xfrm>
        </p:spPr>
        <p:txBody>
          <a:bodyPr/>
          <a:lstStyle/>
          <a:p>
            <a:endParaRPr lang="en-US" dirty="0" smtClean="0"/>
          </a:p>
          <a:p>
            <a:r>
              <a:rPr lang="en-US" dirty="0" smtClean="0"/>
              <a:t>This approach was adopted at all India level.</a:t>
            </a:r>
          </a:p>
          <a:p>
            <a:r>
              <a:rPr lang="en-US" dirty="0" smtClean="0"/>
              <a:t>Further Climate Smart Agriculture was promoted with massive Capacity Building </a:t>
            </a:r>
            <a:r>
              <a:rPr lang="en-US" dirty="0" err="1" smtClean="0"/>
              <a:t>Programme</a:t>
            </a:r>
            <a:r>
              <a:rPr lang="en-US" dirty="0" smtClean="0"/>
              <a:t> – re-skill – up-skill farmers and build climate smart farmers with objective increase in their income despite intense adverse weather events and double income every five years.</a:t>
            </a: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In agriculture more specifically</a:t>
            </a:r>
            <a:br>
              <a:rPr lang="en-US" dirty="0" smtClean="0"/>
            </a:br>
            <a:endParaRPr lang="en-US" dirty="0"/>
          </a:p>
        </p:txBody>
      </p:sp>
      <p:sp>
        <p:nvSpPr>
          <p:cNvPr id="3" name="Content Placeholder 2"/>
          <p:cNvSpPr>
            <a:spLocks noGrp="1"/>
          </p:cNvSpPr>
          <p:nvPr>
            <p:ph idx="1"/>
          </p:nvPr>
        </p:nvSpPr>
        <p:spPr>
          <a:xfrm>
            <a:off x="457200" y="1066800"/>
            <a:ext cx="8229600" cy="5059363"/>
          </a:xfrm>
        </p:spPr>
        <p:txBody>
          <a:bodyPr/>
          <a:lstStyle/>
          <a:p>
            <a:pPr lvl="1"/>
            <a:r>
              <a:rPr lang="en-US" dirty="0" smtClean="0"/>
              <a:t>Promote Horticulture</a:t>
            </a:r>
            <a:endParaRPr lang="en-US" sz="2000" dirty="0" smtClean="0"/>
          </a:p>
          <a:p>
            <a:pPr lvl="1"/>
            <a:r>
              <a:rPr lang="en-US" dirty="0" smtClean="0"/>
              <a:t>Drip Irrigation</a:t>
            </a:r>
            <a:endParaRPr lang="en-US" sz="2000" dirty="0" smtClean="0"/>
          </a:p>
          <a:p>
            <a:pPr lvl="1"/>
            <a:r>
              <a:rPr lang="en-US" dirty="0" err="1" smtClean="0"/>
              <a:t>Vermi</a:t>
            </a:r>
            <a:r>
              <a:rPr lang="en-US" dirty="0" smtClean="0"/>
              <a:t>-wash – cow-dung mixed with agro-waste.</a:t>
            </a:r>
            <a:endParaRPr lang="en-US" sz="2000" dirty="0" smtClean="0"/>
          </a:p>
          <a:p>
            <a:pPr lvl="1"/>
            <a:r>
              <a:rPr lang="en-US" dirty="0" smtClean="0"/>
              <a:t>Natural farming</a:t>
            </a:r>
            <a:endParaRPr lang="en-US" sz="2000" dirty="0" smtClean="0"/>
          </a:p>
          <a:p>
            <a:pPr lvl="1"/>
            <a:r>
              <a:rPr lang="en-US" dirty="0" smtClean="0"/>
              <a:t>New crops suitable to agro – climate and soil.</a:t>
            </a:r>
            <a:endParaRPr lang="en-US" sz="2000" dirty="0" smtClean="0"/>
          </a:p>
          <a:p>
            <a:pPr lvl="1"/>
            <a:r>
              <a:rPr lang="en-US" dirty="0" smtClean="0"/>
              <a:t>Climatic related services weather advisory followed by agro – advisory.</a:t>
            </a:r>
            <a:endParaRPr lang="en-US" sz="2000" dirty="0" smtClean="0"/>
          </a:p>
          <a:p>
            <a:pPr lvl="1"/>
            <a:r>
              <a:rPr lang="en-US" dirty="0" smtClean="0"/>
              <a:t>Crop Insurance</a:t>
            </a:r>
            <a:endParaRPr lang="en-US" sz="2000" dirty="0" smtClean="0"/>
          </a:p>
          <a:p>
            <a:pPr lvl="1"/>
            <a:r>
              <a:rPr lang="en-US" dirty="0" smtClean="0"/>
              <a:t>Credit to Farmers by </a:t>
            </a:r>
            <a:r>
              <a:rPr lang="en-US" dirty="0" err="1" smtClean="0"/>
              <a:t>Kisan</a:t>
            </a:r>
            <a:r>
              <a:rPr lang="en-US" dirty="0" smtClean="0"/>
              <a:t> Credit Card.</a:t>
            </a:r>
            <a:endParaRPr lang="en-US" sz="2000" dirty="0" smtClean="0"/>
          </a:p>
          <a:p>
            <a:pPr lvl="1"/>
            <a:r>
              <a:rPr lang="en-US" dirty="0" smtClean="0"/>
              <a:t>Promotion of sea-weeds.</a:t>
            </a:r>
            <a:endParaRPr lang="en-US" sz="2000"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pPr lvl="1"/>
            <a:r>
              <a:rPr lang="en-US" dirty="0" smtClean="0"/>
              <a:t>Strengthening of agriculture infrastructure – horticulture, live stock development – warehousing – market yards.</a:t>
            </a:r>
            <a:endParaRPr lang="en-US" sz="2000" dirty="0" smtClean="0"/>
          </a:p>
          <a:p>
            <a:pPr lvl="1"/>
            <a:r>
              <a:rPr lang="en-US" dirty="0" smtClean="0"/>
              <a:t>Producer organization for marketing FPOs and cooperatives.</a:t>
            </a:r>
            <a:endParaRPr lang="en-US" sz="2000" dirty="0" smtClean="0"/>
          </a:p>
          <a:p>
            <a:pPr lvl="1"/>
            <a:r>
              <a:rPr lang="en-US" dirty="0" smtClean="0"/>
              <a:t>Solar Energy </a:t>
            </a:r>
            <a:endParaRPr lang="en-US" sz="2000" dirty="0" smtClean="0"/>
          </a:p>
          <a:p>
            <a:pPr lvl="2"/>
            <a:r>
              <a:rPr lang="en-US" dirty="0" smtClean="0"/>
              <a:t>Private Sector on wasteland / desert areas</a:t>
            </a:r>
            <a:endParaRPr lang="en-US" sz="1800" dirty="0" smtClean="0"/>
          </a:p>
          <a:p>
            <a:pPr lvl="2"/>
            <a:r>
              <a:rPr lang="en-US" dirty="0" smtClean="0"/>
              <a:t>Rooftop Solar – domestic – rural – urban</a:t>
            </a:r>
            <a:endParaRPr lang="en-US" sz="1800" dirty="0" smtClean="0"/>
          </a:p>
          <a:p>
            <a:pPr lvl="2"/>
            <a:r>
              <a:rPr lang="en-US" dirty="0" smtClean="0"/>
              <a:t>Farm – Panels – Water pumping – excess sold to grid.</a:t>
            </a:r>
            <a:endParaRPr lang="en-US" sz="1800"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05000"/>
          </a:xfrm>
        </p:spPr>
        <p:txBody>
          <a:bodyPr>
            <a:normAutofit/>
          </a:bodyPr>
          <a:lstStyle/>
          <a:p>
            <a:r>
              <a:rPr lang="en-US" b="1" u="sng" dirty="0" smtClean="0"/>
              <a:t/>
            </a:r>
            <a:br>
              <a:rPr lang="en-US" b="1" u="sng" dirty="0" smtClean="0"/>
            </a:br>
            <a:r>
              <a:rPr lang="en-US" b="1" u="sng" dirty="0" smtClean="0"/>
              <a:t>Case Study - 1</a:t>
            </a:r>
            <a:r>
              <a:rPr lang="en-US" dirty="0" smtClean="0"/>
              <a:t> </a:t>
            </a:r>
            <a:endParaRPr lang="en-US" dirty="0"/>
          </a:p>
        </p:txBody>
      </p:sp>
      <p:sp>
        <p:nvSpPr>
          <p:cNvPr id="3" name="Content Placeholder 2"/>
          <p:cNvSpPr>
            <a:spLocks noGrp="1"/>
          </p:cNvSpPr>
          <p:nvPr>
            <p:ph idx="1"/>
          </p:nvPr>
        </p:nvSpPr>
        <p:spPr>
          <a:xfrm>
            <a:off x="457200" y="1371600"/>
            <a:ext cx="8229600" cy="4754563"/>
          </a:xfrm>
        </p:spPr>
        <p:txBody>
          <a:bodyPr/>
          <a:lstStyle/>
          <a:p>
            <a:endParaRPr lang="en-US" dirty="0" smtClean="0"/>
          </a:p>
          <a:p>
            <a:endParaRPr lang="en-US" dirty="0" smtClean="0"/>
          </a:p>
          <a:p>
            <a:endParaRPr lang="en-US" dirty="0" smtClean="0"/>
          </a:p>
          <a:p>
            <a:r>
              <a:rPr lang="en-US" dirty="0" smtClean="0"/>
              <a:t>Promotion of Climate Smart Agricultural Technologies – three hundred farmers in </a:t>
            </a:r>
            <a:r>
              <a:rPr lang="en-US" dirty="0" err="1" smtClean="0"/>
              <a:t>Amreli</a:t>
            </a:r>
            <a:r>
              <a:rPr lang="en-US" dirty="0" smtClean="0"/>
              <a:t>, Bhavnagar and </a:t>
            </a:r>
            <a:r>
              <a:rPr lang="en-US" dirty="0" err="1" smtClean="0"/>
              <a:t>Bharuch</a:t>
            </a:r>
            <a:r>
              <a:rPr lang="en-US" dirty="0" smtClean="0"/>
              <a:t> districts – Gujarat.</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1524</TotalTime>
  <Words>2134</Words>
  <Application>Microsoft Office PowerPoint</Application>
  <PresentationFormat>On-screen Show (4:3)</PresentationFormat>
  <Paragraphs>140</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  Climate Resilient Development Indian Perspective Agriculture Sector  </vt:lpstr>
      <vt:lpstr> India is a large country with very many Agro-climatic zones. </vt:lpstr>
      <vt:lpstr>Contd……</vt:lpstr>
      <vt:lpstr>Contd….</vt:lpstr>
      <vt:lpstr>Contd….</vt:lpstr>
      <vt:lpstr> Indian Perspective </vt:lpstr>
      <vt:lpstr>In agriculture more specifically </vt:lpstr>
      <vt:lpstr>Contd….</vt:lpstr>
      <vt:lpstr> Case Study - 1 </vt:lpstr>
      <vt:lpstr>Contd….</vt:lpstr>
      <vt:lpstr>Contd….</vt:lpstr>
      <vt:lpstr>Contd….</vt:lpstr>
      <vt:lpstr>Contd….</vt:lpstr>
      <vt:lpstr>Contd….</vt:lpstr>
      <vt:lpstr>Fuel Briquettes from Agro Waste </vt:lpstr>
      <vt:lpstr>Contd…..</vt:lpstr>
      <vt:lpstr>Contd….</vt:lpstr>
      <vt:lpstr> Village Level Hydro Power-Maharashtra </vt:lpstr>
      <vt:lpstr>Contd….</vt:lpstr>
      <vt:lpstr>Contd….</vt:lpstr>
      <vt:lpstr> Pilot Project on Solar Farming: CropProductionwith1MWSolarPower </vt:lpstr>
      <vt:lpstr>Contd…..</vt:lpstr>
      <vt:lpstr>Contd….</vt:lpstr>
      <vt:lpstr>Contd….</vt:lpstr>
      <vt:lpstr> Banas Bio-CNG Unit </vt:lpstr>
      <vt:lpstr> Rural Energy Security Focusing Farmers </vt:lpstr>
      <vt:lpstr>Contd….</vt:lpstr>
      <vt:lpstr>Contd….</vt:lpstr>
      <vt:lpstr>Contd….</vt:lpstr>
      <vt:lpstr>Slide 30</vt:lpstr>
      <vt:lpstr>Slide 31</vt:lpstr>
      <vt:lpstr>Case Study-“Zero Waste Village”  by Solid and Liquid Waste Management” Genesis: </vt:lpstr>
      <vt:lpstr> Experience Sharing-Use of Technology –City Sewage Treated and Recycled for Agriculture </vt:lpstr>
      <vt:lpstr>Contd….</vt:lpstr>
      <vt:lpstr> Introduction to Rural Liquid Waste Management </vt:lpstr>
      <vt:lpstr>Contd….</vt:lpstr>
      <vt:lpstr>Contd….</vt:lpstr>
      <vt:lpstr> Challenges of Dry lands  </vt:lpstr>
      <vt:lpstr> PRIORITIES AGRICULTURE </vt:lpstr>
      <vt:lpstr>Contd….</vt:lpstr>
      <vt:lpstr>Contd…..</vt:lpstr>
      <vt:lpstr>Contd…..</vt:lpstr>
      <vt:lpstr> Dr.Kirit Shelat, I.A.S.(Rtd.) Executive Chairman – NCCSD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Stakeholders Doubling Income of Farmers Dr.Kirit Shelat, I.A.S.(Rtd.)</dc:title>
  <dc:creator>Mohandas</dc:creator>
  <cp:lastModifiedBy>Mohandas</cp:lastModifiedBy>
  <cp:revision>204</cp:revision>
  <dcterms:created xsi:type="dcterms:W3CDTF">2006-08-16T00:00:00Z</dcterms:created>
  <dcterms:modified xsi:type="dcterms:W3CDTF">2022-10-20T06:38:53Z</dcterms:modified>
</cp:coreProperties>
</file>