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307" r:id="rId3"/>
    <p:sldId id="304" r:id="rId4"/>
    <p:sldId id="305" r:id="rId5"/>
    <p:sldId id="308" r:id="rId6"/>
    <p:sldId id="309" r:id="rId7"/>
    <p:sldId id="306" r:id="rId8"/>
    <p:sldId id="312" r:id="rId9"/>
    <p:sldId id="313" r:id="rId10"/>
    <p:sldId id="289" r:id="rId11"/>
    <p:sldId id="284" r:id="rId12"/>
    <p:sldId id="303" r:id="rId13"/>
    <p:sldId id="310" r:id="rId14"/>
    <p:sldId id="311" r:id="rId15"/>
    <p:sldId id="286" r:id="rId16"/>
    <p:sldId id="28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son Funk" initials="JMF"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E7B02"/>
    <a:srgbClr val="03871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5" autoAdjust="0"/>
    <p:restoredTop sz="81321" autoAdjust="0"/>
  </p:normalViewPr>
  <p:slideViewPr>
    <p:cSldViewPr snapToGrid="0" snapToObjects="1">
      <p:cViewPr varScale="1">
        <p:scale>
          <a:sx n="52" d="100"/>
          <a:sy n="52" d="100"/>
        </p:scale>
        <p:origin x="-437"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F29673-694F-B544-95F7-84F24EB0C428}" type="datetimeFigureOut">
              <a:rPr lang="en-US" smtClean="0"/>
              <a:pPr/>
              <a:t>5/21/2012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2CBB1F-1EFB-F441-BE7C-7593930FA3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2CBB1F-1EFB-F441-BE7C-7593930FA3B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a:t>
            </a:r>
            <a:r>
              <a:rPr lang="en-US" baseline="0" dirty="0" smtClean="0"/>
              <a:t> climate-smart </a:t>
            </a:r>
            <a:r>
              <a:rPr lang="en-US" baseline="0" dirty="0" err="1" smtClean="0"/>
              <a:t>ag</a:t>
            </a:r>
            <a:r>
              <a:rPr lang="en-US" baseline="0" dirty="0" smtClean="0"/>
              <a:t> website</a:t>
            </a:r>
          </a:p>
          <a:p>
            <a:endParaRPr lang="en-US" dirty="0"/>
          </a:p>
        </p:txBody>
      </p:sp>
      <p:sp>
        <p:nvSpPr>
          <p:cNvPr id="4" name="Slide Number Placeholder 3"/>
          <p:cNvSpPr>
            <a:spLocks noGrp="1"/>
          </p:cNvSpPr>
          <p:nvPr>
            <p:ph type="sldNum" sz="quarter" idx="10"/>
          </p:nvPr>
        </p:nvSpPr>
        <p:spPr/>
        <p:txBody>
          <a:bodyPr/>
          <a:lstStyle/>
          <a:p>
            <a:fld id="{592CBB1F-1EFB-F441-BE7C-7593930FA3BD}"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Stability of income by diversification is a norm, because profitability on the farm has gone down (can be done by reducing input costs and connecting to C markets) </a:t>
            </a:r>
            <a:endParaRPr lang="en-US" dirty="0"/>
          </a:p>
        </p:txBody>
      </p:sp>
      <p:sp>
        <p:nvSpPr>
          <p:cNvPr id="4" name="Slide Number Placeholder 3"/>
          <p:cNvSpPr>
            <a:spLocks noGrp="1"/>
          </p:cNvSpPr>
          <p:nvPr>
            <p:ph type="sldNum" sz="quarter" idx="10"/>
          </p:nvPr>
        </p:nvSpPr>
        <p:spPr/>
        <p:txBody>
          <a:bodyPr/>
          <a:lstStyle/>
          <a:p>
            <a:fld id="{592CBB1F-1EFB-F441-BE7C-7593930FA3BD}"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climate smart </a:t>
            </a:r>
            <a:r>
              <a:rPr lang="en-US" dirty="0" err="1" smtClean="0"/>
              <a:t>ag</a:t>
            </a:r>
            <a:r>
              <a:rPr lang="en-US" dirty="0" smtClean="0"/>
              <a:t>. Info sheet</a:t>
            </a:r>
            <a:endParaRPr lang="en-US" dirty="0"/>
          </a:p>
        </p:txBody>
      </p:sp>
      <p:sp>
        <p:nvSpPr>
          <p:cNvPr id="4" name="Slide Number Placeholder 3"/>
          <p:cNvSpPr>
            <a:spLocks noGrp="1"/>
          </p:cNvSpPr>
          <p:nvPr>
            <p:ph type="sldNum" sz="quarter" idx="10"/>
          </p:nvPr>
        </p:nvSpPr>
        <p:spPr/>
        <p:txBody>
          <a:bodyPr/>
          <a:lstStyle/>
          <a:p>
            <a:fld id="{592CBB1F-1EFB-F441-BE7C-7593930FA3BD}"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2CBB1F-1EFB-F441-BE7C-7593930FA3BD}"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buAutoNum type="arabicPeriod"/>
            </a:pPr>
            <a:r>
              <a:rPr lang="en-US" dirty="0" smtClean="0">
                <a:solidFill>
                  <a:srgbClr val="FFFFFF"/>
                </a:solidFill>
              </a:rPr>
              <a:t>Farmer-centric not climate-centric</a:t>
            </a:r>
            <a:r>
              <a:rPr lang="en-US" baseline="0" dirty="0" smtClean="0">
                <a:solidFill>
                  <a:srgbClr val="FFFFFF"/>
                </a:solidFill>
              </a:rPr>
              <a:t> -&gt; </a:t>
            </a:r>
            <a:r>
              <a:rPr lang="en-US" dirty="0" smtClean="0">
                <a:solidFill>
                  <a:srgbClr val="FFFFFF"/>
                </a:solidFill>
              </a:rPr>
              <a:t>Climate co-benefits-&gt;</a:t>
            </a:r>
            <a:r>
              <a:rPr lang="en-US" baseline="0" dirty="0" smtClean="0">
                <a:solidFill>
                  <a:srgbClr val="FFFFFF"/>
                </a:solidFill>
              </a:rPr>
              <a:t> farmers must be able to talk about it</a:t>
            </a:r>
          </a:p>
          <a:p>
            <a:pPr marL="514350" marR="0" indent="-514350" algn="l" defTabSz="4572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latin typeface="+mn-lt"/>
                <a:ea typeface="+mn-ea"/>
                <a:cs typeface="+mn-cs"/>
              </a:rPr>
              <a:t>Talk about the way forward:  doing our best to be transparent, would like to share and then also learn from others, collaboratively.  </a:t>
            </a:r>
          </a:p>
          <a:p>
            <a:pPr marL="514350" marR="0" indent="-514350" algn="l" defTabSz="4572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92CBB1F-1EFB-F441-BE7C-7593930FA3BD}"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38D864-FC44-1F43-9184-A63A2E85BCD4}"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51E11-B399-E741-9D63-EB9EAACBBED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8D864-FC44-1F43-9184-A63A2E85BCD4}"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51E11-B399-E741-9D63-EB9EAACBBE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8D864-FC44-1F43-9184-A63A2E85BCD4}"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51E11-B399-E741-9D63-EB9EAACBBE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8D864-FC44-1F43-9184-A63A2E85BCD4}"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51E11-B399-E741-9D63-EB9EAACBBE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38D864-FC44-1F43-9184-A63A2E85BCD4}"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51E11-B399-E741-9D63-EB9EAACBBED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38D864-FC44-1F43-9184-A63A2E85BCD4}"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51E11-B399-E741-9D63-EB9EAACBBE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38D864-FC44-1F43-9184-A63A2E85BCD4}" type="datetimeFigureOut">
              <a:rPr lang="en-US" smtClean="0"/>
              <a:pPr/>
              <a:t>5/21/2012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751E11-B399-E741-9D63-EB9EAACBBE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38D864-FC44-1F43-9184-A63A2E85BCD4}" type="datetimeFigureOut">
              <a:rPr lang="en-US" smtClean="0"/>
              <a:pPr/>
              <a:t>5/21/2012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751E11-B399-E741-9D63-EB9EAACBBE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8D864-FC44-1F43-9184-A63A2E85BCD4}" type="datetimeFigureOut">
              <a:rPr lang="en-US" smtClean="0"/>
              <a:pPr/>
              <a:t>5/21/2012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751E11-B399-E741-9D63-EB9EAACBBE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8D864-FC44-1F43-9184-A63A2E85BCD4}"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51E11-B399-E741-9D63-EB9EAACBBE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8D864-FC44-1F43-9184-A63A2E85BCD4}"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51E11-B399-E741-9D63-EB9EAACBBE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8D864-FC44-1F43-9184-A63A2E85BCD4}" type="datetimeFigureOut">
              <a:rPr lang="en-US" smtClean="0"/>
              <a:pPr/>
              <a:t>5/21/2012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751E11-B399-E741-9D63-EB9EAACBBE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05840"/>
            <a:ext cx="7772400" cy="2594611"/>
          </a:xfrm>
        </p:spPr>
        <p:txBody>
          <a:bodyPr>
            <a:normAutofit/>
          </a:bodyPr>
          <a:lstStyle/>
          <a:p>
            <a:r>
              <a:rPr lang="en-US" dirty="0" smtClean="0">
                <a:solidFill>
                  <a:schemeClr val="bg1"/>
                </a:solidFill>
              </a:rPr>
              <a:t>Integrating adaptation and mitigation in agriculture</a:t>
            </a:r>
            <a:endParaRPr lang="en-US" dirty="0">
              <a:solidFill>
                <a:schemeClr val="bg1"/>
              </a:solidFill>
            </a:endParaRPr>
          </a:p>
        </p:txBody>
      </p:sp>
      <p:sp>
        <p:nvSpPr>
          <p:cNvPr id="3" name="Subtitle 2"/>
          <p:cNvSpPr>
            <a:spLocks noGrp="1"/>
          </p:cNvSpPr>
          <p:nvPr>
            <p:ph type="subTitle" idx="1"/>
          </p:nvPr>
        </p:nvSpPr>
        <p:spPr>
          <a:xfrm>
            <a:off x="685800" y="3886200"/>
            <a:ext cx="7475220" cy="1752600"/>
          </a:xfrm>
        </p:spPr>
        <p:txBody>
          <a:bodyPr>
            <a:normAutofit/>
          </a:bodyPr>
          <a:lstStyle/>
          <a:p>
            <a:r>
              <a:rPr lang="en-US" dirty="0" smtClean="0"/>
              <a:t>Jason Funk</a:t>
            </a:r>
          </a:p>
          <a:p>
            <a:r>
              <a:rPr lang="en-US" dirty="0" smtClean="0"/>
              <a:t>Environmental Defense Fund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val 31"/>
          <p:cNvSpPr/>
          <p:nvPr/>
        </p:nvSpPr>
        <p:spPr>
          <a:xfrm>
            <a:off x="457200" y="1666754"/>
            <a:ext cx="8686800" cy="483845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FFFFFF"/>
                </a:solidFill>
              </a:rPr>
              <a:t>Low carbon rural development</a:t>
            </a:r>
            <a:endParaRPr lang="en-US" sz="2400" dirty="0">
              <a:solidFill>
                <a:srgbClr val="FFFFFF"/>
              </a:solidFill>
            </a:endParaRPr>
          </a:p>
        </p:txBody>
      </p:sp>
      <p:sp>
        <p:nvSpPr>
          <p:cNvPr id="2" name="Title 1"/>
          <p:cNvSpPr>
            <a:spLocks noGrp="1"/>
          </p:cNvSpPr>
          <p:nvPr>
            <p:ph type="title"/>
          </p:nvPr>
        </p:nvSpPr>
        <p:spPr>
          <a:xfrm>
            <a:off x="457200" y="274638"/>
            <a:ext cx="8229600" cy="1143000"/>
          </a:xfrm>
        </p:spPr>
        <p:txBody>
          <a:bodyPr>
            <a:normAutofit fontScale="90000"/>
          </a:bodyPr>
          <a:lstStyle/>
          <a:p>
            <a:r>
              <a:rPr lang="en-US" dirty="0" smtClean="0">
                <a:solidFill>
                  <a:srgbClr val="FFFFFF"/>
                </a:solidFill>
              </a:rPr>
              <a:t>EDF approach to adaptation and mitigation in rural India  </a:t>
            </a:r>
            <a:endParaRPr lang="en-US" dirty="0">
              <a:solidFill>
                <a:srgbClr val="FFFFFF"/>
              </a:solidFill>
            </a:endParaRPr>
          </a:p>
        </p:txBody>
      </p:sp>
      <p:sp>
        <p:nvSpPr>
          <p:cNvPr id="8" name="Oval 7"/>
          <p:cNvSpPr/>
          <p:nvPr/>
        </p:nvSpPr>
        <p:spPr>
          <a:xfrm>
            <a:off x="1919420" y="2088969"/>
            <a:ext cx="2710454" cy="1847403"/>
          </a:xfrm>
          <a:prstGeom prst="ellipse">
            <a:avLst/>
          </a:prstGeom>
          <a:solidFill>
            <a:srgbClr val="00B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On-farm activities</a:t>
            </a:r>
          </a:p>
        </p:txBody>
      </p:sp>
      <p:sp>
        <p:nvSpPr>
          <p:cNvPr id="9" name="Oval 8"/>
          <p:cNvSpPr/>
          <p:nvPr/>
        </p:nvSpPr>
        <p:spPr>
          <a:xfrm>
            <a:off x="5153421" y="2088969"/>
            <a:ext cx="2705591" cy="1847403"/>
          </a:xfrm>
          <a:prstGeom prst="ellipse">
            <a:avLst/>
          </a:prstGeom>
          <a:solidFill>
            <a:srgbClr val="0000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Community activities and infrastructure</a:t>
            </a:r>
            <a:endParaRPr lang="en-US" sz="2000" b="1" dirty="0"/>
          </a:p>
        </p:txBody>
      </p:sp>
      <p:sp>
        <p:nvSpPr>
          <p:cNvPr id="10" name="Oval 9"/>
          <p:cNvSpPr/>
          <p:nvPr/>
        </p:nvSpPr>
        <p:spPr>
          <a:xfrm>
            <a:off x="5153421" y="4322142"/>
            <a:ext cx="2705592" cy="1847403"/>
          </a:xfrm>
          <a:prstGeom prst="ellipse">
            <a:avLst/>
          </a:prstGeom>
          <a:solidFill>
            <a:schemeClr val="accent6">
              <a:lumMod val="75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Community forest</a:t>
            </a:r>
            <a:endParaRPr lang="en-US" sz="2000" b="1" dirty="0"/>
          </a:p>
        </p:txBody>
      </p:sp>
      <p:sp>
        <p:nvSpPr>
          <p:cNvPr id="11" name="Oval 10"/>
          <p:cNvSpPr/>
          <p:nvPr/>
        </p:nvSpPr>
        <p:spPr>
          <a:xfrm>
            <a:off x="1919420" y="4322142"/>
            <a:ext cx="2710454" cy="1847403"/>
          </a:xfrm>
          <a:prstGeom prst="ellipse">
            <a:avLst/>
          </a:prstGeom>
          <a:solidFill>
            <a:srgbClr val="C00000"/>
          </a:solidFill>
          <a:ln>
            <a:solidFill>
              <a:srgbClr val="66006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Household </a:t>
            </a:r>
          </a:p>
          <a:p>
            <a:pPr algn="ctr"/>
            <a:r>
              <a:rPr lang="en-US" sz="2000" b="1" dirty="0" smtClean="0"/>
              <a:t>energy needs</a:t>
            </a:r>
            <a:endParaRPr lang="en-US" sz="2000" b="1" dirty="0"/>
          </a:p>
        </p:txBody>
      </p:sp>
      <p:cxnSp>
        <p:nvCxnSpPr>
          <p:cNvPr id="34" name="Curved Connector 33"/>
          <p:cNvCxnSpPr/>
          <p:nvPr/>
        </p:nvCxnSpPr>
        <p:spPr>
          <a:xfrm rot="5400000" flipH="1" flipV="1">
            <a:off x="4891291" y="1699572"/>
            <a:ext cx="1588" cy="1316709"/>
          </a:xfrm>
          <a:prstGeom prst="curvedConnector3">
            <a:avLst>
              <a:gd name="adj1" fmla="val 31432368"/>
            </a:avLst>
          </a:prstGeom>
          <a:ln w="31750">
            <a:solidFill>
              <a:srgbClr val="002060"/>
            </a:solidFill>
            <a:headEnd type="stealth"/>
            <a:tailEnd type="stealth"/>
          </a:ln>
        </p:spPr>
        <p:style>
          <a:lnRef idx="2">
            <a:schemeClr val="accent1"/>
          </a:lnRef>
          <a:fillRef idx="0">
            <a:schemeClr val="accent1"/>
          </a:fillRef>
          <a:effectRef idx="1">
            <a:schemeClr val="accent1"/>
          </a:effectRef>
          <a:fontRef idx="minor">
            <a:schemeClr val="tx1"/>
          </a:fontRef>
        </p:style>
      </p:cxnSp>
      <p:cxnSp>
        <p:nvCxnSpPr>
          <p:cNvPr id="35" name="Curved Connector 34"/>
          <p:cNvCxnSpPr>
            <a:stCxn id="9" idx="6"/>
            <a:endCxn id="10" idx="6"/>
          </p:cNvCxnSpPr>
          <p:nvPr/>
        </p:nvCxnSpPr>
        <p:spPr>
          <a:xfrm>
            <a:off x="7859012" y="3012671"/>
            <a:ext cx="1" cy="2233173"/>
          </a:xfrm>
          <a:prstGeom prst="curvedConnector3">
            <a:avLst>
              <a:gd name="adj1" fmla="val 22860100000"/>
            </a:avLst>
          </a:prstGeom>
          <a:ln w="31750">
            <a:solidFill>
              <a:srgbClr val="002060"/>
            </a:solidFill>
            <a:headEnd type="stealth"/>
            <a:tailEnd type="stealth"/>
          </a:ln>
        </p:spPr>
        <p:style>
          <a:lnRef idx="2">
            <a:schemeClr val="accent1"/>
          </a:lnRef>
          <a:fillRef idx="0">
            <a:schemeClr val="accent1"/>
          </a:fillRef>
          <a:effectRef idx="1">
            <a:schemeClr val="accent1"/>
          </a:effectRef>
          <a:fontRef idx="minor">
            <a:schemeClr val="tx1"/>
          </a:fontRef>
        </p:style>
      </p:cxnSp>
      <p:cxnSp>
        <p:nvCxnSpPr>
          <p:cNvPr id="43" name="Curved Connector 42"/>
          <p:cNvCxnSpPr>
            <a:stCxn id="11" idx="5"/>
            <a:endCxn id="10" idx="3"/>
          </p:cNvCxnSpPr>
          <p:nvPr/>
        </p:nvCxnSpPr>
        <p:spPr>
          <a:xfrm rot="16200000" flipH="1">
            <a:off x="4891291" y="5240644"/>
            <a:ext cx="1588" cy="1316709"/>
          </a:xfrm>
          <a:prstGeom prst="curvedConnector3">
            <a:avLst>
              <a:gd name="adj1" fmla="val 31432368"/>
            </a:avLst>
          </a:prstGeom>
          <a:ln w="31750">
            <a:solidFill>
              <a:srgbClr val="002060"/>
            </a:solidFill>
            <a:headEnd type="stealth"/>
            <a:tailEnd type="stealth"/>
          </a:ln>
        </p:spPr>
        <p:style>
          <a:lnRef idx="2">
            <a:schemeClr val="accent1"/>
          </a:lnRef>
          <a:fillRef idx="0">
            <a:schemeClr val="accent1"/>
          </a:fillRef>
          <a:effectRef idx="1">
            <a:schemeClr val="accent1"/>
          </a:effectRef>
          <a:fontRef idx="minor">
            <a:schemeClr val="tx1"/>
          </a:fontRef>
        </p:style>
      </p:cxnSp>
      <p:cxnSp>
        <p:nvCxnSpPr>
          <p:cNvPr id="52" name="Curved Connector 51"/>
          <p:cNvCxnSpPr>
            <a:stCxn id="8" idx="2"/>
            <a:endCxn id="11" idx="2"/>
          </p:cNvCxnSpPr>
          <p:nvPr/>
        </p:nvCxnSpPr>
        <p:spPr>
          <a:xfrm rot="10800000" flipV="1">
            <a:off x="1919420" y="3012670"/>
            <a:ext cx="1588" cy="2233173"/>
          </a:xfrm>
          <a:prstGeom prst="curvedConnector3">
            <a:avLst>
              <a:gd name="adj1" fmla="val 14395466"/>
            </a:avLst>
          </a:prstGeom>
          <a:ln w="31750">
            <a:solidFill>
              <a:srgbClr val="002060"/>
            </a:solidFill>
            <a:headEnd type="stealth"/>
            <a:tailEnd type="stealth"/>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up)">
                                      <p:cBhvr>
                                        <p:cTn id="11" dur="500"/>
                                        <p:tgtEl>
                                          <p:spTgt spid="35"/>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wipe(right)">
                                      <p:cBhvr>
                                        <p:cTn id="15" dur="500"/>
                                        <p:tgtEl>
                                          <p:spTgt spid="43"/>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wipe(down)">
                                      <p:cBhvr>
                                        <p:cTn id="19"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FF"/>
                </a:solidFill>
              </a:rPr>
              <a:t>Goals: Improving livelihoods and resilience</a:t>
            </a:r>
            <a:endParaRPr lang="en-US" dirty="0">
              <a:solidFill>
                <a:srgbClr val="FFFFFF"/>
              </a:solidFill>
            </a:endParaRPr>
          </a:p>
        </p:txBody>
      </p:sp>
      <p:sp>
        <p:nvSpPr>
          <p:cNvPr id="3" name="Content Placeholder 2"/>
          <p:cNvSpPr>
            <a:spLocks noGrp="1"/>
          </p:cNvSpPr>
          <p:nvPr>
            <p:ph idx="1"/>
          </p:nvPr>
        </p:nvSpPr>
        <p:spPr/>
        <p:txBody>
          <a:bodyPr>
            <a:normAutofit/>
          </a:bodyPr>
          <a:lstStyle/>
          <a:p>
            <a:r>
              <a:rPr lang="en-US" dirty="0" smtClean="0">
                <a:solidFill>
                  <a:srgbClr val="FFFF00"/>
                </a:solidFill>
              </a:rPr>
              <a:t>Decrease variability </a:t>
            </a:r>
            <a:r>
              <a:rPr lang="en-US" dirty="0" smtClean="0">
                <a:solidFill>
                  <a:schemeClr val="bg1"/>
                </a:solidFill>
              </a:rPr>
              <a:t>in income by diversifying crops and activities</a:t>
            </a:r>
          </a:p>
          <a:p>
            <a:endParaRPr lang="en-US" dirty="0" smtClean="0">
              <a:solidFill>
                <a:schemeClr val="bg1"/>
              </a:solidFill>
            </a:endParaRPr>
          </a:p>
          <a:p>
            <a:r>
              <a:rPr lang="en-US" dirty="0" smtClean="0">
                <a:solidFill>
                  <a:srgbClr val="FFFF00"/>
                </a:solidFill>
              </a:rPr>
              <a:t>Reduce costs </a:t>
            </a:r>
            <a:r>
              <a:rPr lang="en-US" dirty="0" smtClean="0">
                <a:solidFill>
                  <a:schemeClr val="bg1"/>
                </a:solidFill>
              </a:rPr>
              <a:t>by making more efficient use of inputs</a:t>
            </a:r>
          </a:p>
          <a:p>
            <a:endParaRPr lang="en-US" dirty="0" smtClean="0">
              <a:solidFill>
                <a:schemeClr val="bg1"/>
              </a:solidFill>
            </a:endParaRPr>
          </a:p>
          <a:p>
            <a:r>
              <a:rPr lang="en-US" dirty="0" smtClean="0">
                <a:solidFill>
                  <a:srgbClr val="FFFF00"/>
                </a:solidFill>
              </a:rPr>
              <a:t>Improve durability</a:t>
            </a:r>
            <a:r>
              <a:rPr lang="en-US" dirty="0" smtClean="0">
                <a:solidFill>
                  <a:schemeClr val="bg1"/>
                </a:solidFill>
              </a:rPr>
              <a:t> through long-term natural resource maintenance</a:t>
            </a:r>
          </a:p>
          <a:p>
            <a:pPr>
              <a:buNone/>
            </a:pPr>
            <a:endParaRPr lang="en-US" dirty="0" smtClean="0">
              <a:solidFill>
                <a:schemeClr val="bg1"/>
              </a:solidFill>
            </a:endParaRPr>
          </a:p>
          <a:p>
            <a:endParaRPr lang="en-US" dirty="0" smtClean="0">
              <a:solidFill>
                <a:schemeClr val="bg1"/>
              </a:solidFill>
            </a:endParaRPr>
          </a:p>
          <a:p>
            <a:endParaRPr lang="en-US" dirty="0" smtClean="0">
              <a:solidFill>
                <a:schemeClr val="bg1"/>
              </a:solidFill>
            </a:endParaRPr>
          </a:p>
          <a:p>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FFFF"/>
                </a:solidFill>
              </a:rPr>
              <a:t>A menu of options for farmers</a:t>
            </a:r>
            <a:endParaRPr lang="en-US" sz="4000" dirty="0">
              <a:solidFill>
                <a:srgbClr val="FFFFFF"/>
              </a:solidFill>
            </a:endParaRPr>
          </a:p>
        </p:txBody>
      </p:sp>
      <p:sp>
        <p:nvSpPr>
          <p:cNvPr id="3" name="Content Placeholder 2"/>
          <p:cNvSpPr>
            <a:spLocks noGrp="1"/>
          </p:cNvSpPr>
          <p:nvPr>
            <p:ph idx="1"/>
          </p:nvPr>
        </p:nvSpPr>
        <p:spPr>
          <a:xfrm>
            <a:off x="457200" y="1417638"/>
            <a:ext cx="8229600" cy="4282123"/>
          </a:xfrm>
          <a:ln>
            <a:solidFill>
              <a:schemeClr val="bg1"/>
            </a:solidFill>
          </a:ln>
        </p:spPr>
        <p:txBody>
          <a:bodyPr>
            <a:normAutofit/>
          </a:bodyPr>
          <a:lstStyle/>
          <a:p>
            <a:r>
              <a:rPr lang="en-US" dirty="0" smtClean="0">
                <a:solidFill>
                  <a:schemeClr val="bg1"/>
                </a:solidFill>
              </a:rPr>
              <a:t>Nutrient management</a:t>
            </a:r>
          </a:p>
          <a:p>
            <a:r>
              <a:rPr lang="en-US" dirty="0" smtClean="0">
                <a:solidFill>
                  <a:schemeClr val="bg1"/>
                </a:solidFill>
              </a:rPr>
              <a:t>Soil conservation</a:t>
            </a:r>
          </a:p>
          <a:p>
            <a:r>
              <a:rPr lang="en-US" dirty="0" smtClean="0">
                <a:solidFill>
                  <a:schemeClr val="bg1"/>
                </a:solidFill>
              </a:rPr>
              <a:t>Efficient water utilization</a:t>
            </a:r>
          </a:p>
          <a:p>
            <a:r>
              <a:rPr lang="en-US" dirty="0" smtClean="0">
                <a:solidFill>
                  <a:schemeClr val="bg1"/>
                </a:solidFill>
              </a:rPr>
              <a:t>Integrated pest management </a:t>
            </a:r>
          </a:p>
          <a:p>
            <a:r>
              <a:rPr lang="en-US" dirty="0" smtClean="0">
                <a:solidFill>
                  <a:schemeClr val="bg1"/>
                </a:solidFill>
              </a:rPr>
              <a:t>Integrated livestock management</a:t>
            </a:r>
          </a:p>
          <a:p>
            <a:r>
              <a:rPr lang="en-US" dirty="0" smtClean="0">
                <a:solidFill>
                  <a:schemeClr val="bg1"/>
                </a:solidFill>
              </a:rPr>
              <a:t>Improved cook stove utilization</a:t>
            </a:r>
          </a:p>
          <a:p>
            <a:r>
              <a:rPr lang="en-US" dirty="0" smtClean="0">
                <a:solidFill>
                  <a:schemeClr val="bg1"/>
                </a:solidFill>
              </a:rPr>
              <a:t>Incorporation of energy production processes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bg1"/>
                </a:solidFill>
              </a:rPr>
              <a:t>Barriers to mitigation in agriculture</a:t>
            </a:r>
            <a:endParaRPr lang="en-US" sz="4000" dirty="0">
              <a:solidFill>
                <a:schemeClr val="bg1"/>
              </a:solidFill>
            </a:endParaRPr>
          </a:p>
        </p:txBody>
      </p:sp>
      <p:sp>
        <p:nvSpPr>
          <p:cNvPr id="3" name="Content Placeholder 2"/>
          <p:cNvSpPr>
            <a:spLocks noGrp="1"/>
          </p:cNvSpPr>
          <p:nvPr>
            <p:ph idx="1"/>
          </p:nvPr>
        </p:nvSpPr>
        <p:spPr>
          <a:xfrm>
            <a:off x="457200" y="1417638"/>
            <a:ext cx="3937819" cy="5207097"/>
          </a:xfrm>
          <a:ln>
            <a:solidFill>
              <a:schemeClr val="bg1"/>
            </a:solidFill>
          </a:ln>
        </p:spPr>
        <p:txBody>
          <a:bodyPr>
            <a:noAutofit/>
          </a:bodyPr>
          <a:lstStyle/>
          <a:p>
            <a:pPr marL="457200" indent="-457200">
              <a:buNone/>
            </a:pPr>
            <a:r>
              <a:rPr lang="en-US" sz="2400" b="1" u="sng" dirty="0" smtClean="0">
                <a:solidFill>
                  <a:schemeClr val="bg1"/>
                </a:solidFill>
              </a:rPr>
              <a:t>Barriers</a:t>
            </a:r>
          </a:p>
          <a:p>
            <a:pPr marL="457200" indent="-457200">
              <a:buFont typeface="+mj-lt"/>
              <a:buAutoNum type="arabicPeriod"/>
            </a:pPr>
            <a:r>
              <a:rPr lang="en-US" sz="2400" dirty="0" smtClean="0">
                <a:solidFill>
                  <a:schemeClr val="bg1"/>
                </a:solidFill>
              </a:rPr>
              <a:t>Maximum Storage</a:t>
            </a:r>
          </a:p>
          <a:p>
            <a:pPr marL="457200" indent="-457200">
              <a:buFont typeface="+mj-lt"/>
              <a:buAutoNum type="arabicPeriod"/>
            </a:pPr>
            <a:r>
              <a:rPr lang="en-US" sz="2400" dirty="0" smtClean="0">
                <a:solidFill>
                  <a:schemeClr val="bg1"/>
                </a:solidFill>
              </a:rPr>
              <a:t>Baseline </a:t>
            </a:r>
          </a:p>
          <a:p>
            <a:pPr marL="457200" indent="-457200">
              <a:buFont typeface="+mj-lt"/>
              <a:buAutoNum type="arabicPeriod"/>
            </a:pPr>
            <a:r>
              <a:rPr lang="en-US" sz="2400" dirty="0" smtClean="0">
                <a:solidFill>
                  <a:schemeClr val="bg1"/>
                </a:solidFill>
              </a:rPr>
              <a:t>Uncertainty</a:t>
            </a:r>
          </a:p>
          <a:p>
            <a:pPr marL="457200" indent="-457200">
              <a:buFont typeface="+mj-lt"/>
              <a:buAutoNum type="arabicPeriod"/>
            </a:pPr>
            <a:r>
              <a:rPr lang="en-US" sz="2400" dirty="0" smtClean="0">
                <a:solidFill>
                  <a:schemeClr val="bg1"/>
                </a:solidFill>
              </a:rPr>
              <a:t>Displacement of emissions</a:t>
            </a:r>
          </a:p>
          <a:p>
            <a:pPr marL="457200" indent="-457200">
              <a:buFont typeface="+mj-lt"/>
              <a:buAutoNum type="arabicPeriod"/>
            </a:pPr>
            <a:r>
              <a:rPr lang="en-US" sz="2400" dirty="0" smtClean="0">
                <a:solidFill>
                  <a:schemeClr val="bg1"/>
                </a:solidFill>
              </a:rPr>
              <a:t>Transaction costs</a:t>
            </a:r>
          </a:p>
          <a:p>
            <a:pPr marL="457200" indent="-457200">
              <a:buFont typeface="+mj-lt"/>
              <a:buAutoNum type="arabicPeriod"/>
            </a:pPr>
            <a:r>
              <a:rPr lang="en-US" sz="2400" dirty="0" smtClean="0">
                <a:solidFill>
                  <a:schemeClr val="bg1"/>
                </a:solidFill>
              </a:rPr>
              <a:t>Measurement and monitoring costs</a:t>
            </a:r>
          </a:p>
          <a:p>
            <a:pPr marL="457200" indent="-457200">
              <a:buFont typeface="+mj-lt"/>
              <a:buAutoNum type="arabicPeriod"/>
            </a:pPr>
            <a:r>
              <a:rPr lang="en-US" sz="2400" dirty="0" smtClean="0">
                <a:solidFill>
                  <a:schemeClr val="bg1"/>
                </a:solidFill>
              </a:rPr>
              <a:t>Property rights</a:t>
            </a:r>
          </a:p>
          <a:p>
            <a:pPr marL="457200" indent="-457200">
              <a:buFont typeface="+mj-lt"/>
              <a:buAutoNum type="arabicPeriod"/>
            </a:pPr>
            <a:r>
              <a:rPr lang="en-US" sz="2400" dirty="0" smtClean="0">
                <a:solidFill>
                  <a:schemeClr val="bg1"/>
                </a:solidFill>
              </a:rPr>
              <a:t>Other barriers</a:t>
            </a:r>
          </a:p>
          <a:p>
            <a:pPr marL="457200" indent="-457200">
              <a:buFont typeface="+mj-lt"/>
              <a:buAutoNum type="arabicPeriod"/>
            </a:pPr>
            <a:endParaRPr lang="en-US" sz="2400" dirty="0" smtClean="0">
              <a:solidFill>
                <a:schemeClr val="bg1"/>
              </a:solidFill>
            </a:endParaRPr>
          </a:p>
          <a:p>
            <a:pPr marL="457200" indent="-457200">
              <a:buNone/>
            </a:pPr>
            <a:r>
              <a:rPr lang="en-US" sz="2400" dirty="0" smtClean="0">
                <a:solidFill>
                  <a:schemeClr val="bg1"/>
                </a:solidFill>
              </a:rPr>
              <a:t>IPCC AR4 WGIII Ch. 8.6.2</a:t>
            </a:r>
            <a:endParaRPr lang="en-US" sz="2400" dirty="0">
              <a:solidFill>
                <a:schemeClr val="bg1"/>
              </a:solidFill>
            </a:endParaRPr>
          </a:p>
        </p:txBody>
      </p:sp>
      <p:sp>
        <p:nvSpPr>
          <p:cNvPr id="4" name="Content Placeholder 2"/>
          <p:cNvSpPr txBox="1">
            <a:spLocks/>
          </p:cNvSpPr>
          <p:nvPr/>
        </p:nvSpPr>
        <p:spPr>
          <a:xfrm>
            <a:off x="4572000" y="1417638"/>
            <a:ext cx="4114800" cy="5207097"/>
          </a:xfrm>
          <a:prstGeom prst="rect">
            <a:avLst/>
          </a:prstGeom>
          <a:ln>
            <a:solidFill>
              <a:schemeClr val="bg1"/>
            </a:solidFill>
          </a:ln>
        </p:spPr>
        <p:txBody>
          <a:bodyPr vert="horz" lIns="91440" tIns="45720" rIns="91440" bIns="45720" rtlCol="0">
            <a:noAutofit/>
          </a:bodyPr>
          <a:lstStyle/>
          <a:p>
            <a:pPr marL="457200" marR="0" lvl="0" indent="-457200" algn="l" defTabSz="457200" rtl="0" eaLnBrk="1" fontAlgn="auto" latinLnBrk="0" hangingPunct="1">
              <a:lnSpc>
                <a:spcPct val="100000"/>
              </a:lnSpc>
              <a:spcBef>
                <a:spcPct val="20000"/>
              </a:spcBef>
              <a:spcAft>
                <a:spcPts val="0"/>
              </a:spcAft>
              <a:buClrTx/>
              <a:buSzTx/>
              <a:buFont typeface="Arial"/>
              <a:buNone/>
              <a:tabLst/>
              <a:defRPr/>
            </a:pPr>
            <a:r>
              <a:rPr kumimoji="0" lang="en-US" sz="2400" b="1" i="0" u="sng" strike="noStrike" kern="1200" cap="none" spc="0" normalizeH="0" baseline="0" noProof="0" dirty="0" smtClean="0">
                <a:ln>
                  <a:noFill/>
                </a:ln>
                <a:solidFill>
                  <a:schemeClr val="bg1"/>
                </a:solidFill>
                <a:effectLst/>
                <a:uLnTx/>
                <a:uFillTx/>
                <a:latin typeface="+mn-lt"/>
                <a:ea typeface="+mn-ea"/>
                <a:cs typeface="+mn-cs"/>
              </a:rPr>
              <a:t>Potential</a:t>
            </a:r>
            <a:r>
              <a:rPr kumimoji="0" lang="en-US" sz="2400" b="1" i="0" u="sng" strike="noStrike" kern="1200" cap="none" spc="0" normalizeH="0" noProof="0" dirty="0" smtClean="0">
                <a:ln>
                  <a:noFill/>
                </a:ln>
                <a:solidFill>
                  <a:schemeClr val="bg1"/>
                </a:solidFill>
                <a:effectLst/>
                <a:uLnTx/>
                <a:uFillTx/>
                <a:latin typeface="+mn-lt"/>
                <a:ea typeface="+mn-ea"/>
                <a:cs typeface="+mn-cs"/>
              </a:rPr>
              <a:t> way forward</a:t>
            </a:r>
            <a:endParaRPr kumimoji="0" lang="en-US" sz="2400" b="1" i="0" u="sng" strike="noStrike" kern="1200" cap="none" spc="0" normalizeH="0" baseline="0" noProof="0" dirty="0" smtClean="0">
              <a:ln>
                <a:noFill/>
              </a:ln>
              <a:solidFill>
                <a:schemeClr val="bg1"/>
              </a:solidFill>
              <a:effectLst/>
              <a:uLnTx/>
              <a:uFillTx/>
              <a:latin typeface="+mn-lt"/>
              <a:ea typeface="+mn-ea"/>
              <a:cs typeface="+mn-cs"/>
            </a:endParaRP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Focus on non-CO</a:t>
            </a:r>
            <a:r>
              <a:rPr kumimoji="0" lang="en-US" sz="2400" b="0" i="0" u="none" strike="noStrike" kern="1200" cap="none" spc="0" normalizeH="0" baseline="-25000" noProof="0" dirty="0" smtClean="0">
                <a:ln>
                  <a:noFill/>
                </a:ln>
                <a:solidFill>
                  <a:schemeClr val="bg1"/>
                </a:solidFill>
                <a:effectLst/>
                <a:uLnTx/>
                <a:uFillTx/>
                <a:latin typeface="+mn-lt"/>
                <a:ea typeface="+mn-ea"/>
                <a:cs typeface="+mn-cs"/>
              </a:rPr>
              <a:t>2</a:t>
            </a:r>
            <a:r>
              <a:rPr kumimoji="0" lang="en-US" sz="2400" b="0" i="0" u="none" strike="noStrike" kern="1200" cap="none" spc="0" normalizeH="0" noProof="0" dirty="0" smtClean="0">
                <a:ln>
                  <a:noFill/>
                </a:ln>
                <a:solidFill>
                  <a:schemeClr val="bg1"/>
                </a:solidFill>
                <a:effectLst/>
                <a:uLnTx/>
                <a:uFillTx/>
                <a:latin typeface="+mn-lt"/>
                <a:ea typeface="+mn-ea"/>
                <a:cs typeface="+mn-cs"/>
              </a:rPr>
              <a:t> gases</a:t>
            </a: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Historically anchored projections</a:t>
            </a: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Further research</a:t>
            </a: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Sustainable intensification</a:t>
            </a: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Focused innovations</a:t>
            </a: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Research and innovation to support modeling, etc.</a:t>
            </a: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Policies</a:t>
            </a:r>
            <a:r>
              <a:rPr kumimoji="0" lang="en-US" sz="2400" b="0" i="0" u="none" strike="noStrike" kern="1200" cap="none" spc="0" normalizeH="0" noProof="0" dirty="0" smtClean="0">
                <a:ln>
                  <a:noFill/>
                </a:ln>
                <a:solidFill>
                  <a:schemeClr val="bg1"/>
                </a:solidFill>
                <a:effectLst/>
                <a:uLnTx/>
                <a:uFillTx/>
                <a:latin typeface="+mn-lt"/>
                <a:ea typeface="+mn-ea"/>
                <a:cs typeface="+mn-cs"/>
              </a:rPr>
              <a:t> and legal interventions to secure rights</a:t>
            </a: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3">
                                            <p:txEl>
                                              <p:pRg st="1" end="1"/>
                                            </p:txEl>
                                          </p:spTgt>
                                        </p:tgtEl>
                                      </p:cBhvr>
                                    </p:animEffect>
                                    <p:set>
                                      <p:cBhvr>
                                        <p:cTn id="10" dur="1" fill="hold">
                                          <p:stCondLst>
                                            <p:cond delay="499"/>
                                          </p:stCondLst>
                                        </p:cTn>
                                        <p:tgtEl>
                                          <p:spTgt spid="3">
                                            <p:txEl>
                                              <p:pRg st="1" end="1"/>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3">
                                            <p:txEl>
                                              <p:pRg st="2" end="2"/>
                                            </p:txEl>
                                          </p:spTgt>
                                        </p:tgtEl>
                                      </p:cBhvr>
                                    </p:animEffect>
                                    <p:set>
                                      <p:cBhvr>
                                        <p:cTn id="13" dur="1" fill="hold">
                                          <p:stCondLst>
                                            <p:cond delay="499"/>
                                          </p:stCondLst>
                                        </p:cTn>
                                        <p:tgtEl>
                                          <p:spTgt spid="3">
                                            <p:txEl>
                                              <p:pRg st="2" end="2"/>
                                            </p:txEl>
                                          </p:spTgt>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3">
                                            <p:txEl>
                                              <p:pRg st="3" end="3"/>
                                            </p:txEl>
                                          </p:spTgt>
                                        </p:tgtEl>
                                      </p:cBhvr>
                                    </p:animEffect>
                                    <p:set>
                                      <p:cBhvr>
                                        <p:cTn id="16" dur="1" fill="hold">
                                          <p:stCondLst>
                                            <p:cond delay="499"/>
                                          </p:stCondLst>
                                        </p:cTn>
                                        <p:tgtEl>
                                          <p:spTgt spid="3">
                                            <p:txEl>
                                              <p:pRg st="3" end="3"/>
                                            </p:txEl>
                                          </p:spTgt>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3">
                                            <p:txEl>
                                              <p:pRg st="4" end="4"/>
                                            </p:txEl>
                                          </p:spTgt>
                                        </p:tgtEl>
                                      </p:cBhvr>
                                    </p:animEffect>
                                    <p:set>
                                      <p:cBhvr>
                                        <p:cTn id="19" dur="1" fill="hold">
                                          <p:stCondLst>
                                            <p:cond delay="499"/>
                                          </p:stCondLst>
                                        </p:cTn>
                                        <p:tgtEl>
                                          <p:spTgt spid="3">
                                            <p:txEl>
                                              <p:pRg st="4" end="4"/>
                                            </p:txEl>
                                          </p:spTgt>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3">
                                            <p:txEl>
                                              <p:pRg st="5" end="5"/>
                                            </p:txEl>
                                          </p:spTgt>
                                        </p:tgtEl>
                                      </p:cBhvr>
                                    </p:animEffect>
                                    <p:set>
                                      <p:cBhvr>
                                        <p:cTn id="22" dur="1" fill="hold">
                                          <p:stCondLst>
                                            <p:cond delay="499"/>
                                          </p:stCondLst>
                                        </p:cTn>
                                        <p:tgtEl>
                                          <p:spTgt spid="3">
                                            <p:txEl>
                                              <p:pRg st="5" end="5"/>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3">
                                            <p:txEl>
                                              <p:pRg st="6" end="6"/>
                                            </p:txEl>
                                          </p:spTgt>
                                        </p:tgtEl>
                                      </p:cBhvr>
                                    </p:animEffect>
                                    <p:set>
                                      <p:cBhvr>
                                        <p:cTn id="25" dur="1" fill="hold">
                                          <p:stCondLst>
                                            <p:cond delay="499"/>
                                          </p:stCondLst>
                                        </p:cTn>
                                        <p:tgtEl>
                                          <p:spTgt spid="3">
                                            <p:txEl>
                                              <p:pRg st="6" end="6"/>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3">
                                            <p:txEl>
                                              <p:pRg st="7" end="7"/>
                                            </p:txEl>
                                          </p:spTgt>
                                        </p:tgtEl>
                                      </p:cBhvr>
                                    </p:animEffect>
                                    <p:set>
                                      <p:cBhvr>
                                        <p:cTn id="28" dur="1" fill="hold">
                                          <p:stCondLst>
                                            <p:cond delay="499"/>
                                          </p:stCondLst>
                                        </p:cTn>
                                        <p:tgtEl>
                                          <p:spTgt spid="3">
                                            <p:txEl>
                                              <p:pRg st="7" end="7"/>
                                            </p:txEl>
                                          </p:spTgt>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3">
                                            <p:txEl>
                                              <p:pRg st="8" end="8"/>
                                            </p:txEl>
                                          </p:spTgt>
                                        </p:tgtEl>
                                      </p:cBhvr>
                                    </p:animEffect>
                                    <p:set>
                                      <p:cBhvr>
                                        <p:cTn id="31" dur="1" fill="hold">
                                          <p:stCondLst>
                                            <p:cond delay="499"/>
                                          </p:stCondLst>
                                        </p:cTn>
                                        <p:tgtEl>
                                          <p:spTgt spid="3">
                                            <p:txEl>
                                              <p:pRg st="8" end="8"/>
                                            </p:txEl>
                                          </p:spTgt>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3">
                                            <p:txEl>
                                              <p:pRg st="10" end="10"/>
                                            </p:txEl>
                                          </p:spTgt>
                                        </p:tgtEl>
                                      </p:cBhvr>
                                    </p:animEffect>
                                    <p:set>
                                      <p:cBhvr>
                                        <p:cTn id="34" dur="1" fill="hold">
                                          <p:stCondLst>
                                            <p:cond delay="499"/>
                                          </p:stCondLst>
                                        </p:cTn>
                                        <p:tgtEl>
                                          <p:spTgt spid="3">
                                            <p:txEl>
                                              <p:pRg st="10" end="10"/>
                                            </p:txEl>
                                          </p:spTgt>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500"/>
                                        <p:tgtEl>
                                          <p:spTgt spid="3">
                                            <p:bg/>
                                          </p:spTgt>
                                        </p:tgtEl>
                                      </p:cBhvr>
                                    </p:animEffect>
                                    <p:set>
                                      <p:cBhvr>
                                        <p:cTn id="37"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bg1"/>
                </a:solidFill>
              </a:rPr>
              <a:t>Addressing barriers</a:t>
            </a:r>
            <a:endParaRPr lang="en-US" sz="4000" dirty="0">
              <a:solidFill>
                <a:schemeClr val="bg1"/>
              </a:solidFill>
            </a:endParaRPr>
          </a:p>
        </p:txBody>
      </p:sp>
      <p:sp>
        <p:nvSpPr>
          <p:cNvPr id="4" name="Content Placeholder 2"/>
          <p:cNvSpPr txBox="1">
            <a:spLocks/>
          </p:cNvSpPr>
          <p:nvPr/>
        </p:nvSpPr>
        <p:spPr>
          <a:xfrm>
            <a:off x="4572000" y="1417638"/>
            <a:ext cx="4114800" cy="5207097"/>
          </a:xfrm>
          <a:prstGeom prst="rect">
            <a:avLst/>
          </a:prstGeom>
          <a:ln>
            <a:solidFill>
              <a:schemeClr val="bg1"/>
            </a:solidFill>
          </a:ln>
        </p:spPr>
        <p:txBody>
          <a:bodyPr vert="horz" lIns="91440" tIns="45720" rIns="91440" bIns="45720" rtlCol="0">
            <a:noAutofit/>
          </a:bodyPr>
          <a:lstStyle/>
          <a:p>
            <a:pPr marL="457200" marR="0" lvl="0" indent="-457200" algn="l" defTabSz="457200" rtl="0" eaLnBrk="1" fontAlgn="auto" latinLnBrk="0" hangingPunct="1">
              <a:lnSpc>
                <a:spcPct val="100000"/>
              </a:lnSpc>
              <a:spcBef>
                <a:spcPct val="20000"/>
              </a:spcBef>
              <a:spcAft>
                <a:spcPts val="0"/>
              </a:spcAft>
              <a:buClrTx/>
              <a:buSzTx/>
              <a:buFont typeface="Arial"/>
              <a:buNone/>
              <a:tabLst/>
              <a:defRPr/>
            </a:pPr>
            <a:r>
              <a:rPr kumimoji="0" lang="en-US" sz="2400" b="1" i="0" u="sng" strike="noStrike" kern="1200" cap="none" spc="0" normalizeH="0" baseline="0" noProof="0" dirty="0" smtClean="0">
                <a:ln>
                  <a:noFill/>
                </a:ln>
                <a:solidFill>
                  <a:schemeClr val="bg1"/>
                </a:solidFill>
                <a:effectLst/>
                <a:uLnTx/>
                <a:uFillTx/>
                <a:latin typeface="+mn-lt"/>
                <a:ea typeface="+mn-ea"/>
                <a:cs typeface="+mn-cs"/>
              </a:rPr>
              <a:t>Potential</a:t>
            </a:r>
            <a:r>
              <a:rPr kumimoji="0" lang="en-US" sz="2400" b="1" i="0" u="sng" strike="noStrike" kern="1200" cap="none" spc="0" normalizeH="0" noProof="0" dirty="0" smtClean="0">
                <a:ln>
                  <a:noFill/>
                </a:ln>
                <a:solidFill>
                  <a:schemeClr val="bg1"/>
                </a:solidFill>
                <a:effectLst/>
                <a:uLnTx/>
                <a:uFillTx/>
                <a:latin typeface="+mn-lt"/>
                <a:ea typeface="+mn-ea"/>
                <a:cs typeface="+mn-cs"/>
              </a:rPr>
              <a:t> way forward</a:t>
            </a:r>
            <a:endParaRPr kumimoji="0" lang="en-US" sz="2400" b="1" i="0" u="sng" strike="noStrike" kern="1200" cap="none" spc="0" normalizeH="0" baseline="0" noProof="0" dirty="0" smtClean="0">
              <a:ln>
                <a:noFill/>
              </a:ln>
              <a:solidFill>
                <a:schemeClr val="bg1"/>
              </a:solidFill>
              <a:effectLst/>
              <a:uLnTx/>
              <a:uFillTx/>
              <a:latin typeface="+mn-lt"/>
              <a:ea typeface="+mn-ea"/>
              <a:cs typeface="+mn-cs"/>
            </a:endParaRP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Focus on non-CO</a:t>
            </a:r>
            <a:r>
              <a:rPr kumimoji="0" lang="en-US" sz="2400" b="0" i="0" u="none" strike="noStrike" kern="1200" cap="none" spc="0" normalizeH="0" baseline="-25000" noProof="0" dirty="0" smtClean="0">
                <a:ln>
                  <a:noFill/>
                </a:ln>
                <a:solidFill>
                  <a:schemeClr val="bg1"/>
                </a:solidFill>
                <a:effectLst/>
                <a:uLnTx/>
                <a:uFillTx/>
                <a:latin typeface="+mn-lt"/>
                <a:ea typeface="+mn-ea"/>
                <a:cs typeface="+mn-cs"/>
              </a:rPr>
              <a:t>2</a:t>
            </a:r>
            <a:r>
              <a:rPr kumimoji="0" lang="en-US" sz="2400" b="0" i="0" u="none" strike="noStrike" kern="1200" cap="none" spc="0" normalizeH="0" noProof="0" dirty="0" smtClean="0">
                <a:ln>
                  <a:noFill/>
                </a:ln>
                <a:solidFill>
                  <a:schemeClr val="bg1"/>
                </a:solidFill>
                <a:effectLst/>
                <a:uLnTx/>
                <a:uFillTx/>
                <a:latin typeface="+mn-lt"/>
                <a:ea typeface="+mn-ea"/>
                <a:cs typeface="+mn-cs"/>
              </a:rPr>
              <a:t> gases</a:t>
            </a: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Historically anchored projections</a:t>
            </a: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Further research</a:t>
            </a: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Sustainable intensification</a:t>
            </a: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Focused innovations</a:t>
            </a: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Research and innovation to support modeling, etc.</a:t>
            </a: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Policies</a:t>
            </a:r>
            <a:r>
              <a:rPr kumimoji="0" lang="en-US" sz="2400" b="0" i="0" u="none" strike="noStrike" kern="1200" cap="none" spc="0" normalizeH="0" noProof="0" dirty="0" smtClean="0">
                <a:ln>
                  <a:noFill/>
                </a:ln>
                <a:solidFill>
                  <a:schemeClr val="bg1"/>
                </a:solidFill>
                <a:effectLst/>
                <a:uLnTx/>
                <a:uFillTx/>
                <a:latin typeface="+mn-lt"/>
                <a:ea typeface="+mn-ea"/>
                <a:cs typeface="+mn-cs"/>
              </a:rPr>
              <a:t> and legal interventions to secure rights</a:t>
            </a: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6" name="Content Placeholder 4" descr="DSC_8974.jpg"/>
          <p:cNvPicPr>
            <a:picLocks noGrp="1" noChangeAspect="1"/>
          </p:cNvPicPr>
          <p:nvPr>
            <p:ph idx="1"/>
          </p:nvPr>
        </p:nvPicPr>
        <p:blipFill>
          <a:blip r:embed="rId2"/>
          <a:srcRect l="-10861" r="-10861"/>
          <a:stretch>
            <a:fillRect/>
          </a:stretch>
        </p:blipFill>
        <p:spPr>
          <a:xfrm>
            <a:off x="176980" y="1771599"/>
            <a:ext cx="4675239" cy="2571201"/>
          </a:xfrm>
        </p:spPr>
      </p:pic>
      <p:pic>
        <p:nvPicPr>
          <p:cNvPr id="7" name="Content Placeholder 3" descr="GPS Survey_Pudukkottai (1).JPG"/>
          <p:cNvPicPr>
            <a:picLocks noChangeAspect="1"/>
          </p:cNvPicPr>
          <p:nvPr/>
        </p:nvPicPr>
        <p:blipFill>
          <a:blip r:embed="rId3"/>
          <a:srcRect l="-24810" r="-24810"/>
          <a:stretch>
            <a:fillRect/>
          </a:stretch>
        </p:blipFill>
        <p:spPr>
          <a:xfrm>
            <a:off x="-383796" y="2988868"/>
            <a:ext cx="4070894" cy="2238835"/>
          </a:xfrm>
          <a:prstGeom prst="rect">
            <a:avLst/>
          </a:prstGeom>
        </p:spPr>
      </p:pic>
      <p:pic>
        <p:nvPicPr>
          <p:cNvPr id="8" name="Picture 2" descr="C:\Users\rahuja\Dropbox\LCF Pics\P1040184.JPG"/>
          <p:cNvPicPr>
            <a:picLocks noChangeAspect="1" noChangeArrowheads="1"/>
          </p:cNvPicPr>
          <p:nvPr/>
        </p:nvPicPr>
        <p:blipFill>
          <a:blip r:embed="rId4"/>
          <a:srcRect/>
          <a:stretch>
            <a:fillRect/>
          </a:stretch>
        </p:blipFill>
        <p:spPr bwMode="auto">
          <a:xfrm>
            <a:off x="855405" y="4682504"/>
            <a:ext cx="3452855" cy="194223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500" fill="hold"/>
                                        <p:tgtEl>
                                          <p:spTgt spid="4">
                                            <p:txEl>
                                              <p:pRg st="1" end="1"/>
                                            </p:txEl>
                                          </p:spTgt>
                                        </p:tgtEl>
                                        <p:attrNameLst>
                                          <p:attrName>style.color</p:attrName>
                                        </p:attrNameLst>
                                      </p:cBhvr>
                                      <p:to>
                                        <a:srgbClr val="FFFF00"/>
                                      </p:to>
                                    </p:animClr>
                                  </p:childTnLst>
                                </p:cTn>
                              </p:par>
                              <p:par>
                                <p:cTn id="7" presetID="10"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mph" presetSubtype="2" fill="hold" nodeType="clickEffect">
                                  <p:stCondLst>
                                    <p:cond delay="0"/>
                                  </p:stCondLst>
                                  <p:childTnLst>
                                    <p:animClr clrSpc="rgb">
                                      <p:cBhvr override="childStyle">
                                        <p:cTn id="13" dur="500" fill="hold"/>
                                        <p:tgtEl>
                                          <p:spTgt spid="4">
                                            <p:txEl>
                                              <p:pRg st="5" end="5"/>
                                            </p:txEl>
                                          </p:spTgt>
                                        </p:tgtEl>
                                        <p:attrNameLst>
                                          <p:attrName>style.color</p:attrName>
                                        </p:attrNameLst>
                                      </p:cBhvr>
                                      <p:to>
                                        <a:srgbClr val="FFFF00"/>
                                      </p:to>
                                    </p:animClr>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mph" presetSubtype="2" fill="hold" nodeType="clickEffect">
                                  <p:stCondLst>
                                    <p:cond delay="0"/>
                                  </p:stCondLst>
                                  <p:childTnLst>
                                    <p:animClr clrSpc="rgb">
                                      <p:cBhvr override="childStyle">
                                        <p:cTn id="20" dur="500" fill="hold"/>
                                        <p:tgtEl>
                                          <p:spTgt spid="4">
                                            <p:txEl>
                                              <p:pRg st="6" end="6"/>
                                            </p:txEl>
                                          </p:spTgt>
                                        </p:tgtEl>
                                        <p:attrNameLst>
                                          <p:attrName>style.color</p:attrName>
                                        </p:attrNameLst>
                                      </p:cBhvr>
                                      <p:to>
                                        <a:srgbClr val="FFFF00"/>
                                      </p:to>
                                    </p:animClr>
                                  </p:childTnLst>
                                </p:cTn>
                              </p:par>
                              <p:par>
                                <p:cTn id="21" presetID="10"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FFFF"/>
                </a:solidFill>
              </a:rPr>
              <a:t>Project Benefits: toward synergy</a:t>
            </a:r>
            <a:endParaRPr lang="en-US" sz="4000" dirty="0">
              <a:solidFill>
                <a:srgbClr val="FFFFFF"/>
              </a:solidFill>
            </a:endParaRPr>
          </a:p>
        </p:txBody>
      </p:sp>
      <p:sp>
        <p:nvSpPr>
          <p:cNvPr id="3" name="Content Placeholder 2"/>
          <p:cNvSpPr>
            <a:spLocks noGrp="1"/>
          </p:cNvSpPr>
          <p:nvPr>
            <p:ph idx="1"/>
          </p:nvPr>
        </p:nvSpPr>
        <p:spPr>
          <a:xfrm>
            <a:off x="457200" y="1600200"/>
            <a:ext cx="8229600" cy="3016045"/>
          </a:xfrm>
          <a:ln>
            <a:solidFill>
              <a:schemeClr val="bg1"/>
            </a:solidFill>
          </a:ln>
        </p:spPr>
        <p:txBody>
          <a:bodyPr>
            <a:normAutofit/>
          </a:bodyPr>
          <a:lstStyle/>
          <a:p>
            <a:r>
              <a:rPr lang="en-US" sz="2400" dirty="0" smtClean="0">
                <a:solidFill>
                  <a:srgbClr val="FFFFFF"/>
                </a:solidFill>
              </a:rPr>
              <a:t>Freeing up human resources: Reduced time spent in field and collecting firewood</a:t>
            </a:r>
          </a:p>
          <a:p>
            <a:r>
              <a:rPr lang="en-US" sz="2400" dirty="0" smtClean="0">
                <a:solidFill>
                  <a:srgbClr val="FFFFFF"/>
                </a:solidFill>
              </a:rPr>
              <a:t>Chance to improve skills: Increased school attendance or investment in alternate income-generating activities</a:t>
            </a:r>
          </a:p>
          <a:p>
            <a:r>
              <a:rPr lang="en-US" sz="2400" dirty="0" smtClean="0">
                <a:solidFill>
                  <a:srgbClr val="FFFFFF"/>
                </a:solidFill>
              </a:rPr>
              <a:t>Maintenance of natural resource base: Reduced degradation – air, water, soil quality</a:t>
            </a:r>
          </a:p>
          <a:p>
            <a:r>
              <a:rPr lang="en-US" sz="2400" dirty="0" smtClean="0">
                <a:solidFill>
                  <a:srgbClr val="FFFFFF"/>
                </a:solidFill>
              </a:rPr>
              <a:t>Improved health: fewer hospital visits, decreased morbidity</a:t>
            </a:r>
            <a:endParaRPr lang="en-US" sz="2400" dirty="0">
              <a:solidFill>
                <a:srgbClr val="FFFFFF"/>
              </a:solidFill>
            </a:endParaRPr>
          </a:p>
        </p:txBody>
      </p:sp>
      <p:sp>
        <p:nvSpPr>
          <p:cNvPr id="4" name="TextBox 3"/>
          <p:cNvSpPr txBox="1"/>
          <p:nvPr/>
        </p:nvSpPr>
        <p:spPr>
          <a:xfrm>
            <a:off x="884903" y="5029200"/>
            <a:ext cx="7315200" cy="584775"/>
          </a:xfrm>
          <a:prstGeom prst="rect">
            <a:avLst/>
          </a:prstGeom>
          <a:noFill/>
        </p:spPr>
        <p:txBody>
          <a:bodyPr wrap="square" rtlCol="0">
            <a:spAutoFit/>
          </a:bodyPr>
          <a:lstStyle/>
          <a:p>
            <a:pPr algn="ctr"/>
            <a:r>
              <a:rPr lang="en-US" sz="3200" dirty="0" smtClean="0">
                <a:solidFill>
                  <a:schemeClr val="bg1"/>
                </a:solidFill>
              </a:rPr>
              <a:t>Do these actually improve resilience?</a:t>
            </a:r>
            <a:endParaRPr lang="en-US" sz="3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sz="4000" dirty="0" smtClean="0">
                <a:solidFill>
                  <a:srgbClr val="FFFFFF"/>
                </a:solidFill>
              </a:rPr>
              <a:t>For discussion: Some challenges that remain</a:t>
            </a:r>
            <a:endParaRPr lang="en-US" sz="4000" dirty="0">
              <a:solidFill>
                <a:srgbClr val="FFFFFF"/>
              </a:solidFill>
            </a:endParaRPr>
          </a:p>
        </p:txBody>
      </p:sp>
      <p:sp>
        <p:nvSpPr>
          <p:cNvPr id="3" name="Content Placeholder 2"/>
          <p:cNvSpPr>
            <a:spLocks noGrp="1"/>
          </p:cNvSpPr>
          <p:nvPr>
            <p:ph idx="1"/>
          </p:nvPr>
        </p:nvSpPr>
        <p:spPr>
          <a:xfrm>
            <a:off x="457200" y="1976283"/>
            <a:ext cx="8229600" cy="4468761"/>
          </a:xfrm>
          <a:ln>
            <a:solidFill>
              <a:schemeClr val="bg1"/>
            </a:solidFill>
          </a:ln>
        </p:spPr>
        <p:txBody>
          <a:bodyPr>
            <a:noAutofit/>
          </a:bodyPr>
          <a:lstStyle/>
          <a:p>
            <a:pPr marL="514350" indent="-514350">
              <a:buNone/>
            </a:pPr>
            <a:r>
              <a:rPr lang="en-US" dirty="0" smtClean="0">
                <a:solidFill>
                  <a:srgbClr val="FFFFFF"/>
                </a:solidFill>
              </a:rPr>
              <a:t>How to evaluate and sustain adaptation benefits</a:t>
            </a:r>
            <a:r>
              <a:rPr lang="en-US" dirty="0" smtClean="0">
                <a:solidFill>
                  <a:srgbClr val="FFFFFF"/>
                </a:solidFill>
              </a:rPr>
              <a:t>?</a:t>
            </a:r>
          </a:p>
          <a:p>
            <a:pPr marL="514350" indent="-514350">
              <a:buNone/>
            </a:pPr>
            <a:endParaRPr lang="en-US" dirty="0" smtClean="0">
              <a:solidFill>
                <a:srgbClr val="FFFFFF"/>
              </a:solidFill>
            </a:endParaRPr>
          </a:p>
          <a:p>
            <a:pPr marL="514350" indent="-514350">
              <a:buNone/>
            </a:pPr>
            <a:r>
              <a:rPr lang="en-US" dirty="0" smtClean="0">
                <a:solidFill>
                  <a:srgbClr val="FFFFFF"/>
                </a:solidFill>
              </a:rPr>
              <a:t>How </a:t>
            </a:r>
            <a:r>
              <a:rPr lang="en-US" dirty="0" smtClean="0">
                <a:solidFill>
                  <a:srgbClr val="FFFFFF"/>
                </a:solidFill>
              </a:rPr>
              <a:t>to best combine </a:t>
            </a:r>
            <a:r>
              <a:rPr lang="en-US" dirty="0" smtClean="0">
                <a:solidFill>
                  <a:srgbClr val="FFFFFF"/>
                </a:solidFill>
              </a:rPr>
              <a:t>state-of-the-art science </a:t>
            </a:r>
            <a:r>
              <a:rPr lang="en-US" dirty="0" smtClean="0">
                <a:solidFill>
                  <a:srgbClr val="FFFFFF"/>
                </a:solidFill>
              </a:rPr>
              <a:t>with </a:t>
            </a:r>
            <a:r>
              <a:rPr lang="en-US" dirty="0" smtClean="0">
                <a:solidFill>
                  <a:srgbClr val="FFFFFF"/>
                </a:solidFill>
              </a:rPr>
              <a:t>community </a:t>
            </a:r>
            <a:r>
              <a:rPr lang="en-US" dirty="0" smtClean="0">
                <a:solidFill>
                  <a:srgbClr val="FFFFFF"/>
                </a:solidFill>
              </a:rPr>
              <a:t>knowledge</a:t>
            </a:r>
            <a:r>
              <a:rPr lang="en-US" dirty="0" smtClean="0">
                <a:solidFill>
                  <a:srgbClr val="FFFFFF"/>
                </a:solidFill>
              </a:rPr>
              <a:t>?</a:t>
            </a:r>
            <a:endParaRPr lang="en-US" dirty="0" smtClean="0">
              <a:solidFill>
                <a:srgbClr val="FFFFFF"/>
              </a:solidFill>
            </a:endParaRPr>
          </a:p>
          <a:p>
            <a:pPr marL="514350" indent="-514350">
              <a:buNone/>
            </a:pPr>
            <a:endParaRPr lang="en-US" dirty="0" smtClean="0">
              <a:solidFill>
                <a:srgbClr val="FFFFFF"/>
              </a:solidFill>
            </a:endParaRPr>
          </a:p>
          <a:p>
            <a:pPr marL="514350" indent="-514350">
              <a:buNone/>
            </a:pPr>
            <a:r>
              <a:rPr lang="en-US" dirty="0" smtClean="0">
                <a:solidFill>
                  <a:srgbClr val="FFFFFF"/>
                </a:solidFill>
              </a:rPr>
              <a:t>How to improve the menu of options, as farmers and conditions change?</a:t>
            </a:r>
          </a:p>
          <a:p>
            <a:pPr marL="514350" indent="-514350">
              <a:buAutoNum type="arabicPeriod"/>
            </a:pPr>
            <a:endParaRPr lang="en-US" dirty="0" smtClean="0">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chemeClr val="bg1"/>
                </a:solidFill>
              </a:rPr>
              <a:t>How do issues and incentives fit together?</a:t>
            </a:r>
            <a:endParaRPr lang="en-US" sz="4000" dirty="0">
              <a:solidFill>
                <a:schemeClr val="bg1"/>
              </a:solidFill>
            </a:endParaRPr>
          </a:p>
        </p:txBody>
      </p:sp>
      <p:sp>
        <p:nvSpPr>
          <p:cNvPr id="4" name="Oval 3"/>
          <p:cNvSpPr/>
          <p:nvPr/>
        </p:nvSpPr>
        <p:spPr>
          <a:xfrm>
            <a:off x="634181" y="1696065"/>
            <a:ext cx="4601496" cy="4911212"/>
          </a:xfrm>
          <a:prstGeom prst="ellipse">
            <a:avLst/>
          </a:prstGeom>
          <a:solidFill>
            <a:srgbClr val="FF0000">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sz="2400" dirty="0" smtClean="0"/>
              <a:t>Mitigation</a:t>
            </a:r>
            <a:endParaRPr lang="en-US" sz="2400" dirty="0"/>
          </a:p>
        </p:txBody>
      </p:sp>
      <p:sp>
        <p:nvSpPr>
          <p:cNvPr id="5" name="Oval 4"/>
          <p:cNvSpPr/>
          <p:nvPr/>
        </p:nvSpPr>
        <p:spPr>
          <a:xfrm>
            <a:off x="4085304" y="1696065"/>
            <a:ext cx="4601496" cy="4911212"/>
          </a:xfrm>
          <a:prstGeom prst="ellipse">
            <a:avLst/>
          </a:prstGeom>
          <a:solidFill>
            <a:schemeClr val="accent1">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sz="2400" dirty="0" smtClean="0"/>
              <a:t>Adaptation</a:t>
            </a:r>
            <a:endParaRPr lang="en-US" sz="2400" dirty="0"/>
          </a:p>
        </p:txBody>
      </p:sp>
      <p:sp>
        <p:nvSpPr>
          <p:cNvPr id="6" name="Oval 5"/>
          <p:cNvSpPr/>
          <p:nvPr/>
        </p:nvSpPr>
        <p:spPr>
          <a:xfrm>
            <a:off x="1002890" y="2964426"/>
            <a:ext cx="3536547" cy="973393"/>
          </a:xfrm>
          <a:prstGeom prst="ellipse">
            <a:avLst/>
          </a:prstGeom>
          <a:solidFill>
            <a:schemeClr val="accent4">
              <a:lumMod val="50000"/>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LULUCF</a:t>
            </a:r>
            <a:endParaRPr lang="en-US" sz="2400" dirty="0"/>
          </a:p>
        </p:txBody>
      </p:sp>
      <p:sp>
        <p:nvSpPr>
          <p:cNvPr id="7" name="Oval 6"/>
          <p:cNvSpPr/>
          <p:nvPr/>
        </p:nvSpPr>
        <p:spPr>
          <a:xfrm>
            <a:off x="1002890" y="4336026"/>
            <a:ext cx="3536547" cy="958644"/>
          </a:xfrm>
          <a:prstGeom prst="ellipse">
            <a:avLst/>
          </a:prstGeom>
          <a:solidFill>
            <a:srgbClr val="FF0000">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REDD+</a:t>
            </a:r>
            <a:endParaRPr lang="en-US" sz="2400" dirty="0"/>
          </a:p>
        </p:txBody>
      </p:sp>
      <p:sp>
        <p:nvSpPr>
          <p:cNvPr id="10" name="Oval 9"/>
          <p:cNvSpPr/>
          <p:nvPr/>
        </p:nvSpPr>
        <p:spPr>
          <a:xfrm>
            <a:off x="4719484" y="2772697"/>
            <a:ext cx="3713528" cy="973393"/>
          </a:xfrm>
          <a:prstGeom prst="ellipse">
            <a:avLst/>
          </a:prstGeom>
          <a:solidFill>
            <a:srgbClr val="0070C0">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Adaptation Fund</a:t>
            </a:r>
            <a:endParaRPr lang="en-US" sz="2400" dirty="0"/>
          </a:p>
        </p:txBody>
      </p:sp>
      <p:sp>
        <p:nvSpPr>
          <p:cNvPr id="11" name="Oval 10"/>
          <p:cNvSpPr/>
          <p:nvPr/>
        </p:nvSpPr>
        <p:spPr>
          <a:xfrm>
            <a:off x="4719484" y="3746090"/>
            <a:ext cx="3713528" cy="980767"/>
          </a:xfrm>
          <a:prstGeom prst="ellipse">
            <a:avLst/>
          </a:prstGeom>
          <a:solidFill>
            <a:srgbClr val="FFFF00">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LDCs Fund</a:t>
            </a:r>
            <a:endParaRPr lang="en-US" sz="2400" dirty="0"/>
          </a:p>
        </p:txBody>
      </p:sp>
      <p:sp>
        <p:nvSpPr>
          <p:cNvPr id="9" name="TextBox 8"/>
          <p:cNvSpPr txBox="1"/>
          <p:nvPr/>
        </p:nvSpPr>
        <p:spPr>
          <a:xfrm>
            <a:off x="4387037" y="2536722"/>
            <a:ext cx="622927" cy="3185652"/>
          </a:xfrm>
          <a:prstGeom prst="rect">
            <a:avLst/>
          </a:prstGeom>
          <a:noFill/>
        </p:spPr>
        <p:txBody>
          <a:bodyPr vert="wordArtVert" wrap="square" rtlCol="0" anchor="ctr" anchorCtr="0">
            <a:spAutoFit/>
          </a:bodyPr>
          <a:lstStyle/>
          <a:p>
            <a:r>
              <a:rPr lang="en-US" sz="2400" dirty="0" smtClean="0">
                <a:solidFill>
                  <a:schemeClr val="bg1"/>
                </a:solidFill>
              </a:rPr>
              <a:t>Synergy</a:t>
            </a:r>
            <a:endParaRPr lang="en-US" sz="2400" dirty="0">
              <a:solidFill>
                <a:schemeClr val="bg1"/>
              </a:solidFill>
            </a:endParaRPr>
          </a:p>
        </p:txBody>
      </p:sp>
      <p:sp>
        <p:nvSpPr>
          <p:cNvPr id="12" name="Oval 11"/>
          <p:cNvSpPr/>
          <p:nvPr/>
        </p:nvSpPr>
        <p:spPr>
          <a:xfrm>
            <a:off x="4719484" y="4756356"/>
            <a:ext cx="3713528" cy="966018"/>
          </a:xfrm>
          <a:prstGeom prst="ellipse">
            <a:avLst/>
          </a:prstGeom>
          <a:solidFill>
            <a:srgbClr val="CE7B02">
              <a:alpha val="49804"/>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Special Climate Change Fund</a:t>
            </a:r>
            <a:endParaRPr lang="en-US" sz="2400" dirty="0"/>
          </a:p>
        </p:txBody>
      </p:sp>
      <p:sp>
        <p:nvSpPr>
          <p:cNvPr id="13" name="Oval 12"/>
          <p:cNvSpPr/>
          <p:nvPr/>
        </p:nvSpPr>
        <p:spPr>
          <a:xfrm>
            <a:off x="2938920" y="5722374"/>
            <a:ext cx="3561128" cy="973393"/>
          </a:xfrm>
          <a:prstGeom prst="ellipse">
            <a:avLst/>
          </a:prstGeom>
          <a:solidFill>
            <a:srgbClr val="038710">
              <a:alpha val="49804"/>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Green Climate </a:t>
            </a:r>
            <a:r>
              <a:rPr lang="en-US" sz="2400" dirty="0" smtClean="0"/>
              <a:t>Fund</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1" grpId="0" animBg="1"/>
      <p:bldP spid="9" grpId="0"/>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Adaptation strategies for smallholders</a:t>
            </a:r>
            <a:endParaRPr lang="en-US" dirty="0">
              <a:solidFill>
                <a:schemeClr val="bg1"/>
              </a:solidFill>
            </a:endParaRPr>
          </a:p>
        </p:txBody>
      </p:sp>
      <p:sp>
        <p:nvSpPr>
          <p:cNvPr id="3" name="Content Placeholder 2"/>
          <p:cNvSpPr>
            <a:spLocks noGrp="1"/>
          </p:cNvSpPr>
          <p:nvPr>
            <p:ph idx="1"/>
          </p:nvPr>
        </p:nvSpPr>
        <p:spPr>
          <a:xfrm>
            <a:off x="457200" y="1600200"/>
            <a:ext cx="8229600" cy="3841955"/>
          </a:xfrm>
          <a:ln>
            <a:solidFill>
              <a:schemeClr val="bg1"/>
            </a:solidFill>
          </a:ln>
        </p:spPr>
        <p:txBody>
          <a:bodyPr>
            <a:noAutofit/>
          </a:bodyPr>
          <a:lstStyle/>
          <a:p>
            <a:pPr marL="0" indent="0">
              <a:buNone/>
            </a:pPr>
            <a:r>
              <a:rPr lang="en-US" sz="2400" b="1" dirty="0" smtClean="0">
                <a:solidFill>
                  <a:schemeClr val="bg1"/>
                </a:solidFill>
              </a:rPr>
              <a:t>Examples of pastoralist coping strategies: Kenya and Ethiopia </a:t>
            </a:r>
          </a:p>
          <a:p>
            <a:pPr marL="514350" indent="-174625"/>
            <a:r>
              <a:rPr lang="en-US" sz="2400" dirty="0" smtClean="0">
                <a:solidFill>
                  <a:schemeClr val="bg1"/>
                </a:solidFill>
              </a:rPr>
              <a:t>Mobility</a:t>
            </a:r>
          </a:p>
          <a:p>
            <a:pPr marL="514350" indent="-174625"/>
            <a:r>
              <a:rPr lang="en-US" sz="2400" dirty="0" smtClean="0">
                <a:solidFill>
                  <a:schemeClr val="bg1"/>
                </a:solidFill>
              </a:rPr>
              <a:t>Herd accumulation</a:t>
            </a:r>
          </a:p>
          <a:p>
            <a:pPr marL="514350" indent="-174625"/>
            <a:r>
              <a:rPr lang="en-US" sz="2400" dirty="0" smtClean="0">
                <a:solidFill>
                  <a:schemeClr val="bg1"/>
                </a:solidFill>
              </a:rPr>
              <a:t>Bank accounts, informal savings and credit mechanisms</a:t>
            </a:r>
          </a:p>
          <a:p>
            <a:pPr marL="514350" indent="-174625"/>
            <a:r>
              <a:rPr lang="en-US" sz="2400" dirty="0" smtClean="0">
                <a:solidFill>
                  <a:schemeClr val="bg1"/>
                </a:solidFill>
              </a:rPr>
              <a:t>Supplementary feed, intensification of animal disease management; pay for access to water. </a:t>
            </a:r>
          </a:p>
          <a:p>
            <a:pPr marL="514350" indent="-174625"/>
            <a:r>
              <a:rPr lang="en-US" sz="2400" dirty="0" smtClean="0">
                <a:solidFill>
                  <a:schemeClr val="bg1"/>
                </a:solidFill>
              </a:rPr>
              <a:t>Livelihood diversification away from </a:t>
            </a:r>
            <a:r>
              <a:rPr lang="en-US" sz="2400" dirty="0" err="1" smtClean="0">
                <a:solidFill>
                  <a:schemeClr val="bg1"/>
                </a:solidFill>
              </a:rPr>
              <a:t>pastoralism</a:t>
            </a:r>
            <a:endParaRPr lang="en-US" sz="2400" dirty="0" smtClean="0">
              <a:solidFill>
                <a:schemeClr val="bg1"/>
              </a:solidFill>
            </a:endParaRPr>
          </a:p>
          <a:p>
            <a:pPr marL="514350" indent="-174625"/>
            <a:r>
              <a:rPr lang="en-US" sz="2400" dirty="0" smtClean="0">
                <a:solidFill>
                  <a:schemeClr val="bg1"/>
                </a:solidFill>
              </a:rPr>
              <a:t>Intra-community mechanisms distribute both livestock products and the use of live animals</a:t>
            </a:r>
            <a:endParaRPr lang="en-US" sz="2400" dirty="0">
              <a:solidFill>
                <a:schemeClr val="bg1"/>
              </a:solidFill>
            </a:endParaRPr>
          </a:p>
        </p:txBody>
      </p:sp>
      <p:sp>
        <p:nvSpPr>
          <p:cNvPr id="4" name="TextBox 3"/>
          <p:cNvSpPr txBox="1"/>
          <p:nvPr/>
        </p:nvSpPr>
        <p:spPr>
          <a:xfrm>
            <a:off x="6270171" y="5072823"/>
            <a:ext cx="2416629" cy="369332"/>
          </a:xfrm>
          <a:prstGeom prst="rect">
            <a:avLst/>
          </a:prstGeom>
          <a:noFill/>
        </p:spPr>
        <p:txBody>
          <a:bodyPr wrap="square" rtlCol="0">
            <a:spAutoFit/>
          </a:bodyPr>
          <a:lstStyle/>
          <a:p>
            <a:r>
              <a:rPr lang="en-US" dirty="0" smtClean="0">
                <a:solidFill>
                  <a:schemeClr val="bg1"/>
                </a:solidFill>
              </a:rPr>
              <a:t>IPCC AR4 WGII Ch. 5.4.7</a:t>
            </a:r>
          </a:p>
        </p:txBody>
      </p:sp>
      <p:sp>
        <p:nvSpPr>
          <p:cNvPr id="5" name="TextBox 4"/>
          <p:cNvSpPr txBox="1"/>
          <p:nvPr/>
        </p:nvSpPr>
        <p:spPr>
          <a:xfrm>
            <a:off x="457200" y="5766619"/>
            <a:ext cx="8229600" cy="523220"/>
          </a:xfrm>
          <a:prstGeom prst="rect">
            <a:avLst/>
          </a:prstGeom>
          <a:noFill/>
        </p:spPr>
        <p:txBody>
          <a:bodyPr wrap="square" rtlCol="0">
            <a:spAutoFit/>
          </a:bodyPr>
          <a:lstStyle/>
          <a:p>
            <a:pPr algn="ctr"/>
            <a:r>
              <a:rPr lang="en-US" sz="2800" dirty="0" smtClean="0">
                <a:solidFill>
                  <a:schemeClr val="bg1"/>
                </a:solidFill>
              </a:rPr>
              <a:t>In general, we know little about such examples. </a:t>
            </a:r>
            <a:endParaRPr lang="en-US"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bg1"/>
                </a:solidFill>
              </a:rPr>
              <a:t>Barriers to mitigation in agriculture</a:t>
            </a:r>
            <a:endParaRPr lang="en-US" sz="4000" dirty="0">
              <a:solidFill>
                <a:schemeClr val="bg1"/>
              </a:solidFill>
            </a:endParaRPr>
          </a:p>
        </p:txBody>
      </p:sp>
      <p:sp>
        <p:nvSpPr>
          <p:cNvPr id="3" name="Content Placeholder 2"/>
          <p:cNvSpPr>
            <a:spLocks noGrp="1"/>
          </p:cNvSpPr>
          <p:nvPr>
            <p:ph idx="1"/>
          </p:nvPr>
        </p:nvSpPr>
        <p:spPr>
          <a:xfrm>
            <a:off x="457200" y="1417638"/>
            <a:ext cx="3937819" cy="5207097"/>
          </a:xfrm>
          <a:ln>
            <a:solidFill>
              <a:schemeClr val="bg1"/>
            </a:solidFill>
          </a:ln>
        </p:spPr>
        <p:txBody>
          <a:bodyPr>
            <a:noAutofit/>
          </a:bodyPr>
          <a:lstStyle/>
          <a:p>
            <a:pPr marL="457200" indent="-457200">
              <a:buNone/>
            </a:pPr>
            <a:r>
              <a:rPr lang="en-US" sz="2400" b="1" u="sng" dirty="0" smtClean="0">
                <a:solidFill>
                  <a:schemeClr val="bg1"/>
                </a:solidFill>
              </a:rPr>
              <a:t>Barriers</a:t>
            </a:r>
          </a:p>
          <a:p>
            <a:pPr marL="457200" indent="-457200">
              <a:buFont typeface="+mj-lt"/>
              <a:buAutoNum type="arabicPeriod"/>
            </a:pPr>
            <a:r>
              <a:rPr lang="en-US" sz="2400" dirty="0" smtClean="0">
                <a:solidFill>
                  <a:schemeClr val="bg1"/>
                </a:solidFill>
              </a:rPr>
              <a:t>Maximum Storage</a:t>
            </a:r>
          </a:p>
          <a:p>
            <a:pPr marL="457200" indent="-457200">
              <a:buFont typeface="+mj-lt"/>
              <a:buAutoNum type="arabicPeriod"/>
            </a:pPr>
            <a:r>
              <a:rPr lang="en-US" sz="2400" dirty="0" smtClean="0">
                <a:solidFill>
                  <a:schemeClr val="bg1"/>
                </a:solidFill>
              </a:rPr>
              <a:t>Baseline </a:t>
            </a:r>
          </a:p>
          <a:p>
            <a:pPr marL="457200" indent="-457200">
              <a:buFont typeface="+mj-lt"/>
              <a:buAutoNum type="arabicPeriod"/>
            </a:pPr>
            <a:r>
              <a:rPr lang="en-US" sz="2400" dirty="0" smtClean="0">
                <a:solidFill>
                  <a:schemeClr val="bg1"/>
                </a:solidFill>
              </a:rPr>
              <a:t>Uncertainty</a:t>
            </a:r>
          </a:p>
          <a:p>
            <a:pPr marL="457200" indent="-457200">
              <a:buFont typeface="+mj-lt"/>
              <a:buAutoNum type="arabicPeriod"/>
            </a:pPr>
            <a:r>
              <a:rPr lang="en-US" sz="2400" dirty="0" smtClean="0">
                <a:solidFill>
                  <a:schemeClr val="bg1"/>
                </a:solidFill>
              </a:rPr>
              <a:t>Displacement of emissions</a:t>
            </a:r>
          </a:p>
          <a:p>
            <a:pPr marL="457200" indent="-457200">
              <a:buFont typeface="+mj-lt"/>
              <a:buAutoNum type="arabicPeriod"/>
            </a:pPr>
            <a:r>
              <a:rPr lang="en-US" sz="2400" dirty="0" smtClean="0">
                <a:solidFill>
                  <a:schemeClr val="bg1"/>
                </a:solidFill>
              </a:rPr>
              <a:t>Transaction costs</a:t>
            </a:r>
          </a:p>
          <a:p>
            <a:pPr marL="457200" indent="-457200">
              <a:buFont typeface="+mj-lt"/>
              <a:buAutoNum type="arabicPeriod"/>
            </a:pPr>
            <a:r>
              <a:rPr lang="en-US" sz="2400" dirty="0" smtClean="0">
                <a:solidFill>
                  <a:schemeClr val="bg1"/>
                </a:solidFill>
              </a:rPr>
              <a:t>Measurement and monitoring costs</a:t>
            </a:r>
          </a:p>
          <a:p>
            <a:pPr marL="457200" indent="-457200">
              <a:buFont typeface="+mj-lt"/>
              <a:buAutoNum type="arabicPeriod"/>
            </a:pPr>
            <a:r>
              <a:rPr lang="en-US" sz="2400" dirty="0" smtClean="0">
                <a:solidFill>
                  <a:schemeClr val="bg1"/>
                </a:solidFill>
              </a:rPr>
              <a:t>Property rights</a:t>
            </a:r>
          </a:p>
          <a:p>
            <a:pPr marL="457200" indent="-457200">
              <a:buFont typeface="+mj-lt"/>
              <a:buAutoNum type="arabicPeriod"/>
            </a:pPr>
            <a:r>
              <a:rPr lang="en-US" sz="2400" dirty="0" smtClean="0">
                <a:solidFill>
                  <a:schemeClr val="bg1"/>
                </a:solidFill>
              </a:rPr>
              <a:t>Other barriers</a:t>
            </a:r>
          </a:p>
          <a:p>
            <a:pPr marL="457200" indent="-457200">
              <a:buFont typeface="+mj-lt"/>
              <a:buAutoNum type="arabicPeriod"/>
            </a:pPr>
            <a:endParaRPr lang="en-US" sz="2400" dirty="0" smtClean="0">
              <a:solidFill>
                <a:schemeClr val="bg1"/>
              </a:solidFill>
            </a:endParaRPr>
          </a:p>
          <a:p>
            <a:pPr marL="457200" indent="-457200">
              <a:buNone/>
            </a:pPr>
            <a:r>
              <a:rPr lang="en-US" sz="2400" dirty="0" smtClean="0">
                <a:solidFill>
                  <a:schemeClr val="bg1"/>
                </a:solidFill>
              </a:rPr>
              <a:t>IPCC AR4 WGIII Ch. 8.6.2</a:t>
            </a:r>
            <a:endParaRPr lang="en-US" sz="2400" dirty="0">
              <a:solidFill>
                <a:schemeClr val="bg1"/>
              </a:solidFill>
            </a:endParaRPr>
          </a:p>
        </p:txBody>
      </p:sp>
      <p:sp>
        <p:nvSpPr>
          <p:cNvPr id="4" name="Content Placeholder 2"/>
          <p:cNvSpPr txBox="1">
            <a:spLocks/>
          </p:cNvSpPr>
          <p:nvPr/>
        </p:nvSpPr>
        <p:spPr>
          <a:xfrm>
            <a:off x="4572000" y="1417638"/>
            <a:ext cx="4114800" cy="5207097"/>
          </a:xfrm>
          <a:prstGeom prst="rect">
            <a:avLst/>
          </a:prstGeom>
          <a:ln>
            <a:solidFill>
              <a:schemeClr val="bg1"/>
            </a:solidFill>
          </a:ln>
        </p:spPr>
        <p:txBody>
          <a:bodyPr vert="horz" lIns="91440" tIns="45720" rIns="91440" bIns="45720" rtlCol="0">
            <a:noAutofit/>
          </a:bodyPr>
          <a:lstStyle/>
          <a:p>
            <a:pPr marL="457200" marR="0" lvl="0" indent="-457200" algn="l" defTabSz="457200" rtl="0" eaLnBrk="1" fontAlgn="auto" latinLnBrk="0" hangingPunct="1">
              <a:lnSpc>
                <a:spcPct val="100000"/>
              </a:lnSpc>
              <a:spcBef>
                <a:spcPct val="20000"/>
              </a:spcBef>
              <a:spcAft>
                <a:spcPts val="0"/>
              </a:spcAft>
              <a:buClrTx/>
              <a:buSzTx/>
              <a:buFont typeface="Arial"/>
              <a:buNone/>
              <a:tabLst/>
              <a:defRPr/>
            </a:pPr>
            <a:r>
              <a:rPr kumimoji="0" lang="en-US" sz="2400" b="1" i="0" u="sng" strike="noStrike" kern="1200" cap="none" spc="0" normalizeH="0" baseline="0" noProof="0" dirty="0" smtClean="0">
                <a:ln>
                  <a:noFill/>
                </a:ln>
                <a:solidFill>
                  <a:schemeClr val="bg1"/>
                </a:solidFill>
                <a:effectLst/>
                <a:uLnTx/>
                <a:uFillTx/>
                <a:latin typeface="+mn-lt"/>
                <a:ea typeface="+mn-ea"/>
                <a:cs typeface="+mn-cs"/>
              </a:rPr>
              <a:t>Potential</a:t>
            </a:r>
            <a:r>
              <a:rPr kumimoji="0" lang="en-US" sz="2400" b="1" i="0" u="sng" strike="noStrike" kern="1200" cap="none" spc="0" normalizeH="0" noProof="0" dirty="0" smtClean="0">
                <a:ln>
                  <a:noFill/>
                </a:ln>
                <a:solidFill>
                  <a:schemeClr val="bg1"/>
                </a:solidFill>
                <a:effectLst/>
                <a:uLnTx/>
                <a:uFillTx/>
                <a:latin typeface="+mn-lt"/>
                <a:ea typeface="+mn-ea"/>
                <a:cs typeface="+mn-cs"/>
              </a:rPr>
              <a:t> way forward</a:t>
            </a:r>
            <a:endParaRPr kumimoji="0" lang="en-US" sz="2400" b="1" i="0" u="sng" strike="noStrike" kern="1200" cap="none" spc="0" normalizeH="0" baseline="0" noProof="0" dirty="0" smtClean="0">
              <a:ln>
                <a:noFill/>
              </a:ln>
              <a:solidFill>
                <a:schemeClr val="bg1"/>
              </a:solidFill>
              <a:effectLst/>
              <a:uLnTx/>
              <a:uFillTx/>
              <a:latin typeface="+mn-lt"/>
              <a:ea typeface="+mn-ea"/>
              <a:cs typeface="+mn-cs"/>
            </a:endParaRP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Focus on non-CO</a:t>
            </a:r>
            <a:r>
              <a:rPr kumimoji="0" lang="en-US" sz="2400" b="0" i="0" u="none" strike="noStrike" kern="1200" cap="none" spc="0" normalizeH="0" baseline="-25000" noProof="0" dirty="0" smtClean="0">
                <a:ln>
                  <a:noFill/>
                </a:ln>
                <a:solidFill>
                  <a:schemeClr val="bg1"/>
                </a:solidFill>
                <a:effectLst/>
                <a:uLnTx/>
                <a:uFillTx/>
                <a:latin typeface="+mn-lt"/>
                <a:ea typeface="+mn-ea"/>
                <a:cs typeface="+mn-cs"/>
              </a:rPr>
              <a:t>2</a:t>
            </a:r>
            <a:r>
              <a:rPr kumimoji="0" lang="en-US" sz="2400" b="0" i="0" u="none" strike="noStrike" kern="1200" cap="none" spc="0" normalizeH="0" noProof="0" dirty="0" smtClean="0">
                <a:ln>
                  <a:noFill/>
                </a:ln>
                <a:solidFill>
                  <a:schemeClr val="bg1"/>
                </a:solidFill>
                <a:effectLst/>
                <a:uLnTx/>
                <a:uFillTx/>
                <a:latin typeface="+mn-lt"/>
                <a:ea typeface="+mn-ea"/>
                <a:cs typeface="+mn-cs"/>
              </a:rPr>
              <a:t> gases</a:t>
            </a: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Historically anchored projections</a:t>
            </a: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Further research</a:t>
            </a: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Sustainable intensification</a:t>
            </a: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Focused innovations</a:t>
            </a: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Research and innovation to support modeling, etc.</a:t>
            </a: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Policies</a:t>
            </a:r>
            <a:r>
              <a:rPr kumimoji="0" lang="en-US" sz="2400" b="0" i="0" u="none" strike="noStrike" kern="1200" cap="none" spc="0" normalizeH="0" noProof="0" dirty="0" smtClean="0">
                <a:ln>
                  <a:noFill/>
                </a:ln>
                <a:solidFill>
                  <a:schemeClr val="bg1"/>
                </a:solidFill>
                <a:effectLst/>
                <a:uLnTx/>
                <a:uFillTx/>
                <a:latin typeface="+mn-lt"/>
                <a:ea typeface="+mn-ea"/>
                <a:cs typeface="+mn-cs"/>
              </a:rPr>
              <a:t> and legal interventions to secure rights</a:t>
            </a: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bg1"/>
                </a:solidFill>
              </a:rPr>
              <a:t>What are the key challenges?</a:t>
            </a:r>
            <a:endParaRPr lang="en-US" sz="4000" dirty="0">
              <a:solidFill>
                <a:schemeClr val="bg1"/>
              </a:solidFill>
            </a:endParaRPr>
          </a:p>
        </p:txBody>
      </p:sp>
      <p:sp>
        <p:nvSpPr>
          <p:cNvPr id="4" name="Oval 3"/>
          <p:cNvSpPr/>
          <p:nvPr/>
        </p:nvSpPr>
        <p:spPr>
          <a:xfrm>
            <a:off x="634181" y="1696065"/>
            <a:ext cx="4601496" cy="4911212"/>
          </a:xfrm>
          <a:prstGeom prst="ellipse">
            <a:avLst/>
          </a:prstGeom>
          <a:solidFill>
            <a:srgbClr val="FF0000">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sz="2400" dirty="0" smtClean="0"/>
              <a:t>Mitigation</a:t>
            </a:r>
          </a:p>
          <a:p>
            <a:pPr algn="ctr"/>
            <a:endParaRPr lang="en-US" sz="2400" dirty="0" smtClean="0"/>
          </a:p>
          <a:p>
            <a:pPr algn="ctr"/>
            <a:r>
              <a:rPr lang="en-US" sz="2400" dirty="0" smtClean="0"/>
              <a:t>Barriers that restrict</a:t>
            </a:r>
          </a:p>
          <a:p>
            <a:pPr algn="ctr"/>
            <a:r>
              <a:rPr lang="en-US" sz="2400" dirty="0" smtClean="0"/>
              <a:t>the speed and scale</a:t>
            </a:r>
          </a:p>
          <a:p>
            <a:pPr algn="ctr"/>
            <a:r>
              <a:rPr lang="en-US" sz="2400" dirty="0" smtClean="0"/>
              <a:t>of mitigation efforts.</a:t>
            </a:r>
            <a:endParaRPr lang="en-US" sz="2400" dirty="0"/>
          </a:p>
        </p:txBody>
      </p:sp>
      <p:sp>
        <p:nvSpPr>
          <p:cNvPr id="5" name="Oval 4"/>
          <p:cNvSpPr/>
          <p:nvPr/>
        </p:nvSpPr>
        <p:spPr>
          <a:xfrm>
            <a:off x="4085304" y="1696065"/>
            <a:ext cx="4601496" cy="4911212"/>
          </a:xfrm>
          <a:prstGeom prst="ellipse">
            <a:avLst/>
          </a:prstGeom>
          <a:solidFill>
            <a:schemeClr val="accent1">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sz="2400" dirty="0" smtClean="0"/>
              <a:t>Adaptation</a:t>
            </a:r>
          </a:p>
          <a:p>
            <a:pPr algn="ctr"/>
            <a:endParaRPr lang="en-US" sz="2400" dirty="0" smtClean="0"/>
          </a:p>
          <a:p>
            <a:pPr algn="ctr"/>
            <a:r>
              <a:rPr lang="en-US" sz="2400" dirty="0" smtClean="0"/>
              <a:t>Limited experience, </a:t>
            </a:r>
          </a:p>
          <a:p>
            <a:pPr algn="ctr"/>
            <a:r>
              <a:rPr lang="en-US" sz="2400" dirty="0" smtClean="0"/>
              <a:t>difficulty in localizing</a:t>
            </a:r>
          </a:p>
          <a:p>
            <a:pPr algn="ctr"/>
            <a:r>
              <a:rPr lang="en-US" sz="2400" dirty="0" smtClean="0"/>
              <a:t>forecasts of future climate, and  failure </a:t>
            </a:r>
          </a:p>
          <a:p>
            <a:pPr algn="ctr"/>
            <a:r>
              <a:rPr lang="en-US" sz="2400" dirty="0" smtClean="0"/>
              <a:t>to transmit useful knowledge.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bg1"/>
                </a:solidFill>
              </a:rPr>
              <a:t>What are the key challenges?</a:t>
            </a:r>
            <a:endParaRPr lang="en-US" sz="4000" dirty="0">
              <a:solidFill>
                <a:schemeClr val="bg1"/>
              </a:solidFill>
            </a:endParaRPr>
          </a:p>
        </p:txBody>
      </p:sp>
      <p:sp>
        <p:nvSpPr>
          <p:cNvPr id="4" name="Oval 3"/>
          <p:cNvSpPr/>
          <p:nvPr/>
        </p:nvSpPr>
        <p:spPr>
          <a:xfrm>
            <a:off x="634181" y="1696065"/>
            <a:ext cx="4601496" cy="4911212"/>
          </a:xfrm>
          <a:prstGeom prst="ellipse">
            <a:avLst/>
          </a:prstGeom>
          <a:solidFill>
            <a:srgbClr val="FF0000">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sz="2400" dirty="0" smtClean="0"/>
              <a:t>Mitigation</a:t>
            </a:r>
          </a:p>
          <a:p>
            <a:pPr algn="ctr"/>
            <a:endParaRPr lang="en-US" sz="2400" dirty="0" smtClean="0"/>
          </a:p>
        </p:txBody>
      </p:sp>
      <p:sp>
        <p:nvSpPr>
          <p:cNvPr id="5" name="Oval 4"/>
          <p:cNvSpPr/>
          <p:nvPr/>
        </p:nvSpPr>
        <p:spPr>
          <a:xfrm>
            <a:off x="4085304" y="1696065"/>
            <a:ext cx="4601496" cy="4911212"/>
          </a:xfrm>
          <a:prstGeom prst="ellipse">
            <a:avLst/>
          </a:prstGeom>
          <a:solidFill>
            <a:schemeClr val="accent1">
              <a:alpha val="50000"/>
            </a:schemeClr>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sz="2400" dirty="0" smtClean="0"/>
              <a:t>Adaptation</a:t>
            </a:r>
          </a:p>
          <a:p>
            <a:pPr algn="ctr"/>
            <a:endParaRPr lang="en-US" sz="2400" dirty="0" smtClean="0"/>
          </a:p>
        </p:txBody>
      </p:sp>
      <p:sp>
        <p:nvSpPr>
          <p:cNvPr id="6" name="TextBox 5"/>
          <p:cNvSpPr txBox="1"/>
          <p:nvPr/>
        </p:nvSpPr>
        <p:spPr>
          <a:xfrm>
            <a:off x="3392129" y="2138516"/>
            <a:ext cx="2625214" cy="3785652"/>
          </a:xfrm>
          <a:prstGeom prst="rect">
            <a:avLst/>
          </a:prstGeom>
          <a:noFill/>
        </p:spPr>
        <p:txBody>
          <a:bodyPr wrap="square" rtlCol="0">
            <a:spAutoFit/>
          </a:bodyPr>
          <a:lstStyle/>
          <a:p>
            <a:pPr algn="ctr"/>
            <a:r>
              <a:rPr lang="en-US" sz="2400" b="1" dirty="0" smtClean="0">
                <a:solidFill>
                  <a:schemeClr val="bg1"/>
                </a:solidFill>
              </a:rPr>
              <a:t>Synergy</a:t>
            </a:r>
          </a:p>
          <a:p>
            <a:pPr algn="ctr"/>
            <a:endParaRPr lang="en-US" sz="2400" dirty="0" smtClean="0">
              <a:solidFill>
                <a:schemeClr val="bg1"/>
              </a:solidFill>
            </a:endParaRPr>
          </a:p>
          <a:p>
            <a:pPr algn="ctr"/>
            <a:r>
              <a:rPr lang="en-US" sz="2400" dirty="0" smtClean="0">
                <a:solidFill>
                  <a:schemeClr val="bg1"/>
                </a:solidFill>
              </a:rPr>
              <a:t>Barriers and limitations</a:t>
            </a:r>
          </a:p>
          <a:p>
            <a:pPr algn="ctr"/>
            <a:r>
              <a:rPr lang="en-US" sz="2400" dirty="0" smtClean="0">
                <a:solidFill>
                  <a:schemeClr val="bg1"/>
                </a:solidFill>
              </a:rPr>
              <a:t>in knowledge, resources, and communication, along with inequality and mistrust.</a:t>
            </a:r>
            <a:endParaRPr lang="en-US"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What do we know about synergy in agriculture? Example: Vietnam</a:t>
            </a:r>
            <a:endParaRPr lang="en-US" dirty="0">
              <a:solidFill>
                <a:schemeClr val="bg1"/>
              </a:solidFill>
            </a:endParaRPr>
          </a:p>
        </p:txBody>
      </p:sp>
      <p:pic>
        <p:nvPicPr>
          <p:cNvPr id="4" name="Content Placeholder 3" descr="Vietnam table.PNG"/>
          <p:cNvPicPr>
            <a:picLocks noGrp="1" noChangeAspect="1"/>
          </p:cNvPicPr>
          <p:nvPr>
            <p:ph idx="1"/>
          </p:nvPr>
        </p:nvPicPr>
        <p:blipFill>
          <a:blip r:embed="rId2"/>
          <a:stretch>
            <a:fillRect/>
          </a:stretch>
        </p:blipFill>
        <p:spPr>
          <a:xfrm>
            <a:off x="281241" y="1860984"/>
            <a:ext cx="8405559" cy="4241236"/>
          </a:xfrm>
        </p:spPr>
      </p:pic>
      <p:sp>
        <p:nvSpPr>
          <p:cNvPr id="5" name="TextBox 4"/>
          <p:cNvSpPr txBox="1"/>
          <p:nvPr/>
        </p:nvSpPr>
        <p:spPr>
          <a:xfrm>
            <a:off x="6652727" y="6286886"/>
            <a:ext cx="2034073" cy="369332"/>
          </a:xfrm>
          <a:prstGeom prst="rect">
            <a:avLst/>
          </a:prstGeom>
          <a:noFill/>
        </p:spPr>
        <p:txBody>
          <a:bodyPr wrap="square" rtlCol="0">
            <a:spAutoFit/>
          </a:bodyPr>
          <a:lstStyle/>
          <a:p>
            <a:r>
              <a:rPr lang="en-US" dirty="0" smtClean="0">
                <a:solidFill>
                  <a:schemeClr val="bg1"/>
                </a:solidFill>
              </a:rPr>
              <a:t>Dang et al 2003</a:t>
            </a:r>
            <a:endParaRPr lang="en-US" dirty="0">
              <a:solidFill>
                <a:schemeClr val="bg1"/>
              </a:solidFill>
            </a:endParaRPr>
          </a:p>
        </p:txBody>
      </p:sp>
      <p:sp>
        <p:nvSpPr>
          <p:cNvPr id="6" name="Rectangle 5"/>
          <p:cNvSpPr/>
          <p:nvPr/>
        </p:nvSpPr>
        <p:spPr>
          <a:xfrm>
            <a:off x="281241" y="2500604"/>
            <a:ext cx="8405559" cy="541176"/>
          </a:xfrm>
          <a:prstGeom prst="rect">
            <a:avLst/>
          </a:prstGeom>
          <a:noFill/>
          <a:ln w="508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81241" y="3041780"/>
            <a:ext cx="8405559" cy="350349"/>
          </a:xfrm>
          <a:prstGeom prst="rect">
            <a:avLst/>
          </a:prstGeom>
          <a:noFill/>
          <a:ln w="508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281241" y="3392129"/>
            <a:ext cx="8405559" cy="294968"/>
          </a:xfrm>
          <a:prstGeom prst="rect">
            <a:avLst/>
          </a:prstGeom>
          <a:noFill/>
          <a:ln w="508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ynthesis report title.PNG"/>
          <p:cNvPicPr>
            <a:picLocks noChangeAspect="1"/>
          </p:cNvPicPr>
          <p:nvPr/>
        </p:nvPicPr>
        <p:blipFill>
          <a:blip r:embed="rId2"/>
          <a:stretch>
            <a:fillRect/>
          </a:stretch>
        </p:blipFill>
        <p:spPr>
          <a:xfrm>
            <a:off x="1297858" y="274638"/>
            <a:ext cx="2184277" cy="1000030"/>
          </a:xfrm>
          <a:prstGeom prst="rect">
            <a:avLst/>
          </a:prstGeom>
        </p:spPr>
      </p:pic>
      <p:pic>
        <p:nvPicPr>
          <p:cNvPr id="5" name="Picture 4" descr="tradeoffs table.PNG"/>
          <p:cNvPicPr>
            <a:picLocks noChangeAspect="1"/>
          </p:cNvPicPr>
          <p:nvPr/>
        </p:nvPicPr>
        <p:blipFill>
          <a:blip r:embed="rId3"/>
          <a:stretch>
            <a:fillRect/>
          </a:stretch>
        </p:blipFill>
        <p:spPr>
          <a:xfrm>
            <a:off x="3482135" y="274638"/>
            <a:ext cx="5455387" cy="6421842"/>
          </a:xfrm>
          <a:prstGeom prst="rect">
            <a:avLst/>
          </a:prstGeom>
        </p:spPr>
      </p:pic>
      <p:pic>
        <p:nvPicPr>
          <p:cNvPr id="6" name="Picture 5" descr="FAO logo.PNG"/>
          <p:cNvPicPr>
            <a:picLocks noChangeAspect="1"/>
          </p:cNvPicPr>
          <p:nvPr/>
        </p:nvPicPr>
        <p:blipFill>
          <a:blip r:embed="rId4"/>
          <a:stretch>
            <a:fillRect/>
          </a:stretch>
        </p:blipFill>
        <p:spPr>
          <a:xfrm>
            <a:off x="261124" y="274638"/>
            <a:ext cx="1036734" cy="987365"/>
          </a:xfrm>
          <a:prstGeom prst="rect">
            <a:avLst/>
          </a:prstGeom>
        </p:spPr>
      </p:pic>
      <p:sp>
        <p:nvSpPr>
          <p:cNvPr id="8" name="Rectangle 7"/>
          <p:cNvSpPr/>
          <p:nvPr/>
        </p:nvSpPr>
        <p:spPr>
          <a:xfrm>
            <a:off x="4940710" y="840658"/>
            <a:ext cx="3996812" cy="592320"/>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940710" y="3065280"/>
            <a:ext cx="3996812" cy="592320"/>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940710" y="3893574"/>
            <a:ext cx="3996812" cy="825910"/>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940710" y="4999703"/>
            <a:ext cx="3996812" cy="412954"/>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4940710" y="5412657"/>
            <a:ext cx="3996812" cy="415339"/>
          </a:xfrm>
          <a:prstGeom prst="rect">
            <a:avLst/>
          </a:prstGeom>
          <a:noFill/>
          <a:ln w="38100">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1477382" y="6386052"/>
            <a:ext cx="2004753" cy="369332"/>
          </a:xfrm>
          <a:prstGeom prst="rect">
            <a:avLst/>
          </a:prstGeom>
          <a:noFill/>
        </p:spPr>
        <p:txBody>
          <a:bodyPr wrap="square" rtlCol="0">
            <a:spAutoFit/>
          </a:bodyPr>
          <a:lstStyle/>
          <a:p>
            <a:r>
              <a:rPr lang="en-US" dirty="0" err="1" smtClean="0">
                <a:solidFill>
                  <a:schemeClr val="bg1"/>
                </a:solidFill>
              </a:rPr>
              <a:t>Niggli</a:t>
            </a:r>
            <a:r>
              <a:rPr lang="en-US" dirty="0" smtClean="0">
                <a:solidFill>
                  <a:schemeClr val="bg1"/>
                </a:solidFill>
              </a:rPr>
              <a:t> et al. 2009</a:t>
            </a:r>
            <a:endParaRPr lang="en-US" dirty="0">
              <a:solidFill>
                <a:schemeClr val="bg1"/>
              </a:solidFill>
            </a:endParaRPr>
          </a:p>
        </p:txBody>
      </p:sp>
      <p:sp>
        <p:nvSpPr>
          <p:cNvPr id="14" name="TextBox 13"/>
          <p:cNvSpPr txBox="1"/>
          <p:nvPr/>
        </p:nvSpPr>
        <p:spPr>
          <a:xfrm>
            <a:off x="513362" y="1764774"/>
            <a:ext cx="2968773" cy="3785652"/>
          </a:xfrm>
          <a:prstGeom prst="rect">
            <a:avLst/>
          </a:prstGeom>
          <a:noFill/>
        </p:spPr>
        <p:txBody>
          <a:bodyPr wrap="square" rtlCol="0">
            <a:spAutoFit/>
          </a:bodyPr>
          <a:lstStyle/>
          <a:p>
            <a:r>
              <a:rPr lang="en-US" sz="2400" dirty="0" smtClean="0">
                <a:solidFill>
                  <a:schemeClr val="bg1"/>
                </a:solidFill>
              </a:rPr>
              <a:t>Experiments in Switzerland, USA, and Germany found that organic farming could increase carbon storage greatly, but often resulted in lower yields than conventional agriculture.</a:t>
            </a:r>
            <a:endParaRPr lang="en-US"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chemeClr val="bg1"/>
                </a:solidFill>
              </a:rPr>
              <a:t>Adaptation is a relationship between farmers and the changing climate </a:t>
            </a:r>
            <a:endParaRPr lang="en-US" sz="4000" dirty="0">
              <a:solidFill>
                <a:schemeClr val="bg1"/>
              </a:solidFill>
            </a:endParaRPr>
          </a:p>
        </p:txBody>
      </p:sp>
      <p:sp>
        <p:nvSpPr>
          <p:cNvPr id="3" name="Content Placeholder 2"/>
          <p:cNvSpPr>
            <a:spLocks noGrp="1"/>
          </p:cNvSpPr>
          <p:nvPr>
            <p:ph idx="1"/>
          </p:nvPr>
        </p:nvSpPr>
        <p:spPr>
          <a:xfrm>
            <a:off x="457200" y="1600200"/>
            <a:ext cx="8229600" cy="4918587"/>
          </a:xfrm>
        </p:spPr>
        <p:txBody>
          <a:bodyPr>
            <a:normAutofit lnSpcReduction="10000"/>
          </a:bodyPr>
          <a:lstStyle/>
          <a:p>
            <a:pPr marL="0" indent="0">
              <a:buNone/>
            </a:pPr>
            <a:r>
              <a:rPr lang="en-US" sz="2400" dirty="0" smtClean="0">
                <a:solidFill>
                  <a:schemeClr val="bg1"/>
                </a:solidFill>
              </a:rPr>
              <a:t>“Adaptation in agriculture is the norm rather than the exception. In addition to changes driven by several socio-economic factors (chiefly market conditions and policy frameworks), farmers always had to adapt to the vagaries of weather, on weekly, seasonal, annual and longer timescales. The real issue in the coming decades will be the rate and nature of climate change compared to the adaptation capacity of farmers.”</a:t>
            </a:r>
          </a:p>
          <a:p>
            <a:pPr marL="0" indent="0">
              <a:buNone/>
            </a:pPr>
            <a:endParaRPr lang="en-US" sz="2400" dirty="0" smtClean="0">
              <a:solidFill>
                <a:schemeClr val="bg1"/>
              </a:solidFill>
            </a:endParaRPr>
          </a:p>
          <a:p>
            <a:pPr marL="0" indent="0">
              <a:buNone/>
            </a:pPr>
            <a:r>
              <a:rPr lang="en-US" sz="2400" dirty="0" smtClean="0">
                <a:solidFill>
                  <a:schemeClr val="bg1"/>
                </a:solidFill>
              </a:rPr>
              <a:t>“As opposed to adaptation to changes in mean conditions, which require adjustments in agronomic techniques (e.g., planting calendars, cultivar types, input amounts), adaptation to future changes––likely an increase—in climate variability may require an attention to stability and resilience of production, rather than to improving its absolute levels.”</a:t>
            </a:r>
            <a:endParaRPr lang="en-US" sz="2400" dirty="0">
              <a:solidFill>
                <a:schemeClr val="bg1"/>
              </a:solidFill>
            </a:endParaRPr>
          </a:p>
        </p:txBody>
      </p:sp>
      <p:sp>
        <p:nvSpPr>
          <p:cNvPr id="4" name="TextBox 3"/>
          <p:cNvSpPr txBox="1"/>
          <p:nvPr/>
        </p:nvSpPr>
        <p:spPr>
          <a:xfrm>
            <a:off x="5397910" y="6327058"/>
            <a:ext cx="3038167" cy="369332"/>
          </a:xfrm>
          <a:prstGeom prst="rect">
            <a:avLst/>
          </a:prstGeom>
          <a:noFill/>
        </p:spPr>
        <p:txBody>
          <a:bodyPr wrap="square" rtlCol="0">
            <a:spAutoFit/>
          </a:bodyPr>
          <a:lstStyle/>
          <a:p>
            <a:r>
              <a:rPr lang="en-US" dirty="0" err="1" smtClean="0">
                <a:solidFill>
                  <a:schemeClr val="bg1"/>
                </a:solidFill>
              </a:rPr>
              <a:t>Rosenzweig</a:t>
            </a:r>
            <a:r>
              <a:rPr lang="en-US" dirty="0" smtClean="0">
                <a:solidFill>
                  <a:schemeClr val="bg1"/>
                </a:solidFill>
              </a:rPr>
              <a:t> and </a:t>
            </a:r>
            <a:r>
              <a:rPr lang="en-US" dirty="0" err="1" smtClean="0">
                <a:solidFill>
                  <a:schemeClr val="bg1"/>
                </a:solidFill>
              </a:rPr>
              <a:t>Tubiello</a:t>
            </a:r>
            <a:r>
              <a:rPr lang="en-US" dirty="0" smtClean="0">
                <a:solidFill>
                  <a:schemeClr val="bg1"/>
                </a:solidFill>
              </a:rPr>
              <a:t> 2007</a:t>
            </a:r>
            <a:endParaRPr 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4645</TotalTime>
  <Words>797</Words>
  <Application>Microsoft Office PowerPoint</Application>
  <PresentationFormat>On-screen Show (4:3)</PresentationFormat>
  <Paragraphs>146</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Integrating adaptation and mitigation in agriculture</vt:lpstr>
      <vt:lpstr>How do issues and incentives fit together?</vt:lpstr>
      <vt:lpstr>Adaptation strategies for smallholders</vt:lpstr>
      <vt:lpstr>Barriers to mitigation in agriculture</vt:lpstr>
      <vt:lpstr>What are the key challenges?</vt:lpstr>
      <vt:lpstr>What are the key challenges?</vt:lpstr>
      <vt:lpstr>What do we know about synergy in agriculture? Example: Vietnam</vt:lpstr>
      <vt:lpstr>Slide 8</vt:lpstr>
      <vt:lpstr>Adaptation is a relationship between farmers and the changing climate </vt:lpstr>
      <vt:lpstr>EDF approach to adaptation and mitigation in rural India  </vt:lpstr>
      <vt:lpstr>Goals: Improving livelihoods and resilience</vt:lpstr>
      <vt:lpstr>A menu of options for farmers</vt:lpstr>
      <vt:lpstr>Barriers to mitigation in agriculture</vt:lpstr>
      <vt:lpstr>Addressing barriers</vt:lpstr>
      <vt:lpstr>Project Benefits: toward synergy</vt:lpstr>
      <vt:lpstr>For discussion: Some challenges that remain</vt:lpstr>
    </vt:vector>
  </TitlesOfParts>
  <Company>Ohio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 Carbon Development in Rural India</dc:title>
  <dc:creator>Samantha Sekar</dc:creator>
  <cp:lastModifiedBy>Jason M. Funk</cp:lastModifiedBy>
  <cp:revision>134</cp:revision>
  <dcterms:created xsi:type="dcterms:W3CDTF">2011-07-26T14:27:09Z</dcterms:created>
  <dcterms:modified xsi:type="dcterms:W3CDTF">2012-05-21T09:21:56Z</dcterms:modified>
</cp:coreProperties>
</file>