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687" r:id="rId2"/>
    <p:sldId id="784" r:id="rId3"/>
    <p:sldId id="818" r:id="rId4"/>
    <p:sldId id="817" r:id="rId5"/>
    <p:sldId id="796" r:id="rId6"/>
    <p:sldId id="790" r:id="rId7"/>
    <p:sldId id="788" r:id="rId8"/>
    <p:sldId id="789" r:id="rId9"/>
    <p:sldId id="812" r:id="rId10"/>
    <p:sldId id="810" r:id="rId11"/>
    <p:sldId id="811" r:id="rId12"/>
    <p:sldId id="806" r:id="rId13"/>
    <p:sldId id="807" r:id="rId14"/>
    <p:sldId id="815" r:id="rId15"/>
    <p:sldId id="777" r:id="rId1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95"/>
    <a:srgbClr val="EA0CC0"/>
    <a:srgbClr val="85BD31"/>
    <a:srgbClr val="666666"/>
    <a:srgbClr val="00397E"/>
    <a:srgbClr val="8C96A0"/>
    <a:srgbClr val="FFFF00"/>
    <a:srgbClr val="788490"/>
    <a:srgbClr val="838E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0476" autoAdjust="0"/>
  </p:normalViewPr>
  <p:slideViewPr>
    <p:cSldViewPr>
      <p:cViewPr varScale="1">
        <p:scale>
          <a:sx n="66" d="100"/>
          <a:sy n="66" d="100"/>
        </p:scale>
        <p:origin x="-1464" y="-108"/>
      </p:cViewPr>
      <p:guideLst>
        <p:guide orient="horz" pos="3984"/>
        <p:guide orient="horz" pos="840"/>
        <p:guide orient="horz" pos="1264"/>
        <p:guide pos="480"/>
        <p:guide pos="1104"/>
        <p:guide pos="54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0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0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2B2F5867-FA04-47C6-A7DF-402C61C32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1842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CB1B69A6-DA63-4417-992B-B3DABD8FC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947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A8AE1B-D2ED-4B47-B895-2F79C4BEED9A}" type="slidenum">
              <a:rPr lang="en-US" smtClean="0">
                <a:latin typeface="Arial" charset="0"/>
                <a:ea typeface="ＭＳ Ｐゴシック" pitchFamily="34" charset="-128"/>
              </a:rPr>
              <a:pPr/>
              <a:t>1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2425" y="242888"/>
            <a:ext cx="3148013" cy="2360612"/>
          </a:xfrm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6075" y="2733675"/>
            <a:ext cx="6318250" cy="62103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ＭＳ Ｐゴシック" pitchFamily="64" charset="-128"/>
              <a:cs typeface="ＭＳ Ｐゴシック" pitchFamily="-112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1B69A6-DA63-4417-992B-B3DABD8FCAE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37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438400"/>
            <a:ext cx="7924800" cy="2081213"/>
          </a:xfrm>
        </p:spPr>
        <p:txBody>
          <a:bodyPr/>
          <a:lstStyle>
            <a:lvl1pPr algn="l">
              <a:defRPr sz="4000" b="1" cap="all">
                <a:solidFill>
                  <a:srgbClr val="005395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5800" y="1447800"/>
            <a:ext cx="7924800" cy="8905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F4A33-3DA9-4B97-848A-5C54DFF163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676400" y="4800600"/>
            <a:ext cx="6934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5" name="Bildplatzhalter 2"/>
          <p:cNvSpPr>
            <a:spLocks noGrp="1"/>
          </p:cNvSpPr>
          <p:nvPr>
            <p:ph type="pic" idx="1"/>
          </p:nvPr>
        </p:nvSpPr>
        <p:spPr>
          <a:xfrm>
            <a:off x="1752600" y="1346200"/>
            <a:ext cx="6858000" cy="3394074"/>
          </a:xfrm>
        </p:spPr>
        <p:txBody>
          <a:bodyPr/>
          <a:lstStyle>
            <a:lvl1pPr marL="0" indent="0"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6" name="Textplatzhalter 3"/>
          <p:cNvSpPr>
            <a:spLocks noGrp="1"/>
          </p:cNvSpPr>
          <p:nvPr>
            <p:ph type="body" sz="half" idx="2"/>
          </p:nvPr>
        </p:nvSpPr>
        <p:spPr>
          <a:xfrm>
            <a:off x="1676400" y="5367338"/>
            <a:ext cx="6934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EE2F9-C89A-4C27-BCFE-DF3B158297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 userDrawn="1"/>
        </p:nvSpPr>
        <p:spPr bwMode="auto">
          <a:xfrm>
            <a:off x="1676400" y="4800600"/>
            <a:ext cx="6934200" cy="566738"/>
          </a:xfrm>
          <a:prstGeom prst="rect">
            <a:avLst/>
          </a:prstGeom>
          <a:noFill/>
          <a:ln>
            <a:noFill/>
          </a:ln>
          <a:extLst/>
        </p:spPr>
        <p:txBody>
          <a:bodyPr lIns="91429" tIns="45714" rIns="91429" bIns="45714" anchor="b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de-DE" sz="2000" b="1" smtClean="0">
                <a:solidFill>
                  <a:srgbClr val="005395"/>
                </a:solidFill>
              </a:rPr>
              <a:t>Titelmasterformat durch Klicken bearbeiten</a:t>
            </a:r>
          </a:p>
        </p:txBody>
      </p:sp>
      <p:sp>
        <p:nvSpPr>
          <p:cNvPr id="5" name="Bildplatzhalter 2"/>
          <p:cNvSpPr>
            <a:spLocks noGrp="1"/>
          </p:cNvSpPr>
          <p:nvPr>
            <p:ph type="pic" idx="1"/>
          </p:nvPr>
        </p:nvSpPr>
        <p:spPr>
          <a:xfrm>
            <a:off x="1752600" y="1333500"/>
            <a:ext cx="3048000" cy="3394074"/>
          </a:xfrm>
        </p:spPr>
        <p:txBody>
          <a:bodyPr/>
          <a:lstStyle>
            <a:lvl1pPr marL="0" indent="0"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6" name="Textplatzhalter 3"/>
          <p:cNvSpPr>
            <a:spLocks noGrp="1"/>
          </p:cNvSpPr>
          <p:nvPr>
            <p:ph type="body" sz="half" idx="2"/>
          </p:nvPr>
        </p:nvSpPr>
        <p:spPr>
          <a:xfrm>
            <a:off x="1676400" y="5367338"/>
            <a:ext cx="6934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7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A73F8-5A41-437C-AA4C-01C4294D01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346200"/>
            <a:ext cx="4648200" cy="457200"/>
          </a:xfrm>
        </p:spPr>
        <p:txBody>
          <a:bodyPr/>
          <a:lstStyle/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4" name="Bildplatzhalter 2"/>
          <p:cNvSpPr>
            <a:spLocks noGrp="1"/>
          </p:cNvSpPr>
          <p:nvPr>
            <p:ph type="pic" idx="1"/>
          </p:nvPr>
        </p:nvSpPr>
        <p:spPr>
          <a:xfrm>
            <a:off x="5562600" y="1333500"/>
            <a:ext cx="3048000" cy="3695700"/>
          </a:xfrm>
        </p:spPr>
        <p:txBody>
          <a:bodyPr/>
          <a:lstStyle>
            <a:lvl1pPr marL="0" indent="0"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2"/>
          </p:nvPr>
        </p:nvSpPr>
        <p:spPr>
          <a:xfrm>
            <a:off x="685800" y="2019300"/>
            <a:ext cx="4648200" cy="4305300"/>
          </a:xfrm>
        </p:spPr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D813E-C2F1-4FED-9F86-6C3CB8AB0B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 userDrawn="1"/>
        </p:nvSpPr>
        <p:spPr bwMode="auto">
          <a:xfrm>
            <a:off x="685800" y="1346200"/>
            <a:ext cx="46482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lIns="91429" tIns="45714" rIns="91429" bIns="45714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de-AT" sz="2200" b="1" smtClean="0">
                <a:solidFill>
                  <a:srgbClr val="005395"/>
                </a:solidFill>
              </a:rPr>
              <a:t>Mastertitelformat bearbeiten</a:t>
            </a:r>
            <a:endParaRPr lang="de-DE" sz="2200" b="1" smtClean="0">
              <a:solidFill>
                <a:srgbClr val="005395"/>
              </a:solidFill>
            </a:endParaRPr>
          </a:p>
        </p:txBody>
      </p:sp>
      <p:sp>
        <p:nvSpPr>
          <p:cNvPr id="5" name="Bildplatzhalter 2"/>
          <p:cNvSpPr>
            <a:spLocks noGrp="1"/>
          </p:cNvSpPr>
          <p:nvPr>
            <p:ph type="pic" idx="1"/>
          </p:nvPr>
        </p:nvSpPr>
        <p:spPr>
          <a:xfrm>
            <a:off x="762000" y="2006600"/>
            <a:ext cx="2895600" cy="4318000"/>
          </a:xfrm>
        </p:spPr>
        <p:txBody>
          <a:bodyPr/>
          <a:lstStyle>
            <a:lvl1pPr marL="0" indent="0"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8" name="Textplatzhalter 15"/>
          <p:cNvSpPr>
            <a:spLocks noGrp="1"/>
          </p:cNvSpPr>
          <p:nvPr>
            <p:ph type="body" sz="quarter" idx="12"/>
          </p:nvPr>
        </p:nvSpPr>
        <p:spPr>
          <a:xfrm>
            <a:off x="3962400" y="2019300"/>
            <a:ext cx="4648200" cy="4305300"/>
          </a:xfrm>
        </p:spPr>
        <p:txBody>
          <a:bodyPr/>
          <a:lstStyle/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C8213-3843-4D25-8E26-0C10D64BAB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9" descr="header_cdmwatch_200907_200dpi.jpg"/>
          <p:cNvPicPr>
            <a:picLocks noChangeAspect="1"/>
          </p:cNvPicPr>
          <p:nvPr userDrawn="1"/>
        </p:nvPicPr>
        <p:blipFill>
          <a:blip r:embed="rId2" cstate="print"/>
          <a:srcRect t="14764" b="12303"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47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1447800"/>
            <a:ext cx="7924800" cy="609600"/>
          </a:xfrm>
        </p:spPr>
        <p:txBody>
          <a:bodyPr anchor="ctr"/>
          <a:lstStyle>
            <a:lvl1pPr>
              <a:defRPr sz="2400">
                <a:solidFill>
                  <a:srgbClr val="00539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547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286000"/>
            <a:ext cx="6934200" cy="18923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rgbClr val="85BD31"/>
              </a:buClr>
              <a:buFont typeface="Arial"/>
              <a:buChar char="•"/>
              <a:defRPr>
                <a:solidFill>
                  <a:schemeClr val="tx1"/>
                </a:solidFill>
              </a:defRPr>
            </a:lvl2pPr>
            <a:lvl3pPr>
              <a:buClr>
                <a:srgbClr val="85BD31"/>
              </a:buClr>
              <a:buFont typeface="Arial"/>
              <a:buChar char="•"/>
              <a:defRPr>
                <a:solidFill>
                  <a:schemeClr val="tx1"/>
                </a:solidFill>
              </a:defRPr>
            </a:lvl3pPr>
            <a:lvl4pPr>
              <a:buClr>
                <a:srgbClr val="85BD31"/>
              </a:buClr>
              <a:buFont typeface="Arial"/>
              <a:buChar char="•"/>
              <a:defRPr>
                <a:solidFill>
                  <a:schemeClr val="tx1"/>
                </a:solidFill>
              </a:defRPr>
            </a:lvl4pPr>
            <a:lvl5pPr>
              <a:buClr>
                <a:srgbClr val="85BD31"/>
              </a:buClr>
              <a:buFont typeface="Arial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CE1B7-94E9-4288-B98B-8911698AAC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395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676400" y="2019300"/>
            <a:ext cx="3352800" cy="4305300"/>
          </a:xfrm>
        </p:spPr>
        <p:txBody>
          <a:bodyPr/>
          <a:lstStyle>
            <a:lvl1pPr>
              <a:defRPr sz="2000">
                <a:solidFill>
                  <a:srgbClr val="85BD31"/>
                </a:solidFill>
              </a:defRPr>
            </a:lvl1pPr>
            <a:lvl2pPr>
              <a:buClr>
                <a:srgbClr val="85BD31"/>
              </a:buClr>
              <a:buFont typeface="Arial"/>
              <a:buChar char="•"/>
              <a:defRPr sz="1800">
                <a:solidFill>
                  <a:schemeClr val="tx1"/>
                </a:solidFill>
              </a:defRPr>
            </a:lvl2pPr>
            <a:lvl3pPr>
              <a:buClr>
                <a:srgbClr val="85BD31"/>
              </a:buClr>
              <a:buFont typeface="Arial"/>
              <a:buChar char="•"/>
              <a:defRPr sz="1600">
                <a:solidFill>
                  <a:schemeClr val="tx1"/>
                </a:solidFill>
              </a:defRPr>
            </a:lvl3pPr>
            <a:lvl4pPr>
              <a:buClr>
                <a:srgbClr val="85BD31"/>
              </a:buClr>
              <a:buFont typeface="Arial"/>
              <a:buChar char="•"/>
              <a:defRPr sz="1400">
                <a:solidFill>
                  <a:schemeClr val="tx1"/>
                </a:solidFill>
              </a:defRPr>
            </a:lvl4pPr>
            <a:lvl5pPr>
              <a:buClr>
                <a:srgbClr val="85BD31"/>
              </a:buClr>
              <a:buFont typeface="Arial"/>
              <a:buChar char="•"/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57800" y="2019300"/>
            <a:ext cx="3352800" cy="4305300"/>
          </a:xfrm>
        </p:spPr>
        <p:txBody>
          <a:bodyPr/>
          <a:lstStyle>
            <a:lvl1pPr>
              <a:defRPr sz="2000">
                <a:solidFill>
                  <a:srgbClr val="85BD31"/>
                </a:solidFill>
              </a:defRPr>
            </a:lvl1pPr>
            <a:lvl2pPr>
              <a:buClr>
                <a:srgbClr val="85BD31"/>
              </a:buClr>
              <a:buFont typeface="Arial"/>
              <a:buChar char="•"/>
              <a:defRPr sz="1800">
                <a:solidFill>
                  <a:srgbClr val="3B4850"/>
                </a:solidFill>
              </a:defRPr>
            </a:lvl2pPr>
            <a:lvl3pPr>
              <a:buClr>
                <a:srgbClr val="85BD31"/>
              </a:buClr>
              <a:buFont typeface="Arial"/>
              <a:buChar char="•"/>
              <a:defRPr sz="1600">
                <a:solidFill>
                  <a:srgbClr val="3B4850"/>
                </a:solidFill>
              </a:defRPr>
            </a:lvl3pPr>
            <a:lvl4pPr>
              <a:buClr>
                <a:srgbClr val="85BD31"/>
              </a:buClr>
              <a:buFont typeface="Arial"/>
              <a:buChar char="•"/>
              <a:defRPr sz="1400">
                <a:solidFill>
                  <a:srgbClr val="3B4850"/>
                </a:solidFill>
              </a:defRPr>
            </a:lvl4pPr>
            <a:lvl5pPr>
              <a:buClr>
                <a:srgbClr val="85BD31"/>
              </a:buClr>
              <a:buFont typeface="Arial"/>
              <a:buChar char="•"/>
              <a:defRPr sz="1400">
                <a:solidFill>
                  <a:srgbClr val="3B48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46F01-A8F8-4ADD-9BDE-CC314639FA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5800" y="1341438"/>
            <a:ext cx="3884674" cy="822727"/>
          </a:xfrm>
        </p:spPr>
        <p:txBody>
          <a:bodyPr/>
          <a:lstStyle>
            <a:lvl1pPr marL="0" indent="0">
              <a:buNone/>
              <a:defRPr sz="2200" b="1">
                <a:solidFill>
                  <a:srgbClr val="0053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85800" y="2373312"/>
            <a:ext cx="3884674" cy="3951288"/>
          </a:xfrm>
        </p:spPr>
        <p:txBody>
          <a:bodyPr/>
          <a:lstStyle>
            <a:lvl1pPr>
              <a:defRPr sz="2000">
                <a:solidFill>
                  <a:srgbClr val="85BD31"/>
                </a:solidFill>
              </a:defRPr>
            </a:lvl1pPr>
            <a:lvl2pPr>
              <a:buClr>
                <a:srgbClr val="85BD31"/>
              </a:buClr>
              <a:defRPr sz="1800"/>
            </a:lvl2pPr>
            <a:lvl3pPr>
              <a:buClr>
                <a:srgbClr val="85BD31"/>
              </a:buClr>
              <a:defRPr sz="1600"/>
            </a:lvl3pPr>
            <a:lvl4pPr>
              <a:buClr>
                <a:srgbClr val="85BD31"/>
              </a:buClr>
              <a:defRPr sz="1400"/>
            </a:lvl4pPr>
            <a:lvl5pPr>
              <a:buClr>
                <a:srgbClr val="85BD31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724400" y="1341438"/>
            <a:ext cx="3886200" cy="822726"/>
          </a:xfrm>
        </p:spPr>
        <p:txBody>
          <a:bodyPr/>
          <a:lstStyle>
            <a:lvl1pPr marL="0" indent="0">
              <a:buNone/>
              <a:defRPr sz="2200" b="1">
                <a:solidFill>
                  <a:srgbClr val="0053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24400" y="2373312"/>
            <a:ext cx="3886200" cy="3951288"/>
          </a:xfrm>
        </p:spPr>
        <p:txBody>
          <a:bodyPr/>
          <a:lstStyle>
            <a:lvl1pPr>
              <a:defRPr sz="2000">
                <a:solidFill>
                  <a:srgbClr val="85BD31"/>
                </a:solidFill>
              </a:defRPr>
            </a:lvl1pPr>
            <a:lvl2pPr>
              <a:buClr>
                <a:srgbClr val="85BD31"/>
              </a:buClr>
              <a:defRPr sz="1800"/>
            </a:lvl2pPr>
            <a:lvl3pPr>
              <a:buClr>
                <a:srgbClr val="85BD31"/>
              </a:buClr>
              <a:defRPr sz="1600"/>
            </a:lvl3pPr>
            <a:lvl4pPr>
              <a:buClr>
                <a:srgbClr val="85BD31"/>
              </a:buClr>
              <a:defRPr sz="1400"/>
            </a:lvl4pPr>
            <a:lvl5pPr>
              <a:buClr>
                <a:srgbClr val="85BD31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CF2B8-6027-4BF1-B896-13BED2813A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1" y="1346200"/>
            <a:ext cx="2971800" cy="1162050"/>
          </a:xfrm>
        </p:spPr>
        <p:txBody>
          <a:bodyPr/>
          <a:lstStyle>
            <a:lvl1pPr algn="l">
              <a:defRPr sz="2000" b="1">
                <a:solidFill>
                  <a:srgbClr val="005395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0" y="1346200"/>
            <a:ext cx="4800600" cy="4978400"/>
          </a:xfrm>
        </p:spPr>
        <p:txBody>
          <a:bodyPr/>
          <a:lstStyle>
            <a:lvl1pPr>
              <a:defRPr sz="2200">
                <a:solidFill>
                  <a:srgbClr val="85BD31"/>
                </a:solidFill>
              </a:defRPr>
            </a:lvl1pPr>
            <a:lvl2pPr>
              <a:buClr>
                <a:srgbClr val="85BD31"/>
              </a:buClr>
              <a:defRPr sz="1800"/>
            </a:lvl2pPr>
            <a:lvl3pPr>
              <a:buClr>
                <a:srgbClr val="85BD31"/>
              </a:buClr>
              <a:defRPr sz="1600"/>
            </a:lvl3pPr>
            <a:lvl4pPr>
              <a:buClr>
                <a:srgbClr val="85BD31"/>
              </a:buClr>
              <a:defRPr sz="1400"/>
            </a:lvl4pPr>
            <a:lvl5pPr>
              <a:buClr>
                <a:srgbClr val="85BD31"/>
              </a:buCl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85801" y="2565400"/>
            <a:ext cx="2971800" cy="37592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DF340-6F8C-4698-A489-B207777F29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664E9-51D4-434E-9BB2-5E4451B7D6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DD2D2-DC1D-42ED-9330-D79378B0E1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6400" y="4800600"/>
            <a:ext cx="6934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762000" y="1346200"/>
            <a:ext cx="7848600" cy="33940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676400" y="5367338"/>
            <a:ext cx="6934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7095C-C710-4DB1-A403-C9C04A319A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" y="6477000"/>
            <a:ext cx="736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FA7CEC0C-20B7-46B5-AB86-EF0DD6B4D6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3462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63700" y="2019300"/>
            <a:ext cx="69469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29" name="Bild 7" descr="header_cdmwatch_200907_200dpi.jpg"/>
          <p:cNvPicPr>
            <a:picLocks noChangeAspect="1"/>
          </p:cNvPicPr>
          <p:nvPr userDrawn="1"/>
        </p:nvPicPr>
        <p:blipFill>
          <a:blip r:embed="rId15" cstate="print"/>
          <a:srcRect t="14764" b="12303"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20" r:id="rId11"/>
    <p:sldLayoutId id="2147483818" r:id="rId12"/>
    <p:sldLayoutId id="2147483821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395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5395"/>
          </a:solidFill>
          <a:latin typeface="Arial" charset="0"/>
          <a:ea typeface="ＭＳ Ｐゴシック" pitchFamily="64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5395"/>
          </a:solidFill>
          <a:latin typeface="Arial" charset="0"/>
          <a:ea typeface="ＭＳ Ｐゴシック" pitchFamily="64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5395"/>
          </a:solidFill>
          <a:latin typeface="Arial" charset="0"/>
          <a:ea typeface="ＭＳ Ｐゴシック" pitchFamily="64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5395"/>
          </a:solidFill>
          <a:latin typeface="Arial" charset="0"/>
          <a:ea typeface="ＭＳ Ｐゴシック" pitchFamily="64" charset="-128"/>
          <a:cs typeface="ＭＳ Ｐゴシック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pitchFamily="6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pitchFamily="6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pitchFamily="6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pitchFamily="64" charset="-128"/>
        </a:defRPr>
      </a:lvl9pPr>
    </p:titleStyle>
    <p:bodyStyle>
      <a:lvl1pPr marL="342900" indent="-342900" algn="l" defTabSz="1027113" rtl="0" eaLnBrk="0" fontAlgn="base" hangingPunct="0">
        <a:spcBef>
          <a:spcPct val="0"/>
        </a:spcBef>
        <a:spcAft>
          <a:spcPct val="50000"/>
        </a:spcAft>
        <a:defRPr sz="2400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342900" indent="-228600" algn="l" defTabSz="1027113" rtl="0" eaLnBrk="0" fontAlgn="base" hangingPunct="0">
        <a:spcBef>
          <a:spcPct val="0"/>
        </a:spcBef>
        <a:spcAft>
          <a:spcPct val="50000"/>
        </a:spcAft>
        <a:buClr>
          <a:schemeClr val="accent1"/>
        </a:buClr>
        <a:buSzPct val="90000"/>
        <a:buFont typeface="Arial" charset="0"/>
        <a:buChar char="•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639763" indent="-182563" algn="l" defTabSz="1027113" rtl="0" eaLnBrk="0" fontAlgn="base" hangingPunct="0">
        <a:spcBef>
          <a:spcPct val="0"/>
        </a:spcBef>
        <a:spcAft>
          <a:spcPct val="50000"/>
        </a:spcAft>
        <a:buClr>
          <a:schemeClr val="accent1"/>
        </a:buClr>
        <a:buFont typeface="Arial" charset="0"/>
        <a:buChar char="•"/>
        <a:defRPr sz="18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922338" indent="-168275" algn="l" defTabSz="1027113" rtl="0" eaLnBrk="0" fontAlgn="base" hangingPunct="0">
        <a:spcBef>
          <a:spcPct val="0"/>
        </a:spcBef>
        <a:spcAft>
          <a:spcPct val="5000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206500" indent="-165100" algn="l" defTabSz="1027113" rtl="0" eaLnBrk="0" fontAlgn="base" hangingPunct="0">
        <a:lnSpc>
          <a:spcPct val="105000"/>
        </a:lnSpc>
        <a:spcBef>
          <a:spcPct val="35000"/>
        </a:spcBef>
        <a:spcAft>
          <a:spcPct val="3500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663700" indent="-165100" algn="l" defTabSz="1027113" rtl="0" fontAlgn="base">
        <a:lnSpc>
          <a:spcPct val="105000"/>
        </a:lnSpc>
        <a:spcBef>
          <a:spcPct val="35000"/>
        </a:spcBef>
        <a:spcAft>
          <a:spcPct val="35000"/>
        </a:spcAft>
        <a:buClr>
          <a:schemeClr val="accent1"/>
        </a:buClr>
        <a:buChar char="–"/>
        <a:defRPr sz="1400">
          <a:solidFill>
            <a:schemeClr val="tx1"/>
          </a:solidFill>
          <a:latin typeface="+mn-lt"/>
          <a:ea typeface="+mn-ea"/>
        </a:defRPr>
      </a:lvl6pPr>
      <a:lvl7pPr marL="2120900" indent="-165100" algn="l" defTabSz="1027113" rtl="0" fontAlgn="base">
        <a:lnSpc>
          <a:spcPct val="105000"/>
        </a:lnSpc>
        <a:spcBef>
          <a:spcPct val="35000"/>
        </a:spcBef>
        <a:spcAft>
          <a:spcPct val="35000"/>
        </a:spcAft>
        <a:buClr>
          <a:schemeClr val="accent1"/>
        </a:buClr>
        <a:buChar char="–"/>
        <a:defRPr sz="1400">
          <a:solidFill>
            <a:schemeClr val="tx1"/>
          </a:solidFill>
          <a:latin typeface="+mn-lt"/>
          <a:ea typeface="+mn-ea"/>
        </a:defRPr>
      </a:lvl7pPr>
      <a:lvl8pPr marL="2578100" indent="-165100" algn="l" defTabSz="1027113" rtl="0" fontAlgn="base">
        <a:lnSpc>
          <a:spcPct val="105000"/>
        </a:lnSpc>
        <a:spcBef>
          <a:spcPct val="35000"/>
        </a:spcBef>
        <a:spcAft>
          <a:spcPct val="35000"/>
        </a:spcAft>
        <a:buClr>
          <a:schemeClr val="accent1"/>
        </a:buClr>
        <a:buChar char="–"/>
        <a:defRPr sz="1400">
          <a:solidFill>
            <a:schemeClr val="tx1"/>
          </a:solidFill>
          <a:latin typeface="+mn-lt"/>
          <a:ea typeface="+mn-ea"/>
        </a:defRPr>
      </a:lvl8pPr>
      <a:lvl9pPr marL="3035300" indent="-165100" algn="l" defTabSz="1027113" rtl="0" fontAlgn="base">
        <a:lnSpc>
          <a:spcPct val="105000"/>
        </a:lnSpc>
        <a:spcBef>
          <a:spcPct val="35000"/>
        </a:spcBef>
        <a:spcAft>
          <a:spcPct val="35000"/>
        </a:spcAft>
        <a:buClr>
          <a:schemeClr val="accent1"/>
        </a:buClr>
        <a:buChar char="–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6781800" y="6096000"/>
            <a:ext cx="23622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/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228600" y="1371600"/>
            <a:ext cx="3352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defRPr/>
            </a:pPr>
            <a:endParaRPr lang="en-US" sz="3600" b="1" i="1" dirty="0">
              <a:solidFill>
                <a:srgbClr val="005395"/>
              </a:solidFill>
              <a:latin typeface="+mj-lt"/>
              <a:ea typeface="+mj-ea"/>
              <a:cs typeface="ＭＳ Ｐゴシック" pitchFamily="-112" charset="-128"/>
            </a:endParaRP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609600" y="5089069"/>
            <a:ext cx="7239000" cy="1277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Eva Filzmoser,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CDM Watch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Side Event: CDM Policy Dialogue Panel meets Civil Society</a:t>
            </a:r>
            <a:endParaRPr lang="en-US" sz="1800" b="1" dirty="0">
              <a:latin typeface="Calibri" pitchFamily="34" charset="0"/>
              <a:cs typeface="Calibri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Eva.filzmoser@cdm-watch.org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6" name="7 CuadroTexto"/>
          <p:cNvSpPr txBox="1">
            <a:spLocks noChangeArrowheads="1"/>
          </p:cNvSpPr>
          <p:nvPr/>
        </p:nvSpPr>
        <p:spPr bwMode="auto">
          <a:xfrm>
            <a:off x="609600" y="1676400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Synthesizing Needs for Reform</a:t>
            </a:r>
            <a:endParaRPr lang="en-GB" sz="4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27432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dirty="0" smtClean="0"/>
              <a:t>Future context of CDM will focus on LDCs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dirty="0" smtClean="0"/>
              <a:t>Potential issues with more than 5000 projects registered by 2012</a:t>
            </a:r>
            <a:endParaRPr lang="fr-BE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43000"/>
            <a:ext cx="7924800" cy="609600"/>
          </a:xfrm>
        </p:spPr>
        <p:txBody>
          <a:bodyPr/>
          <a:lstStyle/>
          <a:p>
            <a:r>
              <a:rPr lang="en-US" sz="3200" dirty="0" smtClean="0"/>
              <a:t>Sustainable Development – </a:t>
            </a:r>
            <a:r>
              <a:rPr lang="en-US" sz="3200" dirty="0"/>
              <a:t>Game Changer </a:t>
            </a:r>
            <a:r>
              <a:rPr lang="en-US" sz="3200" dirty="0" smtClean="0"/>
              <a:t>!</a:t>
            </a:r>
            <a:endParaRPr lang="fr-BE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524000"/>
            <a:ext cx="8839200" cy="4724400"/>
          </a:xfrm>
        </p:spPr>
        <p:txBody>
          <a:bodyPr/>
          <a:lstStyle/>
          <a:p>
            <a:pPr marL="0" indent="0"/>
            <a:endParaRPr lang="en-US" i="1" u="sng" dirty="0" smtClean="0">
              <a:solidFill>
                <a:srgbClr val="005395"/>
              </a:solidFill>
            </a:endParaRPr>
          </a:p>
          <a:p>
            <a:pPr marL="0" indent="0"/>
            <a:endParaRPr lang="en-US" i="1" u="sng" dirty="0">
              <a:solidFill>
                <a:srgbClr val="005395"/>
              </a:solidFill>
            </a:endParaRPr>
          </a:p>
          <a:p>
            <a:pPr marL="0" indent="0"/>
            <a:endParaRPr lang="en-US" i="1" u="sng" dirty="0" smtClean="0">
              <a:solidFill>
                <a:srgbClr val="005395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Investors/Buyers</a:t>
            </a:r>
            <a:r>
              <a:rPr lang="en-US" b="0" dirty="0" smtClean="0"/>
              <a:t> care for sustainable development practices: The </a:t>
            </a:r>
            <a:r>
              <a:rPr lang="en-US" b="0" dirty="0"/>
              <a:t>UN Global </a:t>
            </a:r>
            <a:r>
              <a:rPr lang="en-US" b="0" dirty="0" smtClean="0"/>
              <a:t>Compact and WBCSD </a:t>
            </a:r>
            <a:r>
              <a:rPr lang="en-US" b="0" dirty="0"/>
              <a:t>urges companies to help address the global challenges highlighted by the UN Conference on Sustainable Development (Rio+20</a:t>
            </a:r>
            <a:r>
              <a:rPr lang="en-US" b="0" dirty="0" smtClean="0"/>
              <a:t>), including a focus on energy &amp; climate</a:t>
            </a:r>
          </a:p>
          <a:p>
            <a:pPr marL="0" indent="0"/>
            <a:endParaRPr lang="en-US" i="1" dirty="0" smtClean="0"/>
          </a:p>
          <a:p>
            <a:endParaRPr lang="en-US" i="1" dirty="0" smtClean="0"/>
          </a:p>
          <a:p>
            <a:pPr>
              <a:buFontTx/>
              <a:buChar char="-"/>
            </a:pPr>
            <a:endParaRPr lang="en-US" b="0" dirty="0" smtClean="0"/>
          </a:p>
        </p:txBody>
      </p:sp>
      <p:pic>
        <p:nvPicPr>
          <p:cNvPr id="7172" name="Picture 4" descr="Rio+20 Corporate Sustainability For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724025"/>
            <a:ext cx="697230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800600"/>
            <a:ext cx="25431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3819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066800"/>
            <a:ext cx="7924800" cy="609600"/>
          </a:xfrm>
        </p:spPr>
        <p:txBody>
          <a:bodyPr/>
          <a:lstStyle/>
          <a:p>
            <a:r>
              <a:rPr lang="en-US" sz="3200" dirty="0" smtClean="0"/>
              <a:t>Sustainable Development – </a:t>
            </a:r>
            <a:endParaRPr lang="fr-BE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905000"/>
            <a:ext cx="8839200" cy="4191000"/>
          </a:xfrm>
        </p:spPr>
        <p:txBody>
          <a:bodyPr/>
          <a:lstStyle/>
          <a:p>
            <a:pPr marL="0" indent="0"/>
            <a:r>
              <a:rPr lang="en-US" i="1" dirty="0" smtClean="0">
                <a:solidFill>
                  <a:srgbClr val="005395"/>
                </a:solidFill>
              </a:rPr>
              <a:t>SD benefits need to be linked to monetary value: SD </a:t>
            </a:r>
            <a:r>
              <a:rPr lang="en-US" i="1" dirty="0">
                <a:solidFill>
                  <a:srgbClr val="005395"/>
                </a:solidFill>
              </a:rPr>
              <a:t>element in the CDM needs </a:t>
            </a:r>
            <a:r>
              <a:rPr lang="en-US" i="1" dirty="0" smtClean="0">
                <a:solidFill>
                  <a:srgbClr val="005395"/>
                </a:solidFill>
              </a:rPr>
              <a:t>to be </a:t>
            </a:r>
            <a:r>
              <a:rPr lang="en-US" sz="2800" i="1" u="sng" dirty="0" smtClean="0">
                <a:solidFill>
                  <a:srgbClr val="005395"/>
                </a:solidFill>
              </a:rPr>
              <a:t>incentivized</a:t>
            </a:r>
            <a:r>
              <a:rPr lang="en-US" i="1" dirty="0" smtClean="0">
                <a:solidFill>
                  <a:srgbClr val="005395"/>
                </a:solidFill>
              </a:rPr>
              <a:t>:</a:t>
            </a:r>
            <a:endParaRPr lang="en-US" i="1" dirty="0">
              <a:solidFill>
                <a:srgbClr val="005395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dirty="0" smtClean="0"/>
              <a:t>SD monitoring report </a:t>
            </a:r>
            <a:r>
              <a:rPr lang="en-US" b="0" dirty="0" smtClean="0"/>
              <a:t>as pre-requirement for CER issuance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Suspension of issuance </a:t>
            </a:r>
            <a:r>
              <a:rPr lang="en-US" b="0" dirty="0" smtClean="0"/>
              <a:t>in case SD benefits are not met </a:t>
            </a:r>
            <a:r>
              <a:rPr lang="en-US" b="0" dirty="0" smtClean="0"/>
              <a:t>or safeguards violated</a:t>
            </a:r>
            <a:endParaRPr lang="en-US" b="0" dirty="0" smtClean="0"/>
          </a:p>
          <a:p>
            <a:pPr marL="457200" indent="-457200">
              <a:buFontTx/>
              <a:buChar char="-"/>
            </a:pPr>
            <a:r>
              <a:rPr lang="en-US" dirty="0" smtClean="0"/>
              <a:t>Withdrawal of </a:t>
            </a:r>
            <a:r>
              <a:rPr lang="en-US" dirty="0" err="1" smtClean="0"/>
              <a:t>LoAs</a:t>
            </a:r>
            <a:r>
              <a:rPr lang="en-US" dirty="0" smtClean="0"/>
              <a:t> by Parties involved </a:t>
            </a:r>
            <a:r>
              <a:rPr lang="en-US" b="0" dirty="0" smtClean="0"/>
              <a:t>if national and/or international requirements are violated 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Ineligibility</a:t>
            </a:r>
            <a:r>
              <a:rPr lang="en-US" b="0" dirty="0" smtClean="0"/>
              <a:t> </a:t>
            </a:r>
            <a:r>
              <a:rPr lang="en-US" b="0" dirty="0"/>
              <a:t>of project types that do not contribute to SD (e.g. fossil fuels)</a:t>
            </a:r>
          </a:p>
          <a:p>
            <a:pPr marL="457200" indent="-457200">
              <a:buFontTx/>
              <a:buChar char="-"/>
            </a:pPr>
            <a:endParaRPr lang="en-US" b="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858"/>
            <a:ext cx="2057400" cy="1873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039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066800"/>
            <a:ext cx="8763000" cy="609600"/>
          </a:xfrm>
        </p:spPr>
        <p:txBody>
          <a:bodyPr/>
          <a:lstStyle/>
          <a:p>
            <a:r>
              <a:rPr lang="en-US" sz="3200" dirty="0" smtClean="0"/>
              <a:t>Sustainable Development M&amp;Ps </a:t>
            </a:r>
            <a:r>
              <a:rPr lang="en-US" sz="3200" dirty="0" smtClean="0"/>
              <a:t>elements:</a:t>
            </a:r>
            <a:endParaRPr lang="fr-BE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676400"/>
            <a:ext cx="8839200" cy="4876800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en-US" dirty="0" smtClean="0"/>
              <a:t>Sustainable development benefits indicators </a:t>
            </a:r>
            <a:r>
              <a:rPr lang="en-US" b="0" dirty="0" smtClean="0"/>
              <a:t>to assess the environmental, social and economic impact</a:t>
            </a:r>
          </a:p>
          <a:p>
            <a:pPr marL="457200" indent="-457200">
              <a:buFontTx/>
              <a:buChar char="-"/>
            </a:pPr>
            <a:r>
              <a:rPr lang="en-US" b="0" dirty="0" smtClean="0"/>
              <a:t>Detailed requirements for </a:t>
            </a:r>
            <a:r>
              <a:rPr lang="en-US" dirty="0" smtClean="0"/>
              <a:t>stakeholder involvement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International or national monitoring provisions </a:t>
            </a:r>
            <a:r>
              <a:rPr lang="en-US" b="0" dirty="0" smtClean="0"/>
              <a:t>including an independent assessment to ensure that claimed benefits are met, e.g. as a prerequisite for credit issuance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Safeguard criteria</a:t>
            </a:r>
            <a:r>
              <a:rPr lang="en-US" b="0" dirty="0" smtClean="0"/>
              <a:t> to </a:t>
            </a:r>
            <a:r>
              <a:rPr lang="en-US" b="0" dirty="0"/>
              <a:t>ensure that projects don’t cause </a:t>
            </a:r>
            <a:r>
              <a:rPr lang="en-US" b="0" dirty="0" smtClean="0"/>
              <a:t>harm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Details about development benefits for local </a:t>
            </a:r>
            <a:r>
              <a:rPr lang="en-US" dirty="0"/>
              <a:t>communities </a:t>
            </a:r>
            <a:r>
              <a:rPr lang="en-US" b="0" dirty="0"/>
              <a:t>as the beneficiaries benefit from the </a:t>
            </a:r>
            <a:r>
              <a:rPr lang="en-US" b="0" dirty="0" smtClean="0"/>
              <a:t>project</a:t>
            </a:r>
          </a:p>
          <a:p>
            <a:pPr marL="457200" indent="-457200">
              <a:buFontTx/>
              <a:buChar char="-"/>
            </a:pPr>
            <a:r>
              <a:rPr lang="en-US" b="0" dirty="0" smtClean="0"/>
              <a:t>Description of how </a:t>
            </a:r>
            <a:r>
              <a:rPr lang="en-US" dirty="0" smtClean="0"/>
              <a:t>local communities are involved in certifying </a:t>
            </a:r>
            <a:r>
              <a:rPr lang="en-US" b="0" dirty="0"/>
              <a:t>project’s contribution to sustainable development</a:t>
            </a:r>
          </a:p>
          <a:p>
            <a:pPr marL="457200" indent="-457200">
              <a:buFontTx/>
              <a:buChar char="-"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986485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19200"/>
            <a:ext cx="7924800" cy="609600"/>
          </a:xfrm>
        </p:spPr>
        <p:txBody>
          <a:bodyPr/>
          <a:lstStyle/>
          <a:p>
            <a:r>
              <a:rPr lang="en-US" sz="3200" dirty="0" smtClean="0"/>
              <a:t>Sustainable Development Monitoring:</a:t>
            </a:r>
            <a:endParaRPr lang="fr-BE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828800"/>
            <a:ext cx="8839200" cy="18923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b="0" dirty="0" smtClean="0"/>
              <a:t>SD monitoring </a:t>
            </a:r>
            <a:r>
              <a:rPr lang="en-US" dirty="0" smtClean="0"/>
              <a:t>in addition to monitoring emission </a:t>
            </a:r>
            <a:r>
              <a:rPr lang="en-US" dirty="0"/>
              <a:t>reductions</a:t>
            </a:r>
            <a:r>
              <a:rPr lang="en-US" b="0" dirty="0"/>
              <a:t>. </a:t>
            </a:r>
            <a:endParaRPr lang="en-US" b="0" dirty="0" smtClean="0"/>
          </a:p>
          <a:p>
            <a:pPr>
              <a:buFontTx/>
              <a:buChar char="-"/>
            </a:pPr>
            <a:r>
              <a:rPr lang="en-US" b="0" dirty="0" smtClean="0"/>
              <a:t>Sustainable development </a:t>
            </a:r>
            <a:r>
              <a:rPr lang="en-US" b="0" dirty="0"/>
              <a:t>monitoring plan </a:t>
            </a:r>
            <a:r>
              <a:rPr lang="en-US" dirty="0"/>
              <a:t>as part of the PDD</a:t>
            </a:r>
            <a:r>
              <a:rPr lang="en-US" b="0" dirty="0"/>
              <a:t>. </a:t>
            </a:r>
            <a:endParaRPr lang="en-US" b="0" dirty="0" smtClean="0"/>
          </a:p>
          <a:p>
            <a:pPr>
              <a:buFontTx/>
              <a:buChar char="-"/>
            </a:pPr>
            <a:r>
              <a:rPr lang="en-US" b="0" dirty="0" smtClean="0"/>
              <a:t>Monitoring </a:t>
            </a:r>
            <a:r>
              <a:rPr lang="en-US" b="0" dirty="0"/>
              <a:t>plan </a:t>
            </a:r>
            <a:r>
              <a:rPr lang="en-US" b="0" dirty="0" smtClean="0"/>
              <a:t>should cover </a:t>
            </a:r>
            <a:r>
              <a:rPr lang="en-US" dirty="0"/>
              <a:t>compliance with the safeguard criteria</a:t>
            </a:r>
            <a:r>
              <a:rPr lang="en-US" b="0" dirty="0"/>
              <a:t> and, if applicable, all </a:t>
            </a:r>
            <a:r>
              <a:rPr lang="en-US" dirty="0" smtClean="0"/>
              <a:t>sustainable </a:t>
            </a:r>
            <a:r>
              <a:rPr lang="fr-BE" dirty="0" err="1" smtClean="0"/>
              <a:t>development</a:t>
            </a:r>
            <a:r>
              <a:rPr lang="fr-BE" dirty="0" smtClean="0"/>
              <a:t> </a:t>
            </a:r>
            <a:r>
              <a:rPr lang="fr-BE" dirty="0" err="1" smtClean="0"/>
              <a:t>indicators</a:t>
            </a:r>
            <a:endParaRPr lang="fr-BE" dirty="0" smtClean="0"/>
          </a:p>
          <a:p>
            <a:pPr>
              <a:buFontTx/>
              <a:buChar char="-"/>
            </a:pPr>
            <a:r>
              <a:rPr lang="en-US" b="0" dirty="0" smtClean="0"/>
              <a:t>SD monitoring </a:t>
            </a:r>
            <a:r>
              <a:rPr lang="en-US" b="0" dirty="0"/>
              <a:t>report </a:t>
            </a:r>
            <a:r>
              <a:rPr lang="en-US" b="0" dirty="0" smtClean="0"/>
              <a:t>should be </a:t>
            </a:r>
            <a:r>
              <a:rPr lang="en-US" dirty="0" smtClean="0"/>
              <a:t>submitted </a:t>
            </a:r>
            <a:r>
              <a:rPr lang="en-US" dirty="0"/>
              <a:t>to the stakeholders </a:t>
            </a:r>
            <a:r>
              <a:rPr lang="en-US" b="0" dirty="0"/>
              <a:t>that were involved in the </a:t>
            </a:r>
            <a:r>
              <a:rPr lang="en-US" b="0" dirty="0" smtClean="0"/>
              <a:t>ex </a:t>
            </a:r>
            <a:r>
              <a:rPr lang="fr-BE" b="0" dirty="0" smtClean="0"/>
              <a:t>ante </a:t>
            </a:r>
            <a:r>
              <a:rPr lang="fr-BE" b="0" dirty="0" err="1"/>
              <a:t>stakeholder</a:t>
            </a:r>
            <a:r>
              <a:rPr lang="fr-BE" b="0" dirty="0"/>
              <a:t> </a:t>
            </a:r>
            <a:r>
              <a:rPr lang="fr-BE" b="0" dirty="0" smtClean="0"/>
              <a:t>consultation.</a:t>
            </a:r>
          </a:p>
          <a:p>
            <a:pPr>
              <a:buFontTx/>
              <a:buChar char="-"/>
            </a:pPr>
            <a:r>
              <a:rPr lang="en-US" b="0" dirty="0" smtClean="0"/>
              <a:t>SD monitoring reports should </a:t>
            </a:r>
            <a:r>
              <a:rPr lang="en-US" b="0" dirty="0"/>
              <a:t>be </a:t>
            </a:r>
            <a:r>
              <a:rPr lang="en-US" dirty="0"/>
              <a:t>validated and verified </a:t>
            </a:r>
            <a:r>
              <a:rPr lang="en-US" dirty="0" smtClean="0"/>
              <a:t>by DOEs</a:t>
            </a:r>
          </a:p>
          <a:p>
            <a:pPr lvl="8">
              <a:buFontTx/>
              <a:buChar char="-"/>
            </a:pPr>
            <a:r>
              <a:rPr lang="en-US" dirty="0" smtClean="0"/>
              <a:t>CDM		CDM EB reference!</a:t>
            </a:r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913"/>
            <a:ext cx="2230185" cy="148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956" y="5410198"/>
            <a:ext cx="1651308" cy="148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089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Political Context</a:t>
            </a:r>
            <a:endParaRPr lang="fr-BE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286000"/>
            <a:ext cx="8305800" cy="30480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b="0" dirty="0"/>
              <a:t>REDD </a:t>
            </a:r>
            <a:r>
              <a:rPr lang="en-US" b="0" dirty="0" smtClean="0"/>
              <a:t>safeguards have already been agreed and safeguard discussions in other for a, e.g. LULUCF and </a:t>
            </a:r>
            <a:r>
              <a:rPr lang="en-US" b="0" dirty="0"/>
              <a:t>GCF are currently being conducted </a:t>
            </a:r>
            <a:endParaRPr lang="en-US" b="0" dirty="0" smtClean="0"/>
          </a:p>
          <a:p>
            <a:pPr>
              <a:buFontTx/>
              <a:buChar char="-"/>
            </a:pPr>
            <a:r>
              <a:rPr lang="en-US" b="0" dirty="0" smtClean="0"/>
              <a:t>Experience with A/R projects essential for REDD+</a:t>
            </a:r>
          </a:p>
          <a:p>
            <a:pPr>
              <a:buFontTx/>
              <a:buChar char="-"/>
            </a:pPr>
            <a:r>
              <a:rPr lang="en-US" b="0" dirty="0" smtClean="0"/>
              <a:t>New market mechanisms that should contribute to sustainable development are currently being discussed</a:t>
            </a:r>
          </a:p>
          <a:p>
            <a:pPr>
              <a:buFontTx/>
              <a:buChar char="-"/>
            </a:pPr>
            <a:endParaRPr lang="en-US" b="0" dirty="0" smtClean="0"/>
          </a:p>
          <a:p>
            <a:pPr>
              <a:buFontTx/>
              <a:buChar char="-"/>
            </a:pPr>
            <a:endParaRPr lang="en-US" b="0" dirty="0" smtClean="0"/>
          </a:p>
          <a:p>
            <a:pPr>
              <a:buFontTx/>
              <a:buChar char="-"/>
            </a:pPr>
            <a:endParaRPr lang="fr-BE" b="0" dirty="0"/>
          </a:p>
        </p:txBody>
      </p:sp>
    </p:spTree>
    <p:extLst>
      <p:ext uri="{BB962C8B-B14F-4D97-AF65-F5344CB8AC3E}">
        <p14:creationId xmlns:p14="http://schemas.microsoft.com/office/powerpoint/2010/main" val="413674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838200"/>
            <a:ext cx="7924800" cy="685800"/>
          </a:xfrm>
        </p:spPr>
        <p:txBody>
          <a:bodyPr/>
          <a:lstStyle/>
          <a:p>
            <a:r>
              <a:rPr lang="en-US" sz="2800" dirty="0" smtClean="0"/>
              <a:t>Recommendations for the future of the CDM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447800"/>
            <a:ext cx="8153400" cy="4572000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en-US" sz="2000" dirty="0" smtClean="0"/>
              <a:t>Incentivize </a:t>
            </a:r>
            <a:r>
              <a:rPr lang="en-US" sz="2000" b="0" dirty="0" smtClean="0"/>
              <a:t>sustainable </a:t>
            </a:r>
            <a:r>
              <a:rPr lang="en-US" sz="2000" b="0" dirty="0"/>
              <a:t>development element in the </a:t>
            </a:r>
            <a:r>
              <a:rPr lang="en-US" sz="2000" b="0" dirty="0" smtClean="0"/>
              <a:t>CDM, e.g. linking SD benefits to the issuance of carbon credits</a:t>
            </a:r>
          </a:p>
          <a:p>
            <a:pPr marL="457200" indent="-457200">
              <a:buFontTx/>
              <a:buChar char="-"/>
            </a:pPr>
            <a:r>
              <a:rPr lang="en-US" sz="2000" dirty="0" smtClean="0"/>
              <a:t>Sustainable </a:t>
            </a:r>
            <a:r>
              <a:rPr lang="en-US" sz="2000" dirty="0"/>
              <a:t>development benefits indicators </a:t>
            </a:r>
            <a:r>
              <a:rPr lang="en-US" sz="2000" b="0" dirty="0" smtClean="0"/>
              <a:t>to </a:t>
            </a:r>
            <a:r>
              <a:rPr lang="en-US" sz="2000" b="0" dirty="0"/>
              <a:t>assess the environmental, social and economic impact</a:t>
            </a:r>
          </a:p>
          <a:p>
            <a:pPr marL="457200" indent="-457200">
              <a:buFontTx/>
              <a:buChar char="-"/>
            </a:pPr>
            <a:r>
              <a:rPr lang="en-US" sz="2000" dirty="0" smtClean="0"/>
              <a:t>Safeguards</a:t>
            </a:r>
            <a:r>
              <a:rPr lang="en-US" sz="2000" b="0" dirty="0" smtClean="0"/>
              <a:t> to ensure that projects don’t cause harm</a:t>
            </a:r>
          </a:p>
          <a:p>
            <a:pPr marL="457200" indent="-457200">
              <a:buFontTx/>
              <a:buChar char="-"/>
            </a:pPr>
            <a:r>
              <a:rPr lang="en-US" sz="2000" dirty="0" smtClean="0"/>
              <a:t>International </a:t>
            </a:r>
            <a:r>
              <a:rPr lang="en-US" sz="2000" dirty="0"/>
              <a:t>or national monitoring provisions </a:t>
            </a:r>
            <a:r>
              <a:rPr lang="en-US" sz="2000" b="0" dirty="0" smtClean="0"/>
              <a:t>to </a:t>
            </a:r>
            <a:r>
              <a:rPr lang="en-US" sz="2000" b="0" dirty="0"/>
              <a:t>ensure that claimed benefits are </a:t>
            </a:r>
            <a:r>
              <a:rPr lang="en-US" sz="2000" b="0" dirty="0" smtClean="0"/>
              <a:t>met</a:t>
            </a:r>
            <a:endParaRPr lang="en-US" sz="2000" b="0" dirty="0"/>
          </a:p>
          <a:p>
            <a:pPr marL="457200" indent="-457200">
              <a:buFontTx/>
              <a:buChar char="-"/>
            </a:pPr>
            <a:r>
              <a:rPr lang="en-US" sz="2000" dirty="0" smtClean="0"/>
              <a:t>Local </a:t>
            </a:r>
            <a:r>
              <a:rPr lang="en-US" sz="2000" dirty="0"/>
              <a:t>communities </a:t>
            </a:r>
            <a:r>
              <a:rPr lang="en-US" sz="2000" b="0" dirty="0" smtClean="0"/>
              <a:t>should have </a:t>
            </a:r>
            <a:r>
              <a:rPr lang="en-US" sz="2000" b="0" dirty="0"/>
              <a:t>a role in certifying a project’s contribution to sustainable </a:t>
            </a:r>
            <a:r>
              <a:rPr lang="en-US" sz="2000" b="0" dirty="0" smtClean="0"/>
              <a:t>development</a:t>
            </a:r>
          </a:p>
          <a:p>
            <a:pPr marL="457200" indent="-457200">
              <a:buFontTx/>
              <a:buChar char="-"/>
            </a:pPr>
            <a:r>
              <a:rPr lang="en-US" sz="2000" b="0" dirty="0" smtClean="0"/>
              <a:t>Clear rules and guidance how </a:t>
            </a:r>
            <a:r>
              <a:rPr lang="en-US" sz="2000" dirty="0" smtClean="0"/>
              <a:t>local stakeholder </a:t>
            </a:r>
            <a:r>
              <a:rPr lang="en-US" sz="2000" b="0" dirty="0" smtClean="0"/>
              <a:t>consultation is to be conducted and validated</a:t>
            </a:r>
          </a:p>
          <a:p>
            <a:pPr marL="457200" indent="-457200">
              <a:buFontTx/>
              <a:buChar char="-"/>
            </a:pPr>
            <a:r>
              <a:rPr lang="en-US" sz="2000" dirty="0" smtClean="0"/>
              <a:t>Grievance mechanism </a:t>
            </a:r>
            <a:r>
              <a:rPr lang="en-US" sz="2000" b="0" dirty="0" smtClean="0"/>
              <a:t>for affected stakeholders</a:t>
            </a:r>
          </a:p>
          <a:p>
            <a:pPr marL="457200" indent="-457200">
              <a:buFontTx/>
              <a:buChar char="-"/>
            </a:pPr>
            <a:r>
              <a:rPr lang="en-US" sz="2000" dirty="0" smtClean="0"/>
              <a:t>Ineligibility of project types </a:t>
            </a:r>
            <a:r>
              <a:rPr lang="en-US" sz="2000" b="0" dirty="0" smtClean="0"/>
              <a:t>that do not meet the 2 objectives , e.g. not additional or not sustainable (e.g. coal projects, large hydro projects)</a:t>
            </a:r>
          </a:p>
          <a:p>
            <a:pPr marL="457200" indent="-457200">
              <a:buFontTx/>
              <a:buChar char="-"/>
            </a:pPr>
            <a:endParaRPr lang="en-US" sz="2000" b="0" dirty="0" smtClean="0"/>
          </a:p>
          <a:p>
            <a:pPr>
              <a:buFontTx/>
              <a:buChar char="-"/>
            </a:pPr>
            <a:endParaRPr lang="fr-BE" sz="2000" dirty="0"/>
          </a:p>
          <a:p>
            <a:pPr marL="0" indent="0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22076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924800" cy="609600"/>
          </a:xfrm>
        </p:spPr>
        <p:txBody>
          <a:bodyPr/>
          <a:lstStyle/>
          <a:p>
            <a:pPr lvl="0"/>
            <a:r>
              <a:rPr lang="de-DE" dirty="0" smtClean="0"/>
              <a:t>Overview of CER issuance by 2020</a:t>
            </a:r>
            <a:endParaRPr lang="de-DE" dirty="0"/>
          </a:p>
        </p:txBody>
      </p:sp>
      <p:pic>
        <p:nvPicPr>
          <p:cNvPr id="4098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7696200" cy="463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389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066800"/>
            <a:ext cx="8915400" cy="1028700"/>
          </a:xfrm>
        </p:spPr>
        <p:txBody>
          <a:bodyPr/>
          <a:lstStyle/>
          <a:p>
            <a:r>
              <a:rPr lang="en-US" sz="3200" dirty="0" smtClean="0">
                <a:solidFill>
                  <a:srgbClr val="00397E"/>
                </a:solidFill>
                <a:ea typeface="Kozuka Gothic Pro H" pitchFamily="34" charset="-128"/>
              </a:rPr>
              <a:t>Large Hydro: Not Additional and Not Sustainable</a:t>
            </a:r>
            <a:endParaRPr lang="en-US" sz="3200" dirty="0">
              <a:solidFill>
                <a:srgbClr val="00397E"/>
              </a:solidFill>
              <a:ea typeface="Kozuka Gothic Pro H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828800"/>
            <a:ext cx="4191000" cy="2971800"/>
          </a:xfrm>
          <a:solidFill>
            <a:schemeClr val="accent1">
              <a:alpha val="29000"/>
            </a:schemeClr>
          </a:solidFill>
        </p:spPr>
        <p:txBody>
          <a:bodyPr/>
          <a:lstStyle/>
          <a:p>
            <a:pPr lvl="0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Kozuka Gothic Pro H" pitchFamily="34" charset="-128"/>
              </a:rPr>
              <a:t>Additionality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ea typeface="Kozuka Gothic Pro H" pitchFamily="34" charset="-128"/>
              </a:rPr>
              <a:t>Cost </a:t>
            </a:r>
            <a:r>
              <a:rPr lang="en-US" sz="1800" dirty="0">
                <a:ea typeface="Kozuka Gothic Pro H" pitchFamily="34" charset="-128"/>
              </a:rPr>
              <a:t>competitive technology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>
                <a:ea typeface="Kozuka Gothic Pro H" pitchFamily="34" charset="-128"/>
              </a:rPr>
              <a:t>The countries with the most CDM projects have aggressive targets for hydropower 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>
                <a:ea typeface="Kozuka Gothic Pro H" pitchFamily="34" charset="-128"/>
              </a:rPr>
              <a:t>Decisions to build individual projects are made by governments not the private sector</a:t>
            </a:r>
          </a:p>
          <a:p>
            <a:endParaRPr lang="en-US" dirty="0">
              <a:ea typeface="Kozuka Gothic Pro H" pitchFamily="34" charset="-128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4953000" y="1828801"/>
            <a:ext cx="3886200" cy="2971800"/>
          </a:xfrm>
          <a:prstGeom prst="rect">
            <a:avLst/>
          </a:prstGeom>
          <a:solidFill>
            <a:schemeClr val="accent4">
              <a:lumMod val="40000"/>
              <a:lumOff val="60000"/>
              <a:alpha val="3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10271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Kozuka Gothic Pro H" pitchFamily="34" charset="-128"/>
                <a:cs typeface="Calibri" pitchFamily="34" charset="0"/>
              </a:rPr>
              <a:t>Sustainability</a:t>
            </a:r>
          </a:p>
          <a:p>
            <a:pPr marL="342900" lvl="0" indent="-342900" defTabSz="1027113" eaLnBrk="0" hangingPunct="0">
              <a:spcAft>
                <a:spcPct val="50000"/>
              </a:spcAft>
              <a:buFont typeface="Arial" pitchFamily="34" charset="0"/>
              <a:buChar char="•"/>
            </a:pPr>
            <a:r>
              <a:rPr lang="en-US" sz="1800" b="1" kern="0" dirty="0">
                <a:latin typeface="Calibri" pitchFamily="34" charset="0"/>
                <a:ea typeface="Kozuka Gothic Pro H" pitchFamily="34" charset="-128"/>
                <a:cs typeface="Calibri" pitchFamily="34" charset="0"/>
              </a:rPr>
              <a:t>Loss of water quality </a:t>
            </a:r>
            <a:r>
              <a:rPr lang="en-US" sz="1800" b="1" kern="0" dirty="0" smtClean="0">
                <a:latin typeface="Calibri" pitchFamily="34" charset="0"/>
                <a:ea typeface="Kozuka Gothic Pro H" pitchFamily="34" charset="-128"/>
                <a:cs typeface="Calibri" pitchFamily="34" charset="0"/>
              </a:rPr>
              <a:t>impact </a:t>
            </a:r>
            <a:r>
              <a:rPr lang="en-US" sz="1800" b="1" kern="0" dirty="0">
                <a:latin typeface="Calibri" pitchFamily="34" charset="0"/>
                <a:ea typeface="Kozuka Gothic Pro H" pitchFamily="34" charset="-128"/>
                <a:cs typeface="Calibri" pitchFamily="34" charset="0"/>
              </a:rPr>
              <a:t>on </a:t>
            </a:r>
            <a:r>
              <a:rPr lang="en-US" sz="1800" b="1" kern="0" dirty="0" smtClean="0">
                <a:latin typeface="Calibri" pitchFamily="34" charset="0"/>
                <a:ea typeface="Kozuka Gothic Pro H" pitchFamily="34" charset="-128"/>
                <a:cs typeface="Calibri" pitchFamily="34" charset="0"/>
              </a:rPr>
              <a:t>fisheries, reduced </a:t>
            </a:r>
            <a:r>
              <a:rPr lang="en-US" sz="1800" b="1" kern="0" dirty="0">
                <a:latin typeface="Calibri" pitchFamily="34" charset="0"/>
                <a:ea typeface="Kozuka Gothic Pro H" pitchFamily="34" charset="-128"/>
                <a:cs typeface="Calibri" pitchFamily="34" charset="0"/>
              </a:rPr>
              <a:t>fresh water availability and quality</a:t>
            </a:r>
          </a:p>
          <a:p>
            <a:pPr marL="342900" lvl="0" indent="-342900" defTabSz="1027113" eaLnBrk="0" hangingPunct="0">
              <a:spcAft>
                <a:spcPct val="50000"/>
              </a:spcAft>
              <a:buFont typeface="Arial" pitchFamily="34" charset="0"/>
              <a:buChar char="•"/>
            </a:pPr>
            <a:r>
              <a:rPr lang="en-US" sz="1800" b="1" kern="0" dirty="0">
                <a:latin typeface="Calibri" pitchFamily="34" charset="0"/>
                <a:ea typeface="Kozuka Gothic Pro H" pitchFamily="34" charset="-128"/>
                <a:cs typeface="Calibri" pitchFamily="34" charset="0"/>
              </a:rPr>
              <a:t>Loss of biodiversity</a:t>
            </a:r>
          </a:p>
          <a:p>
            <a:pPr marL="342900" lvl="0" indent="-342900" defTabSz="1027113" eaLnBrk="0" hangingPunct="0">
              <a:spcAft>
                <a:spcPct val="50000"/>
              </a:spcAft>
              <a:buFont typeface="Arial" pitchFamily="34" charset="0"/>
              <a:buChar char="•"/>
            </a:pPr>
            <a:r>
              <a:rPr lang="en-US" sz="1800" b="1" kern="0" dirty="0">
                <a:latin typeface="Calibri" pitchFamily="34" charset="0"/>
                <a:ea typeface="Kozuka Gothic Pro H" pitchFamily="34" charset="-128"/>
                <a:cs typeface="Calibri" pitchFamily="34" charset="0"/>
              </a:rPr>
              <a:t>Loss of livelihood, infrastructure, agricultural land</a:t>
            </a:r>
          </a:p>
          <a:p>
            <a:pPr marL="342900" lvl="0" indent="-342900" defTabSz="1027113" eaLnBrk="0" hangingPunct="0">
              <a:spcAft>
                <a:spcPct val="50000"/>
              </a:spcAft>
              <a:buFont typeface="Arial" pitchFamily="34" charset="0"/>
              <a:buChar char="•"/>
            </a:pPr>
            <a:r>
              <a:rPr lang="en-US" sz="1800" b="1" kern="0" dirty="0" smtClean="0">
                <a:latin typeface="Calibri" pitchFamily="34" charset="0"/>
                <a:ea typeface="Kozuka Gothic Pro H" pitchFamily="34" charset="-128"/>
                <a:cs typeface="Calibri" pitchFamily="34" charset="0"/>
              </a:rPr>
              <a:t>Human </a:t>
            </a:r>
            <a:r>
              <a:rPr lang="en-US" sz="1800" b="1" kern="0" dirty="0">
                <a:latin typeface="Calibri" pitchFamily="34" charset="0"/>
                <a:ea typeface="Kozuka Gothic Pro H" pitchFamily="34" charset="-128"/>
                <a:cs typeface="Calibri" pitchFamily="34" charset="0"/>
              </a:rPr>
              <a:t>rights abuses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print"/>
          <a:srcRect l="6389" r="8819"/>
          <a:stretch>
            <a:fillRect/>
          </a:stretch>
        </p:blipFill>
        <p:spPr bwMode="auto">
          <a:xfrm>
            <a:off x="376175" y="4800601"/>
            <a:ext cx="168956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Users\Admin\Dropbox\CDM-Watch\Communication\Newsletter\DRAFTS\Pictures\Panama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800601"/>
            <a:ext cx="2404108" cy="200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81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066800"/>
            <a:ext cx="8763000" cy="1028700"/>
          </a:xfrm>
        </p:spPr>
        <p:txBody>
          <a:bodyPr/>
          <a:lstStyle/>
          <a:p>
            <a:r>
              <a:rPr lang="en-US" sz="3200" dirty="0" smtClean="0">
                <a:solidFill>
                  <a:srgbClr val="00397E"/>
                </a:solidFill>
                <a:ea typeface="Kozuka Gothic Pro H" pitchFamily="34" charset="-128"/>
              </a:rPr>
              <a:t>Coal Projects: Not Additional and Not Sustainable</a:t>
            </a:r>
            <a:endParaRPr lang="en-US" sz="3200" dirty="0">
              <a:solidFill>
                <a:srgbClr val="00397E"/>
              </a:solidFill>
              <a:ea typeface="Kozuka Gothic Pro H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981200"/>
            <a:ext cx="4191000" cy="2362200"/>
          </a:xfrm>
          <a:solidFill>
            <a:schemeClr val="accent1">
              <a:alpha val="29000"/>
            </a:schemeClr>
          </a:solidFill>
        </p:spPr>
        <p:txBody>
          <a:bodyPr/>
          <a:lstStyle/>
          <a:p>
            <a:pPr lvl="0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Kozuka Gothic Pro H" pitchFamily="34" charset="-128"/>
              </a:rPr>
              <a:t>Additionality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ea typeface="Kozuka Gothic Pro H" pitchFamily="34" charset="-128"/>
              </a:rPr>
              <a:t>Financing often secured, construction well underway, coal prices rising</a:t>
            </a:r>
          </a:p>
          <a:p>
            <a:pPr lvl="0">
              <a:buFont typeface="Arial" pitchFamily="34" charset="0"/>
              <a:buChar char="•"/>
            </a:pPr>
            <a:r>
              <a:rPr lang="en-US" sz="1800" dirty="0" smtClean="0">
                <a:ea typeface="Kozuka Gothic Pro H" pitchFamily="34" charset="-128"/>
              </a:rPr>
              <a:t>Costs estimates are skewed</a:t>
            </a:r>
          </a:p>
          <a:p>
            <a:pPr lvl="0">
              <a:buFont typeface="Arial" pitchFamily="34" charset="0"/>
              <a:buChar char="•"/>
            </a:pPr>
            <a:r>
              <a:rPr lang="en-US" sz="1800" dirty="0" smtClean="0">
                <a:ea typeface="Kozuka Gothic Pro H" pitchFamily="34" charset="-128"/>
              </a:rPr>
              <a:t>Government efficiency mandates</a:t>
            </a:r>
          </a:p>
          <a:p>
            <a:endParaRPr lang="en-US" dirty="0">
              <a:ea typeface="Kozuka Gothic Pro H" pitchFamily="34" charset="-128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4953000" y="1981200"/>
            <a:ext cx="3886200" cy="2362200"/>
          </a:xfrm>
          <a:prstGeom prst="rect">
            <a:avLst/>
          </a:prstGeom>
          <a:solidFill>
            <a:schemeClr val="accent4">
              <a:lumMod val="40000"/>
              <a:lumOff val="60000"/>
              <a:alpha val="3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10271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Kozuka Gothic Pro H" pitchFamily="34" charset="-128"/>
                <a:cs typeface="Calibri" pitchFamily="34" charset="0"/>
              </a:rPr>
              <a:t>Sustainability</a:t>
            </a:r>
          </a:p>
          <a:p>
            <a:pPr marL="342900" lvl="0" indent="-342900" defTabSz="1027113" eaLnBrk="0" hangingPunct="0">
              <a:spcAft>
                <a:spcPct val="50000"/>
              </a:spcAft>
              <a:buFont typeface="Arial" pitchFamily="34" charset="0"/>
              <a:buChar char="•"/>
            </a:pPr>
            <a:r>
              <a:rPr lang="en-US" sz="1800" b="1" kern="0" dirty="0" smtClean="0">
                <a:latin typeface="Calibri" pitchFamily="34" charset="0"/>
                <a:ea typeface="Kozuka Gothic Pro H" pitchFamily="34" charset="-128"/>
                <a:cs typeface="Calibri" pitchFamily="34" charset="0"/>
              </a:rPr>
              <a:t>No benefits for local communities</a:t>
            </a:r>
          </a:p>
          <a:p>
            <a:pPr marL="342900" lvl="0" indent="-342900" defTabSz="1027113" eaLnBrk="0" hangingPunct="0">
              <a:spcAft>
                <a:spcPct val="50000"/>
              </a:spcAft>
              <a:buFont typeface="Arial" pitchFamily="34" charset="0"/>
              <a:buChar char="•"/>
            </a:pPr>
            <a:r>
              <a:rPr lang="en-US" sz="1800" b="1" kern="0" dirty="0" smtClean="0">
                <a:latin typeface="Calibri" pitchFamily="34" charset="0"/>
                <a:ea typeface="Kozuka Gothic Pro H" pitchFamily="34" charset="-128"/>
                <a:cs typeface="Calibri" pitchFamily="34" charset="0"/>
              </a:rPr>
              <a:t>Use of </a:t>
            </a:r>
            <a:r>
              <a:rPr lang="en-US" sz="1800" b="1" kern="0" dirty="0">
                <a:latin typeface="Calibri" pitchFamily="34" charset="0"/>
                <a:ea typeface="Kozuka Gothic Pro H" pitchFamily="34" charset="-128"/>
                <a:cs typeface="Calibri" pitchFamily="34" charset="0"/>
              </a:rPr>
              <a:t>climate finance to support  long-lived emissions-intensive infrastructure that undermine the ability to meet </a:t>
            </a:r>
            <a:r>
              <a:rPr lang="en-US" sz="1800" b="1" kern="0" dirty="0" smtClean="0">
                <a:latin typeface="Calibri" pitchFamily="34" charset="0"/>
                <a:ea typeface="Kozuka Gothic Pro H" pitchFamily="34" charset="-128"/>
                <a:cs typeface="Calibri" pitchFamily="34" charset="0"/>
              </a:rPr>
              <a:t>2 C </a:t>
            </a:r>
            <a:r>
              <a:rPr lang="en-US" sz="1800" b="1" kern="0" dirty="0">
                <a:latin typeface="Calibri" pitchFamily="34" charset="0"/>
                <a:ea typeface="Kozuka Gothic Pro H" pitchFamily="34" charset="-128"/>
                <a:cs typeface="Calibri" pitchFamily="34" charset="0"/>
              </a:rPr>
              <a:t>target</a:t>
            </a:r>
            <a:endParaRPr lang="en-US" sz="1800" b="1" kern="0" dirty="0" smtClean="0">
              <a:latin typeface="Calibri" pitchFamily="34" charset="0"/>
              <a:ea typeface="Kozuka Gothic Pro H" pitchFamily="34" charset="-128"/>
              <a:cs typeface="Calibri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8333" r="41667"/>
          <a:stretch>
            <a:fillRect/>
          </a:stretch>
        </p:blipFill>
        <p:spPr bwMode="auto">
          <a:xfrm flipH="1">
            <a:off x="5029200" y="4408884"/>
            <a:ext cx="1594644" cy="2391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50000"/>
          <a:stretch>
            <a:fillRect/>
          </a:stretch>
        </p:blipFill>
        <p:spPr bwMode="auto">
          <a:xfrm flipH="1">
            <a:off x="7266216" y="4419600"/>
            <a:ext cx="1572984" cy="235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oalPlant.jpg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6202"/>
          <a:stretch>
            <a:fillRect/>
          </a:stretch>
        </p:blipFill>
        <p:spPr>
          <a:xfrm>
            <a:off x="838200" y="4408884"/>
            <a:ext cx="3886200" cy="244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56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2 key mandates of the CDM:</a:t>
            </a:r>
            <a:endParaRPr lang="fr-BE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057400"/>
            <a:ext cx="8534400" cy="3124200"/>
          </a:xfrm>
        </p:spPr>
        <p:txBody>
          <a:bodyPr/>
          <a:lstStyle/>
          <a:p>
            <a:pPr marL="0" indent="0"/>
            <a:r>
              <a:rPr lang="en-US" dirty="0"/>
              <a:t>Role of the CDM under future scenarios for the international carbon market </a:t>
            </a:r>
            <a:r>
              <a:rPr lang="en-US" dirty="0" smtClean="0"/>
              <a:t>must deliver </a:t>
            </a:r>
            <a:r>
              <a:rPr lang="en-US" dirty="0"/>
              <a:t>on both </a:t>
            </a:r>
            <a:r>
              <a:rPr lang="en-US" dirty="0" smtClean="0"/>
              <a:t>objectives:</a:t>
            </a:r>
            <a:endParaRPr lang="en-US" dirty="0"/>
          </a:p>
          <a:p>
            <a:pPr marL="457200" indent="-457200">
              <a:buAutoNum type="arabicParenR"/>
            </a:pPr>
            <a:endParaRPr lang="en-US" dirty="0" smtClean="0"/>
          </a:p>
          <a:p>
            <a:pPr marL="457200" indent="-457200">
              <a:buAutoNum type="arabicParenR"/>
            </a:pPr>
            <a:r>
              <a:rPr lang="en-US" dirty="0" smtClean="0"/>
              <a:t>R</a:t>
            </a:r>
            <a:r>
              <a:rPr lang="en-GB" dirty="0" smtClean="0"/>
              <a:t>educing </a:t>
            </a:r>
            <a:r>
              <a:rPr lang="en-GB" dirty="0"/>
              <a:t>GHG emissions in a cost-effective </a:t>
            </a:r>
            <a:r>
              <a:rPr lang="en-GB" dirty="0" smtClean="0"/>
              <a:t>way, </a:t>
            </a:r>
            <a:r>
              <a:rPr lang="en-GB" u="sng" dirty="0" smtClean="0"/>
              <a:t>AND</a:t>
            </a:r>
          </a:p>
          <a:p>
            <a:pPr marL="0" indent="0"/>
            <a:r>
              <a:rPr lang="en-GB" dirty="0" smtClean="0"/>
              <a:t>2)    Delivering </a:t>
            </a:r>
            <a:r>
              <a:rPr lang="en-GB" dirty="0"/>
              <a:t>sustainable development </a:t>
            </a:r>
            <a:r>
              <a:rPr lang="en-GB" dirty="0" smtClean="0"/>
              <a:t>benefits</a:t>
            </a:r>
            <a:endParaRPr lang="en-GB" dirty="0"/>
          </a:p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Project activities must deliver on both objectives in order to be eligible under the CDM.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40829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Sustainable Development – Crucial Questions: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/>
            <a:r>
              <a:rPr lang="en-US" sz="3200" dirty="0" smtClean="0"/>
              <a:t>Incentives</a:t>
            </a:r>
            <a:r>
              <a:rPr lang="en-US" dirty="0" smtClean="0"/>
              <a:t>: How can we direct investment to projects that have sustainable development benefits?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47" y="4114800"/>
            <a:ext cx="4779853" cy="2735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84" y="4108780"/>
            <a:ext cx="4115516" cy="274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799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Sustainable Development – Crucial Questions: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/>
            <a:r>
              <a:rPr lang="en-US" sz="3200" dirty="0" smtClean="0"/>
              <a:t>Monitoring</a:t>
            </a:r>
            <a:r>
              <a:rPr lang="en-US" dirty="0" smtClean="0"/>
              <a:t>: How can we ensure that the claimed benefits are achieved?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1"/>
            <a:ext cx="4176823" cy="2779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114801"/>
            <a:ext cx="3092667" cy="2779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8667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Sustainable Development – Crucial Questions: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/>
            <a:r>
              <a:rPr lang="en-US" sz="3200" dirty="0" smtClean="0"/>
              <a:t>Safeguards</a:t>
            </a:r>
            <a:r>
              <a:rPr lang="en-US" dirty="0" smtClean="0"/>
              <a:t>: How can we ensure that the projects don’t cause harm (e.g. uphold human rights) ?</a:t>
            </a:r>
          </a:p>
        </p:txBody>
      </p:sp>
      <p:pic>
        <p:nvPicPr>
          <p:cNvPr id="7" name="Picture 2" descr="C:\Users\Eva\Dropbox\CDM-Watch\Communication\Pictures\NewsletterPics_Archive\Photos Newsletter Feb 2011\Sust_dev_human_righ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92" y="3668194"/>
            <a:ext cx="4784709" cy="318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t0.gstatic.com/images?q=tbn:ANd9GcRLRNPqWfJDsD3Czt7EW2fSqy5_nmc9nkmp4tnugbEPyNAbpmru-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3668194"/>
            <a:ext cx="3200400" cy="318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744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066800"/>
            <a:ext cx="7924800" cy="609600"/>
          </a:xfrm>
        </p:spPr>
        <p:txBody>
          <a:bodyPr/>
          <a:lstStyle/>
          <a:p>
            <a:r>
              <a:rPr lang="en-US" sz="3200" dirty="0" smtClean="0"/>
              <a:t>Sustainable Development – The Challenge:</a:t>
            </a:r>
            <a:endParaRPr lang="fr-BE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676400"/>
            <a:ext cx="8839200" cy="4724400"/>
          </a:xfrm>
        </p:spPr>
        <p:txBody>
          <a:bodyPr/>
          <a:lstStyle/>
          <a:p>
            <a:pPr marL="0" indent="0"/>
            <a:r>
              <a:rPr lang="en-US" i="1" u="sng" dirty="0" smtClean="0">
                <a:solidFill>
                  <a:srgbClr val="005395"/>
                </a:solidFill>
              </a:rPr>
              <a:t>Status quo</a:t>
            </a:r>
            <a:r>
              <a:rPr lang="en-US" i="1" dirty="0" smtClean="0">
                <a:solidFill>
                  <a:srgbClr val="005395"/>
                </a:solidFill>
              </a:rPr>
              <a:t>: Assessment of whether a CDM project contributes to sustainable development is left to host countries</a:t>
            </a:r>
          </a:p>
          <a:p>
            <a:r>
              <a:rPr lang="en-US" i="1" u="sng" dirty="0" smtClean="0">
                <a:solidFill>
                  <a:srgbClr val="005395"/>
                </a:solidFill>
              </a:rPr>
              <a:t>Changing</a:t>
            </a:r>
            <a:r>
              <a:rPr lang="en-US" i="1" dirty="0" smtClean="0">
                <a:solidFill>
                  <a:srgbClr val="005395"/>
                </a:solidFill>
              </a:rPr>
              <a:t> the status quo - introduction of M&amp;Ps on SD:</a:t>
            </a:r>
            <a:endParaRPr lang="en-US" i="1" dirty="0">
              <a:solidFill>
                <a:srgbClr val="005395"/>
              </a:solidFill>
            </a:endParaRPr>
          </a:p>
          <a:p>
            <a:r>
              <a:rPr lang="en-US" dirty="0" smtClean="0"/>
              <a:t>1) Individual </a:t>
            </a:r>
            <a:r>
              <a:rPr lang="en-US" dirty="0"/>
              <a:t>countries </a:t>
            </a:r>
            <a:r>
              <a:rPr lang="en-US" b="0" dirty="0"/>
              <a:t>or groups of countries, </a:t>
            </a:r>
            <a:r>
              <a:rPr lang="en-US" b="0" dirty="0" smtClean="0"/>
              <a:t>e.g. </a:t>
            </a:r>
            <a:r>
              <a:rPr lang="en-US" dirty="0" smtClean="0"/>
              <a:t>EU </a:t>
            </a:r>
            <a:r>
              <a:rPr lang="en-US" b="0" dirty="0" smtClean="0"/>
              <a:t>could</a:t>
            </a:r>
            <a:r>
              <a:rPr lang="en-US" dirty="0" smtClean="0"/>
              <a:t> </a:t>
            </a:r>
            <a:r>
              <a:rPr lang="en-US" b="0" dirty="0" smtClean="0"/>
              <a:t>introduce own </a:t>
            </a:r>
            <a:r>
              <a:rPr lang="en-US" b="0" dirty="0"/>
              <a:t>additional </a:t>
            </a:r>
            <a:r>
              <a:rPr lang="en-US" b="0" dirty="0" smtClean="0"/>
              <a:t>requirements (demand side)</a:t>
            </a:r>
            <a:endParaRPr lang="en-US" i="1" dirty="0" smtClean="0"/>
          </a:p>
          <a:p>
            <a:r>
              <a:rPr lang="en-US" dirty="0" smtClean="0"/>
              <a:t>2</a:t>
            </a:r>
            <a:r>
              <a:rPr lang="en-US" b="0" dirty="0" smtClean="0"/>
              <a:t>) M&amp;Ps should be implemented at </a:t>
            </a:r>
            <a:r>
              <a:rPr lang="en-US" dirty="0" smtClean="0"/>
              <a:t>UNFCCC</a:t>
            </a:r>
            <a:r>
              <a:rPr lang="en-US" b="0" dirty="0"/>
              <a:t> </a:t>
            </a:r>
            <a:r>
              <a:rPr lang="en-US" b="0" dirty="0" smtClean="0"/>
              <a:t>and </a:t>
            </a:r>
            <a:r>
              <a:rPr lang="en-US" b="0" dirty="0" err="1" smtClean="0"/>
              <a:t>operationalised</a:t>
            </a:r>
            <a:r>
              <a:rPr lang="en-US" b="0" dirty="0" smtClean="0"/>
              <a:t> </a:t>
            </a:r>
            <a:r>
              <a:rPr lang="en-US" b="0" dirty="0"/>
              <a:t>by the CDM </a:t>
            </a:r>
            <a:r>
              <a:rPr lang="en-US" b="0" dirty="0" smtClean="0"/>
              <a:t>Executive </a:t>
            </a:r>
            <a:r>
              <a:rPr lang="en-US" b="0" dirty="0" smtClean="0"/>
              <a:t>Board (supply side)</a:t>
            </a:r>
            <a:endParaRPr lang="en-US" b="0" dirty="0" smtClean="0"/>
          </a:p>
          <a:p>
            <a:endParaRPr lang="en-US" b="0" dirty="0" smtClean="0"/>
          </a:p>
          <a:p>
            <a:pPr marL="0" indent="0"/>
            <a:endParaRPr lang="en-US" i="1" dirty="0" smtClean="0"/>
          </a:p>
          <a:p>
            <a:r>
              <a:rPr lang="en-US" dirty="0"/>
              <a:t/>
            </a:r>
            <a:br>
              <a:rPr lang="en-US" dirty="0"/>
            </a:br>
            <a:endParaRPr lang="en-US" i="1" dirty="0"/>
          </a:p>
          <a:p>
            <a:pPr marL="0" indent="0"/>
            <a:endParaRPr lang="en-US" b="0" dirty="0" smtClean="0"/>
          </a:p>
        </p:txBody>
      </p:sp>
      <p:pic>
        <p:nvPicPr>
          <p:cNvPr id="7" name="Picture 6" descr="EU-Flag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999" y="4953000"/>
            <a:ext cx="1905000" cy="1428750"/>
          </a:xfrm>
          <a:prstGeom prst="rect">
            <a:avLst/>
          </a:prstGeom>
        </p:spPr>
      </p:pic>
      <p:pic>
        <p:nvPicPr>
          <p:cNvPr id="8" name="Picture 7" descr="unfccc_logo_new_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2826" y="4953000"/>
            <a:ext cx="1694543" cy="169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90378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enutzerdefiniert 1">
      <a:dk1>
        <a:srgbClr val="3B4850"/>
      </a:dk1>
      <a:lt1>
        <a:srgbClr val="FFFFFF"/>
      </a:lt1>
      <a:dk2>
        <a:srgbClr val="3B4850"/>
      </a:dk2>
      <a:lt2>
        <a:srgbClr val="000000"/>
      </a:lt2>
      <a:accent1>
        <a:srgbClr val="85BD31"/>
      </a:accent1>
      <a:accent2>
        <a:srgbClr val="EEA521"/>
      </a:accent2>
      <a:accent3>
        <a:srgbClr val="FFFFFF"/>
      </a:accent3>
      <a:accent4>
        <a:srgbClr val="313C43"/>
      </a:accent4>
      <a:accent5>
        <a:srgbClr val="D3DEAE"/>
      </a:accent5>
      <a:accent6>
        <a:srgbClr val="D8951D"/>
      </a:accent6>
      <a:hlink>
        <a:srgbClr val="85BD31"/>
      </a:hlink>
      <a:folHlink>
        <a:srgbClr val="85BD31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8808</TotalTime>
  <Words>802</Words>
  <Application>Microsoft Office PowerPoint</Application>
  <PresentationFormat>On-screen Show (4:3)</PresentationFormat>
  <Paragraphs>89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Blank Presentation</vt:lpstr>
      <vt:lpstr>PowerPoint Presentation</vt:lpstr>
      <vt:lpstr>Overview of CER issuance by 2020</vt:lpstr>
      <vt:lpstr>Large Hydro: Not Additional and Not Sustainable</vt:lpstr>
      <vt:lpstr>Coal Projects: Not Additional and Not Sustainable</vt:lpstr>
      <vt:lpstr>2 key mandates of the CDM:</vt:lpstr>
      <vt:lpstr>Sustainable Development – Crucial Questions:</vt:lpstr>
      <vt:lpstr>Sustainable Development – Crucial Questions:</vt:lpstr>
      <vt:lpstr>Sustainable Development – Crucial Questions:</vt:lpstr>
      <vt:lpstr>Sustainable Development – The Challenge:</vt:lpstr>
      <vt:lpstr>Sustainable Development – Game Changer !</vt:lpstr>
      <vt:lpstr>Sustainable Development – </vt:lpstr>
      <vt:lpstr>Sustainable Development M&amp;Ps elements:</vt:lpstr>
      <vt:lpstr>Sustainable Development Monitoring:</vt:lpstr>
      <vt:lpstr>Political Context</vt:lpstr>
      <vt:lpstr>Recommendations for the future of the CDM</vt:lpstr>
    </vt:vector>
  </TitlesOfParts>
  <Company>CDM Watch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 Maria Filzmoser</dc:creator>
  <cp:lastModifiedBy>Eva</cp:lastModifiedBy>
  <cp:revision>490</cp:revision>
  <cp:lastPrinted>2008-03-25T19:33:50Z</cp:lastPrinted>
  <dcterms:created xsi:type="dcterms:W3CDTF">2009-07-08T10:47:41Z</dcterms:created>
  <dcterms:modified xsi:type="dcterms:W3CDTF">2012-05-21T11:06:35Z</dcterms:modified>
</cp:coreProperties>
</file>