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8" r:id="rId2"/>
  </p:sldMasterIdLst>
  <p:notesMasterIdLst>
    <p:notesMasterId r:id="rId13"/>
  </p:notesMasterIdLst>
  <p:sldIdLst>
    <p:sldId id="257" r:id="rId3"/>
    <p:sldId id="277" r:id="rId4"/>
    <p:sldId id="279" r:id="rId5"/>
    <p:sldId id="284" r:id="rId6"/>
    <p:sldId id="285" r:id="rId7"/>
    <p:sldId id="280" r:id="rId8"/>
    <p:sldId id="282" r:id="rId9"/>
    <p:sldId id="283" r:id="rId10"/>
    <p:sldId id="259" r:id="rId11"/>
    <p:sldId id="278" r:id="rId12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77" autoAdjust="0"/>
  </p:normalViewPr>
  <p:slideViewPr>
    <p:cSldViewPr>
      <p:cViewPr varScale="1">
        <p:scale>
          <a:sx n="73" d="100"/>
          <a:sy n="73" d="100"/>
        </p:scale>
        <p:origin x="-10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16BC5C-3BEA-4981-B24F-5E27E1A6034E}" type="datetimeFigureOut">
              <a:rPr lang="es-MX"/>
              <a:pPr>
                <a:defRPr/>
              </a:pPr>
              <a:t>06/12/2010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1B0992-0072-4ABB-98E3-571D3588B1B0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1600" smtClean="0"/>
              <a:t>Good morning to all of you.</a:t>
            </a:r>
            <a:endParaRPr lang="es-MX" sz="1600" smtClean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1600" smtClean="0"/>
              <a:t>First of all, I want to thank the President’s office for inviting CONAVI to take part in this event.</a:t>
            </a:r>
            <a:endParaRPr lang="es-MX" sz="1600" smtClean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1600" smtClean="0"/>
              <a:t>CONAVI is the federal government entity responsible for coordinating the national housing policy; and within a global spectrum, to promote and facilitate the development of sustainable cities through housing. We are aiming towards energy efficient cities. </a:t>
            </a:r>
            <a:endParaRPr lang="es-MX" sz="1600" smtClean="0"/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endParaRPr lang="es-MX" sz="1600" smtClean="0">
              <a:latin typeface="Arial" charset="0"/>
              <a:cs typeface="Arial" charset="0"/>
            </a:endParaRPr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87654F-D056-4B6A-902A-6FD310A28F45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6200" y="8683625"/>
            <a:ext cx="29702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31" tIns="46166" rIns="92331" bIns="46166" anchor="b"/>
          <a:lstStyle/>
          <a:p>
            <a:pPr algn="r" defTabSz="923925"/>
            <a:fld id="{7EA067B3-88EA-4ED2-8442-ED1DCF6CFBA6}" type="slidenum">
              <a:rPr lang="en-US" sz="1100">
                <a:cs typeface="Arial" charset="0"/>
              </a:rPr>
              <a:pPr algn="r" defTabSz="923925"/>
              <a:t>2</a:t>
            </a:fld>
            <a:endParaRPr lang="en-US" sz="1100">
              <a:cs typeface="Arial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1813"/>
            <a:ext cx="5032375" cy="4116387"/>
          </a:xfrm>
          <a:noFill/>
        </p:spPr>
        <p:txBody>
          <a:bodyPr wrap="square" lIns="92331" tIns="46166" rIns="92331" bIns="46166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lIns="91345" tIns="45673" rIns="91345" bIns="45673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lIns="91345" tIns="45673" rIns="91345" bIns="45673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lIns="91345" tIns="45673" rIns="91345" bIns="45673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6200" y="8683625"/>
            <a:ext cx="29702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31" tIns="46166" rIns="92331" bIns="46166" anchor="b"/>
          <a:lstStyle/>
          <a:p>
            <a:pPr algn="r" defTabSz="923925"/>
            <a:fld id="{903035EB-89CF-4730-A80E-C4E3819FD977}" type="slidenum">
              <a:rPr lang="en-US" sz="1100">
                <a:cs typeface="Arial" charset="0"/>
              </a:rPr>
              <a:pPr algn="r" defTabSz="923925"/>
              <a:t>6</a:t>
            </a:fld>
            <a:endParaRPr lang="en-US" sz="1100">
              <a:cs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1813"/>
            <a:ext cx="5032375" cy="4116387"/>
          </a:xfrm>
          <a:noFill/>
        </p:spPr>
        <p:txBody>
          <a:bodyPr wrap="square" lIns="92331" tIns="46166" rIns="92331" bIns="46166" numCol="1" anchor="t" anchorCtr="0" compatLnSpc="1">
            <a:prstTxWarp prst="textNoShape">
              <a:avLst/>
            </a:prstTxWarp>
          </a:bodyPr>
          <a:lstStyle/>
          <a:p>
            <a:endParaRPr lang="en-A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lIns="91345" tIns="45673" rIns="91345" bIns="45673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7107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D263DC3-F8FA-4BB4-96D9-D4496A72C787}" type="slidenum">
              <a:rPr lang="es-MX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7388" y="4343400"/>
            <a:ext cx="5483225" cy="4114800"/>
          </a:xfrm>
          <a:noFill/>
        </p:spPr>
        <p:txBody>
          <a:bodyPr wrap="square" lIns="91345" tIns="45673" rIns="91345" bIns="45673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37DAE-E39B-4C2E-8046-70C483E6DDE6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CCBFB-9E41-4723-BBDD-4ACC54541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094AA-4FF7-444D-B7FD-D6C458DE88C5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EDACD-7747-4B4A-A209-165529EBB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B2E16-1C22-4654-A0A1-5A49342F8F09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DD161-B764-4A6F-BBAC-3140D24B6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4F05F-E3B0-4295-B095-E7429C391FF6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9520B-F38A-44F6-B626-80E0FA132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5BB21-017E-4782-B4CE-4F8CB1F9C3DF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46AC-435D-4120-8FD4-87B7D4A0A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9B862-9601-4B6C-B157-7CFDD4925A88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A8285-B439-4BEE-A857-3EA9794AF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5F77B-9CAC-4E5B-981D-09323693234A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FE68A-A683-48A1-A7AE-62D93E6C2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29DF7-A957-4D1C-BDAB-859E9D15DFCC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3636B-F31B-4499-A5DE-687C28D608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CA30-D989-4100-BCC1-709AFD22E66E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9987A-5AD6-44E5-9049-796BAC7464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F0EBD-9D74-4C73-9895-CAB211F00A0B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00192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78ECB-CF22-4D18-A26D-08E502550D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DA481-2B4A-4B9F-9C68-788B424EEA18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4F1DD-E2AD-48E9-9D65-3FE8D52F4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2F649D-F979-4617-8FDB-8921D38FCB85}" type="datetimeFigureOut">
              <a:rPr lang="en-US"/>
              <a:pPr>
                <a:defRPr/>
              </a:pPr>
              <a:t>12/6/2010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02921C-9BFF-4D7D-90F0-5D8BAB9143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87" r:id="rId12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title style</a:t>
            </a:r>
            <a:endParaRPr lang="en-US" smtClean="0"/>
          </a:p>
        </p:txBody>
      </p:sp>
      <p:sp>
        <p:nvSpPr>
          <p:cNvPr id="491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jpeg"/><Relationship Id="rId5" Type="http://schemas.openxmlformats.org/officeDocument/2006/relationships/image" Target="../media/image5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61963" y="268288"/>
            <a:ext cx="8140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Calibri" pitchFamily="34" charset="0"/>
              </a:rPr>
              <a:t>CONAVI</a:t>
            </a:r>
          </a:p>
        </p:txBody>
      </p:sp>
      <p:sp>
        <p:nvSpPr>
          <p:cNvPr id="28675" name="Content Placeholder 2"/>
          <p:cNvSpPr txBox="1">
            <a:spLocks/>
          </p:cNvSpPr>
          <p:nvPr/>
        </p:nvSpPr>
        <p:spPr bwMode="auto">
          <a:xfrm>
            <a:off x="254000" y="1844675"/>
            <a:ext cx="8601075" cy="339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4400" b="1" dirty="0">
                <a:latin typeface="Calibri" pitchFamily="34" charset="0"/>
              </a:rPr>
              <a:t>NAMA for Energy Efficiency Measures in the Mexican Residential Building Sector - </a:t>
            </a:r>
          </a:p>
          <a:p>
            <a:pPr algn="ctr">
              <a:spcBef>
                <a:spcPct val="20000"/>
              </a:spcBef>
            </a:pPr>
            <a:r>
              <a:rPr lang="en-US" sz="4400" b="1" dirty="0">
                <a:latin typeface="Calibri" pitchFamily="34" charset="0"/>
              </a:rPr>
              <a:t>EERS NAMA</a:t>
            </a:r>
            <a:endParaRPr lang="en-US" sz="2000" b="1" dirty="0">
              <a:latin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en-US" sz="3200" b="1" dirty="0">
                <a:latin typeface="Calibri" pitchFamily="34" charset="0"/>
              </a:rPr>
              <a:t>December  2010</a:t>
            </a:r>
            <a:endParaRPr lang="en-US" sz="1600" b="1" dirty="0">
              <a:latin typeface="Calibri" pitchFamily="34" charset="0"/>
            </a:endParaRPr>
          </a:p>
        </p:txBody>
      </p:sp>
      <p:sp>
        <p:nvSpPr>
          <p:cNvPr id="28676" name="TextBox 14"/>
          <p:cNvSpPr txBox="1">
            <a:spLocks noChangeArrowheads="1"/>
          </p:cNvSpPr>
          <p:nvPr/>
        </p:nvSpPr>
        <p:spPr bwMode="auto">
          <a:xfrm>
            <a:off x="5588000" y="3673475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 cstate="print"/>
          <a:srcRect l="1819" t="18661" r="79572" b="58162"/>
          <a:stretch>
            <a:fillRect/>
          </a:stretch>
        </p:blipFill>
        <p:spPr bwMode="auto">
          <a:xfrm>
            <a:off x="7861300" y="4602163"/>
            <a:ext cx="1225550" cy="114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769" y="5949280"/>
            <a:ext cx="1511935" cy="722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6021288"/>
            <a:ext cx="1656184" cy="57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8"/>
          <p:cNvSpPr>
            <a:spLocks noGrp="1" noChangeArrowheads="1"/>
          </p:cNvSpPr>
          <p:nvPr>
            <p:ph type="title"/>
          </p:nvPr>
        </p:nvSpPr>
        <p:spPr>
          <a:xfrm>
            <a:off x="0" y="-26988"/>
            <a:ext cx="7740650" cy="762001"/>
          </a:xfrm>
          <a:ln/>
        </p:spPr>
        <p:txBody>
          <a:bodyPr anchor="t">
            <a:spAutoFit/>
          </a:bodyPr>
          <a:lstStyle/>
          <a:p>
            <a:pPr algn="l"/>
            <a:r>
              <a:rPr lang="en-GB" sz="2200" b="1" smtClean="0">
                <a:solidFill>
                  <a:schemeClr val="bg1"/>
                </a:solidFill>
                <a:latin typeface="Arial" charset="0"/>
              </a:rPr>
              <a:t>Comparison of abatement costs for technology scale-up options</a:t>
            </a:r>
            <a:r>
              <a:rPr lang="de-DE" sz="2200" b="1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GB" sz="2200" b="1" smtClean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60419" name="Object 3"/>
          <p:cNvGraphicFramePr>
            <a:graphicFrameLocks noChangeAspect="1"/>
          </p:cNvGraphicFramePr>
          <p:nvPr>
            <p:ph idx="4294967295"/>
          </p:nvPr>
        </p:nvGraphicFramePr>
        <p:xfrm>
          <a:off x="955675" y="1233488"/>
          <a:ext cx="7088188" cy="4500562"/>
        </p:xfrm>
        <a:graphic>
          <a:graphicData uri="http://schemas.openxmlformats.org/presentationml/2006/ole">
            <p:oleObj spid="_x0000_s60419" name="Chart" r:id="rId4" imgW="7486831" imgH="4753066" progId="MSGraph.Chart.8">
              <p:embed followColorScheme="full"/>
            </p:oleObj>
          </a:graphicData>
        </a:graphic>
      </p:graphicFrame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443663" y="5467350"/>
            <a:ext cx="454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b="1">
                <a:solidFill>
                  <a:srgbClr val="003366"/>
                </a:solidFill>
                <a:cs typeface="Arial" charset="0"/>
              </a:rPr>
              <a:t>PV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202113" y="5467350"/>
            <a:ext cx="1347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b="1">
                <a:solidFill>
                  <a:srgbClr val="003366"/>
                </a:solidFill>
                <a:cs typeface="Arial" charset="0"/>
              </a:rPr>
              <a:t>Refrigerator</a:t>
            </a:r>
          </a:p>
        </p:txBody>
      </p:sp>
      <p:sp>
        <p:nvSpPr>
          <p:cNvPr id="60422" name="Text Box 7"/>
          <p:cNvSpPr txBox="1">
            <a:spLocks noChangeArrowheads="1"/>
          </p:cNvSpPr>
          <p:nvPr/>
        </p:nvSpPr>
        <p:spPr bwMode="auto">
          <a:xfrm>
            <a:off x="2628900" y="5913438"/>
            <a:ext cx="18700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>
                <a:solidFill>
                  <a:srgbClr val="003366"/>
                </a:solidFill>
                <a:cs typeface="Arial" charset="0"/>
              </a:rPr>
              <a:t>with refrigerant change</a:t>
            </a:r>
          </a:p>
        </p:txBody>
      </p:sp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4694238" y="5913438"/>
            <a:ext cx="210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200" b="1">
                <a:solidFill>
                  <a:srgbClr val="003366"/>
                </a:solidFill>
                <a:cs typeface="Arial" charset="0"/>
              </a:rPr>
              <a:t>without refrigerant change</a:t>
            </a:r>
          </a:p>
        </p:txBody>
      </p:sp>
      <p:sp>
        <p:nvSpPr>
          <p:cNvPr id="60424" name="Rectangle 9"/>
          <p:cNvSpPr>
            <a:spLocks noChangeArrowheads="1"/>
          </p:cNvSpPr>
          <p:nvPr/>
        </p:nvSpPr>
        <p:spPr bwMode="auto">
          <a:xfrm>
            <a:off x="2466975" y="5965825"/>
            <a:ext cx="198438" cy="1651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b="1">
              <a:cs typeface="Arial" charset="0"/>
            </a:endParaRPr>
          </a:p>
        </p:txBody>
      </p:sp>
      <p:sp>
        <p:nvSpPr>
          <p:cNvPr id="60425" name="Rectangle 10"/>
          <p:cNvSpPr>
            <a:spLocks noChangeArrowheads="1"/>
          </p:cNvSpPr>
          <p:nvPr/>
        </p:nvSpPr>
        <p:spPr bwMode="auto">
          <a:xfrm>
            <a:off x="4498975" y="5965825"/>
            <a:ext cx="198438" cy="165100"/>
          </a:xfrm>
          <a:prstGeom prst="rect">
            <a:avLst/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 b="1">
              <a:cs typeface="Arial" charset="0"/>
            </a:endParaRPr>
          </a:p>
        </p:txBody>
      </p:sp>
      <p:sp>
        <p:nvSpPr>
          <p:cNvPr id="60426" name="Text Box 15"/>
          <p:cNvSpPr txBox="1">
            <a:spLocks noChangeArrowheads="1"/>
          </p:cNvSpPr>
          <p:nvPr/>
        </p:nvSpPr>
        <p:spPr bwMode="auto">
          <a:xfrm>
            <a:off x="2411413" y="5467350"/>
            <a:ext cx="4762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b="1">
                <a:solidFill>
                  <a:srgbClr val="003366"/>
                </a:solidFill>
                <a:cs typeface="Arial" charset="0"/>
              </a:rPr>
              <a:t>AC</a:t>
            </a:r>
          </a:p>
        </p:txBody>
      </p:sp>
      <p:sp>
        <p:nvSpPr>
          <p:cNvPr id="60427" name="Text Box 16"/>
          <p:cNvSpPr txBox="1">
            <a:spLocks noChangeArrowheads="1"/>
          </p:cNvSpPr>
          <p:nvPr/>
        </p:nvSpPr>
        <p:spPr bwMode="auto">
          <a:xfrm>
            <a:off x="358775" y="1341438"/>
            <a:ext cx="804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b="1">
                <a:solidFill>
                  <a:srgbClr val="003366"/>
                </a:solidFill>
                <a:cs typeface="Arial" charset="0"/>
              </a:rPr>
              <a:t>€/tCO</a:t>
            </a:r>
            <a:r>
              <a:rPr lang="en-GB" sz="1600" b="1" baseline="-25000">
                <a:solidFill>
                  <a:srgbClr val="003366"/>
                </a:solidFill>
                <a:cs typeface="Arial" charset="0"/>
              </a:rPr>
              <a:t>2</a:t>
            </a:r>
          </a:p>
        </p:txBody>
      </p:sp>
      <p:sp>
        <p:nvSpPr>
          <p:cNvPr id="60428" name="Text Box 20"/>
          <p:cNvSpPr txBox="1">
            <a:spLocks noChangeArrowheads="1"/>
          </p:cNvSpPr>
          <p:nvPr/>
        </p:nvSpPr>
        <p:spPr bwMode="auto">
          <a:xfrm>
            <a:off x="6048375" y="1687513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3366"/>
                </a:solidFill>
                <a:cs typeface="Arial" charset="0"/>
              </a:rPr>
              <a:t>99 €/tCO</a:t>
            </a:r>
            <a:r>
              <a:rPr lang="en-GB" sz="1600" baseline="-25000">
                <a:solidFill>
                  <a:srgbClr val="003366"/>
                </a:solidFill>
                <a:cs typeface="Arial" charset="0"/>
              </a:rPr>
              <a:t>2</a:t>
            </a:r>
          </a:p>
        </p:txBody>
      </p:sp>
      <p:sp>
        <p:nvSpPr>
          <p:cNvPr id="60429" name="Rectangle 21"/>
          <p:cNvSpPr>
            <a:spLocks noChangeArrowheads="1"/>
          </p:cNvSpPr>
          <p:nvPr/>
        </p:nvSpPr>
        <p:spPr bwMode="auto">
          <a:xfrm>
            <a:off x="1906588" y="1154113"/>
            <a:ext cx="5365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66"/>
                </a:solidFill>
                <a:cs typeface="Arial" charset="0"/>
              </a:rPr>
              <a:t>Abatement costs estimation based on current costs</a:t>
            </a:r>
          </a:p>
        </p:txBody>
      </p:sp>
      <p:sp>
        <p:nvSpPr>
          <p:cNvPr id="60430" name="Text Box 22"/>
          <p:cNvSpPr txBox="1">
            <a:spLocks noChangeArrowheads="1"/>
          </p:cNvSpPr>
          <p:nvPr/>
        </p:nvSpPr>
        <p:spPr bwMode="auto">
          <a:xfrm>
            <a:off x="4032250" y="4905375"/>
            <a:ext cx="1495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3366"/>
                </a:solidFill>
                <a:cs typeface="Arial" charset="0"/>
              </a:rPr>
              <a:t>-13/-15 €/tCO</a:t>
            </a:r>
            <a:r>
              <a:rPr lang="en-GB" sz="1600" baseline="-25000">
                <a:solidFill>
                  <a:srgbClr val="003366"/>
                </a:solidFill>
                <a:cs typeface="Arial" charset="0"/>
              </a:rPr>
              <a:t>2</a:t>
            </a:r>
          </a:p>
        </p:txBody>
      </p:sp>
      <p:sp>
        <p:nvSpPr>
          <p:cNvPr id="60431" name="Text Box 23"/>
          <p:cNvSpPr txBox="1">
            <a:spLocks noChangeArrowheads="1"/>
          </p:cNvSpPr>
          <p:nvPr/>
        </p:nvSpPr>
        <p:spPr bwMode="auto">
          <a:xfrm>
            <a:off x="1979613" y="5084763"/>
            <a:ext cx="1495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3366"/>
                </a:solidFill>
                <a:cs typeface="Arial" charset="0"/>
              </a:rPr>
              <a:t>-22/-26 €/tCO</a:t>
            </a:r>
            <a:r>
              <a:rPr lang="en-GB" sz="1600" baseline="-25000">
                <a:solidFill>
                  <a:srgbClr val="003366"/>
                </a:solidFill>
                <a:cs typeface="Arial" charset="0"/>
              </a:rPr>
              <a:t>2</a:t>
            </a:r>
          </a:p>
        </p:txBody>
      </p:sp>
      <p:pic>
        <p:nvPicPr>
          <p:cNvPr id="16" name="Picture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1192" y="6265824"/>
            <a:ext cx="1539875" cy="495300"/>
          </a:xfrm>
          <a:prstGeom prst="rect">
            <a:avLst/>
          </a:prstGeom>
          <a:noFill/>
        </p:spPr>
      </p:pic>
      <p:pic>
        <p:nvPicPr>
          <p:cNvPr id="17" name="Picture 1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6224249"/>
            <a:ext cx="136815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9375" y="92075"/>
            <a:ext cx="4852988" cy="457200"/>
          </a:xfrm>
          <a:ln/>
        </p:spPr>
        <p:txBody>
          <a:bodyPr wrap="none" anchor="t">
            <a:spAutoFit/>
          </a:bodyPr>
          <a:lstStyle/>
          <a:p>
            <a:pPr algn="l"/>
            <a:r>
              <a:rPr lang="nb-NO" sz="2400" b="1" smtClean="0">
                <a:solidFill>
                  <a:schemeClr val="bg1"/>
                </a:solidFill>
                <a:latin typeface="Arial" charset="0"/>
              </a:rPr>
              <a:t>Scaling-up options under NAMA</a:t>
            </a:r>
            <a:endParaRPr lang="en-GB" sz="2400" b="1" smtClean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4525962"/>
          </a:xfrm>
        </p:spPr>
        <p:txBody>
          <a:bodyPr/>
          <a:lstStyle/>
          <a:p>
            <a:r>
              <a:rPr lang="en-GB" sz="2400" smtClean="0"/>
              <a:t>Scenario 1 – increased penetration 2020</a:t>
            </a:r>
          </a:p>
          <a:p>
            <a:pPr lvl="1"/>
            <a:r>
              <a:rPr lang="en-GB" sz="2000" smtClean="0"/>
              <a:t>Broader participation with 100% saturation in 2020 with Green Mortgage</a:t>
            </a:r>
            <a:r>
              <a:rPr lang="en-GB" sz="2400" smtClean="0"/>
              <a:t> </a:t>
            </a:r>
          </a:p>
          <a:p>
            <a:r>
              <a:rPr lang="en-GB" sz="2400" smtClean="0"/>
              <a:t>Scenario 2 – increased penetration 2013</a:t>
            </a:r>
          </a:p>
          <a:p>
            <a:pPr lvl="1"/>
            <a:r>
              <a:rPr lang="en-GB" sz="2000" smtClean="0"/>
              <a:t>Rapid broader participation with 100% saturation in 2013 with Green Mortgage</a:t>
            </a:r>
            <a:r>
              <a:rPr lang="en-GB" sz="2400" smtClean="0"/>
              <a:t> </a:t>
            </a:r>
          </a:p>
          <a:p>
            <a:r>
              <a:rPr lang="en-GB" sz="2400" smtClean="0"/>
              <a:t>Scenario 3 - Technology up-scaling</a:t>
            </a:r>
          </a:p>
          <a:p>
            <a:pPr lvl="1"/>
            <a:r>
              <a:rPr lang="en-GB" sz="2000" smtClean="0"/>
              <a:t>Potential contribution of technology options (individual and in total)</a:t>
            </a:r>
          </a:p>
          <a:p>
            <a:pPr lvl="2">
              <a:buFontTx/>
              <a:buChar char="–"/>
            </a:pPr>
            <a:r>
              <a:rPr lang="en-GB" sz="2000" smtClean="0"/>
              <a:t>Refrigeration, AC and PV</a:t>
            </a:r>
          </a:p>
          <a:p>
            <a:r>
              <a:rPr lang="en-GB" sz="2400" smtClean="0"/>
              <a:t>Scenario 4 - Combination of Scenarios 1 and 3 </a:t>
            </a:r>
          </a:p>
          <a:p>
            <a:pPr lvl="1"/>
            <a:r>
              <a:rPr lang="en-GB" sz="2000" smtClean="0"/>
              <a:t>100% saturation by 2020 and technology up-scaling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192" y="6265824"/>
            <a:ext cx="1539875" cy="4953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6224249"/>
            <a:ext cx="136815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-26988"/>
            <a:ext cx="7777163" cy="762001"/>
          </a:xfrm>
          <a:ln/>
        </p:spPr>
        <p:txBody>
          <a:bodyPr anchor="t">
            <a:spAutoFit/>
          </a:bodyPr>
          <a:lstStyle/>
          <a:p>
            <a:pPr algn="l"/>
            <a:r>
              <a:rPr lang="en-GB" sz="2200" b="1" smtClean="0">
                <a:solidFill>
                  <a:schemeClr val="bg1"/>
                </a:solidFill>
                <a:latin typeface="Arial" charset="0"/>
              </a:rPr>
              <a:t>All scenarios show substantial emission reduction benefits over time</a:t>
            </a: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773113" y="1468438"/>
          <a:ext cx="7362825" cy="4732337"/>
        </p:xfrm>
        <a:graphic>
          <a:graphicData uri="http://schemas.openxmlformats.org/presentationml/2006/ole">
            <p:oleObj spid="_x0000_s62467" name="Chart" r:id="rId4" imgW="6096000" imgH="4067266" progId="MSGraph.Chart.8">
              <p:embed followColorScheme="full"/>
            </p:oleObj>
          </a:graphicData>
        </a:graphic>
      </p:graphicFrame>
      <p:sp>
        <p:nvSpPr>
          <p:cNvPr id="62468" name="Text Box 6"/>
          <p:cNvSpPr txBox="1">
            <a:spLocks noChangeArrowheads="1"/>
          </p:cNvSpPr>
          <p:nvPr/>
        </p:nvSpPr>
        <p:spPr bwMode="auto">
          <a:xfrm>
            <a:off x="576263" y="1268413"/>
            <a:ext cx="865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66"/>
                </a:solidFill>
                <a:cs typeface="Arial" charset="0"/>
              </a:rPr>
              <a:t>MtCO</a:t>
            </a:r>
            <a:r>
              <a:rPr lang="en-GB" baseline="-25000">
                <a:solidFill>
                  <a:srgbClr val="003366"/>
                </a:solidFill>
                <a:cs typeface="Arial" charset="0"/>
              </a:rPr>
              <a:t>2</a:t>
            </a:r>
          </a:p>
        </p:txBody>
      </p:sp>
      <p:sp>
        <p:nvSpPr>
          <p:cNvPr id="62469" name="Text Box 7"/>
          <p:cNvSpPr txBox="1">
            <a:spLocks noChangeArrowheads="1"/>
          </p:cNvSpPr>
          <p:nvPr/>
        </p:nvSpPr>
        <p:spPr bwMode="auto">
          <a:xfrm>
            <a:off x="2528888" y="1333500"/>
            <a:ext cx="409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3366"/>
                </a:solidFill>
                <a:cs typeface="Arial" charset="0"/>
              </a:rPr>
              <a:t>Emission reduction potential until 2020</a:t>
            </a:r>
          </a:p>
        </p:txBody>
      </p:sp>
      <p:sp>
        <p:nvSpPr>
          <p:cNvPr id="62470" name="Line 8"/>
          <p:cNvSpPr>
            <a:spLocks noChangeShapeType="1"/>
          </p:cNvSpPr>
          <p:nvPr/>
        </p:nvSpPr>
        <p:spPr bwMode="auto">
          <a:xfrm>
            <a:off x="1403350" y="4041775"/>
            <a:ext cx="6553200" cy="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2471" name="Text Box 9"/>
          <p:cNvSpPr txBox="1">
            <a:spLocks noChangeArrowheads="1"/>
          </p:cNvSpPr>
          <p:nvPr/>
        </p:nvSpPr>
        <p:spPr bwMode="auto">
          <a:xfrm>
            <a:off x="7920038" y="3511550"/>
            <a:ext cx="12573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 b="1">
                <a:solidFill>
                  <a:schemeClr val="folHlink"/>
                </a:solidFill>
                <a:cs typeface="Arial" charset="0"/>
              </a:rPr>
              <a:t>Baseline </a:t>
            </a:r>
          </a:p>
          <a:p>
            <a:r>
              <a:rPr lang="en-GB" sz="1600" b="1">
                <a:solidFill>
                  <a:schemeClr val="folHlink"/>
                </a:solidFill>
                <a:cs typeface="Arial" charset="0"/>
              </a:rPr>
              <a:t>roll-out</a:t>
            </a:r>
          </a:p>
          <a:p>
            <a:r>
              <a:rPr lang="en-GB" sz="1600" b="1">
                <a:solidFill>
                  <a:schemeClr val="folHlink"/>
                </a:solidFill>
                <a:cs typeface="Arial" charset="0"/>
              </a:rPr>
              <a:t>11.7 MtCO</a:t>
            </a:r>
            <a:r>
              <a:rPr lang="en-GB" sz="1600" b="1" baseline="-25000">
                <a:solidFill>
                  <a:schemeClr val="folHlink"/>
                </a:solidFill>
                <a:cs typeface="Arial" charset="0"/>
              </a:rPr>
              <a:t>2</a:t>
            </a:r>
          </a:p>
          <a:p>
            <a:r>
              <a:rPr lang="en-GB" sz="1600" b="1">
                <a:solidFill>
                  <a:schemeClr val="folHlink"/>
                </a:solidFill>
                <a:cs typeface="Arial" charset="0"/>
              </a:rPr>
              <a:t>until 2020</a:t>
            </a:r>
          </a:p>
        </p:txBody>
      </p:sp>
      <p:sp>
        <p:nvSpPr>
          <p:cNvPr id="62472" name="Text Box 10"/>
          <p:cNvSpPr txBox="1">
            <a:spLocks noChangeArrowheads="1"/>
          </p:cNvSpPr>
          <p:nvPr/>
        </p:nvSpPr>
        <p:spPr bwMode="auto">
          <a:xfrm>
            <a:off x="1800225" y="4137025"/>
            <a:ext cx="963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3366"/>
                </a:solidFill>
                <a:cs typeface="Arial" charset="0"/>
              </a:rPr>
              <a:t>8 MtCO</a:t>
            </a:r>
            <a:r>
              <a:rPr lang="en-GB" sz="1600" baseline="-25000">
                <a:solidFill>
                  <a:srgbClr val="003366"/>
                </a:solidFill>
                <a:cs typeface="Arial" charset="0"/>
              </a:rPr>
              <a:t>2</a:t>
            </a:r>
          </a:p>
        </p:txBody>
      </p:sp>
      <p:sp>
        <p:nvSpPr>
          <p:cNvPr id="62473" name="Text Box 11"/>
          <p:cNvSpPr txBox="1">
            <a:spLocks noChangeArrowheads="1"/>
          </p:cNvSpPr>
          <p:nvPr/>
        </p:nvSpPr>
        <p:spPr bwMode="auto">
          <a:xfrm>
            <a:off x="3379788" y="1868488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3366"/>
                </a:solidFill>
                <a:cs typeface="Arial" charset="0"/>
              </a:rPr>
              <a:t>27 MtCO</a:t>
            </a:r>
            <a:r>
              <a:rPr lang="en-GB" sz="1600" baseline="-25000">
                <a:solidFill>
                  <a:srgbClr val="003366"/>
                </a:solidFill>
                <a:cs typeface="Arial" charset="0"/>
              </a:rPr>
              <a:t>2</a:t>
            </a:r>
          </a:p>
        </p:txBody>
      </p:sp>
      <p:sp>
        <p:nvSpPr>
          <p:cNvPr id="62474" name="Text Box 12"/>
          <p:cNvSpPr txBox="1">
            <a:spLocks noChangeArrowheads="1"/>
          </p:cNvSpPr>
          <p:nvPr/>
        </p:nvSpPr>
        <p:spPr bwMode="auto">
          <a:xfrm>
            <a:off x="4970463" y="4400550"/>
            <a:ext cx="1133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3366"/>
                </a:solidFill>
                <a:cs typeface="Arial" charset="0"/>
              </a:rPr>
              <a:t>5.5 MtCO</a:t>
            </a:r>
            <a:r>
              <a:rPr lang="en-GB" sz="1600" baseline="-25000">
                <a:solidFill>
                  <a:srgbClr val="003366"/>
                </a:solidFill>
                <a:cs typeface="Arial" charset="0"/>
              </a:rPr>
              <a:t>2</a:t>
            </a:r>
          </a:p>
        </p:txBody>
      </p:sp>
      <p:sp>
        <p:nvSpPr>
          <p:cNvPr id="62475" name="Text Box 13"/>
          <p:cNvSpPr txBox="1">
            <a:spLocks noChangeArrowheads="1"/>
          </p:cNvSpPr>
          <p:nvPr/>
        </p:nvSpPr>
        <p:spPr bwMode="auto">
          <a:xfrm>
            <a:off x="6627813" y="3162300"/>
            <a:ext cx="10763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1600">
                <a:solidFill>
                  <a:srgbClr val="003366"/>
                </a:solidFill>
                <a:cs typeface="Arial" charset="0"/>
              </a:rPr>
              <a:t>16 MtCO</a:t>
            </a:r>
            <a:r>
              <a:rPr lang="en-GB" sz="1600" baseline="-25000">
                <a:solidFill>
                  <a:srgbClr val="003366"/>
                </a:solidFill>
                <a:cs typeface="Arial" charset="0"/>
              </a:rPr>
              <a:t>2</a:t>
            </a:r>
          </a:p>
        </p:txBody>
      </p:sp>
      <p:pic>
        <p:nvPicPr>
          <p:cNvPr id="12" name="Pictur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1192" y="6265824"/>
            <a:ext cx="1539875" cy="495300"/>
          </a:xfrm>
          <a:prstGeom prst="rect">
            <a:avLst/>
          </a:prstGeom>
          <a:noFill/>
        </p:spPr>
      </p:pic>
      <p:pic>
        <p:nvPicPr>
          <p:cNvPr id="13" name="Picture 12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6224249"/>
            <a:ext cx="136815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263" y="92075"/>
            <a:ext cx="7307262" cy="457200"/>
          </a:xfrm>
          <a:ln/>
        </p:spPr>
        <p:txBody>
          <a:bodyPr wrap="none" anchor="t">
            <a:spAutoFit/>
          </a:bodyPr>
          <a:lstStyle/>
          <a:p>
            <a:pPr algn="l"/>
            <a:r>
              <a:rPr lang="en-GB" sz="2400" b="1" smtClean="0">
                <a:solidFill>
                  <a:schemeClr val="bg1"/>
                </a:solidFill>
                <a:latin typeface="Arial" charset="0"/>
              </a:rPr>
              <a:t>Financial requirements for technology up scaling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25538"/>
            <a:ext cx="4038600" cy="45259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smtClean="0"/>
              <a:t>For Scenario 3, the total incremental financial requirement is in total MX$ 24.4 billion until 2020</a:t>
            </a:r>
          </a:p>
          <a:p>
            <a:pPr lvl="1">
              <a:lnSpc>
                <a:spcPct val="80000"/>
              </a:lnSpc>
            </a:pPr>
            <a:r>
              <a:rPr lang="en-GB" sz="2000" smtClean="0"/>
              <a:t>Yearly financial need amount to MX$ 2.2 billion in 2011 and would increase until 2020 to MX$ 2.7 billion</a:t>
            </a:r>
            <a:r>
              <a:rPr lang="de-DE" smtClean="0"/>
              <a:t> </a:t>
            </a:r>
            <a:br>
              <a:rPr lang="de-DE" smtClean="0"/>
            </a:br>
            <a:endParaRPr lang="de-DE" smtClean="0"/>
          </a:p>
          <a:p>
            <a:pPr>
              <a:lnSpc>
                <a:spcPct val="80000"/>
              </a:lnSpc>
            </a:pPr>
            <a:r>
              <a:rPr lang="en-GB" sz="2400" smtClean="0"/>
              <a:t>Scenario 4  would require cumulative investment needs until 2020 of MX$ 81 billion</a:t>
            </a:r>
          </a:p>
          <a:p>
            <a:pPr lvl="1">
              <a:lnSpc>
                <a:spcPct val="80000"/>
              </a:lnSpc>
            </a:pPr>
            <a:r>
              <a:rPr lang="en-GB" sz="2000" smtClean="0"/>
              <a:t>40% or MX$ 33 billion would be necessary for PV and about 47% or MX$ 38 billion for the broader participation 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922338"/>
            <a:ext cx="4022725" cy="509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1192" y="6265824"/>
            <a:ext cx="1539875" cy="4953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6224249"/>
            <a:ext cx="136815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450" y="92075"/>
            <a:ext cx="5751513" cy="457200"/>
          </a:xfrm>
          <a:ln/>
        </p:spPr>
        <p:txBody>
          <a:bodyPr wrap="none" anchor="t">
            <a:spAutoFit/>
          </a:bodyPr>
          <a:lstStyle/>
          <a:p>
            <a:pPr algn="l"/>
            <a:r>
              <a:rPr lang="en-GB" sz="2400" b="1" smtClean="0">
                <a:solidFill>
                  <a:schemeClr val="bg1"/>
                </a:solidFill>
                <a:latin typeface="Arial" charset="0"/>
              </a:rPr>
              <a:t>Overview of the proposed NAMA fund</a:t>
            </a:r>
            <a:r>
              <a:rPr lang="de-DE" sz="2400" b="1" smtClean="0">
                <a:solidFill>
                  <a:schemeClr val="bg1"/>
                </a:solidFill>
                <a:latin typeface="Arial" charset="0"/>
              </a:rPr>
              <a:t> </a:t>
            </a:r>
            <a:endParaRPr lang="en-GB" sz="2400" b="1" smtClean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1222375" y="1095375"/>
          <a:ext cx="6697663" cy="5024438"/>
        </p:xfrm>
        <a:graphic>
          <a:graphicData uri="http://schemas.openxmlformats.org/presentationml/2006/ole">
            <p:oleObj spid="_x0000_s76803" name="Slide" r:id="rId4" imgW="4571967" imgH="3429060" progId="PowerPoint.Slide.8">
              <p:embed/>
            </p:oleObj>
          </a:graphicData>
        </a:graphic>
      </p:graphicFrame>
      <p:pic>
        <p:nvPicPr>
          <p:cNvPr id="4" name="Picture 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31192" y="6265824"/>
            <a:ext cx="1539875" cy="4953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3" y="6224249"/>
            <a:ext cx="136815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92075"/>
            <a:ext cx="5702300" cy="457200"/>
          </a:xfrm>
          <a:ln/>
        </p:spPr>
        <p:txBody>
          <a:bodyPr wrap="none" anchor="t">
            <a:spAutoFit/>
          </a:bodyPr>
          <a:lstStyle/>
          <a:p>
            <a:pPr algn="l"/>
            <a:r>
              <a:rPr lang="en-GB" sz="2400" b="1" smtClean="0">
                <a:solidFill>
                  <a:schemeClr val="bg1"/>
                </a:solidFill>
                <a:latin typeface="Arial" charset="0"/>
              </a:rPr>
              <a:t>Supportive and administrative actions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5063"/>
            <a:ext cx="8229600" cy="4525962"/>
          </a:xfrm>
        </p:spPr>
        <p:txBody>
          <a:bodyPr/>
          <a:lstStyle/>
          <a:p>
            <a:pPr>
              <a:lnSpc>
                <a:spcPct val="120000"/>
              </a:lnSpc>
              <a:spcAft>
                <a:spcPct val="20000"/>
              </a:spcAft>
            </a:pPr>
            <a:r>
              <a:rPr lang="en-GB" sz="2400" smtClean="0"/>
              <a:t>Supportive actions</a:t>
            </a:r>
          </a:p>
          <a:p>
            <a:pPr lvl="1">
              <a:lnSpc>
                <a:spcPct val="120000"/>
              </a:lnSpc>
              <a:spcAft>
                <a:spcPct val="20000"/>
              </a:spcAft>
            </a:pPr>
            <a:r>
              <a:rPr lang="en-GB" sz="2400" smtClean="0"/>
              <a:t>Buildings codes: Promotion of adoption and enforcement; pilot with a state</a:t>
            </a:r>
          </a:p>
          <a:p>
            <a:pPr lvl="1">
              <a:lnSpc>
                <a:spcPct val="120000"/>
              </a:lnSpc>
              <a:spcAft>
                <a:spcPct val="20000"/>
              </a:spcAft>
            </a:pPr>
            <a:r>
              <a:rPr lang="en-GB" sz="2400" smtClean="0"/>
              <a:t>Capacity Building</a:t>
            </a:r>
          </a:p>
          <a:p>
            <a:pPr lvl="1">
              <a:lnSpc>
                <a:spcPct val="120000"/>
              </a:lnSpc>
              <a:spcAft>
                <a:spcPct val="20000"/>
              </a:spcAft>
            </a:pPr>
            <a:r>
              <a:rPr lang="en-GB" sz="2400" smtClean="0"/>
              <a:t>Marketing campaign</a:t>
            </a:r>
          </a:p>
          <a:p>
            <a:pPr lvl="1">
              <a:lnSpc>
                <a:spcPct val="120000"/>
              </a:lnSpc>
              <a:spcAft>
                <a:spcPct val="20000"/>
              </a:spcAft>
            </a:pPr>
            <a:r>
              <a:rPr lang="en-GB" sz="2400" smtClean="0"/>
              <a:t>Linking urban planning aspects with “Ésta es tu casa” and Green mortgage requirements</a:t>
            </a:r>
          </a:p>
          <a:p>
            <a:pPr lvl="1">
              <a:lnSpc>
                <a:spcPct val="120000"/>
              </a:lnSpc>
              <a:spcAft>
                <a:spcPct val="20000"/>
              </a:spcAft>
            </a:pPr>
            <a:r>
              <a:rPr lang="en-GB" sz="2400" smtClean="0"/>
              <a:t>Institutional design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192" y="6265824"/>
            <a:ext cx="1539875" cy="4953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6224249"/>
            <a:ext cx="136815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92075"/>
            <a:ext cx="7283450" cy="457200"/>
          </a:xfrm>
          <a:ln/>
        </p:spPr>
        <p:txBody>
          <a:bodyPr anchor="t">
            <a:spAutoFit/>
          </a:bodyPr>
          <a:lstStyle/>
          <a:p>
            <a:pPr algn="l"/>
            <a:r>
              <a:rPr lang="en-GB" sz="2400" b="1" smtClean="0">
                <a:solidFill>
                  <a:schemeClr val="bg1"/>
                </a:solidFill>
                <a:latin typeface="Arial" charset="0"/>
              </a:rPr>
              <a:t>Monitoring, reporting and verifying (MRV)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4525963"/>
          </a:xfrm>
        </p:spPr>
        <p:txBody>
          <a:bodyPr/>
          <a:lstStyle/>
          <a:p>
            <a:r>
              <a:rPr lang="en-GB" sz="2400" smtClean="0"/>
              <a:t>MRV framework for the NAMA should be based on direct GHG emissions monitoring</a:t>
            </a:r>
          </a:p>
          <a:p>
            <a:pPr lvl="1"/>
            <a:r>
              <a:rPr lang="en-GB" sz="2400" smtClean="0"/>
              <a:t>introduction of energy performance benchmarks and/or minimum appliance standards based on whole-building energy performance</a:t>
            </a:r>
          </a:p>
          <a:p>
            <a:pPr lvl="1"/>
            <a:r>
              <a:rPr lang="en-GB" sz="2400" smtClean="0"/>
              <a:t>boundary should be the houses through the whole building approach</a:t>
            </a:r>
          </a:p>
          <a:p>
            <a:pPr lvl="1"/>
            <a:r>
              <a:rPr lang="en-GB" sz="2400" smtClean="0"/>
              <a:t>whole building approach would also allow inclusion of renewable energy technologies (e.g. SWH and PV)</a:t>
            </a:r>
          </a:p>
          <a:p>
            <a:pPr lvl="1"/>
            <a:r>
              <a:rPr lang="en-GB" sz="2400" smtClean="0"/>
              <a:t>benchmarking is the most appropriate approach to the whole-building</a:t>
            </a:r>
            <a:r>
              <a:rPr lang="de-DE" sz="2400" smtClean="0"/>
              <a:t>  </a:t>
            </a:r>
            <a:r>
              <a:rPr lang="en-GB" sz="2400" smtClean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192" y="6265824"/>
            <a:ext cx="1539875" cy="4953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6224249"/>
            <a:ext cx="136815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>
          <a:xfrm>
            <a:off x="34925" y="92075"/>
            <a:ext cx="8229600" cy="457200"/>
          </a:xfrm>
          <a:noFill/>
          <a:ln/>
        </p:spPr>
        <p:txBody>
          <a:bodyPr anchor="t">
            <a:spAutoFit/>
          </a:bodyPr>
          <a:lstStyle/>
          <a:p>
            <a:pPr algn="l"/>
            <a:r>
              <a:rPr lang="en-GB" sz="2400" b="1" smtClean="0">
                <a:solidFill>
                  <a:schemeClr val="bg1"/>
                </a:solidFill>
                <a:latin typeface="Arial" charset="0"/>
              </a:rPr>
              <a:t>Next steps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GB" sz="2400" smtClean="0"/>
              <a:t>“Phase 2”: 2011-2012</a:t>
            </a:r>
          </a:p>
          <a:p>
            <a:pPr lvl="1"/>
            <a:r>
              <a:rPr lang="en-GB" sz="2400" smtClean="0"/>
              <a:t>NAMA concept and the underlying GHG reduction programme will need be further detailed, refined and developed into a full and implementable programme </a:t>
            </a:r>
          </a:p>
          <a:p>
            <a:pPr lvl="1"/>
            <a:r>
              <a:rPr lang="en-GB" sz="2400" smtClean="0"/>
              <a:t>encompassing final legislative, institutional, financial and GHG accounting frameworks </a:t>
            </a:r>
          </a:p>
          <a:p>
            <a:pPr lvl="1"/>
            <a:r>
              <a:rPr lang="en-GB" sz="2400" smtClean="0"/>
              <a:t>Programme Office for implementation need to be dedicated </a:t>
            </a:r>
          </a:p>
          <a:p>
            <a:pPr lvl="1"/>
            <a:r>
              <a:rPr lang="en-GB" sz="2400" smtClean="0"/>
              <a:t>NAMA implementation and operation, possibly before the end of 2012. </a:t>
            </a:r>
          </a:p>
          <a:p>
            <a:r>
              <a:rPr lang="en-GB" sz="2400" b="1" smtClean="0"/>
              <a:t>Mexico will require further support from donors to enter into “Phase 2” of the NAMA development</a:t>
            </a:r>
            <a:endParaRPr lang="en-GB" sz="240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192" y="6265824"/>
            <a:ext cx="1539875" cy="495300"/>
          </a:xfrm>
          <a:prstGeom prst="rect">
            <a:avLst/>
          </a:prstGeom>
          <a:noFill/>
        </p:spPr>
      </p:pic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6224249"/>
            <a:ext cx="136815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CuadroTexto"/>
          <p:cNvSpPr txBox="1">
            <a:spLocks noChangeArrowheads="1"/>
          </p:cNvSpPr>
          <p:nvPr/>
        </p:nvSpPr>
        <p:spPr bwMode="auto">
          <a:xfrm>
            <a:off x="0" y="275748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5400" b="1">
                <a:solidFill>
                  <a:srgbClr val="002060"/>
                </a:solidFill>
                <a:latin typeface="Calibri" pitchFamily="34" charset="0"/>
              </a:rPr>
              <a:t>Many thanks!</a:t>
            </a:r>
          </a:p>
          <a:p>
            <a:pPr algn="ctr"/>
            <a:endParaRPr lang="es-MX" b="1">
              <a:latin typeface="Calibri" pitchFamily="34" charset="0"/>
            </a:endParaRPr>
          </a:p>
        </p:txBody>
      </p:sp>
      <p:sp>
        <p:nvSpPr>
          <p:cNvPr id="46082" name="2 CuadroTexto"/>
          <p:cNvSpPr txBox="1">
            <a:spLocks noChangeArrowheads="1"/>
          </p:cNvSpPr>
          <p:nvPr/>
        </p:nvSpPr>
        <p:spPr bwMode="auto">
          <a:xfrm>
            <a:off x="4643438" y="4643438"/>
            <a:ext cx="4000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dirty="0">
                <a:solidFill>
                  <a:srgbClr val="002060"/>
                </a:solidFill>
                <a:latin typeface="Calibri" pitchFamily="34" charset="0"/>
              </a:rPr>
              <a:t>Jorge Wolpert</a:t>
            </a:r>
          </a:p>
          <a:p>
            <a:r>
              <a:rPr lang="es-MX" sz="2000" dirty="0" err="1">
                <a:solidFill>
                  <a:srgbClr val="002060"/>
                </a:solidFill>
                <a:latin typeface="Calibri" pitchFamily="34" charset="0"/>
              </a:rPr>
              <a:t>Deputy</a:t>
            </a:r>
            <a:r>
              <a:rPr lang="es-MX" sz="2000" dirty="0">
                <a:solidFill>
                  <a:srgbClr val="002060"/>
                </a:solidFill>
                <a:latin typeface="Calibri" pitchFamily="34" charset="0"/>
              </a:rPr>
              <a:t> Director  </a:t>
            </a:r>
            <a:r>
              <a:rPr lang="es-MX" sz="2000" dirty="0" err="1">
                <a:solidFill>
                  <a:srgbClr val="002060"/>
                </a:solidFill>
                <a:latin typeface="Calibri" pitchFamily="34" charset="0"/>
              </a:rPr>
              <a:t>for</a:t>
            </a:r>
            <a:r>
              <a:rPr lang="es-MX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MX" sz="2000" dirty="0" err="1">
                <a:solidFill>
                  <a:srgbClr val="002060"/>
                </a:solidFill>
                <a:latin typeface="Calibri" pitchFamily="34" charset="0"/>
              </a:rPr>
              <a:t>Sustainability</a:t>
            </a:r>
            <a:endParaRPr lang="es-MX" sz="20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MX" sz="2000" dirty="0" err="1">
                <a:solidFill>
                  <a:srgbClr val="002060"/>
                </a:solidFill>
                <a:latin typeface="Calibri" pitchFamily="34" charset="0"/>
              </a:rPr>
              <a:t>National</a:t>
            </a:r>
            <a:r>
              <a:rPr lang="es-MX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MX" sz="2000" dirty="0" err="1">
                <a:solidFill>
                  <a:srgbClr val="002060"/>
                </a:solidFill>
                <a:latin typeface="Calibri" pitchFamily="34" charset="0"/>
              </a:rPr>
              <a:t>Housing</a:t>
            </a:r>
            <a:r>
              <a:rPr lang="es-MX" sz="20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es-MX" sz="2000" dirty="0" err="1">
                <a:solidFill>
                  <a:srgbClr val="002060"/>
                </a:solidFill>
                <a:latin typeface="Calibri" pitchFamily="34" charset="0"/>
              </a:rPr>
              <a:t>Commission</a:t>
            </a:r>
            <a:endParaRPr lang="es-MX" sz="20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MX" sz="2000" dirty="0">
                <a:solidFill>
                  <a:srgbClr val="002060"/>
                </a:solidFill>
                <a:latin typeface="Calibri" pitchFamily="34" charset="0"/>
              </a:rPr>
              <a:t>jlwolpert@conavi.gob.mx</a:t>
            </a:r>
          </a:p>
        </p:txBody>
      </p:sp>
      <p:sp>
        <p:nvSpPr>
          <p:cNvPr id="4" name="2 CuadroTexto"/>
          <p:cNvSpPr txBox="1">
            <a:spLocks noChangeArrowheads="1"/>
          </p:cNvSpPr>
          <p:nvPr/>
        </p:nvSpPr>
        <p:spPr bwMode="auto">
          <a:xfrm>
            <a:off x="395536" y="4705711"/>
            <a:ext cx="40005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2000" dirty="0" smtClean="0">
                <a:solidFill>
                  <a:srgbClr val="002060"/>
                </a:solidFill>
                <a:latin typeface="Calibri" pitchFamily="34" charset="0"/>
              </a:rPr>
              <a:t>Matthias Krey</a:t>
            </a:r>
            <a:endParaRPr lang="es-MX" sz="20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MX" sz="2000" dirty="0" err="1" smtClean="0">
                <a:solidFill>
                  <a:srgbClr val="002060"/>
                </a:solidFill>
                <a:latin typeface="Calibri" pitchFamily="34" charset="0"/>
              </a:rPr>
              <a:t>Managing</a:t>
            </a:r>
            <a:r>
              <a:rPr lang="es-MX" sz="2000" dirty="0" smtClean="0">
                <a:solidFill>
                  <a:srgbClr val="002060"/>
                </a:solidFill>
                <a:latin typeface="Calibri" pitchFamily="34" charset="0"/>
              </a:rPr>
              <a:t> Director</a:t>
            </a:r>
            <a:endParaRPr lang="es-MX" sz="20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MX" sz="2000" dirty="0" smtClean="0">
                <a:solidFill>
                  <a:srgbClr val="002060"/>
                </a:solidFill>
                <a:latin typeface="Calibri" pitchFamily="34" charset="0"/>
              </a:rPr>
              <a:t>Perspectives GmbH</a:t>
            </a:r>
            <a:endParaRPr lang="es-MX" sz="2000" dirty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es-MX" sz="2000" dirty="0" smtClean="0">
                <a:solidFill>
                  <a:srgbClr val="002060"/>
                </a:solidFill>
                <a:latin typeface="Calibri" pitchFamily="34" charset="0"/>
              </a:rPr>
              <a:t>krey@perspectives.cc</a:t>
            </a:r>
            <a:endParaRPr lang="es-MX" sz="2000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1192" y="6265824"/>
            <a:ext cx="1539875" cy="495300"/>
          </a:xfrm>
          <a:prstGeom prst="rect">
            <a:avLst/>
          </a:prstGeom>
          <a:noFill/>
        </p:spPr>
      </p:pic>
      <p:pic>
        <p:nvPicPr>
          <p:cNvPr id="6" name="Picture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6224249"/>
            <a:ext cx="1368152" cy="6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Office Them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477</Words>
  <Application>Microsoft Office PowerPoint</Application>
  <PresentationFormat>On-screen Show (4:3)</PresentationFormat>
  <Paragraphs>78</Paragraphs>
  <Slides>10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2_Office Theme</vt:lpstr>
      <vt:lpstr>3_Office Theme</vt:lpstr>
      <vt:lpstr>Chart</vt:lpstr>
      <vt:lpstr>Slide</vt:lpstr>
      <vt:lpstr>Slide 1</vt:lpstr>
      <vt:lpstr>Scaling-up options under NAMA</vt:lpstr>
      <vt:lpstr>All scenarios show substantial emission reduction benefits over time</vt:lpstr>
      <vt:lpstr>Financial requirements for technology up scaling</vt:lpstr>
      <vt:lpstr>Overview of the proposed NAMA fund </vt:lpstr>
      <vt:lpstr>Supportive and administrative actions</vt:lpstr>
      <vt:lpstr>Monitoring, reporting and verifying (MRV)</vt:lpstr>
      <vt:lpstr>Next steps</vt:lpstr>
      <vt:lpstr>Slide 9</vt:lpstr>
      <vt:lpstr>Comparison of abatement costs for technology scale-up options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Cristina Gonzalez</dc:creator>
  <cp:lastModifiedBy>Matthias Krey</cp:lastModifiedBy>
  <cp:revision>17</cp:revision>
  <dcterms:created xsi:type="dcterms:W3CDTF">2010-12-02T03:29:40Z</dcterms:created>
  <dcterms:modified xsi:type="dcterms:W3CDTF">2010-12-07T02:03:15Z</dcterms:modified>
</cp:coreProperties>
</file>