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64" r:id="rId2"/>
    <p:sldId id="365" r:id="rId3"/>
    <p:sldId id="366" r:id="rId4"/>
    <p:sldId id="367" r:id="rId5"/>
    <p:sldId id="368" r:id="rId6"/>
    <p:sldId id="369" r:id="rId7"/>
    <p:sldId id="370" r:id="rId8"/>
    <p:sldId id="371" r:id="rId9"/>
    <p:sldId id="373" r:id="rId10"/>
    <p:sldId id="374" r:id="rId11"/>
    <p:sldId id="375" r:id="rId12"/>
    <p:sldId id="377" r:id="rId13"/>
    <p:sldId id="372" r:id="rId14"/>
  </p:sldIdLst>
  <p:sldSz cx="10150475" cy="7589838"/>
  <p:notesSz cx="9312275"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5613" indent="1588" algn="l" rtl="0" fontAlgn="base">
      <a:spcBef>
        <a:spcPct val="0"/>
      </a:spcBef>
      <a:spcAft>
        <a:spcPct val="0"/>
      </a:spcAft>
      <a:defRPr sz="2400" kern="1200">
        <a:solidFill>
          <a:schemeClr val="tx1"/>
        </a:solidFill>
        <a:latin typeface="Times New Roman" pitchFamily="18" charset="0"/>
        <a:ea typeface="+mn-ea"/>
        <a:cs typeface="+mn-cs"/>
      </a:defRPr>
    </a:lvl2pPr>
    <a:lvl3pPr marL="912813" indent="1588" algn="l" rtl="0" fontAlgn="base">
      <a:spcBef>
        <a:spcPct val="0"/>
      </a:spcBef>
      <a:spcAft>
        <a:spcPct val="0"/>
      </a:spcAft>
      <a:defRPr sz="2400" kern="1200">
        <a:solidFill>
          <a:schemeClr val="tx1"/>
        </a:solidFill>
        <a:latin typeface="Times New Roman" pitchFamily="18" charset="0"/>
        <a:ea typeface="+mn-ea"/>
        <a:cs typeface="+mn-cs"/>
      </a:defRPr>
    </a:lvl3pPr>
    <a:lvl4pPr marL="1370013" indent="1588" algn="l" rtl="0" fontAlgn="base">
      <a:spcBef>
        <a:spcPct val="0"/>
      </a:spcBef>
      <a:spcAft>
        <a:spcPct val="0"/>
      </a:spcAft>
      <a:defRPr sz="2400" kern="1200">
        <a:solidFill>
          <a:schemeClr val="tx1"/>
        </a:solidFill>
        <a:latin typeface="Times New Roman" pitchFamily="18" charset="0"/>
        <a:ea typeface="+mn-ea"/>
        <a:cs typeface="+mn-cs"/>
      </a:defRPr>
    </a:lvl4pPr>
    <a:lvl5pPr marL="1827213" indent="1588"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9C5BCD"/>
    <a:srgbClr val="3333FF"/>
    <a:srgbClr val="FF3399"/>
    <a:srgbClr val="66FF33"/>
    <a:srgbClr val="FFFFFF"/>
  </p:clrMru>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41" d="100"/>
          <a:sy n="41" d="100"/>
        </p:scale>
        <p:origin x="-1146" y="-126"/>
      </p:cViewPr>
      <p:guideLst>
        <p:guide orient="horz" pos="2390"/>
        <p:guide pos="3197"/>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5425" cy="3429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5275263" y="0"/>
            <a:ext cx="4035425" cy="342900"/>
          </a:xfrm>
          <a:prstGeom prst="rect">
            <a:avLst/>
          </a:prstGeom>
        </p:spPr>
        <p:txBody>
          <a:bodyPr vert="horz" lIns="91440" tIns="45720" rIns="91440" bIns="45720" rtlCol="0"/>
          <a:lstStyle>
            <a:lvl1pPr algn="r">
              <a:defRPr sz="1200"/>
            </a:lvl1pPr>
          </a:lstStyle>
          <a:p>
            <a:pPr>
              <a:defRPr/>
            </a:pPr>
            <a:fld id="{8BB70795-0E8C-4C56-B242-0CFC7E09FE40}" type="datetimeFigureOut">
              <a:rPr lang="en-US"/>
              <a:pPr>
                <a:defRPr/>
              </a:pPr>
              <a:t>6/9/2011</a:t>
            </a:fld>
            <a:endParaRPr lang="en-US"/>
          </a:p>
        </p:txBody>
      </p:sp>
      <p:sp>
        <p:nvSpPr>
          <p:cNvPr id="4" name="Footer Placeholder 3"/>
          <p:cNvSpPr>
            <a:spLocks noGrp="1"/>
          </p:cNvSpPr>
          <p:nvPr>
            <p:ph type="ftr" sz="quarter" idx="2"/>
          </p:nvPr>
        </p:nvSpPr>
        <p:spPr>
          <a:xfrm>
            <a:off x="0" y="6513513"/>
            <a:ext cx="4035425" cy="3429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5275263" y="6513513"/>
            <a:ext cx="4035425" cy="342900"/>
          </a:xfrm>
          <a:prstGeom prst="rect">
            <a:avLst/>
          </a:prstGeom>
        </p:spPr>
        <p:txBody>
          <a:bodyPr vert="horz" lIns="91440" tIns="45720" rIns="91440" bIns="45720" rtlCol="0" anchor="b"/>
          <a:lstStyle>
            <a:lvl1pPr algn="r">
              <a:defRPr sz="1200"/>
            </a:lvl1pPr>
          </a:lstStyle>
          <a:p>
            <a:pPr>
              <a:defRPr/>
            </a:pPr>
            <a:fld id="{2DEC2181-6F8B-4C47-81FA-5FD885904D2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5425" cy="3429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5275263" y="0"/>
            <a:ext cx="4035425" cy="342900"/>
          </a:xfrm>
          <a:prstGeom prst="rect">
            <a:avLst/>
          </a:prstGeom>
        </p:spPr>
        <p:txBody>
          <a:bodyPr vert="horz" lIns="91440" tIns="45720" rIns="91440" bIns="45720" rtlCol="0"/>
          <a:lstStyle>
            <a:lvl1pPr algn="r">
              <a:defRPr sz="1200"/>
            </a:lvl1pPr>
          </a:lstStyle>
          <a:p>
            <a:pPr>
              <a:defRPr/>
            </a:pPr>
            <a:fld id="{D34ACA11-0497-4C8F-A092-C8B53F2EDD9F}" type="datetimeFigureOut">
              <a:rPr lang="en-US"/>
              <a:pPr>
                <a:defRPr/>
              </a:pPr>
              <a:t>6/9/2011</a:t>
            </a:fld>
            <a:endParaRPr lang="en-US"/>
          </a:p>
        </p:txBody>
      </p:sp>
      <p:sp>
        <p:nvSpPr>
          <p:cNvPr id="4" name="Slide Image Placeholder 3"/>
          <p:cNvSpPr>
            <a:spLocks noGrp="1" noRot="1" noChangeAspect="1"/>
          </p:cNvSpPr>
          <p:nvPr>
            <p:ph type="sldImg" idx="2"/>
          </p:nvPr>
        </p:nvSpPr>
        <p:spPr>
          <a:xfrm>
            <a:off x="2936875" y="514350"/>
            <a:ext cx="3438525" cy="25717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31863" y="3257550"/>
            <a:ext cx="7448550" cy="30861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513513"/>
            <a:ext cx="4035425" cy="3429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5275263" y="6513513"/>
            <a:ext cx="4035425" cy="342900"/>
          </a:xfrm>
          <a:prstGeom prst="rect">
            <a:avLst/>
          </a:prstGeom>
        </p:spPr>
        <p:txBody>
          <a:bodyPr vert="horz" lIns="91440" tIns="45720" rIns="91440" bIns="45720" rtlCol="0" anchor="b"/>
          <a:lstStyle>
            <a:lvl1pPr algn="r">
              <a:defRPr sz="1200"/>
            </a:lvl1pPr>
          </a:lstStyle>
          <a:p>
            <a:pPr>
              <a:defRPr/>
            </a:pPr>
            <a:fld id="{6C7CF52C-8683-46BE-AFF5-A7C9C29B62C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1828800"/>
            <a:ext cx="5715000" cy="1066800"/>
          </a:xfrm>
        </p:spPr>
        <p:txBody>
          <a:bodyPr/>
          <a:lstStyle>
            <a:lvl1pPr>
              <a:defRPr sz="3800"/>
            </a:lvl1pPr>
          </a:lstStyle>
          <a:p>
            <a:r>
              <a:rPr lang="en-US" altLang="en-US" smtClean="0"/>
              <a:t>Click to edit Master title style</a:t>
            </a:r>
            <a:endParaRPr lang="en-US" altLang="en-US"/>
          </a:p>
        </p:txBody>
      </p:sp>
      <p:sp>
        <p:nvSpPr>
          <p:cNvPr id="2051" name="Rectangle 3"/>
          <p:cNvSpPr>
            <a:spLocks noGrp="1" noChangeArrowheads="1"/>
          </p:cNvSpPr>
          <p:nvPr>
            <p:ph type="subTitle" idx="1"/>
          </p:nvPr>
        </p:nvSpPr>
        <p:spPr>
          <a:xfrm>
            <a:off x="228600" y="3429000"/>
            <a:ext cx="6019800" cy="685800"/>
          </a:xfrm>
        </p:spPr>
        <p:txBody>
          <a:bodyPr/>
          <a:lstStyle>
            <a:lvl1pPr marL="0" indent="0">
              <a:buFontTx/>
              <a:buNone/>
              <a:defRPr sz="3200"/>
            </a:lvl1pPr>
          </a:lstStyle>
          <a:p>
            <a:r>
              <a:rPr lang="en-US" altLang="en-US" smtClean="0"/>
              <a:t>Click to edit Master subtitle style</a:t>
            </a:r>
            <a:endParaRPr lang="en-US" altLang="en-US"/>
          </a:p>
        </p:txBody>
      </p:sp>
      <p:sp>
        <p:nvSpPr>
          <p:cNvPr id="4" name="Rectangle 4"/>
          <p:cNvSpPr>
            <a:spLocks noGrp="1" noChangeArrowheads="1"/>
          </p:cNvSpPr>
          <p:nvPr>
            <p:ph type="dt" sz="half" idx="10"/>
          </p:nvPr>
        </p:nvSpPr>
        <p:spPr>
          <a:xfrm>
            <a:off x="838200" y="6858000"/>
            <a:ext cx="2133600" cy="533400"/>
          </a:xfrm>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xfrm>
            <a:off x="3581400" y="6858000"/>
            <a:ext cx="3124200" cy="533400"/>
          </a:xfrm>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xfrm>
            <a:off x="7315200" y="6858000"/>
            <a:ext cx="2133600" cy="533400"/>
          </a:xfrm>
        </p:spPr>
        <p:txBody>
          <a:bodyPr/>
          <a:lstStyle>
            <a:lvl1pPr>
              <a:defRPr/>
            </a:lvl1pPr>
          </a:lstStyle>
          <a:p>
            <a:pPr>
              <a:defRPr/>
            </a:pPr>
            <a:fld id="{B7640914-B351-4C9F-ADD2-1923B91FE41F}"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BB08084-4595-447A-862F-81A86F6CD4B7}"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86650" y="76200"/>
            <a:ext cx="2419350" cy="6705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76200"/>
            <a:ext cx="7105650" cy="6705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42016B0-EF67-49B9-A513-99DC20FDB47C}"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D5CD4EE-2B68-4EBA-B345-E8D13D1532CD}"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1688" y="4876800"/>
            <a:ext cx="8628062" cy="15081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1688" y="3216275"/>
            <a:ext cx="8628062"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EB89F5C-0D4A-47F6-8BC1-14D12DB1C54E}"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676400"/>
            <a:ext cx="47625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3500" y="1676400"/>
            <a:ext cx="47625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FBE181A-83C6-4B72-B75B-1477B7963A1E}"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9134475"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698625"/>
            <a:ext cx="4484688"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06650"/>
            <a:ext cx="4484688"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56200" y="1698625"/>
            <a:ext cx="448627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56200" y="2406650"/>
            <a:ext cx="448627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A8D1FCA-E7DE-44FC-91C3-B3F5E8DE0DE3}"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862338A-2267-454A-AF86-1231A529BBCC}"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B02FAD9-51D1-4FA1-A332-FFBD34576079}"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1625"/>
            <a:ext cx="3338513"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68750" y="301625"/>
            <a:ext cx="56737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87500"/>
            <a:ext cx="3338513"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CE12A34-D281-4D9A-9EED-C344D1B11241}"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9138" y="5313363"/>
            <a:ext cx="60912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89138" y="677863"/>
            <a:ext cx="60912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989138" y="5940425"/>
            <a:ext cx="60912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6ED1F83-C1D0-4437-A906-5EA6EB9B9289}"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76200"/>
            <a:ext cx="8229600" cy="914400"/>
          </a:xfrm>
          <a:prstGeom prst="rect">
            <a:avLst/>
          </a:prstGeom>
          <a:noFill/>
          <a:ln w="9525">
            <a:noFill/>
            <a:miter lim="800000"/>
            <a:headEnd/>
            <a:tailEnd/>
          </a:ln>
        </p:spPr>
        <p:txBody>
          <a:bodyPr vert="horz" wrap="square" lIns="101370" tIns="50685" rIns="101370" bIns="50685"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28600" y="1676400"/>
            <a:ext cx="9677400" cy="5105400"/>
          </a:xfrm>
          <a:prstGeom prst="rect">
            <a:avLst/>
          </a:prstGeom>
          <a:noFill/>
          <a:ln w="9525">
            <a:noFill/>
            <a:miter lim="800000"/>
            <a:headEnd/>
            <a:tailEnd/>
          </a:ln>
        </p:spPr>
        <p:txBody>
          <a:bodyPr vert="horz" wrap="square" lIns="101370" tIns="50685" rIns="101370" bIns="5068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762000" y="6915150"/>
            <a:ext cx="2114550" cy="506413"/>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defRPr sz="1600">
                <a:latin typeface="Arial" charset="0"/>
              </a:defRPr>
            </a:lvl1pPr>
          </a:lstStyle>
          <a:p>
            <a:pPr>
              <a:defRPr/>
            </a:pPr>
            <a:endParaRPr lang="en-US" altLang="en-US"/>
          </a:p>
        </p:txBody>
      </p:sp>
      <p:sp>
        <p:nvSpPr>
          <p:cNvPr id="1029" name="Rectangle 5"/>
          <p:cNvSpPr>
            <a:spLocks noGrp="1" noChangeArrowheads="1"/>
          </p:cNvSpPr>
          <p:nvPr>
            <p:ph type="ftr" sz="quarter" idx="3"/>
          </p:nvPr>
        </p:nvSpPr>
        <p:spPr bwMode="auto">
          <a:xfrm>
            <a:off x="3468688" y="6915150"/>
            <a:ext cx="3213100" cy="506413"/>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lgn="ctr">
              <a:defRPr sz="1600">
                <a:latin typeface="Arial"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7273925" y="6915150"/>
            <a:ext cx="2114550" cy="506413"/>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lgn="r">
              <a:defRPr sz="1600">
                <a:latin typeface="Arial" charset="0"/>
              </a:defRPr>
            </a:lvl1pPr>
          </a:lstStyle>
          <a:p>
            <a:pPr>
              <a:defRPr/>
            </a:pPr>
            <a:fld id="{E22F5C14-3105-48C9-953C-052013C6611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27"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xStyles>
    <p:titleStyle>
      <a:lvl1pPr algn="l" defTabSz="1014413" rtl="0" eaLnBrk="0" fontAlgn="base" hangingPunct="0">
        <a:spcBef>
          <a:spcPct val="0"/>
        </a:spcBef>
        <a:spcAft>
          <a:spcPct val="0"/>
        </a:spcAft>
        <a:defRPr sz="4000">
          <a:solidFill>
            <a:schemeClr val="tx1"/>
          </a:solidFill>
          <a:latin typeface="+mj-lt"/>
          <a:ea typeface="+mj-ea"/>
          <a:cs typeface="+mj-cs"/>
        </a:defRPr>
      </a:lvl1pPr>
      <a:lvl2pPr algn="l" defTabSz="1014413" rtl="0" eaLnBrk="0" fontAlgn="base" hangingPunct="0">
        <a:spcBef>
          <a:spcPct val="0"/>
        </a:spcBef>
        <a:spcAft>
          <a:spcPct val="0"/>
        </a:spcAft>
        <a:defRPr sz="4000">
          <a:solidFill>
            <a:schemeClr val="tx1"/>
          </a:solidFill>
          <a:latin typeface="Arial" charset="0"/>
        </a:defRPr>
      </a:lvl2pPr>
      <a:lvl3pPr algn="l" defTabSz="1014413" rtl="0" eaLnBrk="0" fontAlgn="base" hangingPunct="0">
        <a:spcBef>
          <a:spcPct val="0"/>
        </a:spcBef>
        <a:spcAft>
          <a:spcPct val="0"/>
        </a:spcAft>
        <a:defRPr sz="4000">
          <a:solidFill>
            <a:schemeClr val="tx1"/>
          </a:solidFill>
          <a:latin typeface="Arial" charset="0"/>
        </a:defRPr>
      </a:lvl3pPr>
      <a:lvl4pPr algn="l" defTabSz="1014413" rtl="0" eaLnBrk="0" fontAlgn="base" hangingPunct="0">
        <a:spcBef>
          <a:spcPct val="0"/>
        </a:spcBef>
        <a:spcAft>
          <a:spcPct val="0"/>
        </a:spcAft>
        <a:defRPr sz="4000">
          <a:solidFill>
            <a:schemeClr val="tx1"/>
          </a:solidFill>
          <a:latin typeface="Arial" charset="0"/>
        </a:defRPr>
      </a:lvl4pPr>
      <a:lvl5pPr algn="l" defTabSz="1014413" rtl="0" eaLnBrk="0" fontAlgn="base" hangingPunct="0">
        <a:spcBef>
          <a:spcPct val="0"/>
        </a:spcBef>
        <a:spcAft>
          <a:spcPct val="0"/>
        </a:spcAft>
        <a:defRPr sz="4000">
          <a:solidFill>
            <a:schemeClr val="tx1"/>
          </a:solidFill>
          <a:latin typeface="Arial" charset="0"/>
        </a:defRPr>
      </a:lvl5pPr>
      <a:lvl6pPr marL="457200" algn="l" defTabSz="1014413" rtl="0" eaLnBrk="1" fontAlgn="base" hangingPunct="1">
        <a:spcBef>
          <a:spcPct val="0"/>
        </a:spcBef>
        <a:spcAft>
          <a:spcPct val="0"/>
        </a:spcAft>
        <a:defRPr sz="4000">
          <a:solidFill>
            <a:schemeClr val="tx1"/>
          </a:solidFill>
          <a:latin typeface="Arial" charset="0"/>
        </a:defRPr>
      </a:lvl6pPr>
      <a:lvl7pPr marL="914400" algn="l" defTabSz="1014413" rtl="0" eaLnBrk="1" fontAlgn="base" hangingPunct="1">
        <a:spcBef>
          <a:spcPct val="0"/>
        </a:spcBef>
        <a:spcAft>
          <a:spcPct val="0"/>
        </a:spcAft>
        <a:defRPr sz="4000">
          <a:solidFill>
            <a:schemeClr val="tx1"/>
          </a:solidFill>
          <a:latin typeface="Arial" charset="0"/>
        </a:defRPr>
      </a:lvl7pPr>
      <a:lvl8pPr marL="1371600" algn="l" defTabSz="1014413" rtl="0" eaLnBrk="1" fontAlgn="base" hangingPunct="1">
        <a:spcBef>
          <a:spcPct val="0"/>
        </a:spcBef>
        <a:spcAft>
          <a:spcPct val="0"/>
        </a:spcAft>
        <a:defRPr sz="4000">
          <a:solidFill>
            <a:schemeClr val="tx1"/>
          </a:solidFill>
          <a:latin typeface="Arial" charset="0"/>
        </a:defRPr>
      </a:lvl8pPr>
      <a:lvl9pPr marL="1828800" algn="l" defTabSz="1014413" rtl="0" eaLnBrk="1" fontAlgn="base" hangingPunct="1">
        <a:spcBef>
          <a:spcPct val="0"/>
        </a:spcBef>
        <a:spcAft>
          <a:spcPct val="0"/>
        </a:spcAft>
        <a:defRPr sz="4000">
          <a:solidFill>
            <a:schemeClr val="tx1"/>
          </a:solidFill>
          <a:latin typeface="Arial" charset="0"/>
        </a:defRPr>
      </a:lvl9pPr>
    </p:titleStyle>
    <p:bodyStyle>
      <a:lvl1pPr marL="379413" indent="-379413" algn="l" defTabSz="1014413" rtl="0" eaLnBrk="0" fontAlgn="base" hangingPunct="0">
        <a:spcBef>
          <a:spcPct val="20000"/>
        </a:spcBef>
        <a:spcAft>
          <a:spcPct val="0"/>
        </a:spcAft>
        <a:buChar char="•"/>
        <a:defRPr sz="3500">
          <a:solidFill>
            <a:schemeClr val="tx1"/>
          </a:solidFill>
          <a:latin typeface="+mn-lt"/>
          <a:ea typeface="+mn-ea"/>
          <a:cs typeface="+mn-cs"/>
        </a:defRPr>
      </a:lvl1pPr>
      <a:lvl2pPr marL="823913" indent="-315913" algn="l" defTabSz="1014413" rtl="0" eaLnBrk="0" fontAlgn="base" hangingPunct="0">
        <a:spcBef>
          <a:spcPct val="20000"/>
        </a:spcBef>
        <a:spcAft>
          <a:spcPct val="0"/>
        </a:spcAft>
        <a:buChar char="–"/>
        <a:defRPr sz="3100">
          <a:solidFill>
            <a:schemeClr val="tx1"/>
          </a:solidFill>
          <a:latin typeface="+mn-lt"/>
        </a:defRPr>
      </a:lvl2pPr>
      <a:lvl3pPr marL="1265238" indent="-252413" algn="l" defTabSz="1014413" rtl="0" eaLnBrk="0" fontAlgn="base" hangingPunct="0">
        <a:spcBef>
          <a:spcPct val="20000"/>
        </a:spcBef>
        <a:spcAft>
          <a:spcPct val="0"/>
        </a:spcAft>
        <a:buChar char="•"/>
        <a:defRPr sz="2700">
          <a:solidFill>
            <a:schemeClr val="tx1"/>
          </a:solidFill>
          <a:latin typeface="+mn-lt"/>
        </a:defRPr>
      </a:lvl3pPr>
      <a:lvl4pPr marL="1773238" indent="-252413" algn="l" defTabSz="1014413" rtl="0" eaLnBrk="0" fontAlgn="base" hangingPunct="0">
        <a:spcBef>
          <a:spcPct val="20000"/>
        </a:spcBef>
        <a:spcAft>
          <a:spcPct val="0"/>
        </a:spcAft>
        <a:buChar char="–"/>
        <a:defRPr sz="2200">
          <a:solidFill>
            <a:schemeClr val="tx1"/>
          </a:solidFill>
          <a:latin typeface="+mn-lt"/>
        </a:defRPr>
      </a:lvl4pPr>
      <a:lvl5pPr marL="2281238" indent="-252413" algn="l" defTabSz="1014413" rtl="0" eaLnBrk="0" fontAlgn="base" hangingPunct="0">
        <a:spcBef>
          <a:spcPct val="20000"/>
        </a:spcBef>
        <a:spcAft>
          <a:spcPct val="0"/>
        </a:spcAft>
        <a:buChar char="»"/>
        <a:defRPr sz="2200">
          <a:solidFill>
            <a:schemeClr val="tx1"/>
          </a:solidFill>
          <a:latin typeface="+mn-lt"/>
        </a:defRPr>
      </a:lvl5pPr>
      <a:lvl6pPr marL="2738438" indent="-254000" algn="l" defTabSz="1014413" rtl="0" eaLnBrk="1" fontAlgn="base" hangingPunct="1">
        <a:spcBef>
          <a:spcPct val="20000"/>
        </a:spcBef>
        <a:spcAft>
          <a:spcPct val="0"/>
        </a:spcAft>
        <a:buChar char="»"/>
        <a:defRPr sz="2200">
          <a:solidFill>
            <a:schemeClr val="tx1"/>
          </a:solidFill>
          <a:latin typeface="+mn-lt"/>
        </a:defRPr>
      </a:lvl6pPr>
      <a:lvl7pPr marL="3195638" indent="-254000" algn="l" defTabSz="1014413" rtl="0" eaLnBrk="1" fontAlgn="base" hangingPunct="1">
        <a:spcBef>
          <a:spcPct val="20000"/>
        </a:spcBef>
        <a:spcAft>
          <a:spcPct val="0"/>
        </a:spcAft>
        <a:buChar char="»"/>
        <a:defRPr sz="2200">
          <a:solidFill>
            <a:schemeClr val="tx1"/>
          </a:solidFill>
          <a:latin typeface="+mn-lt"/>
        </a:defRPr>
      </a:lvl7pPr>
      <a:lvl8pPr marL="3652838" indent="-254000" algn="l" defTabSz="1014413" rtl="0" eaLnBrk="1" fontAlgn="base" hangingPunct="1">
        <a:spcBef>
          <a:spcPct val="20000"/>
        </a:spcBef>
        <a:spcAft>
          <a:spcPct val="0"/>
        </a:spcAft>
        <a:buChar char="»"/>
        <a:defRPr sz="2200">
          <a:solidFill>
            <a:schemeClr val="tx1"/>
          </a:solidFill>
          <a:latin typeface="+mn-lt"/>
        </a:defRPr>
      </a:lvl8pPr>
      <a:lvl9pPr marL="4110038" indent="-254000" algn="l" defTabSz="1014413" rtl="0" eaLnBrk="1" fontAlgn="base" hangingPunct="1">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9733" y="1101223"/>
            <a:ext cx="8627904" cy="1626896"/>
          </a:xfrm>
        </p:spPr>
        <p:txBody>
          <a:bodyPr>
            <a:normAutofit/>
          </a:bodyPr>
          <a:lstStyle/>
          <a:p>
            <a:r>
              <a:rPr lang="en-US" dirty="0">
                <a:solidFill>
                  <a:srgbClr val="7030A0"/>
                </a:solidFill>
                <a:effectLst>
                  <a:outerShdw blurRad="38100" dist="38100" dir="2700000" algn="tl">
                    <a:srgbClr val="000000">
                      <a:alpha val="43137"/>
                    </a:srgbClr>
                  </a:outerShdw>
                </a:effectLst>
              </a:rPr>
              <a:t>Experiences and lessons learned from the TNA of </a:t>
            </a:r>
            <a:r>
              <a:rPr lang="en-US" dirty="0" smtClean="0">
                <a:solidFill>
                  <a:srgbClr val="7030A0"/>
                </a:solidFill>
                <a:effectLst>
                  <a:outerShdw blurRad="38100" dist="38100" dir="2700000" algn="tl">
                    <a:srgbClr val="000000">
                      <a:alpha val="43137"/>
                    </a:srgbClr>
                  </a:outerShdw>
                </a:effectLst>
              </a:rPr>
              <a:t>Indonesia</a:t>
            </a:r>
            <a:endParaRPr lang="en-US" dirty="0">
              <a:solidFill>
                <a:srgbClr val="7030A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9304" y="3836494"/>
            <a:ext cx="7105333" cy="1939625"/>
          </a:xfrm>
        </p:spPr>
        <p:txBody>
          <a:bodyPr>
            <a:normAutofit/>
          </a:bodyPr>
          <a:lstStyle/>
          <a:p>
            <a:r>
              <a:rPr lang="en-US" sz="3100" dirty="0" err="1" smtClean="0"/>
              <a:t>Widiatmini</a:t>
            </a:r>
            <a:r>
              <a:rPr lang="en-US" sz="3100" dirty="0" smtClean="0"/>
              <a:t> </a:t>
            </a:r>
            <a:r>
              <a:rPr lang="en-US" sz="3100" dirty="0" err="1" smtClean="0"/>
              <a:t>Sih</a:t>
            </a:r>
            <a:r>
              <a:rPr lang="en-US" sz="3100" dirty="0" smtClean="0"/>
              <a:t> </a:t>
            </a:r>
            <a:r>
              <a:rPr lang="en-US" sz="3100" dirty="0" err="1" smtClean="0"/>
              <a:t>Winanti</a:t>
            </a:r>
            <a:endParaRPr lang="en-US" sz="3100" dirty="0" smtClean="0"/>
          </a:p>
          <a:p>
            <a:r>
              <a:rPr lang="en-US" sz="3100" dirty="0" smtClean="0"/>
              <a:t>National Council on Climate Change of Indonesia</a:t>
            </a:r>
            <a:endParaRPr lang="en-US" sz="3100" dirty="0"/>
          </a:p>
        </p:txBody>
      </p:sp>
      <p:sp>
        <p:nvSpPr>
          <p:cNvPr id="4" name="TextBox 3"/>
          <p:cNvSpPr txBox="1"/>
          <p:nvPr/>
        </p:nvSpPr>
        <p:spPr>
          <a:xfrm>
            <a:off x="808037" y="5903208"/>
            <a:ext cx="7010400" cy="1118023"/>
          </a:xfrm>
          <a:prstGeom prst="rect">
            <a:avLst/>
          </a:prstGeom>
          <a:noFill/>
        </p:spPr>
        <p:txBody>
          <a:bodyPr wrap="square" lIns="101370" tIns="50685" rIns="101370" bIns="50685" rtlCol="0">
            <a:spAutoFit/>
          </a:bodyPr>
          <a:lstStyle/>
          <a:p>
            <a:r>
              <a:rPr lang="en-US" sz="2200" dirty="0"/>
              <a:t>Presented on </a:t>
            </a:r>
          </a:p>
          <a:p>
            <a:r>
              <a:rPr lang="en-US" sz="2200" dirty="0"/>
              <a:t>UNFCCC Side Event on  Implementing the result of TNA</a:t>
            </a:r>
          </a:p>
          <a:p>
            <a:r>
              <a:rPr lang="en-US" sz="2200" dirty="0"/>
              <a:t>Bonn, 9 June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524" y="137319"/>
            <a:ext cx="9135428" cy="792364"/>
          </a:xfrm>
        </p:spPr>
        <p:txBody>
          <a:bodyPr>
            <a:normAutofit/>
          </a:bodyPr>
          <a:lstStyle/>
          <a:p>
            <a:r>
              <a:rPr lang="en-US" sz="3600" dirty="0" smtClean="0">
                <a:solidFill>
                  <a:srgbClr val="7030A0"/>
                </a:solidFill>
                <a:effectLst>
                  <a:outerShdw blurRad="38100" dist="38100" dir="2700000" algn="tl">
                    <a:srgbClr val="000000">
                      <a:alpha val="43137"/>
                    </a:srgbClr>
                  </a:outerShdw>
                </a:effectLst>
              </a:rPr>
              <a:t>Progress Result of Global TNA, Mitigation</a:t>
            </a:r>
            <a:endParaRPr lang="en-US" sz="3600" dirty="0">
              <a:solidFill>
                <a:srgbClr val="7030A0"/>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46037" y="1127919"/>
            <a:ext cx="9677400" cy="533400"/>
          </a:xfrm>
        </p:spPr>
        <p:txBody>
          <a:bodyPr/>
          <a:lstStyle/>
          <a:p>
            <a:r>
              <a:rPr lang="en-US" sz="3200" dirty="0" smtClean="0">
                <a:solidFill>
                  <a:srgbClr val="7030A0"/>
                </a:solidFill>
                <a:effectLst>
                  <a:outerShdw blurRad="38100" dist="38100" dir="2700000" algn="tl">
                    <a:srgbClr val="000000">
                      <a:alpha val="43137"/>
                    </a:srgbClr>
                  </a:outerShdw>
                </a:effectLst>
              </a:rPr>
              <a:t>Prioritized Technology Needs on Forestry Sector</a:t>
            </a:r>
            <a:endParaRPr lang="en-US" sz="3200" dirty="0">
              <a:solidFill>
                <a:srgbClr val="7030A0"/>
              </a:solidFill>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2" cstate="print"/>
          <a:srcRect/>
          <a:stretch>
            <a:fillRect/>
          </a:stretch>
        </p:blipFill>
        <p:spPr bwMode="auto">
          <a:xfrm>
            <a:off x="0" y="1737519"/>
            <a:ext cx="10150475" cy="6019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524" y="137319"/>
            <a:ext cx="9135428" cy="792364"/>
          </a:xfrm>
        </p:spPr>
        <p:txBody>
          <a:bodyPr>
            <a:normAutofit/>
          </a:bodyPr>
          <a:lstStyle/>
          <a:p>
            <a:r>
              <a:rPr lang="en-US" sz="3600" dirty="0" smtClean="0">
                <a:solidFill>
                  <a:srgbClr val="7030A0"/>
                </a:solidFill>
                <a:effectLst>
                  <a:outerShdw blurRad="38100" dist="38100" dir="2700000" algn="tl">
                    <a:srgbClr val="000000">
                      <a:alpha val="43137"/>
                    </a:srgbClr>
                  </a:outerShdw>
                </a:effectLst>
              </a:rPr>
              <a:t>Progress Result of Global TNA, Mitigation</a:t>
            </a:r>
            <a:endParaRPr lang="en-US" sz="3600" dirty="0">
              <a:solidFill>
                <a:srgbClr val="7030A0"/>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46037" y="1127919"/>
            <a:ext cx="9677400" cy="533400"/>
          </a:xfrm>
        </p:spPr>
        <p:txBody>
          <a:bodyPr/>
          <a:lstStyle/>
          <a:p>
            <a:r>
              <a:rPr lang="en-US" sz="3200" dirty="0" smtClean="0">
                <a:solidFill>
                  <a:srgbClr val="7030A0"/>
                </a:solidFill>
                <a:effectLst>
                  <a:outerShdw blurRad="38100" dist="38100" dir="2700000" algn="tl">
                    <a:srgbClr val="000000">
                      <a:alpha val="43137"/>
                    </a:srgbClr>
                  </a:outerShdw>
                </a:effectLst>
              </a:rPr>
              <a:t>Prioritized Technology Needs on Energy Sector</a:t>
            </a:r>
            <a:endParaRPr lang="en-US" sz="3200" dirty="0">
              <a:solidFill>
                <a:srgbClr val="7030A0"/>
              </a:solidFill>
              <a:effectLst>
                <a:outerShdw blurRad="38100" dist="38100" dir="2700000" algn="tl">
                  <a:srgbClr val="000000">
                    <a:alpha val="43137"/>
                  </a:srgbClr>
                </a:outerShdw>
              </a:effectLst>
            </a:endParaRPr>
          </a:p>
        </p:txBody>
      </p:sp>
      <p:pic>
        <p:nvPicPr>
          <p:cNvPr id="2050" name="Picture 2"/>
          <p:cNvPicPr>
            <a:picLocks noChangeAspect="1" noChangeArrowheads="1"/>
          </p:cNvPicPr>
          <p:nvPr/>
        </p:nvPicPr>
        <p:blipFill>
          <a:blip r:embed="rId2" cstate="print"/>
          <a:srcRect/>
          <a:stretch>
            <a:fillRect/>
          </a:stretch>
        </p:blipFill>
        <p:spPr bwMode="auto">
          <a:xfrm>
            <a:off x="46037" y="1737519"/>
            <a:ext cx="10150474" cy="5852319"/>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524" y="137319"/>
            <a:ext cx="9135428" cy="792364"/>
          </a:xfrm>
        </p:spPr>
        <p:txBody>
          <a:bodyPr>
            <a:normAutofit/>
          </a:bodyPr>
          <a:lstStyle/>
          <a:p>
            <a:r>
              <a:rPr lang="en-US" sz="3600" dirty="0" smtClean="0">
                <a:solidFill>
                  <a:srgbClr val="7030A0"/>
                </a:solidFill>
                <a:effectLst>
                  <a:outerShdw blurRad="38100" dist="38100" dir="2700000" algn="tl">
                    <a:srgbClr val="000000">
                      <a:alpha val="43137"/>
                    </a:srgbClr>
                  </a:outerShdw>
                </a:effectLst>
              </a:rPr>
              <a:t>Progress Result of Global TNA, Mitigation</a:t>
            </a:r>
            <a:endParaRPr lang="en-US" sz="3600" dirty="0">
              <a:solidFill>
                <a:srgbClr val="7030A0"/>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46037" y="1051719"/>
            <a:ext cx="9677400" cy="533400"/>
          </a:xfrm>
        </p:spPr>
        <p:txBody>
          <a:bodyPr/>
          <a:lstStyle/>
          <a:p>
            <a:r>
              <a:rPr lang="en-US" sz="3200" dirty="0" smtClean="0">
                <a:solidFill>
                  <a:srgbClr val="7030A0"/>
                </a:solidFill>
                <a:effectLst>
                  <a:outerShdw blurRad="38100" dist="38100" dir="2700000" algn="tl">
                    <a:srgbClr val="000000">
                      <a:alpha val="43137"/>
                    </a:srgbClr>
                  </a:outerShdw>
                </a:effectLst>
              </a:rPr>
              <a:t>Prioritized Technology Needs on Waste Sector</a:t>
            </a:r>
            <a:endParaRPr lang="en-US" sz="3200" dirty="0">
              <a:solidFill>
                <a:srgbClr val="7030A0"/>
              </a:solidFill>
              <a:effectLst>
                <a:outerShdw blurRad="38100" dist="38100" dir="2700000" algn="tl">
                  <a:srgbClr val="000000">
                    <a:alpha val="43137"/>
                  </a:srgbClr>
                </a:outerShdw>
              </a:effectLst>
            </a:endParaRPr>
          </a:p>
        </p:txBody>
      </p:sp>
      <p:pic>
        <p:nvPicPr>
          <p:cNvPr id="3074" name="Picture 2"/>
          <p:cNvPicPr>
            <a:picLocks noChangeAspect="1" noChangeArrowheads="1"/>
          </p:cNvPicPr>
          <p:nvPr/>
        </p:nvPicPr>
        <p:blipFill>
          <a:blip r:embed="rId2" cstate="print"/>
          <a:srcRect/>
          <a:stretch>
            <a:fillRect/>
          </a:stretch>
        </p:blipFill>
        <p:spPr bwMode="auto">
          <a:xfrm>
            <a:off x="1" y="1585119"/>
            <a:ext cx="10150474" cy="6019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WordArt 2"/>
          <p:cNvSpPr>
            <a:spLocks noChangeArrowheads="1" noChangeShapeType="1" noTextEdit="1"/>
          </p:cNvSpPr>
          <p:nvPr/>
        </p:nvSpPr>
        <p:spPr bwMode="auto">
          <a:xfrm>
            <a:off x="960438" y="2614613"/>
            <a:ext cx="5583237" cy="2024062"/>
          </a:xfrm>
          <a:prstGeom prst="rect">
            <a:avLst/>
          </a:prstGeom>
        </p:spPr>
        <p:txBody>
          <a:bodyPr wrap="none" fromWordArt="1">
            <a:prstTxWarp prst="textWave1">
              <a:avLst>
                <a:gd name="adj1" fmla="val 13005"/>
                <a:gd name="adj2" fmla="val 0"/>
              </a:avLst>
            </a:prstTxWarp>
          </a:bodyPr>
          <a:lstStyle/>
          <a:p>
            <a:pPr algn="ctr"/>
            <a:r>
              <a:rPr lang="en-US" sz="4000" kern="10">
                <a:ln w="12700">
                  <a:solidFill>
                    <a:srgbClr val="00FFFF"/>
                  </a:solidFill>
                  <a:round/>
                  <a:headEnd/>
                  <a:tailEnd/>
                </a:ln>
                <a:solidFill>
                  <a:srgbClr val="9C5BCD"/>
                </a:solidFill>
                <a:effectLst>
                  <a:outerShdw dist="45791" dir="2021404" algn="ctr" rotWithShape="0">
                    <a:srgbClr val="9999FF"/>
                  </a:outerShdw>
                </a:effectLst>
                <a:latin typeface="Arial Black"/>
              </a:rPr>
              <a:t>Terima kasih</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07524" y="252995"/>
            <a:ext cx="9135428" cy="876696"/>
          </a:xfrm>
        </p:spPr>
        <p:txBody>
          <a:bodyPr>
            <a:noAutofit/>
          </a:bodyPr>
          <a:lstStyle/>
          <a:p>
            <a:r>
              <a:rPr lang="en-US" sz="3600" dirty="0">
                <a:solidFill>
                  <a:srgbClr val="7030A0"/>
                </a:solidFill>
                <a:effectLst>
                  <a:outerShdw blurRad="38100" dist="38100" dir="2700000" algn="tl">
                    <a:srgbClr val="000000">
                      <a:alpha val="43137"/>
                    </a:srgbClr>
                  </a:outerShdw>
                </a:effectLst>
              </a:rPr>
              <a:t>Technology Needs Assessment (TNA)</a:t>
            </a:r>
            <a:br>
              <a:rPr lang="en-US" sz="3600" dirty="0">
                <a:solidFill>
                  <a:srgbClr val="7030A0"/>
                </a:solidFill>
                <a:effectLst>
                  <a:outerShdw blurRad="38100" dist="38100" dir="2700000" algn="tl">
                    <a:srgbClr val="000000">
                      <a:alpha val="43137"/>
                    </a:srgbClr>
                  </a:outerShdw>
                </a:effectLst>
              </a:rPr>
            </a:br>
            <a:r>
              <a:rPr lang="en-US" sz="2800" dirty="0">
                <a:solidFill>
                  <a:srgbClr val="7030A0"/>
                </a:solidFill>
                <a:effectLst>
                  <a:outerShdw blurRad="38100" dist="38100" dir="2700000" algn="tl">
                    <a:srgbClr val="000000">
                      <a:alpha val="43137"/>
                    </a:srgbClr>
                  </a:outerShdw>
                </a:effectLst>
              </a:rPr>
              <a:t>Decision 4-CP7</a:t>
            </a:r>
          </a:p>
        </p:txBody>
      </p:sp>
      <p:sp>
        <p:nvSpPr>
          <p:cNvPr id="3075" name="Rectangle 3"/>
          <p:cNvSpPr>
            <a:spLocks noGrp="1" noChangeArrowheads="1"/>
          </p:cNvSpPr>
          <p:nvPr>
            <p:ph idx="1"/>
          </p:nvPr>
        </p:nvSpPr>
        <p:spPr>
          <a:xfrm>
            <a:off x="338349" y="1349305"/>
            <a:ext cx="9642951" cy="5903207"/>
          </a:xfrm>
        </p:spPr>
        <p:txBody>
          <a:bodyPr>
            <a:noAutofit/>
          </a:bodyPr>
          <a:lstStyle/>
          <a:p>
            <a:pPr>
              <a:lnSpc>
                <a:spcPct val="80000"/>
              </a:lnSpc>
              <a:buFontTx/>
              <a:buNone/>
            </a:pPr>
            <a:r>
              <a:rPr lang="en-US" sz="2400" i="1" dirty="0">
                <a:solidFill>
                  <a:srgbClr val="7030A0"/>
                </a:solidFill>
                <a:effectLst>
                  <a:outerShdw blurRad="38100" dist="38100" dir="2700000" algn="tl">
                    <a:srgbClr val="000000">
                      <a:alpha val="43137"/>
                    </a:srgbClr>
                  </a:outerShdw>
                </a:effectLst>
              </a:rPr>
              <a:t>Definition</a:t>
            </a:r>
          </a:p>
          <a:p>
            <a:pPr>
              <a:lnSpc>
                <a:spcPct val="80000"/>
              </a:lnSpc>
              <a:buFontTx/>
              <a:buNone/>
            </a:pPr>
            <a:r>
              <a:rPr lang="en-US" sz="2400" dirty="0"/>
              <a:t>Technology needs and needs assessments are a set of country-driven activities that identify and determine the mitigation and adaptation technology priorities of Parties other than developed country Parties, and other developed Parties not included in Annex II, particularly developing country Parties. They involve different stakeholders in a consultative process to identify the barriers to technology transfer and measures to address these barriers through </a:t>
            </a:r>
            <a:r>
              <a:rPr lang="en-US" sz="2400" dirty="0" err="1"/>
              <a:t>sectoral</a:t>
            </a:r>
            <a:r>
              <a:rPr lang="en-US" sz="2400" dirty="0"/>
              <a:t> analyses. These activities may address soft and hard technologies, such as mitigation and adaptation technologies, identify regulatory options and develop fiscal and financial incentives and capacity building.</a:t>
            </a:r>
          </a:p>
          <a:p>
            <a:pPr>
              <a:lnSpc>
                <a:spcPct val="80000"/>
              </a:lnSpc>
              <a:buFontTx/>
              <a:buNone/>
            </a:pPr>
            <a:endParaRPr lang="en-US" sz="2400" i="1" dirty="0"/>
          </a:p>
          <a:p>
            <a:pPr>
              <a:lnSpc>
                <a:spcPct val="80000"/>
              </a:lnSpc>
              <a:buFontTx/>
              <a:buNone/>
            </a:pPr>
            <a:r>
              <a:rPr lang="en-US" sz="2400" i="1" dirty="0">
                <a:solidFill>
                  <a:srgbClr val="7030A0"/>
                </a:solidFill>
                <a:effectLst>
                  <a:outerShdw blurRad="38100" dist="38100" dir="2700000" algn="tl">
                    <a:srgbClr val="000000">
                      <a:alpha val="43137"/>
                    </a:srgbClr>
                  </a:outerShdw>
                </a:effectLst>
              </a:rPr>
              <a:t>Purpose</a:t>
            </a:r>
          </a:p>
          <a:p>
            <a:pPr>
              <a:lnSpc>
                <a:spcPct val="80000"/>
              </a:lnSpc>
              <a:buFontTx/>
              <a:buNone/>
            </a:pPr>
            <a:r>
              <a:rPr lang="en-US" sz="2400" dirty="0"/>
              <a:t>The purpose of technology needs assessments is to assist in identifying and </a:t>
            </a:r>
            <a:r>
              <a:rPr lang="en-US" sz="2400" dirty="0" err="1"/>
              <a:t>analysing</a:t>
            </a:r>
            <a:r>
              <a:rPr lang="en-US" sz="2400" dirty="0"/>
              <a:t> priority technology needs, which can form the basis for a portfolio of EST projects and </a:t>
            </a:r>
            <a:r>
              <a:rPr lang="en-US" sz="2400" dirty="0" err="1"/>
              <a:t>programmes</a:t>
            </a:r>
            <a:r>
              <a:rPr lang="en-US" sz="2400" dirty="0"/>
              <a:t> which can facilitate the transfer of, and access to, the ESTs and know-how in the implementation of Article 4, paragraph 5, of the Convention.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524" y="303945"/>
            <a:ext cx="9135428" cy="876696"/>
          </a:xfrm>
        </p:spPr>
        <p:txBody>
          <a:bodyPr>
            <a:normAutofit/>
          </a:bodyPr>
          <a:lstStyle/>
          <a:p>
            <a:r>
              <a:rPr lang="en-US" sz="4400" dirty="0" smtClean="0">
                <a:solidFill>
                  <a:srgbClr val="7030A0"/>
                </a:solidFill>
                <a:effectLst>
                  <a:outerShdw blurRad="38100" dist="38100" dir="2700000" algn="tl">
                    <a:srgbClr val="000000">
                      <a:alpha val="43137"/>
                    </a:srgbClr>
                  </a:outerShdw>
                </a:effectLst>
              </a:rPr>
              <a:t>Indonesia’s</a:t>
            </a:r>
            <a:r>
              <a:rPr lang="en-US" dirty="0" smtClean="0">
                <a:solidFill>
                  <a:srgbClr val="7030A0"/>
                </a:solidFill>
                <a:effectLst>
                  <a:outerShdw blurRad="38100" dist="38100" dir="2700000" algn="tl">
                    <a:srgbClr val="000000">
                      <a:alpha val="43137"/>
                    </a:srgbClr>
                  </a:outerShdw>
                </a:effectLst>
              </a:rPr>
              <a:t> TNA</a:t>
            </a:r>
            <a:endParaRPr lang="en-US"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7524" y="1602300"/>
            <a:ext cx="9135428" cy="5008942"/>
          </a:xfrm>
        </p:spPr>
        <p:txBody>
          <a:bodyPr>
            <a:normAutofit fontScale="92500"/>
          </a:bodyPr>
          <a:lstStyle/>
          <a:p>
            <a:r>
              <a:rPr lang="en-US" dirty="0" smtClean="0"/>
              <a:t>Submitted first TNA in 2002 which entitle </a:t>
            </a:r>
            <a:r>
              <a:rPr lang="en-US" altLang="ja-JP" dirty="0">
                <a:solidFill>
                  <a:srgbClr val="7030A0"/>
                </a:solidFill>
                <a:effectLst>
                  <a:outerShdw blurRad="38100" dist="38100" dir="2700000" algn="tl">
                    <a:srgbClr val="000000">
                      <a:alpha val="43137"/>
                    </a:srgbClr>
                  </a:outerShdw>
                </a:effectLst>
                <a:cs typeface="ＭＳ Ｐゴシック"/>
              </a:rPr>
              <a:t>“Identification of Less Greenhouse Gases Emission Technologies in Indonesia</a:t>
            </a:r>
            <a:r>
              <a:rPr lang="en-US" altLang="ja-JP" dirty="0" smtClean="0">
                <a:solidFill>
                  <a:srgbClr val="7030A0"/>
                </a:solidFill>
                <a:effectLst>
                  <a:outerShdw blurRad="38100" dist="38100" dir="2700000" algn="tl">
                    <a:srgbClr val="000000">
                      <a:alpha val="43137"/>
                    </a:srgbClr>
                  </a:outerShdw>
                </a:effectLst>
                <a:cs typeface="ＭＳ Ｐゴシック"/>
              </a:rPr>
              <a:t>”</a:t>
            </a:r>
          </a:p>
          <a:p>
            <a:r>
              <a:rPr lang="en-US" dirty="0" smtClean="0"/>
              <a:t>Updated TNA, conducted since 2007-2009 which entitle “Indonesia’s Technology Needs Assessment on Climate Change Mitigation”, submitted to UNFCCC in 2010 </a:t>
            </a:r>
            <a:r>
              <a:rPr lang="en-US" dirty="0" smtClean="0">
                <a:solidFill>
                  <a:srgbClr val="7030A0"/>
                </a:solidFill>
                <a:effectLst>
                  <a:outerShdw blurRad="38100" dist="38100" dir="2700000" algn="tl">
                    <a:srgbClr val="000000">
                      <a:alpha val="43137"/>
                    </a:srgbClr>
                  </a:outerShdw>
                </a:effectLst>
              </a:rPr>
              <a:t>(TNA 2010)</a:t>
            </a:r>
          </a:p>
          <a:p>
            <a:r>
              <a:rPr lang="en-US" dirty="0" smtClean="0"/>
              <a:t>Currently joint the </a:t>
            </a:r>
            <a:r>
              <a:rPr lang="en-US" dirty="0" smtClean="0">
                <a:solidFill>
                  <a:srgbClr val="7030A0"/>
                </a:solidFill>
                <a:effectLst>
                  <a:outerShdw blurRad="38100" dist="38100" dir="2700000" algn="tl">
                    <a:srgbClr val="000000">
                      <a:alpha val="43137"/>
                    </a:srgbClr>
                  </a:outerShdw>
                </a:effectLst>
              </a:rPr>
              <a:t>Global TNA program </a:t>
            </a:r>
            <a:r>
              <a:rPr lang="en-US" dirty="0" smtClean="0"/>
              <a:t>under UNEP Coordination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08000" y="84332"/>
            <a:ext cx="9134475" cy="793750"/>
          </a:xfrm>
        </p:spPr>
        <p:txBody>
          <a:bodyPr>
            <a:normAutofit/>
          </a:bodyPr>
          <a:lstStyle/>
          <a:p>
            <a:pPr eaLnBrk="1" hangingPunct="1"/>
            <a:r>
              <a:rPr lang="en-US" dirty="0" smtClean="0">
                <a:solidFill>
                  <a:srgbClr val="7030A0"/>
                </a:solidFill>
                <a:effectLst>
                  <a:outerShdw blurRad="38100" dist="38100" dir="2700000" algn="tl">
                    <a:srgbClr val="000000">
                      <a:alpha val="43137"/>
                    </a:srgbClr>
                  </a:outerShdw>
                </a:effectLst>
              </a:rPr>
              <a:t>Lesson </a:t>
            </a:r>
            <a:r>
              <a:rPr lang="en-US" dirty="0" smtClean="0">
                <a:solidFill>
                  <a:srgbClr val="7030A0"/>
                </a:solidFill>
                <a:effectLst>
                  <a:outerShdw blurRad="38100" dist="38100" dir="2700000" algn="tl">
                    <a:srgbClr val="000000">
                      <a:alpha val="43137"/>
                    </a:srgbClr>
                  </a:outerShdw>
                </a:effectLst>
              </a:rPr>
              <a:t>learned </a:t>
            </a:r>
            <a:r>
              <a:rPr lang="en-US" dirty="0" smtClean="0">
                <a:solidFill>
                  <a:srgbClr val="7030A0"/>
                </a:solidFill>
                <a:effectLst>
                  <a:outerShdw blurRad="38100" dist="38100" dir="2700000" algn="tl">
                    <a:srgbClr val="000000">
                      <a:alpha val="43137"/>
                    </a:srgbClr>
                  </a:outerShdw>
                </a:effectLst>
              </a:rPr>
              <a:t>from TNA 2010</a:t>
            </a:r>
          </a:p>
        </p:txBody>
      </p:sp>
      <p:sp>
        <p:nvSpPr>
          <p:cNvPr id="8196" name="TextBox 4"/>
          <p:cNvSpPr txBox="1">
            <a:spLocks noChangeArrowheads="1"/>
          </p:cNvSpPr>
          <p:nvPr/>
        </p:nvSpPr>
        <p:spPr bwMode="auto">
          <a:xfrm>
            <a:off x="338349" y="843316"/>
            <a:ext cx="9642951" cy="6805729"/>
          </a:xfrm>
          <a:prstGeom prst="rect">
            <a:avLst/>
          </a:prstGeom>
          <a:noFill/>
          <a:ln w="9525">
            <a:noFill/>
            <a:miter lim="800000"/>
            <a:headEnd/>
            <a:tailEnd/>
          </a:ln>
        </p:spPr>
        <p:txBody>
          <a:bodyPr wrap="square" lIns="101366" tIns="50683" rIns="101366" bIns="50683">
            <a:spAutoFit/>
          </a:bodyPr>
          <a:lstStyle/>
          <a:p>
            <a:pPr marL="383659" indent="-383659">
              <a:lnSpc>
                <a:spcPct val="90000"/>
              </a:lnSpc>
              <a:buFont typeface="Arial" pitchFamily="34" charset="0"/>
              <a:buChar char="•"/>
              <a:defRPr/>
            </a:pPr>
            <a:r>
              <a:rPr lang="en-US" sz="3000" dirty="0"/>
              <a:t>Coordinated  by Indonesia Transfer Technology Working Group; participated by </a:t>
            </a:r>
            <a:r>
              <a:rPr lang="en-US" sz="3000" dirty="0">
                <a:solidFill>
                  <a:srgbClr val="7030A0"/>
                </a:solidFill>
                <a:effectLst>
                  <a:outerShdw blurRad="38100" dist="38100" dir="2700000" algn="tl">
                    <a:srgbClr val="000000">
                      <a:alpha val="43137"/>
                    </a:srgbClr>
                  </a:outerShdw>
                </a:effectLst>
              </a:rPr>
              <a:t>related ministries, research institution, universities, association,  private sectors, universities and NGO.</a:t>
            </a:r>
          </a:p>
          <a:p>
            <a:pPr marL="383659" indent="-383659">
              <a:lnSpc>
                <a:spcPct val="90000"/>
              </a:lnSpc>
              <a:buFont typeface="Arial" pitchFamily="34" charset="0"/>
              <a:buChar char="•"/>
              <a:defRPr/>
            </a:pPr>
            <a:r>
              <a:rPr lang="en-US" sz="3000" dirty="0"/>
              <a:t>Solely limited to the technology for the </a:t>
            </a:r>
            <a:r>
              <a:rPr lang="en-US" sz="3000" dirty="0">
                <a:solidFill>
                  <a:srgbClr val="7030A0"/>
                </a:solidFill>
                <a:effectLst>
                  <a:outerShdw blurRad="38100" dist="38100" dir="2700000" algn="tl">
                    <a:srgbClr val="000000">
                      <a:alpha val="43137"/>
                    </a:srgbClr>
                  </a:outerShdw>
                </a:effectLst>
              </a:rPr>
              <a:t>mitigation</a:t>
            </a:r>
            <a:r>
              <a:rPr lang="en-US" sz="3000" dirty="0">
                <a:effectLst>
                  <a:outerShdw blurRad="38100" dist="38100" dir="2700000" algn="tl">
                    <a:srgbClr val="000000">
                      <a:alpha val="43137"/>
                    </a:srgbClr>
                  </a:outerShdw>
                </a:effectLst>
              </a:rPr>
              <a:t> </a:t>
            </a:r>
            <a:r>
              <a:rPr lang="en-US" sz="3000" dirty="0"/>
              <a:t>for 7 sectors: </a:t>
            </a:r>
            <a:r>
              <a:rPr lang="en-US" sz="3000" dirty="0">
                <a:solidFill>
                  <a:srgbClr val="7030A0"/>
                </a:solidFill>
                <a:effectLst>
                  <a:outerShdw blurRad="38100" dist="38100" dir="2700000" algn="tl">
                    <a:srgbClr val="000000">
                      <a:alpha val="43137"/>
                    </a:srgbClr>
                  </a:outerShdw>
                </a:effectLst>
              </a:rPr>
              <a:t>Energy, Transportation, Industry, Forestry, Agriculture, Waste and Ocean</a:t>
            </a:r>
            <a:r>
              <a:rPr lang="en-US" sz="3000" dirty="0"/>
              <a:t>, and </a:t>
            </a:r>
            <a:r>
              <a:rPr lang="en-US" altLang="ja-JP" sz="3000" dirty="0">
                <a:ea typeface="ＭＳ Ｐゴシック" charset="-128"/>
              </a:rPr>
              <a:t>comprises of: </a:t>
            </a:r>
          </a:p>
          <a:p>
            <a:pPr marL="754999" lvl="1" indent="-337901">
              <a:lnSpc>
                <a:spcPct val="90000"/>
              </a:lnSpc>
              <a:buFont typeface="Arial" pitchFamily="34" charset="0"/>
              <a:buChar char="•"/>
              <a:defRPr/>
            </a:pPr>
            <a:r>
              <a:rPr lang="en-US" altLang="ja-JP" sz="2700" dirty="0">
                <a:ea typeface="ＭＳ Ｐゴシック" charset="-128"/>
                <a:cs typeface="Arial" pitchFamily="34" charset="0"/>
              </a:rPr>
              <a:t>Identification of the potential of greenhouse gas emissions at present time</a:t>
            </a:r>
          </a:p>
          <a:p>
            <a:pPr marL="754999" lvl="1" indent="-337901">
              <a:lnSpc>
                <a:spcPct val="90000"/>
              </a:lnSpc>
              <a:buFont typeface="Arial" pitchFamily="34" charset="0"/>
              <a:buChar char="•"/>
              <a:defRPr/>
            </a:pPr>
            <a:r>
              <a:rPr lang="en-US" altLang="ja-JP" sz="2700" dirty="0">
                <a:solidFill>
                  <a:srgbClr val="7030A0"/>
                </a:solidFill>
                <a:effectLst>
                  <a:outerShdw blurRad="38100" dist="38100" dir="2700000" algn="tl">
                    <a:srgbClr val="000000">
                      <a:alpha val="43137"/>
                    </a:srgbClr>
                  </a:outerShdw>
                </a:effectLst>
                <a:ea typeface="ＭＳ Ｐゴシック" charset="-128"/>
                <a:cs typeface="Arial" pitchFamily="34" charset="0"/>
              </a:rPr>
              <a:t>Identification of technologies for mitigation of greenhouse emissions</a:t>
            </a:r>
          </a:p>
          <a:p>
            <a:pPr marL="754999" lvl="1" indent="-337901">
              <a:lnSpc>
                <a:spcPct val="90000"/>
              </a:lnSpc>
              <a:buFont typeface="Arial" pitchFamily="34" charset="0"/>
              <a:buChar char="•"/>
              <a:defRPr/>
            </a:pPr>
            <a:r>
              <a:rPr lang="en-US" altLang="ja-JP" sz="2700" dirty="0">
                <a:ea typeface="ＭＳ Ｐゴシック" charset="-128"/>
                <a:cs typeface="Arial" pitchFamily="34" charset="0"/>
              </a:rPr>
              <a:t>Prioritization of technologies needed by Indonesia</a:t>
            </a:r>
          </a:p>
          <a:p>
            <a:pPr marL="754999" lvl="1" indent="-337901">
              <a:lnSpc>
                <a:spcPct val="90000"/>
              </a:lnSpc>
              <a:buFont typeface="Arial" pitchFamily="34" charset="0"/>
              <a:buChar char="•"/>
              <a:defRPr/>
            </a:pPr>
            <a:r>
              <a:rPr lang="en-US" altLang="ja-JP" sz="2700" dirty="0">
                <a:solidFill>
                  <a:srgbClr val="7030A0"/>
                </a:solidFill>
                <a:effectLst>
                  <a:outerShdw blurRad="38100" dist="38100" dir="2700000" algn="tl">
                    <a:srgbClr val="000000">
                      <a:alpha val="43137"/>
                    </a:srgbClr>
                  </a:outerShdw>
                </a:effectLst>
                <a:ea typeface="ＭＳ Ｐゴシック" charset="-128"/>
                <a:cs typeface="Arial" pitchFamily="34" charset="0"/>
              </a:rPr>
              <a:t>Calculation of potential reduction for the greenhouse gas emissions through chosen technological applications.  </a:t>
            </a:r>
          </a:p>
          <a:p>
            <a:pPr marL="754999" lvl="1" indent="-337901">
              <a:lnSpc>
                <a:spcPct val="90000"/>
              </a:lnSpc>
              <a:buFont typeface="Arial" pitchFamily="34" charset="0"/>
              <a:buChar char="•"/>
              <a:defRPr/>
            </a:pPr>
            <a:r>
              <a:rPr lang="en-US" altLang="ja-JP" sz="2700" dirty="0">
                <a:ea typeface="ＭＳ Ｐゴシック" charset="-128"/>
                <a:cs typeface="Arial" pitchFamily="34" charset="0"/>
              </a:rPr>
              <a:t>Investment cost estimation of each technology applied  and transferred in each sector</a:t>
            </a:r>
          </a:p>
          <a:p>
            <a:pPr marL="754999" lvl="1" indent="-337901">
              <a:lnSpc>
                <a:spcPct val="90000"/>
              </a:lnSpc>
              <a:buFont typeface="Arial" pitchFamily="34" charset="0"/>
              <a:buChar char="•"/>
              <a:defRPr/>
            </a:pPr>
            <a:r>
              <a:rPr lang="en-US" sz="2700" dirty="0">
                <a:solidFill>
                  <a:srgbClr val="7030A0"/>
                </a:solidFill>
                <a:effectLst>
                  <a:outerShdw blurRad="38100" dist="38100" dir="2700000" algn="tl">
                    <a:srgbClr val="000000">
                      <a:alpha val="43137"/>
                    </a:srgbClr>
                  </a:outerShdw>
                </a:effectLst>
                <a:ea typeface="ＭＳ Ｐゴシック" charset="-128"/>
                <a:cs typeface="Arial" pitchFamily="34" charset="0"/>
              </a:rPr>
              <a:t>Identify the barriers and challenges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524" y="303946"/>
            <a:ext cx="9135428" cy="792364"/>
          </a:xfrm>
        </p:spPr>
        <p:txBody>
          <a:bodyPr>
            <a:normAutofit/>
          </a:bodyPr>
          <a:lstStyle/>
          <a:p>
            <a:r>
              <a:rPr lang="en-US" dirty="0" smtClean="0">
                <a:solidFill>
                  <a:srgbClr val="7030A0"/>
                </a:solidFill>
                <a:effectLst>
                  <a:outerShdw blurRad="38100" dist="38100" dir="2700000" algn="tl">
                    <a:srgbClr val="000000">
                      <a:alpha val="43137"/>
                    </a:srgbClr>
                  </a:outerShdw>
                </a:effectLst>
              </a:rPr>
              <a:t>Lesson </a:t>
            </a:r>
            <a:r>
              <a:rPr lang="en-US" dirty="0" smtClean="0">
                <a:solidFill>
                  <a:srgbClr val="7030A0"/>
                </a:solidFill>
                <a:effectLst>
                  <a:outerShdw blurRad="38100" dist="38100" dir="2700000" algn="tl">
                    <a:srgbClr val="000000">
                      <a:alpha val="43137"/>
                    </a:srgbClr>
                  </a:outerShdw>
                </a:effectLst>
              </a:rPr>
              <a:t>Learned </a:t>
            </a:r>
            <a:r>
              <a:rPr lang="en-US" dirty="0" smtClean="0">
                <a:solidFill>
                  <a:srgbClr val="7030A0"/>
                </a:solidFill>
                <a:effectLst>
                  <a:outerShdw blurRad="38100" dist="38100" dir="2700000" algn="tl">
                    <a:srgbClr val="000000">
                      <a:alpha val="43137"/>
                    </a:srgbClr>
                  </a:outerShdw>
                </a:effectLst>
              </a:rPr>
              <a:t>TNA 2010</a:t>
            </a:r>
            <a:endParaRPr lang="en-US"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7524" y="1180641"/>
            <a:ext cx="9135428" cy="6409197"/>
          </a:xfrm>
        </p:spPr>
        <p:txBody>
          <a:bodyPr>
            <a:normAutofit fontScale="92500" lnSpcReduction="20000"/>
          </a:bodyPr>
          <a:lstStyle/>
          <a:p>
            <a:r>
              <a:rPr lang="en-US" dirty="0" smtClean="0"/>
              <a:t>The </a:t>
            </a:r>
            <a:r>
              <a:rPr lang="en-US" dirty="0" smtClean="0">
                <a:solidFill>
                  <a:srgbClr val="7030A0"/>
                </a:solidFill>
                <a:effectLst>
                  <a:outerShdw blurRad="38100" dist="38100" dir="2700000" algn="tl">
                    <a:srgbClr val="000000">
                      <a:alpha val="43137"/>
                    </a:srgbClr>
                  </a:outerShdw>
                </a:effectLst>
              </a:rPr>
              <a:t>first learning</a:t>
            </a:r>
            <a:r>
              <a:rPr lang="en-US" dirty="0" smtClean="0"/>
              <a:t> of stakeholder processes</a:t>
            </a:r>
          </a:p>
          <a:p>
            <a:pPr lvl="1"/>
            <a:r>
              <a:rPr lang="en-US" dirty="0" smtClean="0"/>
              <a:t>Need long time: 2007-2009</a:t>
            </a:r>
          </a:p>
          <a:p>
            <a:r>
              <a:rPr lang="en-US" dirty="0" smtClean="0"/>
              <a:t>Done in very intensive stakeholder processes</a:t>
            </a:r>
          </a:p>
          <a:p>
            <a:pPr lvl="1">
              <a:defRPr/>
            </a:pPr>
            <a:r>
              <a:rPr lang="en-US" sz="2600" dirty="0" smtClean="0">
                <a:solidFill>
                  <a:srgbClr val="7030A0"/>
                </a:solidFill>
                <a:effectLst>
                  <a:outerShdw blurRad="38100" dist="38100" dir="2700000" algn="tl">
                    <a:srgbClr val="000000"/>
                  </a:outerShdw>
                </a:effectLst>
              </a:rPr>
              <a:t>Stake holder participation</a:t>
            </a:r>
            <a:r>
              <a:rPr lang="en-US" sz="2600" dirty="0" smtClean="0"/>
              <a:t>, experts from each sector and relevant sector for technology transfer in mitigation of climate change were invited during each discussion forum</a:t>
            </a:r>
          </a:p>
          <a:p>
            <a:pPr lvl="1">
              <a:defRPr/>
            </a:pPr>
            <a:r>
              <a:rPr lang="en-US" sz="2600" dirty="0" smtClean="0"/>
              <a:t>Several </a:t>
            </a:r>
            <a:r>
              <a:rPr lang="en-US" sz="2600" dirty="0" smtClean="0">
                <a:solidFill>
                  <a:srgbClr val="7030A0"/>
                </a:solidFill>
                <a:effectLst>
                  <a:outerShdw blurRad="38100" dist="38100" dir="2700000" algn="tl">
                    <a:srgbClr val="000000"/>
                  </a:outerShdw>
                </a:effectLst>
              </a:rPr>
              <a:t>Focus Group discussions , meetings, seminar, workshops </a:t>
            </a:r>
            <a:r>
              <a:rPr lang="en-US" sz="2600" dirty="0" smtClean="0"/>
              <a:t>with extended stake holder views by involvement of private sectors</a:t>
            </a:r>
          </a:p>
          <a:p>
            <a:pPr lvl="1">
              <a:defRPr/>
            </a:pPr>
            <a:r>
              <a:rPr lang="en-US" sz="2600" dirty="0" smtClean="0">
                <a:solidFill>
                  <a:srgbClr val="7030A0"/>
                </a:solidFill>
                <a:effectLst>
                  <a:outerShdw blurRad="38100" dist="38100" dir="2700000" algn="tl">
                    <a:srgbClr val="000000"/>
                  </a:outerShdw>
                </a:effectLst>
              </a:rPr>
              <a:t>Reviewers from inside and outside the country </a:t>
            </a:r>
            <a:r>
              <a:rPr lang="en-US" sz="2600" dirty="0" smtClean="0"/>
              <a:t>related to the major issue of TNA</a:t>
            </a:r>
          </a:p>
          <a:p>
            <a:pPr lvl="1">
              <a:defRPr/>
            </a:pPr>
            <a:r>
              <a:rPr lang="en-US" sz="2600" dirty="0" smtClean="0"/>
              <a:t>Outreaching and welcoming feedback / inputs from national level (</a:t>
            </a:r>
            <a:r>
              <a:rPr lang="en-US" sz="2600" dirty="0" smtClean="0">
                <a:solidFill>
                  <a:srgbClr val="7030A0"/>
                </a:solidFill>
                <a:effectLst>
                  <a:outerShdw blurRad="38100" dist="38100" dir="2700000" algn="tl">
                    <a:srgbClr val="000000"/>
                  </a:outerShdw>
                </a:effectLst>
              </a:rPr>
              <a:t>cross cutting issue </a:t>
            </a:r>
            <a:r>
              <a:rPr lang="en-US" sz="2600" dirty="0" smtClean="0"/>
              <a:t>meeting among sectors and </a:t>
            </a:r>
            <a:r>
              <a:rPr lang="en-US" sz="2600" dirty="0" smtClean="0">
                <a:solidFill>
                  <a:srgbClr val="7030A0"/>
                </a:solidFill>
                <a:effectLst>
                  <a:outerShdw blurRad="38100" dist="38100" dir="2700000" algn="tl">
                    <a:srgbClr val="000000"/>
                  </a:outerShdw>
                </a:effectLst>
              </a:rPr>
              <a:t>consultation meeting </a:t>
            </a:r>
            <a:r>
              <a:rPr lang="en-US" sz="2600" dirty="0" smtClean="0"/>
              <a:t>with the National Communication team) as well as international (</a:t>
            </a:r>
            <a:r>
              <a:rPr lang="en-US" sz="2600" dirty="0" smtClean="0">
                <a:solidFill>
                  <a:srgbClr val="7030A0"/>
                </a:solidFill>
                <a:effectLst>
                  <a:outerShdw blurRad="38100" dist="38100" dir="2700000" algn="tl">
                    <a:srgbClr val="000000"/>
                  </a:outerShdw>
                </a:effectLst>
              </a:rPr>
              <a:t>International reviewer, Side event during COP14 in Poznan</a:t>
            </a:r>
            <a:r>
              <a:rPr lang="en-US" sz="2600" dirty="0" smtClean="0"/>
              <a:t>)</a:t>
            </a:r>
          </a:p>
          <a:p>
            <a:pPr lvl="1">
              <a:defRPr/>
            </a:pPr>
            <a:r>
              <a:rPr lang="en-US" sz="2600" dirty="0" smtClean="0"/>
              <a:t>Present the </a:t>
            </a:r>
            <a:r>
              <a:rPr lang="en-US" sz="2600" dirty="0" smtClean="0">
                <a:solidFill>
                  <a:srgbClr val="7030A0"/>
                </a:solidFill>
                <a:effectLst>
                  <a:outerShdw blurRad="38100" dist="38100" dir="2700000" algn="tl">
                    <a:srgbClr val="000000"/>
                  </a:outerShdw>
                </a:effectLst>
              </a:rPr>
              <a:t>overarching issues </a:t>
            </a:r>
            <a:r>
              <a:rPr lang="en-US" sz="2600" dirty="0" smtClean="0"/>
              <a:t>on technology transfer in Indonesia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524" y="303946"/>
            <a:ext cx="9135428" cy="792364"/>
          </a:xfrm>
        </p:spPr>
        <p:txBody>
          <a:bodyPr>
            <a:normAutofit/>
          </a:bodyPr>
          <a:lstStyle/>
          <a:p>
            <a:r>
              <a:rPr lang="en-US" dirty="0" smtClean="0">
                <a:solidFill>
                  <a:srgbClr val="7030A0"/>
                </a:solidFill>
                <a:effectLst>
                  <a:outerShdw blurRad="38100" dist="38100" dir="2700000" algn="tl">
                    <a:srgbClr val="000000">
                      <a:alpha val="43137"/>
                    </a:srgbClr>
                  </a:outerShdw>
                </a:effectLst>
              </a:rPr>
              <a:t>Lesson Learned TNA 2010</a:t>
            </a:r>
            <a:endParaRPr lang="en-US"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50837" y="1180641"/>
            <a:ext cx="9642951" cy="6409197"/>
          </a:xfrm>
        </p:spPr>
        <p:txBody>
          <a:bodyPr>
            <a:normAutofit fontScale="62500" lnSpcReduction="20000"/>
          </a:bodyPr>
          <a:lstStyle/>
          <a:p>
            <a:r>
              <a:rPr lang="en-US" sz="4400" dirty="0" smtClean="0">
                <a:solidFill>
                  <a:srgbClr val="7030A0"/>
                </a:solidFill>
                <a:effectLst>
                  <a:outerShdw blurRad="38100" dist="38100" dir="2700000" algn="tl">
                    <a:srgbClr val="000000">
                      <a:alpha val="43137"/>
                    </a:srgbClr>
                  </a:outerShdw>
                </a:effectLst>
              </a:rPr>
              <a:t>Focusing on sector ownership:</a:t>
            </a:r>
          </a:p>
          <a:p>
            <a:pPr lvl="1">
              <a:defRPr/>
            </a:pPr>
            <a:r>
              <a:rPr lang="en-US" sz="3500" dirty="0" smtClean="0"/>
              <a:t>Involved related sectors; about 50 stakeholders</a:t>
            </a:r>
          </a:p>
          <a:p>
            <a:pPr lvl="1">
              <a:defRPr/>
            </a:pPr>
            <a:r>
              <a:rPr lang="en-US" sz="3500" dirty="0" smtClean="0"/>
              <a:t>Done and write mostly by sector themselves</a:t>
            </a:r>
          </a:p>
          <a:p>
            <a:pPr lvl="1">
              <a:defRPr/>
            </a:pPr>
            <a:r>
              <a:rPr lang="en-US" sz="3500" dirty="0" smtClean="0"/>
              <a:t>Data input and support from related sector</a:t>
            </a:r>
          </a:p>
          <a:p>
            <a:pPr lvl="1">
              <a:defRPr/>
            </a:pPr>
            <a:r>
              <a:rPr lang="en-US" sz="3500" dirty="0" err="1" smtClean="0"/>
              <a:t>Reftected</a:t>
            </a:r>
            <a:r>
              <a:rPr lang="en-US" sz="3500" dirty="0" smtClean="0"/>
              <a:t> the national and sector priority programs</a:t>
            </a:r>
          </a:p>
          <a:p>
            <a:pPr lvl="1">
              <a:buNone/>
              <a:defRPr/>
            </a:pPr>
            <a:endParaRPr lang="en-US" dirty="0" smtClean="0">
              <a:effectLst>
                <a:outerShdw blurRad="38100" dist="38100" dir="2700000" algn="tl">
                  <a:srgbClr val="000000">
                    <a:alpha val="43137"/>
                  </a:srgbClr>
                </a:outerShdw>
              </a:effectLst>
            </a:endParaRPr>
          </a:p>
          <a:p>
            <a:pPr>
              <a:defRPr/>
            </a:pPr>
            <a:r>
              <a:rPr lang="en-US" sz="4400" dirty="0" smtClean="0">
                <a:solidFill>
                  <a:srgbClr val="7030A0"/>
                </a:solidFill>
                <a:effectLst>
                  <a:outerShdw blurRad="38100" dist="38100" dir="2700000" algn="tl">
                    <a:srgbClr val="000000">
                      <a:alpha val="43137"/>
                    </a:srgbClr>
                  </a:outerShdw>
                </a:effectLst>
              </a:rPr>
              <a:t>Focusing on the sector benefit: </a:t>
            </a:r>
          </a:p>
          <a:p>
            <a:pPr marL="636588" lvl="1">
              <a:defRPr/>
            </a:pPr>
            <a:r>
              <a:rPr lang="en-US" sz="3800" dirty="0" smtClean="0">
                <a:solidFill>
                  <a:srgbClr val="7030A0"/>
                </a:solidFill>
                <a:effectLst>
                  <a:outerShdw blurRad="38100" dist="38100" dir="2700000" algn="tl">
                    <a:srgbClr val="000000">
                      <a:alpha val="43137"/>
                    </a:srgbClr>
                  </a:outerShdw>
                </a:effectLst>
              </a:rPr>
              <a:t>Not only for transfer technology program, but  would give benefit to sectors:</a:t>
            </a:r>
          </a:p>
          <a:p>
            <a:pPr marL="912813" lvl="2">
              <a:lnSpc>
                <a:spcPct val="90000"/>
              </a:lnSpc>
            </a:pPr>
            <a:r>
              <a:rPr lang="en-US" sz="3800" dirty="0" smtClean="0"/>
              <a:t>Identification of existing technology being used in each sectors </a:t>
            </a:r>
          </a:p>
          <a:p>
            <a:pPr marL="912813" lvl="2">
              <a:lnSpc>
                <a:spcPct val="90000"/>
              </a:lnSpc>
            </a:pPr>
            <a:r>
              <a:rPr lang="en-US" sz="3800" dirty="0" smtClean="0"/>
              <a:t>Evaluation of the efficiency of existing technology</a:t>
            </a:r>
          </a:p>
          <a:p>
            <a:pPr marL="912813" lvl="2">
              <a:lnSpc>
                <a:spcPct val="90000"/>
              </a:lnSpc>
            </a:pPr>
            <a:r>
              <a:rPr lang="en-US" sz="3800" dirty="0" smtClean="0"/>
              <a:t>Identification of less greenhouse gas emission technology options available, including its cost effectiveness and  GHGs reduced</a:t>
            </a:r>
          </a:p>
          <a:p>
            <a:pPr marL="912813" lvl="2">
              <a:lnSpc>
                <a:spcPct val="90000"/>
              </a:lnSpc>
            </a:pPr>
            <a:r>
              <a:rPr lang="en-US" sz="3800" dirty="0" smtClean="0"/>
              <a:t>Identification and recommendation to resolve  barrier hampering efficient technology development</a:t>
            </a:r>
          </a:p>
          <a:p>
            <a:pPr marL="636588" lvl="1">
              <a:lnSpc>
                <a:spcPct val="90000"/>
              </a:lnSpc>
            </a:pPr>
            <a:r>
              <a:rPr lang="en-US" sz="3800" dirty="0" smtClean="0">
                <a:solidFill>
                  <a:srgbClr val="7030A0"/>
                </a:solidFill>
                <a:effectLst>
                  <a:outerShdw blurRad="38100" dist="38100" dir="2700000" algn="tl">
                    <a:srgbClr val="000000">
                      <a:alpha val="43137"/>
                    </a:srgbClr>
                  </a:outerShdw>
                </a:effectLst>
              </a:rPr>
              <a:t>TNA documents as a pictures of the sector priorities and policies in low carbon technology that could be used also for their further programs and activities.</a:t>
            </a:r>
            <a:endParaRPr lang="en-US" sz="38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524" y="213519"/>
            <a:ext cx="9135428" cy="792364"/>
          </a:xfrm>
        </p:spPr>
        <p:txBody>
          <a:bodyPr>
            <a:normAutofit/>
          </a:bodyPr>
          <a:lstStyle/>
          <a:p>
            <a:r>
              <a:rPr lang="en-US" dirty="0" smtClean="0">
                <a:solidFill>
                  <a:srgbClr val="7030A0"/>
                </a:solidFill>
                <a:effectLst>
                  <a:outerShdw blurRad="38100" dist="38100" dir="2700000" algn="tl">
                    <a:srgbClr val="000000">
                      <a:alpha val="43137"/>
                    </a:srgbClr>
                  </a:outerShdw>
                </a:effectLst>
              </a:rPr>
              <a:t>Lesson </a:t>
            </a:r>
            <a:r>
              <a:rPr lang="en-US" dirty="0" smtClean="0">
                <a:solidFill>
                  <a:srgbClr val="7030A0"/>
                </a:solidFill>
                <a:effectLst>
                  <a:outerShdw blurRad="38100" dist="38100" dir="2700000" algn="tl">
                    <a:srgbClr val="000000">
                      <a:alpha val="43137"/>
                    </a:srgbClr>
                  </a:outerShdw>
                </a:effectLst>
              </a:rPr>
              <a:t>Learned </a:t>
            </a:r>
            <a:r>
              <a:rPr lang="en-US" dirty="0" smtClean="0">
                <a:solidFill>
                  <a:srgbClr val="7030A0"/>
                </a:solidFill>
                <a:effectLst>
                  <a:outerShdw blurRad="38100" dist="38100" dir="2700000" algn="tl">
                    <a:srgbClr val="000000">
                      <a:alpha val="43137"/>
                    </a:srgbClr>
                  </a:outerShdw>
                </a:effectLst>
              </a:rPr>
              <a:t>TNA 2010</a:t>
            </a:r>
            <a:endParaRPr lang="en-US"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7524" y="1180641"/>
            <a:ext cx="9135428" cy="6409197"/>
          </a:xfrm>
        </p:spPr>
        <p:txBody>
          <a:bodyPr>
            <a:normAutofit fontScale="85000" lnSpcReduction="20000"/>
          </a:bodyPr>
          <a:lstStyle/>
          <a:p>
            <a:pPr marL="315023" indent="-315023"/>
            <a:r>
              <a:rPr lang="en-US" dirty="0" smtClean="0"/>
              <a:t>Stakeholder aware of the important and benefit of low carbon technology for </a:t>
            </a:r>
            <a:r>
              <a:rPr lang="en-US" dirty="0" smtClean="0">
                <a:solidFill>
                  <a:srgbClr val="7030A0"/>
                </a:solidFill>
                <a:effectLst>
                  <a:outerShdw blurRad="38100" dist="38100" dir="2700000" algn="tl">
                    <a:srgbClr val="000000">
                      <a:alpha val="43137"/>
                    </a:srgbClr>
                  </a:outerShdw>
                </a:effectLst>
              </a:rPr>
              <a:t>efficiency and reducing GHGs</a:t>
            </a:r>
          </a:p>
          <a:p>
            <a:pPr marL="315023" indent="-315023"/>
            <a:r>
              <a:rPr lang="en-US" dirty="0" smtClean="0"/>
              <a:t>Almost all further activity programs and documents related to climate change have been done though the  </a:t>
            </a:r>
            <a:r>
              <a:rPr lang="en-US" dirty="0" smtClean="0">
                <a:solidFill>
                  <a:srgbClr val="7030A0"/>
                </a:solidFill>
                <a:effectLst>
                  <a:outerShdw blurRad="38100" dist="38100" dir="2700000" algn="tl">
                    <a:srgbClr val="000000">
                      <a:alpha val="43137"/>
                    </a:srgbClr>
                  </a:outerShdw>
                </a:effectLst>
              </a:rPr>
              <a:t>stakeholder processes mechanism</a:t>
            </a:r>
          </a:p>
          <a:p>
            <a:pPr marL="315023" indent="-315023"/>
            <a:r>
              <a:rPr lang="en-US" dirty="0" smtClean="0"/>
              <a:t>TNA 2010 used as references for further country documents</a:t>
            </a:r>
            <a:r>
              <a:rPr lang="en-US" dirty="0" smtClean="0">
                <a:solidFill>
                  <a:srgbClr val="7030A0"/>
                </a:solidFill>
                <a:effectLst>
                  <a:outerShdw blurRad="38100" dist="38100" dir="2700000" algn="tl">
                    <a:srgbClr val="000000">
                      <a:alpha val="43137"/>
                    </a:srgbClr>
                  </a:outerShdw>
                </a:effectLst>
              </a:rPr>
              <a:t> such as:</a:t>
            </a:r>
          </a:p>
          <a:p>
            <a:pPr marL="758519" lvl="1" indent="-315023"/>
            <a:r>
              <a:rPr lang="en-US" dirty="0" smtClean="0">
                <a:solidFill>
                  <a:srgbClr val="7030A0"/>
                </a:solidFill>
                <a:effectLst>
                  <a:outerShdw blurRad="38100" dist="38100" dir="2700000" algn="tl">
                    <a:srgbClr val="000000">
                      <a:alpha val="43137"/>
                    </a:srgbClr>
                  </a:outerShdw>
                </a:effectLst>
              </a:rPr>
              <a:t> Second National Communication, </a:t>
            </a:r>
          </a:p>
          <a:p>
            <a:pPr marL="758519" lvl="1" indent="-315023"/>
            <a:r>
              <a:rPr lang="en-US" dirty="0" smtClean="0">
                <a:solidFill>
                  <a:srgbClr val="7030A0"/>
                </a:solidFill>
                <a:effectLst>
                  <a:outerShdw blurRad="38100" dist="38100" dir="2700000" algn="tl">
                    <a:srgbClr val="000000">
                      <a:alpha val="43137"/>
                    </a:srgbClr>
                  </a:outerShdw>
                </a:effectLst>
              </a:rPr>
              <a:t>Climate Change Roadmap, </a:t>
            </a:r>
          </a:p>
          <a:p>
            <a:pPr marL="758519" lvl="1" indent="-315023"/>
            <a:r>
              <a:rPr lang="en-US" dirty="0" smtClean="0">
                <a:solidFill>
                  <a:srgbClr val="7030A0"/>
                </a:solidFill>
                <a:effectLst>
                  <a:outerShdw blurRad="38100" dist="38100" dir="2700000" algn="tl">
                    <a:srgbClr val="000000">
                      <a:alpha val="43137"/>
                    </a:srgbClr>
                  </a:outerShdw>
                </a:effectLst>
              </a:rPr>
              <a:t>cost curve calculation, </a:t>
            </a:r>
          </a:p>
          <a:p>
            <a:pPr marL="758519" lvl="1" indent="-315023"/>
            <a:r>
              <a:rPr lang="en-US" dirty="0" smtClean="0">
                <a:solidFill>
                  <a:srgbClr val="7030A0"/>
                </a:solidFill>
                <a:effectLst>
                  <a:outerShdw blurRad="38100" dist="38100" dir="2700000" algn="tl">
                    <a:srgbClr val="000000">
                      <a:alpha val="43137"/>
                    </a:srgbClr>
                  </a:outerShdw>
                </a:effectLst>
              </a:rPr>
              <a:t>assessment of financial incentive, </a:t>
            </a:r>
            <a:endParaRPr lang="en-US" dirty="0" smtClean="0"/>
          </a:p>
          <a:p>
            <a:pPr marL="758519" lvl="1" indent="-315023"/>
            <a:r>
              <a:rPr lang="en-US" dirty="0" smtClean="0">
                <a:solidFill>
                  <a:srgbClr val="7030A0"/>
                </a:solidFill>
                <a:effectLst>
                  <a:outerShdw blurRad="38100" dist="38100" dir="2700000" algn="tl">
                    <a:srgbClr val="000000">
                      <a:alpha val="43137"/>
                    </a:srgbClr>
                  </a:outerShdw>
                </a:effectLst>
              </a:rPr>
              <a:t>National Mitigation Action on reducing 26% GHGs emission in 2020 nationally and </a:t>
            </a:r>
            <a:r>
              <a:rPr lang="en-US" dirty="0" err="1" smtClean="0">
                <a:solidFill>
                  <a:srgbClr val="7030A0"/>
                </a:solidFill>
                <a:effectLst>
                  <a:outerShdw blurRad="38100" dist="38100" dir="2700000" algn="tl">
                    <a:srgbClr val="000000">
                      <a:alpha val="43137"/>
                    </a:srgbClr>
                  </a:outerShdw>
                </a:effectLst>
              </a:rPr>
              <a:t>sectoraly</a:t>
            </a:r>
            <a:endParaRPr lang="en-US" dirty="0" smtClean="0">
              <a:solidFill>
                <a:srgbClr val="7030A0"/>
              </a:solidFill>
              <a:effectLst>
                <a:outerShdw blurRad="38100" dist="38100" dir="2700000" algn="tl">
                  <a:srgbClr val="000000">
                    <a:alpha val="43137"/>
                  </a:srgbClr>
                </a:outerShdw>
              </a:effectLst>
            </a:endParaRPr>
          </a:p>
          <a:p>
            <a:pPr marL="758519" lvl="1" indent="-315023"/>
            <a:r>
              <a:rPr lang="en-US" dirty="0" smtClean="0">
                <a:solidFill>
                  <a:srgbClr val="7030A0"/>
                </a:solidFill>
                <a:effectLst>
                  <a:outerShdw blurRad="38100" dist="38100" dir="2700000" algn="tl">
                    <a:srgbClr val="000000">
                      <a:alpha val="43137"/>
                    </a:srgbClr>
                  </a:outerShdw>
                </a:effectLst>
              </a:rPr>
              <a:t>G</a:t>
            </a:r>
            <a:r>
              <a:rPr lang="en-US" dirty="0" smtClean="0">
                <a:solidFill>
                  <a:srgbClr val="7030A0"/>
                </a:solidFill>
                <a:effectLst>
                  <a:outerShdw blurRad="38100" dist="38100" dir="2700000" algn="tl">
                    <a:srgbClr val="000000">
                      <a:alpha val="43137"/>
                    </a:srgbClr>
                  </a:outerShdw>
                </a:effectLst>
              </a:rPr>
              <a:t>lobal </a:t>
            </a:r>
            <a:r>
              <a:rPr lang="en-US" dirty="0" smtClean="0">
                <a:solidFill>
                  <a:srgbClr val="7030A0"/>
                </a:solidFill>
                <a:effectLst>
                  <a:outerShdw blurRad="38100" dist="38100" dir="2700000" algn="tl">
                    <a:srgbClr val="000000">
                      <a:alpha val="43137"/>
                    </a:srgbClr>
                  </a:outerShdw>
                </a:effectLst>
              </a:rPr>
              <a:t>TNA under UNEP coordinatio</a:t>
            </a:r>
            <a:r>
              <a:rPr lang="en-US" dirty="0" smtClean="0"/>
              <a:t>n</a:t>
            </a:r>
          </a:p>
          <a:p>
            <a:pPr marL="315023" indent="-315023"/>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524" y="303946"/>
            <a:ext cx="9135428" cy="792364"/>
          </a:xfrm>
        </p:spPr>
        <p:txBody>
          <a:bodyPr>
            <a:normAutofit/>
          </a:bodyPr>
          <a:lstStyle/>
          <a:p>
            <a:r>
              <a:rPr lang="en-US" dirty="0" smtClean="0">
                <a:solidFill>
                  <a:srgbClr val="7030A0"/>
                </a:solidFill>
                <a:effectLst>
                  <a:outerShdw blurRad="38100" dist="38100" dir="2700000" algn="tl">
                    <a:srgbClr val="000000">
                      <a:alpha val="43137"/>
                    </a:srgbClr>
                  </a:outerShdw>
                </a:effectLst>
              </a:rPr>
              <a:t>Global TNA</a:t>
            </a:r>
            <a:endParaRPr lang="en-US"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7523" y="1304448"/>
            <a:ext cx="9368313" cy="6285389"/>
          </a:xfrm>
        </p:spPr>
        <p:txBody>
          <a:bodyPr>
            <a:normAutofit fontScale="70000" lnSpcReduction="20000"/>
          </a:bodyPr>
          <a:lstStyle/>
          <a:p>
            <a:pPr>
              <a:defRPr/>
            </a:pPr>
            <a:r>
              <a:rPr lang="en-US" sz="4100" dirty="0" smtClean="0"/>
              <a:t>TNA 2010 was focusing on sector ownership and sector benefit, but have the disadvantage:</a:t>
            </a:r>
          </a:p>
          <a:p>
            <a:pPr lvl="1">
              <a:defRPr/>
            </a:pPr>
            <a:r>
              <a:rPr lang="en-US" sz="3600" dirty="0" smtClean="0">
                <a:solidFill>
                  <a:srgbClr val="7030A0"/>
                </a:solidFill>
                <a:effectLst>
                  <a:outerShdw blurRad="38100" dist="38100" dir="2700000" algn="tl">
                    <a:srgbClr val="000000">
                      <a:alpha val="43137"/>
                    </a:srgbClr>
                  </a:outerShdw>
                </a:effectLst>
              </a:rPr>
              <a:t>The sector document quality and the deep of data analysis is varies among sectors.</a:t>
            </a:r>
          </a:p>
          <a:p>
            <a:pPr lvl="1">
              <a:defRPr/>
            </a:pPr>
            <a:r>
              <a:rPr lang="en-US" sz="3600" dirty="0" smtClean="0">
                <a:solidFill>
                  <a:srgbClr val="7030A0"/>
                </a:solidFill>
                <a:effectLst>
                  <a:outerShdw blurRad="38100" dist="38100" dir="2700000" algn="tl">
                    <a:srgbClr val="000000">
                      <a:alpha val="43137"/>
                    </a:srgbClr>
                  </a:outerShdw>
                </a:effectLst>
              </a:rPr>
              <a:t>Technical supports was limited (only for calculating GHG emission, energy consumption projection, compiling document that written by sectors, etc.).</a:t>
            </a:r>
          </a:p>
          <a:p>
            <a:pPr lvl="1">
              <a:defRPr/>
            </a:pPr>
            <a:r>
              <a:rPr lang="en-US" sz="3600" dirty="0" smtClean="0">
                <a:solidFill>
                  <a:srgbClr val="7030A0"/>
                </a:solidFill>
                <a:effectLst>
                  <a:outerShdw blurRad="38100" dist="38100" dir="2700000" algn="tl">
                    <a:srgbClr val="000000">
                      <a:alpha val="43137"/>
                    </a:srgbClr>
                  </a:outerShdw>
                </a:effectLst>
              </a:rPr>
              <a:t>Technology prioritizing has only used expert judgment method (except ocean sector using multi criteria analysis)</a:t>
            </a:r>
          </a:p>
          <a:p>
            <a:pPr lvl="1">
              <a:defRPr/>
            </a:pPr>
            <a:r>
              <a:rPr lang="en-US" sz="3600" dirty="0" smtClean="0">
                <a:solidFill>
                  <a:srgbClr val="7030A0"/>
                </a:solidFill>
                <a:effectLst>
                  <a:outerShdw blurRad="38100" dist="38100" dir="2700000" algn="tl">
                    <a:srgbClr val="000000">
                      <a:alpha val="43137"/>
                    </a:srgbClr>
                  </a:outerShdw>
                </a:effectLst>
              </a:rPr>
              <a:t>Big document (about 400 pages)</a:t>
            </a:r>
          </a:p>
          <a:p>
            <a:pPr>
              <a:defRPr/>
            </a:pPr>
            <a:r>
              <a:rPr lang="en-US" sz="4100" dirty="0" smtClean="0"/>
              <a:t>Needs further prioritization</a:t>
            </a:r>
          </a:p>
          <a:p>
            <a:pPr lvl="1">
              <a:defRPr/>
            </a:pPr>
            <a:r>
              <a:rPr lang="en-US" sz="3700" dirty="0" smtClean="0">
                <a:solidFill>
                  <a:srgbClr val="7030A0"/>
                </a:solidFill>
                <a:effectLst>
                  <a:outerShdw blurRad="38100" dist="38100" dir="2700000" algn="tl">
                    <a:srgbClr val="000000">
                      <a:alpha val="43137"/>
                    </a:srgbClr>
                  </a:outerShdw>
                </a:effectLst>
              </a:rPr>
              <a:t>Further and better data analyzing and technology prioritization</a:t>
            </a:r>
          </a:p>
          <a:p>
            <a:pPr lvl="1">
              <a:defRPr/>
            </a:pPr>
            <a:r>
              <a:rPr lang="en-US" sz="3700" dirty="0" smtClean="0">
                <a:solidFill>
                  <a:srgbClr val="7030A0"/>
                </a:solidFill>
                <a:effectLst>
                  <a:outerShdw blurRad="38100" dist="38100" dir="2700000" algn="tl">
                    <a:srgbClr val="000000">
                      <a:alpha val="43137"/>
                    </a:srgbClr>
                  </a:outerShdw>
                </a:effectLst>
              </a:rPr>
              <a:t>Technology Action Plan (TAP) for transfer technology implementation</a:t>
            </a:r>
          </a:p>
          <a:p>
            <a:pPr lvl="1">
              <a:defRPr/>
            </a:pPr>
            <a:r>
              <a:rPr lang="en-US" sz="3700" dirty="0" smtClean="0">
                <a:solidFill>
                  <a:srgbClr val="7030A0"/>
                </a:solidFill>
                <a:effectLst>
                  <a:outerShdw blurRad="38100" dist="38100" dir="2700000" algn="tl">
                    <a:srgbClr val="000000">
                      <a:alpha val="43137"/>
                    </a:srgbClr>
                  </a:outerShdw>
                </a:effectLst>
              </a:rPr>
              <a:t>Mitigation and Adaptation</a:t>
            </a:r>
            <a:endParaRPr lang="en-US" sz="37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524" y="137319"/>
            <a:ext cx="9135428" cy="792364"/>
          </a:xfrm>
        </p:spPr>
        <p:txBody>
          <a:bodyPr>
            <a:normAutofit/>
          </a:bodyPr>
          <a:lstStyle/>
          <a:p>
            <a:r>
              <a:rPr lang="en-US" sz="3600" dirty="0" smtClean="0">
                <a:solidFill>
                  <a:srgbClr val="7030A0"/>
                </a:solidFill>
                <a:effectLst>
                  <a:outerShdw blurRad="38100" dist="38100" dir="2700000" algn="tl">
                    <a:srgbClr val="000000">
                      <a:alpha val="43137"/>
                    </a:srgbClr>
                  </a:outerShdw>
                </a:effectLst>
              </a:rPr>
              <a:t>Global TNA</a:t>
            </a:r>
            <a:endParaRPr lang="en-US" sz="3600"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7523" y="1127920"/>
            <a:ext cx="9368313" cy="6461918"/>
          </a:xfrm>
        </p:spPr>
        <p:txBody>
          <a:bodyPr>
            <a:normAutofit fontScale="92500" lnSpcReduction="20000"/>
          </a:bodyPr>
          <a:lstStyle/>
          <a:p>
            <a:pPr lvl="0"/>
            <a:r>
              <a:rPr lang="en-US" dirty="0" smtClean="0"/>
              <a:t>3 sectors on </a:t>
            </a:r>
            <a:r>
              <a:rPr lang="en-US" dirty="0" smtClean="0">
                <a:solidFill>
                  <a:srgbClr val="7030A0"/>
                </a:solidFill>
                <a:effectLst>
                  <a:outerShdw blurRad="38100" dist="38100" dir="2700000" algn="tl">
                    <a:srgbClr val="000000">
                      <a:alpha val="43137"/>
                    </a:srgbClr>
                  </a:outerShdw>
                </a:effectLst>
              </a:rPr>
              <a:t>Mitigation</a:t>
            </a:r>
            <a:r>
              <a:rPr lang="en-US" dirty="0" smtClean="0"/>
              <a:t> (Energy, Forestry and Waste) and 3 issue of </a:t>
            </a:r>
            <a:r>
              <a:rPr lang="en-US" dirty="0" smtClean="0">
                <a:solidFill>
                  <a:srgbClr val="7030A0"/>
                </a:solidFill>
                <a:effectLst>
                  <a:outerShdw blurRad="38100" dist="38100" dir="2700000" algn="tl">
                    <a:srgbClr val="000000">
                      <a:alpha val="43137"/>
                    </a:srgbClr>
                  </a:outerShdw>
                </a:effectLst>
              </a:rPr>
              <a:t>Adaptation</a:t>
            </a:r>
            <a:r>
              <a:rPr lang="en-US" dirty="0" smtClean="0"/>
              <a:t> (Food Security, Coastal Vulnerability and water resources)</a:t>
            </a:r>
          </a:p>
          <a:p>
            <a:pPr lvl="0"/>
            <a:r>
              <a:rPr lang="en-US" dirty="0" smtClean="0"/>
              <a:t>Conducted through </a:t>
            </a:r>
            <a:r>
              <a:rPr lang="en-US" dirty="0" smtClean="0">
                <a:solidFill>
                  <a:srgbClr val="7030A0"/>
                </a:solidFill>
                <a:effectLst>
                  <a:outerShdw blurRad="38100" dist="38100" dir="2700000" algn="tl">
                    <a:srgbClr val="000000">
                      <a:alpha val="43137"/>
                    </a:srgbClr>
                  </a:outerShdw>
                </a:effectLst>
              </a:rPr>
              <a:t>stakeholder processes</a:t>
            </a:r>
            <a:r>
              <a:rPr lang="id-ID" dirty="0" smtClean="0">
                <a:solidFill>
                  <a:srgbClr val="7030A0"/>
                </a:solidFill>
                <a:effectLst>
                  <a:outerShdw blurRad="38100" dist="38100" dir="2700000" algn="tl">
                    <a:srgbClr val="000000">
                      <a:alpha val="43137"/>
                    </a:srgbClr>
                  </a:outerShdw>
                </a:effectLst>
              </a:rPr>
              <a:t>.</a:t>
            </a:r>
            <a:endParaRPr lang="en-US" dirty="0" smtClean="0">
              <a:solidFill>
                <a:srgbClr val="7030A0"/>
              </a:solidFill>
              <a:effectLst>
                <a:outerShdw blurRad="38100" dist="38100" dir="2700000" algn="tl">
                  <a:srgbClr val="000000">
                    <a:alpha val="43137"/>
                  </a:srgbClr>
                </a:outerShdw>
              </a:effectLst>
            </a:endParaRPr>
          </a:p>
          <a:p>
            <a:pPr lvl="0"/>
            <a:r>
              <a:rPr lang="en-GB" dirty="0" smtClean="0"/>
              <a:t>Develop TNA, co</a:t>
            </a:r>
            <a:r>
              <a:rPr lang="id-ID" dirty="0" smtClean="0"/>
              <a:t>nsist of</a:t>
            </a:r>
            <a:r>
              <a:rPr lang="en-GB" dirty="0" smtClean="0"/>
              <a:t>:</a:t>
            </a:r>
            <a:endParaRPr lang="en-US" dirty="0" smtClean="0"/>
          </a:p>
          <a:p>
            <a:pPr marL="749300" lvl="2"/>
            <a:r>
              <a:rPr lang="en-GB" sz="2800" dirty="0" smtClean="0">
                <a:solidFill>
                  <a:srgbClr val="7030A0"/>
                </a:solidFill>
                <a:effectLst>
                  <a:outerShdw blurRad="38100" dist="38100" dir="2700000" algn="tl">
                    <a:srgbClr val="000000">
                      <a:alpha val="43137"/>
                    </a:srgbClr>
                  </a:outerShdw>
                </a:effectLst>
              </a:rPr>
              <a:t>Overview </a:t>
            </a:r>
            <a:r>
              <a:rPr lang="id-ID" sz="2800" dirty="0" smtClean="0">
                <a:solidFill>
                  <a:srgbClr val="7030A0"/>
                </a:solidFill>
                <a:effectLst>
                  <a:outerShdw blurRad="38100" dist="38100" dir="2700000" algn="tl">
                    <a:srgbClr val="000000">
                      <a:alpha val="43137"/>
                    </a:srgbClr>
                  </a:outerShdw>
                </a:effectLst>
              </a:rPr>
              <a:t>of </a:t>
            </a:r>
            <a:r>
              <a:rPr lang="en-GB" sz="2800" dirty="0" smtClean="0">
                <a:solidFill>
                  <a:srgbClr val="7030A0"/>
                </a:solidFill>
                <a:effectLst>
                  <a:outerShdw blurRad="38100" dist="38100" dir="2700000" algn="tl">
                    <a:srgbClr val="000000">
                      <a:alpha val="43137"/>
                    </a:srgbClr>
                  </a:outerShdw>
                </a:effectLst>
              </a:rPr>
              <a:t>existing documents</a:t>
            </a:r>
            <a:r>
              <a:rPr lang="id-ID" sz="2800" dirty="0" smtClean="0"/>
              <a:t>, </a:t>
            </a:r>
            <a:r>
              <a:rPr lang="en-GB" sz="2800" dirty="0" smtClean="0"/>
              <a:t>such</a:t>
            </a:r>
            <a:r>
              <a:rPr lang="id-ID" sz="2800" dirty="0" smtClean="0"/>
              <a:t> as</a:t>
            </a:r>
            <a:r>
              <a:rPr lang="en-GB" sz="2800" dirty="0" smtClean="0"/>
              <a:t> TNA 2010</a:t>
            </a:r>
            <a:r>
              <a:rPr lang="id-ID" sz="2800" dirty="0" smtClean="0"/>
              <a:t>,</a:t>
            </a:r>
            <a:r>
              <a:rPr lang="en-GB" sz="2800" dirty="0" smtClean="0"/>
              <a:t> Second National Communication (SNC), Indonesia Climate Change </a:t>
            </a:r>
            <a:r>
              <a:rPr lang="id-ID" sz="2800" dirty="0" smtClean="0"/>
              <a:t>Sectoral </a:t>
            </a:r>
            <a:r>
              <a:rPr lang="en-GB" sz="2800" dirty="0" smtClean="0"/>
              <a:t>Roadmap (ICCSR), the National Mitigation Actions Plan, </a:t>
            </a:r>
            <a:r>
              <a:rPr lang="en-GB" sz="2800" dirty="0" err="1" smtClean="0"/>
              <a:t>Sectoral</a:t>
            </a:r>
            <a:r>
              <a:rPr lang="en-GB" sz="2800" dirty="0" smtClean="0"/>
              <a:t> documents, etc</a:t>
            </a:r>
            <a:r>
              <a:rPr lang="id-ID" sz="2800" dirty="0" smtClean="0"/>
              <a:t>;</a:t>
            </a:r>
            <a:endParaRPr lang="en-US" dirty="0" smtClean="0"/>
          </a:p>
          <a:p>
            <a:pPr marL="749300" lvl="2"/>
            <a:r>
              <a:rPr lang="en-US" sz="2800" dirty="0" smtClean="0">
                <a:solidFill>
                  <a:srgbClr val="7030A0"/>
                </a:solidFill>
                <a:effectLst>
                  <a:outerShdw blurRad="38100" dist="38100" dir="2700000" algn="tl">
                    <a:srgbClr val="000000">
                      <a:alpha val="43137"/>
                    </a:srgbClr>
                  </a:outerShdw>
                </a:effectLst>
              </a:rPr>
              <a:t>Pr</a:t>
            </a:r>
            <a:r>
              <a:rPr lang="id-ID" sz="2800" dirty="0" smtClean="0">
                <a:solidFill>
                  <a:srgbClr val="7030A0"/>
                </a:solidFill>
                <a:effectLst>
                  <a:outerShdw blurRad="38100" dist="38100" dir="2700000" algn="tl">
                    <a:srgbClr val="000000">
                      <a:alpha val="43137"/>
                    </a:srgbClr>
                  </a:outerShdw>
                </a:effectLst>
              </a:rPr>
              <a:t>ioritiz</a:t>
            </a:r>
            <a:r>
              <a:rPr lang="en-US" sz="2800" dirty="0" err="1" smtClean="0">
                <a:solidFill>
                  <a:srgbClr val="7030A0"/>
                </a:solidFill>
                <a:effectLst>
                  <a:outerShdw blurRad="38100" dist="38100" dir="2700000" algn="tl">
                    <a:srgbClr val="000000">
                      <a:alpha val="43137"/>
                    </a:srgbClr>
                  </a:outerShdw>
                </a:effectLst>
              </a:rPr>
              <a:t>ing</a:t>
            </a:r>
            <a:r>
              <a:rPr lang="en-US" sz="2800" dirty="0" smtClean="0">
                <a:solidFill>
                  <a:srgbClr val="7030A0"/>
                </a:solidFill>
                <a:effectLst>
                  <a:outerShdw blurRad="38100" dist="38100" dir="2700000" algn="tl">
                    <a:srgbClr val="000000">
                      <a:alpha val="43137"/>
                    </a:srgbClr>
                  </a:outerShdw>
                </a:effectLst>
              </a:rPr>
              <a:t> the technology needs </a:t>
            </a:r>
            <a:r>
              <a:rPr lang="en-US" sz="2800" dirty="0" smtClean="0"/>
              <a:t>using Multi Criteria Analysis </a:t>
            </a:r>
            <a:r>
              <a:rPr lang="id-ID" sz="2800" dirty="0" smtClean="0"/>
              <a:t>.  </a:t>
            </a:r>
            <a:endParaRPr lang="en-US" dirty="0" smtClean="0"/>
          </a:p>
          <a:p>
            <a:pPr lvl="0"/>
            <a:r>
              <a:rPr lang="en-GB" sz="3600" dirty="0" smtClean="0"/>
              <a:t>Develop Technology Action Plans (TAP</a:t>
            </a:r>
            <a:r>
              <a:rPr lang="id-ID" sz="3600" dirty="0" smtClean="0"/>
              <a:t>s</a:t>
            </a:r>
            <a:r>
              <a:rPr lang="en-GB" sz="3600" dirty="0" smtClean="0"/>
              <a:t>) which consist of </a:t>
            </a:r>
            <a:endParaRPr lang="en-US" dirty="0" smtClean="0"/>
          </a:p>
        </p:txBody>
      </p:sp>
    </p:spTree>
  </p:cSld>
  <p:clrMapOvr>
    <a:masterClrMapping/>
  </p:clrMapOvr>
</p:sld>
</file>

<file path=ppt/theme/theme1.xml><?xml version="1.0" encoding="utf-8"?>
<a:theme xmlns:a="http://schemas.openxmlformats.org/drawingml/2006/main" name="template_1159">
  <a:themeElements>
    <a:clrScheme name="">
      <a:dk1>
        <a:srgbClr val="000000"/>
      </a:dk1>
      <a:lt1>
        <a:srgbClr val="B2B2B2"/>
      </a:lt1>
      <a:dk2>
        <a:srgbClr val="000000"/>
      </a:dk2>
      <a:lt2>
        <a:srgbClr val="808080"/>
      </a:lt2>
      <a:accent1>
        <a:srgbClr val="00CC99"/>
      </a:accent1>
      <a:accent2>
        <a:srgbClr val="3333CC"/>
      </a:accent2>
      <a:accent3>
        <a:srgbClr val="D5D5D5"/>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template_1159</Template>
  <TotalTime>1360</TotalTime>
  <Words>913</Words>
  <Application>Microsoft Office PowerPoint</Application>
  <PresentationFormat>Custom</PresentationFormat>
  <Paragraphs>82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template_1159</vt:lpstr>
      <vt:lpstr>Experiences and lessons learned from the TNA of Indonesia</vt:lpstr>
      <vt:lpstr>Technology Needs Assessment (TNA) Decision 4-CP7</vt:lpstr>
      <vt:lpstr>Indonesia’s TNA</vt:lpstr>
      <vt:lpstr>Lesson learned from TNA 2010</vt:lpstr>
      <vt:lpstr>Lesson Learned TNA 2010</vt:lpstr>
      <vt:lpstr>Lesson Learned TNA 2010</vt:lpstr>
      <vt:lpstr>Lesson Learned TNA 2010</vt:lpstr>
      <vt:lpstr>Global TNA</vt:lpstr>
      <vt:lpstr>Global TNA</vt:lpstr>
      <vt:lpstr>Progress Result of Global TNA, Mitigation</vt:lpstr>
      <vt:lpstr>Progress Result of Global TNA, Mitigation</vt:lpstr>
      <vt:lpstr>Progress Result of Global TNA, Mitigation</vt:lpstr>
      <vt:lpstr>Slide 13</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Indonesia TNA - Synthesis Report</dc:title>
  <dc:creator>Edvin Aldrian</dc:creator>
  <cp:lastModifiedBy>Menik_user</cp:lastModifiedBy>
  <cp:revision>140</cp:revision>
  <dcterms:created xsi:type="dcterms:W3CDTF">2009-03-08T14:23:16Z</dcterms:created>
  <dcterms:modified xsi:type="dcterms:W3CDTF">2011-06-09T12:46:19Z</dcterms:modified>
</cp:coreProperties>
</file>