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4" r:id="rId4"/>
    <p:sldId id="263" r:id="rId5"/>
    <p:sldId id="258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714925-7AE7-4599-BAC9-673559B6ABB8}" type="datetimeFigureOut">
              <a:rPr lang="es-ES" smtClean="0"/>
              <a:pPr/>
              <a:t>04/12/2012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D17445-D1D3-473A-B339-6DE7C2106CD7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88640"/>
            <a:ext cx="8398442" cy="3384376"/>
          </a:xfrm>
        </p:spPr>
        <p:txBody>
          <a:bodyPr>
            <a:normAutofit/>
          </a:bodyPr>
          <a:lstStyle/>
          <a:p>
            <a:r>
              <a:rPr lang="en-US" dirty="0"/>
              <a:t>REDD+ and poverty reduction: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is working and what is possible?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077072"/>
            <a:ext cx="8640960" cy="2592288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 err="1" smtClean="0"/>
              <a:t>UNFCCC</a:t>
            </a:r>
            <a:r>
              <a:rPr lang="en-US" sz="3800" dirty="0" smtClean="0"/>
              <a:t> COP 18</a:t>
            </a:r>
          </a:p>
          <a:p>
            <a:r>
              <a:rPr lang="en-US" sz="3800" dirty="0" smtClean="0"/>
              <a:t>Side Event</a:t>
            </a:r>
          </a:p>
          <a:p>
            <a:r>
              <a:rPr lang="en-US" sz="3800" dirty="0" err="1" smtClean="0"/>
              <a:t>ICIMOD</a:t>
            </a:r>
            <a:r>
              <a:rPr lang="en-US" sz="3800" dirty="0" smtClean="0"/>
              <a:t> / UNAM  Mexico / University of Twente</a:t>
            </a:r>
          </a:p>
          <a:p>
            <a:r>
              <a:rPr lang="en-US" sz="3800" dirty="0" smtClean="0"/>
              <a:t>Monday 3 </a:t>
            </a:r>
            <a:r>
              <a:rPr lang="en-US" sz="3800" dirty="0"/>
              <a:t>Dec 2012</a:t>
            </a:r>
          </a:p>
          <a:p>
            <a:r>
              <a:rPr lang="en-US" sz="3800" dirty="0"/>
              <a:t>11:30-13:00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710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Context</a:t>
            </a:r>
            <a:r>
              <a:rPr lang="es-ES" dirty="0" smtClean="0"/>
              <a:t> –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motivation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dirty="0" smtClean="0"/>
              <a:t>Some REDD</a:t>
            </a:r>
            <a:r>
              <a:rPr lang="en-US" dirty="0"/>
              <a:t>+ pilot countries </a:t>
            </a:r>
            <a:r>
              <a:rPr lang="en-US" dirty="0" smtClean="0"/>
              <a:t>include </a:t>
            </a:r>
          </a:p>
          <a:p>
            <a:pPr marL="137160" indent="0">
              <a:buNone/>
            </a:pPr>
            <a:r>
              <a:rPr lang="en-US" dirty="0"/>
              <a:t>	</a:t>
            </a:r>
            <a:r>
              <a:rPr lang="en-US" dirty="0" smtClean="0"/>
              <a:t>poverty </a:t>
            </a:r>
            <a:r>
              <a:rPr lang="en-US" dirty="0"/>
              <a:t>reduction / </a:t>
            </a:r>
            <a:r>
              <a:rPr lang="en-US" dirty="0" smtClean="0"/>
              <a:t>alleviation </a:t>
            </a:r>
            <a:r>
              <a:rPr lang="en-US" dirty="0"/>
              <a:t>and improved </a:t>
            </a:r>
            <a:r>
              <a:rPr lang="en-US" dirty="0" smtClean="0"/>
              <a:t>livelihoods ,  as </a:t>
            </a:r>
            <a:r>
              <a:rPr lang="en-US" dirty="0"/>
              <a:t>co-benefit outcomes </a:t>
            </a:r>
            <a:r>
              <a:rPr lang="en-US" dirty="0" smtClean="0"/>
              <a:t> of reduced emissions.  </a:t>
            </a:r>
          </a:p>
          <a:p>
            <a:endParaRPr lang="en-US" dirty="0"/>
          </a:p>
          <a:p>
            <a:r>
              <a:rPr lang="en-US" dirty="0" smtClean="0"/>
              <a:t>Experiences </a:t>
            </a:r>
            <a:r>
              <a:rPr lang="en-US" dirty="0"/>
              <a:t>and insights from </a:t>
            </a:r>
            <a:r>
              <a:rPr lang="en-US" dirty="0" smtClean="0"/>
              <a:t>the local level in India</a:t>
            </a:r>
            <a:r>
              <a:rPr lang="en-US" dirty="0"/>
              <a:t>, Nepal, and Mexico, 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	key </a:t>
            </a:r>
            <a:r>
              <a:rPr lang="en-US" dirty="0"/>
              <a:t>lessons learned and potentials for </a:t>
            </a:r>
            <a:r>
              <a:rPr lang="en-US" dirty="0" smtClean="0"/>
              <a:t>	adoption</a:t>
            </a:r>
            <a:r>
              <a:rPr lang="en-US" dirty="0"/>
              <a:t>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288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en-US" dirty="0"/>
              <a:t>Poverty policy in forest management and REDD+ policy discourse</a:t>
            </a:r>
            <a:br>
              <a:rPr lang="en-US" dirty="0"/>
            </a:br>
            <a:endParaRPr lang="es-E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0286652"/>
              </p:ext>
            </p:extLst>
          </p:nvPr>
        </p:nvGraphicFramePr>
        <p:xfrm>
          <a:off x="611560" y="2348880"/>
          <a:ext cx="7920881" cy="3925824"/>
        </p:xfrm>
        <a:graphic>
          <a:graphicData uri="http://schemas.openxmlformats.org/drawingml/2006/table">
            <a:tbl>
              <a:tblPr firstRow="1" firstCol="1" bandRow="1"/>
              <a:tblGrid>
                <a:gridCol w="288032"/>
                <a:gridCol w="3816424"/>
                <a:gridCol w="3816425"/>
              </a:tblGrid>
              <a:tr h="349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Poverty Alleviation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err="1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QoL</a:t>
                      </a:r>
                      <a:r>
                        <a:rPr lang="en-GB" sz="2800" baseline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 of deprived groups</a:t>
                      </a:r>
                      <a:endParaRPr lang="en-GB" sz="2800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When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poverty conditions are seen as causal to forest loss  -- </a:t>
                      </a:r>
                      <a:endParaRPr lang="en-GB" sz="2800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poverty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alleviation as the goal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Poverty</a:t>
                      </a:r>
                      <a:r>
                        <a:rPr lang="en-GB" sz="2800" baseline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 Reduction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aseline="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Fewer people below poverty  line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If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attacking poverty </a:t>
                      </a: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is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seen as a co-benefit of REDD+, </a:t>
                      </a:r>
                      <a:endParaRPr lang="en-GB" sz="2800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 poverty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reduction is </a:t>
                      </a: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goal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7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err="1" smtClean="0"/>
              <a:t>PA</a:t>
            </a:r>
            <a:r>
              <a:rPr lang="es-ES" dirty="0" smtClean="0"/>
              <a:t>/PR </a:t>
            </a:r>
            <a:r>
              <a:rPr lang="es-ES" dirty="0" err="1" smtClean="0"/>
              <a:t>Implications</a:t>
            </a:r>
            <a:r>
              <a:rPr lang="es-ES" dirty="0" smtClean="0"/>
              <a:t> in REDD+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3410708"/>
              </p:ext>
            </p:extLst>
          </p:nvPr>
        </p:nvGraphicFramePr>
        <p:xfrm>
          <a:off x="395536" y="1413095"/>
          <a:ext cx="8352928" cy="5327904"/>
        </p:xfrm>
        <a:graphic>
          <a:graphicData uri="http://schemas.openxmlformats.org/drawingml/2006/table">
            <a:tbl>
              <a:tblPr firstRow="1" firstCol="1" bandRow="1"/>
              <a:tblGrid>
                <a:gridCol w="215364"/>
                <a:gridCol w="4180099"/>
                <a:gridCol w="3957465"/>
              </a:tblGrid>
              <a:tr h="4464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422" marR="64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Focus on Distribution, Equity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of payments within the communities.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  <a:endParaRPr lang="en-GB" sz="2800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Safeguards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for local </a:t>
                      </a: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rights</a:t>
                      </a:r>
                      <a:endParaRPr lang="en-GB" sz="2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Support for NTFPs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Other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values </a:t>
                      </a: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(non market)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for forest products and services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422" marR="64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use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REDD+ </a:t>
                      </a: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payments for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market opportunities.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Hands-off attitude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towards internal distribution of </a:t>
                      </a: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payments,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 smtClean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policies support commoditising forest </a:t>
                      </a:r>
                      <a:r>
                        <a:rPr lang="en-GB" sz="28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products and </a:t>
                      </a:r>
                      <a:r>
                        <a:rPr lang="en-GB" sz="2800">
                          <a:effectLst/>
                          <a:latin typeface="Calibri"/>
                          <a:ea typeface="SimSun"/>
                          <a:cs typeface="Times New Roman"/>
                        </a:rPr>
                        <a:t>services</a:t>
                      </a:r>
                      <a:r>
                        <a:rPr lang="en-GB" sz="280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.</a:t>
                      </a:r>
                      <a:endParaRPr lang="en-GB" sz="2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422" marR="64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99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Cases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63272" cy="4709160"/>
          </a:xfrm>
        </p:spPr>
        <p:txBody>
          <a:bodyPr>
            <a:noAutofit/>
          </a:bodyPr>
          <a:lstStyle/>
          <a:p>
            <a:pPr marL="137160" indent="0">
              <a:buNone/>
            </a:pPr>
            <a:endParaRPr lang="en-US" sz="3200" dirty="0" smtClean="0"/>
          </a:p>
          <a:p>
            <a:r>
              <a:rPr lang="en-US" sz="3200" dirty="0" smtClean="0"/>
              <a:t>Focus is on </a:t>
            </a:r>
            <a:r>
              <a:rPr lang="en-US" sz="3200" dirty="0"/>
              <a:t>design and implementation </a:t>
            </a:r>
            <a:r>
              <a:rPr lang="en-US" sz="3200" dirty="0" smtClean="0"/>
              <a:t>for </a:t>
            </a:r>
            <a:r>
              <a:rPr lang="en-US" sz="3200" dirty="0"/>
              <a:t>REDD+ programmes related to forest communities</a:t>
            </a:r>
            <a:r>
              <a:rPr lang="en-US" sz="3200" dirty="0" smtClean="0"/>
              <a:t>,</a:t>
            </a:r>
          </a:p>
          <a:p>
            <a:pPr marL="137160" indent="0">
              <a:buNone/>
            </a:pPr>
            <a:r>
              <a:rPr lang="en-US" sz="3200" dirty="0" smtClean="0"/>
              <a:t> </a:t>
            </a:r>
          </a:p>
          <a:p>
            <a:r>
              <a:rPr lang="en-US" sz="3200" dirty="0"/>
              <a:t>P</a:t>
            </a:r>
            <a:r>
              <a:rPr lang="en-US" sz="3200" dirty="0" smtClean="0"/>
              <a:t>overty </a:t>
            </a:r>
            <a:r>
              <a:rPr lang="en-US" sz="3200" dirty="0"/>
              <a:t>reduction and livelihoods </a:t>
            </a:r>
            <a:r>
              <a:rPr lang="en-US" sz="3200" dirty="0" smtClean="0"/>
              <a:t>,</a:t>
            </a:r>
          </a:p>
          <a:p>
            <a:r>
              <a:rPr lang="en-US" sz="3200" dirty="0"/>
              <a:t>D</a:t>
            </a:r>
            <a:r>
              <a:rPr lang="en-US" sz="3200" dirty="0" smtClean="0"/>
              <a:t>istribution </a:t>
            </a:r>
            <a:r>
              <a:rPr lang="en-US" sz="3200" dirty="0"/>
              <a:t>of benefits </a:t>
            </a:r>
            <a:r>
              <a:rPr lang="en-US" sz="3200" dirty="0" smtClean="0"/>
              <a:t>addressing </a:t>
            </a:r>
            <a:r>
              <a:rPr lang="en-US" sz="3200" dirty="0"/>
              <a:t>equity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16620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Speakers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Bhaskar</a:t>
            </a:r>
            <a:r>
              <a:rPr lang="es-ES" dirty="0" smtClean="0"/>
              <a:t> </a:t>
            </a:r>
            <a:r>
              <a:rPr lang="es-ES" dirty="0"/>
              <a:t>Singh </a:t>
            </a:r>
            <a:r>
              <a:rPr lang="es-ES" dirty="0" err="1"/>
              <a:t>Karky</a:t>
            </a:r>
            <a:r>
              <a:rPr lang="es-ES" dirty="0"/>
              <a:t>, </a:t>
            </a:r>
            <a:r>
              <a:rPr lang="es-ES" dirty="0" err="1" smtClean="0"/>
              <a:t>ICIMOD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Tek</a:t>
            </a:r>
            <a:r>
              <a:rPr lang="es-ES" dirty="0" smtClean="0"/>
              <a:t>  </a:t>
            </a:r>
            <a:r>
              <a:rPr lang="es-ES" dirty="0" err="1"/>
              <a:t>Maraseni</a:t>
            </a:r>
            <a:r>
              <a:rPr lang="es-ES" dirty="0"/>
              <a:t>, </a:t>
            </a:r>
            <a:r>
              <a:rPr lang="es-ES" dirty="0" smtClean="0"/>
              <a:t>U. of </a:t>
            </a:r>
            <a:r>
              <a:rPr lang="es-ES" dirty="0" err="1"/>
              <a:t>Southern</a:t>
            </a:r>
            <a:r>
              <a:rPr lang="es-ES" dirty="0"/>
              <a:t> </a:t>
            </a:r>
            <a:r>
              <a:rPr lang="es-ES" dirty="0" smtClean="0"/>
              <a:t>Queensland</a:t>
            </a:r>
          </a:p>
          <a:p>
            <a:endParaRPr lang="es-ES" dirty="0" smtClean="0"/>
          </a:p>
          <a:p>
            <a:r>
              <a:rPr lang="en-US" dirty="0" err="1" smtClean="0"/>
              <a:t>V.R.S.Rawat</a:t>
            </a:r>
            <a:r>
              <a:rPr lang="en-US" smtClean="0"/>
              <a:t>, ICFRE, India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Margaret </a:t>
            </a:r>
            <a:r>
              <a:rPr lang="es-ES" dirty="0"/>
              <a:t>Skutsch, </a:t>
            </a:r>
            <a:r>
              <a:rPr lang="es-ES" dirty="0" smtClean="0"/>
              <a:t>UT/UNAM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Arturo </a:t>
            </a:r>
            <a:r>
              <a:rPr lang="es-ES" dirty="0"/>
              <a:t>Balderas, </a:t>
            </a:r>
            <a:r>
              <a:rPr lang="es-ES" dirty="0" smtClean="0"/>
              <a:t>UT/UNAM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768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s-ES" dirty="0" err="1"/>
              <a:t>C</a:t>
            </a:r>
            <a:r>
              <a:rPr lang="es-ES" dirty="0" err="1" smtClean="0"/>
              <a:t>ommentaries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Mr. </a:t>
            </a:r>
            <a:r>
              <a:rPr lang="es-ES" dirty="0" err="1" smtClean="0"/>
              <a:t>Resham</a:t>
            </a:r>
            <a:r>
              <a:rPr lang="es-ES" dirty="0" smtClean="0"/>
              <a:t> </a:t>
            </a:r>
            <a:r>
              <a:rPr lang="es-ES" dirty="0" err="1" smtClean="0"/>
              <a:t>Dangi</a:t>
            </a:r>
            <a:r>
              <a:rPr lang="es-ES" dirty="0" smtClean="0"/>
              <a:t>,  </a:t>
            </a:r>
            <a:r>
              <a:rPr lang="es-ES" dirty="0" err="1" smtClean="0"/>
              <a:t>Joint</a:t>
            </a:r>
            <a:r>
              <a:rPr lang="es-ES" dirty="0" smtClean="0"/>
              <a:t> </a:t>
            </a:r>
            <a:r>
              <a:rPr lang="es-ES" dirty="0" err="1" smtClean="0"/>
              <a:t>Secretary</a:t>
            </a:r>
            <a:r>
              <a:rPr lang="es-ES" dirty="0" smtClean="0"/>
              <a:t>, </a:t>
            </a:r>
            <a:r>
              <a:rPr lang="es-ES" dirty="0" err="1" smtClean="0"/>
              <a:t>Ministry</a:t>
            </a:r>
            <a:r>
              <a:rPr lang="es-ES" dirty="0" smtClean="0"/>
              <a:t> of </a:t>
            </a:r>
            <a:r>
              <a:rPr lang="es-ES" dirty="0" err="1" smtClean="0"/>
              <a:t>Forestry</a:t>
            </a:r>
            <a:r>
              <a:rPr lang="es-ES" dirty="0" smtClean="0"/>
              <a:t> , </a:t>
            </a:r>
            <a:r>
              <a:rPr lang="es-ES" dirty="0" err="1" smtClean="0"/>
              <a:t>Govt</a:t>
            </a:r>
            <a:r>
              <a:rPr lang="es-ES" dirty="0" smtClean="0"/>
              <a:t>. </a:t>
            </a:r>
            <a:r>
              <a:rPr lang="es-ES" dirty="0"/>
              <a:t>o</a:t>
            </a:r>
            <a:r>
              <a:rPr lang="es-ES" dirty="0" smtClean="0"/>
              <a:t>f Nepal</a:t>
            </a:r>
          </a:p>
          <a:p>
            <a:endParaRPr lang="es-ES" dirty="0" smtClean="0"/>
          </a:p>
          <a:p>
            <a:r>
              <a:rPr lang="es-ES" dirty="0" smtClean="0"/>
              <a:t>Michael McCall, UNAM </a:t>
            </a:r>
            <a:r>
              <a:rPr lang="es-ES" dirty="0" err="1" smtClean="0"/>
              <a:t>Mexico</a:t>
            </a:r>
            <a:r>
              <a:rPr lang="es-ES" dirty="0" smtClean="0"/>
              <a:t> / UT Netherlands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3467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Questions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Focus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Speakers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dirty="0" smtClean="0"/>
              <a:t>Q </a:t>
            </a:r>
            <a:r>
              <a:rPr lang="en-US" dirty="0"/>
              <a:t>1.  What features of </a:t>
            </a:r>
            <a:r>
              <a:rPr lang="en-US" dirty="0" smtClean="0"/>
              <a:t>national REDD</a:t>
            </a:r>
            <a:r>
              <a:rPr lang="en-US" dirty="0"/>
              <a:t>+ policies and governance </a:t>
            </a:r>
            <a:r>
              <a:rPr lang="en-US" dirty="0" smtClean="0"/>
              <a:t>contribute </a:t>
            </a:r>
            <a:r>
              <a:rPr lang="en-US" dirty="0"/>
              <a:t>to poverty alleviation / </a:t>
            </a:r>
            <a:r>
              <a:rPr lang="en-US" dirty="0" smtClean="0"/>
              <a:t>reduction </a:t>
            </a:r>
            <a:r>
              <a:rPr lang="en-US" dirty="0"/>
              <a:t>and livelihood </a:t>
            </a:r>
            <a:r>
              <a:rPr lang="en-US" dirty="0" smtClean="0"/>
              <a:t>?</a:t>
            </a:r>
            <a:endParaRPr lang="en-US" dirty="0"/>
          </a:p>
          <a:p>
            <a:pPr marL="137160" indent="0">
              <a:buNone/>
            </a:pPr>
            <a:endParaRPr lang="en-US" dirty="0"/>
          </a:p>
          <a:p>
            <a:endParaRPr lang="en-US" dirty="0"/>
          </a:p>
          <a:p>
            <a:pPr marL="137160" indent="0">
              <a:buNone/>
            </a:pPr>
            <a:r>
              <a:rPr lang="en-US" dirty="0" smtClean="0"/>
              <a:t>Q </a:t>
            </a:r>
            <a:r>
              <a:rPr lang="en-US" dirty="0"/>
              <a:t>2. </a:t>
            </a:r>
            <a:r>
              <a:rPr lang="en-US" dirty="0" smtClean="0"/>
              <a:t>Does community </a:t>
            </a:r>
            <a:r>
              <a:rPr lang="en-US" dirty="0"/>
              <a:t>participation and process ownership in REDD+ activities </a:t>
            </a:r>
            <a:r>
              <a:rPr lang="en-US" dirty="0" smtClean="0"/>
              <a:t>contribute </a:t>
            </a:r>
            <a:r>
              <a:rPr lang="en-US" dirty="0"/>
              <a:t>to poverty alleviation / reduction and livelihood improvement </a:t>
            </a:r>
            <a:r>
              <a:rPr lang="en-US" dirty="0" smtClean="0"/>
              <a:t>? </a:t>
            </a:r>
            <a:endParaRPr lang="en-US" dirty="0"/>
          </a:p>
          <a:p>
            <a:pPr marL="137160" indent="0">
              <a:buNone/>
            </a:pPr>
            <a:endParaRPr lang="en-US" dirty="0" smtClean="0"/>
          </a:p>
          <a:p>
            <a:endParaRPr lang="en-US" dirty="0"/>
          </a:p>
          <a:p>
            <a:pPr marL="137160" indent="0">
              <a:buNone/>
            </a:pPr>
            <a:r>
              <a:rPr lang="en-US" dirty="0" smtClean="0"/>
              <a:t>Q 3. What </a:t>
            </a:r>
            <a:r>
              <a:rPr lang="en-US" dirty="0"/>
              <a:t>‘good practices’ </a:t>
            </a:r>
            <a:r>
              <a:rPr lang="en-US" dirty="0" smtClean="0"/>
              <a:t>can </a:t>
            </a:r>
            <a:r>
              <a:rPr lang="en-US" dirty="0"/>
              <a:t>be scaled up and </a:t>
            </a:r>
            <a:r>
              <a:rPr lang="en-US" dirty="0" smtClean="0"/>
              <a:t>shared?</a:t>
            </a:r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0260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132</TotalTime>
  <Words>258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REDD+ and poverty reduction:   what is working and what is possible?</vt:lpstr>
      <vt:lpstr>Context – the motivation</vt:lpstr>
      <vt:lpstr>Poverty policy in forest management and REDD+ policy discourse </vt:lpstr>
      <vt:lpstr>PA/PR Implications in REDD+</vt:lpstr>
      <vt:lpstr>The Cases</vt:lpstr>
      <vt:lpstr>Speakers</vt:lpstr>
      <vt:lpstr>Commentaries</vt:lpstr>
      <vt:lpstr>Questions to Focus the Speakers</vt:lpstr>
    </vt:vector>
  </TitlesOfParts>
  <Company>ITC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REDD+ and poverty reduction:   what is working and what is possible?</dc:title>
  <dc:creator>Michael McCall</dc:creator>
  <cp:lastModifiedBy>bkarky</cp:lastModifiedBy>
  <cp:revision>25</cp:revision>
  <dcterms:created xsi:type="dcterms:W3CDTF">2012-12-01T15:38:07Z</dcterms:created>
  <dcterms:modified xsi:type="dcterms:W3CDTF">2012-12-04T04:30:51Z</dcterms:modified>
</cp:coreProperties>
</file>