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7" r:id="rId2"/>
  </p:sldMasterIdLst>
  <p:notesMasterIdLst>
    <p:notesMasterId r:id="rId11"/>
  </p:notesMasterIdLst>
  <p:sldIdLst>
    <p:sldId id="349" r:id="rId3"/>
    <p:sldId id="351" r:id="rId4"/>
    <p:sldId id="352" r:id="rId5"/>
    <p:sldId id="353" r:id="rId6"/>
    <p:sldId id="354" r:id="rId7"/>
    <p:sldId id="355" r:id="rId8"/>
    <p:sldId id="356" r:id="rId9"/>
    <p:sldId id="3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90"/>
  </p:normalViewPr>
  <p:slideViewPr>
    <p:cSldViewPr snapToGrid="0" snapToObjects="1">
      <p:cViewPr varScale="1">
        <p:scale>
          <a:sx n="99" d="100"/>
          <a:sy n="99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BC4FB-173F-F947-A363-15F4904D2C4F}" type="datetimeFigureOut">
              <a:rPr lang="en-US" smtClean="0"/>
              <a:t>12/20/19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B0E1-5A30-FE48-8538-A78689C89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4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21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0cd20083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0cd20083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334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580247da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580247da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624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0c375dcf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0c375dcf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9610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580247da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580247da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017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0af2121c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0af2121c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652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0cd20083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0cd20083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36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2dfff9435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62dfff9435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468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30C9C-D784-6943-86D6-155976598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50BCC8-C5AE-844F-B316-A8C5C9BE3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130A7-2C4B-7E42-86F1-EEB31C7B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FA67-5CCE-AF4A-BAA4-733CAE9AD92E}" type="datetimeFigureOut">
              <a:rPr lang="en-US" smtClean="0"/>
              <a:t>12/20/19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0971D-000F-7A48-9332-3D05A76FC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D5270-BB4C-D14D-9242-E6B1724C7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C37-FA45-CF42-A76E-85F4EB30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0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21853-7D06-2F4C-92EA-1BF7B7AD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AFD84-778F-BD43-A0AF-DBC9ECCC9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E291-D13F-BF4E-8E83-A6D6B8542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FA67-5CCE-AF4A-BAA4-733CAE9AD92E}" type="datetimeFigureOut">
              <a:rPr lang="en-US" smtClean="0"/>
              <a:t>12/20/19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60675-DF15-6540-A13B-BBD34C48F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F12A5-321D-5D43-8F5D-2B131737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C37-FA45-CF42-A76E-85F4EB30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5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B14F03-66ED-B940-94B7-EAD8249C1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847BA-6933-6148-A52E-5B3F85089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F1CA2-619B-1247-B960-796965BCF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FA67-5CCE-AF4A-BAA4-733CAE9AD92E}" type="datetimeFigureOut">
              <a:rPr lang="en-US" smtClean="0"/>
              <a:t>12/20/19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DBA75-D766-6541-8BAA-87B238BF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9281C-A0CD-2345-88DB-5B02E57B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C37-FA45-CF42-A76E-85F4EB30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36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0" y="0"/>
            <a:ext cx="12192000" cy="4616000"/>
          </a:xfrm>
          <a:prstGeom prst="rect">
            <a:avLst/>
          </a:prstGeom>
          <a:solidFill>
            <a:srgbClr val="001A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5200"/>
              <a:buNone/>
              <a:defRPr sz="6933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5600" y="4717600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7357" y="5813965"/>
            <a:ext cx="4411420" cy="94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152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3200" y="-431800"/>
            <a:ext cx="12395200" cy="826346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1A57"/>
              </a:buClr>
              <a:buSzPts val="3600"/>
              <a:buNone/>
              <a:defRPr sz="4800">
                <a:solidFill>
                  <a:srgbClr val="001A5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8219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12192000" cy="1516800"/>
          </a:xfrm>
          <a:prstGeom prst="rect">
            <a:avLst/>
          </a:prstGeom>
          <a:solidFill>
            <a:srgbClr val="001A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7398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53423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0"/>
            <a:ext cx="12192000" cy="1516800"/>
          </a:xfrm>
          <a:prstGeom prst="rect">
            <a:avLst/>
          </a:prstGeom>
          <a:solidFill>
            <a:srgbClr val="001A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2378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0" y="0"/>
            <a:ext cx="12192000" cy="1516800"/>
          </a:xfrm>
          <a:prstGeom prst="rect">
            <a:avLst/>
          </a:prstGeom>
          <a:solidFill>
            <a:srgbClr val="001A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2460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0" y="0"/>
            <a:ext cx="12192000" cy="1516800"/>
          </a:xfrm>
          <a:prstGeom prst="rect">
            <a:avLst/>
          </a:prstGeom>
          <a:solidFill>
            <a:srgbClr val="001A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8853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1A57"/>
              </a:buClr>
              <a:buSzPts val="4800"/>
              <a:buNone/>
              <a:defRPr sz="6400">
                <a:solidFill>
                  <a:srgbClr val="001A5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7397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1A57"/>
              </a:buClr>
              <a:buSzPts val="4200"/>
              <a:buNone/>
              <a:defRPr sz="5600">
                <a:solidFill>
                  <a:srgbClr val="001A5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626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AFE58-DC58-D44F-8E9B-20D723B4C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87882-8DB9-EF48-AF6B-CE35EBBC6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3025C-7225-B64D-8453-30E3F18C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FA67-5CCE-AF4A-BAA4-733CAE9AD92E}" type="datetimeFigureOut">
              <a:rPr lang="en-US" smtClean="0"/>
              <a:t>12/20/19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ABE82-3274-7A4E-9C82-10F51C82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499C7-CDCA-4B45-8DB2-D7B00FCC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C37-FA45-CF42-A76E-85F4EB30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94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7349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1A57"/>
              </a:buClr>
              <a:buSzPts val="12000"/>
              <a:buNone/>
              <a:defRPr sz="16000">
                <a:solidFill>
                  <a:srgbClr val="001A5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1A57"/>
              </a:buClr>
              <a:buSzPts val="12000"/>
              <a:buNone/>
              <a:defRPr sz="16000">
                <a:solidFill>
                  <a:srgbClr val="001A5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1A57"/>
              </a:buClr>
              <a:buSzPts val="12000"/>
              <a:buNone/>
              <a:defRPr sz="16000">
                <a:solidFill>
                  <a:srgbClr val="001A5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1A57"/>
              </a:buClr>
              <a:buSzPts val="12000"/>
              <a:buNone/>
              <a:defRPr sz="16000">
                <a:solidFill>
                  <a:srgbClr val="001A5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1A57"/>
              </a:buClr>
              <a:buSzPts val="12000"/>
              <a:buNone/>
              <a:defRPr sz="16000">
                <a:solidFill>
                  <a:srgbClr val="001A5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1A57"/>
              </a:buClr>
              <a:buSzPts val="12000"/>
              <a:buNone/>
              <a:defRPr sz="16000">
                <a:solidFill>
                  <a:srgbClr val="001A5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1A57"/>
              </a:buClr>
              <a:buSzPts val="12000"/>
              <a:buNone/>
              <a:defRPr sz="16000">
                <a:solidFill>
                  <a:srgbClr val="001A5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1A57"/>
              </a:buClr>
              <a:buSzPts val="12000"/>
              <a:buNone/>
              <a:defRPr sz="16000">
                <a:solidFill>
                  <a:srgbClr val="001A5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1A57"/>
              </a:buClr>
              <a:buSzPts val="12000"/>
              <a:buNone/>
              <a:defRPr sz="16000">
                <a:solidFill>
                  <a:srgbClr val="001A57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90001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596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7D2E2-AB0B-EA4F-B32A-1330E6BB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E2F5A-7429-424C-9BD8-A7E7D0519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8A267-608A-BF48-9F4F-3CFE8D613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FA67-5CCE-AF4A-BAA4-733CAE9AD92E}" type="datetimeFigureOut">
              <a:rPr lang="en-US" smtClean="0"/>
              <a:t>12/20/19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A4DA8-039E-DD4A-9E7C-2520EC7A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D0709-14F8-BF4B-8FDA-CB8A8719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C37-FA45-CF42-A76E-85F4EB30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0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408B-3969-DB4C-899E-F74048D2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23914-E34F-E444-8512-3628086B3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7D955-3522-4F4F-A5D0-46112A839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8797D-3C67-A448-8D36-815F5052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FA67-5CCE-AF4A-BAA4-733CAE9AD92E}" type="datetimeFigureOut">
              <a:rPr lang="en-US" smtClean="0"/>
              <a:t>12/20/19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15774-04DA-384A-91B7-44F0850B7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23B91-A1F2-914C-A041-39A58454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C37-FA45-CF42-A76E-85F4EB30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1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1559B-0450-814C-A89C-CBADE9E7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6D199-1789-7546-9E36-8FA0EE3A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F9CDC-142B-404E-B672-EE8FC7757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4A9CE1-E851-804C-A3F0-E34D1C0B3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80BFF-757E-B64B-912F-D1CF28D89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D7127-5BEE-6343-A202-149DC19B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FA67-5CCE-AF4A-BAA4-733CAE9AD92E}" type="datetimeFigureOut">
              <a:rPr lang="en-US" smtClean="0"/>
              <a:t>12/20/19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BE1139-0E6D-534A-8D79-1A874212F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FC54C-5321-B540-8CE4-459429E5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C37-FA45-CF42-A76E-85F4EB30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6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7466-B580-5842-A6CE-26D8CA12B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B9B228-8DD9-2548-A00D-83093D01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FA67-5CCE-AF4A-BAA4-733CAE9AD92E}" type="datetimeFigureOut">
              <a:rPr lang="en-US" smtClean="0"/>
              <a:t>12/20/19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49899E-2C86-F147-85EA-3BC24916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3DF8D-7714-074C-A9ED-0A9BA1F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C37-FA45-CF42-A76E-85F4EB30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C25C8-48B1-6C44-8AB6-A3A529C8B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FA67-5CCE-AF4A-BAA4-733CAE9AD92E}" type="datetimeFigureOut">
              <a:rPr lang="en-US" smtClean="0"/>
              <a:t>12/20/19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8CAF35-85AB-294B-8A33-0307B12D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3F579-B5BD-1B4D-B761-C722E608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C37-FA45-CF42-A76E-85F4EB30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196D-DACD-7C46-B007-7B29D178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426EC-EA84-2744-B0DE-2C5000B60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C920E-6248-784A-A317-60BA37ED3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CDDF1-3E3C-304E-A6F3-4FA81AFA0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FA67-5CCE-AF4A-BAA4-733CAE9AD92E}" type="datetimeFigureOut">
              <a:rPr lang="en-US" smtClean="0"/>
              <a:t>12/20/19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96783-0AAF-2D45-AD39-1301AFB02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EB422-983B-A649-8F48-4B65DF42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C37-FA45-CF42-A76E-85F4EB30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9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2953-7655-C449-8766-FFCABCD6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424AE8-B73A-A443-9839-6C1F34B72D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09E9A-3309-C349-97BF-A67DE41A4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28A15-5CEA-F74C-B7E6-86A5AE252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FA67-5CCE-AF4A-BAA4-733CAE9AD92E}" type="datetimeFigureOut">
              <a:rPr lang="en-US" smtClean="0"/>
              <a:t>12/20/19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F8AF1-E035-7D46-ACF3-FAFDA4EEF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41F91-5A8D-7146-9F4B-8213296BF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C37-FA45-CF42-A76E-85F4EB30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3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528237-20F7-534D-BAA4-20B231CA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E2D82-C42E-AF45-A287-FE00E67C8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46E75-11F0-BF4B-B4E5-6786EB42D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EFA67-5CCE-AF4A-BAA4-733CAE9AD92E}" type="datetimeFigureOut">
              <a:rPr lang="en-US" smtClean="0"/>
              <a:t>12/20/19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C116B-2833-9B4F-9140-FC8E3B2C2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05FF1-E7B1-004B-B697-F3688F1FD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56C37-FA45-CF42-A76E-85F4EB307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2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layfair Display"/>
              <a:buNone/>
              <a:defRPr sz="30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7398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T Sans"/>
              <a:buChar char="●"/>
              <a:defRPr sz="1800"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○"/>
              <a:defRPr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■"/>
              <a:defRPr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●"/>
              <a:defRPr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○"/>
              <a:defRPr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■"/>
              <a:defRPr>
                <a:latin typeface="PT Sans"/>
                <a:ea typeface="PT Sans"/>
                <a:cs typeface="PT Sans"/>
                <a:sym typeface="PT Sa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●"/>
              <a:defRPr>
                <a:latin typeface="PT Sans"/>
                <a:ea typeface="PT Sans"/>
                <a:cs typeface="PT Sans"/>
                <a:sym typeface="PT Sa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T Sans"/>
              <a:buChar char="○"/>
              <a:defRPr>
                <a:latin typeface="PT Sans"/>
                <a:ea typeface="PT Sans"/>
                <a:cs typeface="PT Sans"/>
                <a:sym typeface="PT Sa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T Sans"/>
              <a:buChar char="■"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chemeClr val="dk2"/>
                </a:solidFill>
              </a:defRPr>
            </a:lvl1pPr>
            <a:lvl2pPr lvl="1" algn="r" rtl="0">
              <a:buNone/>
              <a:defRPr sz="1333">
                <a:solidFill>
                  <a:schemeClr val="dk2"/>
                </a:solidFill>
              </a:defRPr>
            </a:lvl2pPr>
            <a:lvl3pPr lvl="2" algn="r" rtl="0">
              <a:buNone/>
              <a:defRPr sz="1333">
                <a:solidFill>
                  <a:schemeClr val="dk2"/>
                </a:solidFill>
              </a:defRPr>
            </a:lvl3pPr>
            <a:lvl4pPr lvl="3" algn="r" rtl="0">
              <a:buNone/>
              <a:defRPr sz="1333">
                <a:solidFill>
                  <a:schemeClr val="dk2"/>
                </a:solidFill>
              </a:defRPr>
            </a:lvl4pPr>
            <a:lvl5pPr lvl="4" algn="r" rtl="0">
              <a:buNone/>
              <a:defRPr sz="1333">
                <a:solidFill>
                  <a:schemeClr val="dk2"/>
                </a:solidFill>
              </a:defRPr>
            </a:lvl5pPr>
            <a:lvl6pPr lvl="5" algn="r" rtl="0">
              <a:buNone/>
              <a:defRPr sz="1333">
                <a:solidFill>
                  <a:schemeClr val="dk2"/>
                </a:solidFill>
              </a:defRPr>
            </a:lvl6pPr>
            <a:lvl7pPr lvl="6" algn="r" rtl="0">
              <a:buNone/>
              <a:defRPr sz="1333">
                <a:solidFill>
                  <a:schemeClr val="dk2"/>
                </a:solidFill>
              </a:defRPr>
            </a:lvl7pPr>
            <a:lvl8pPr lvl="7" algn="r" rtl="0">
              <a:buNone/>
              <a:defRPr sz="1333">
                <a:solidFill>
                  <a:schemeClr val="dk2"/>
                </a:solidFill>
              </a:defRPr>
            </a:lvl8pPr>
            <a:lvl9pPr lvl="8" algn="r" rtl="0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668132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seglobal.org/climate-science-research-united-states-and-us-territori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345211" y="851967"/>
            <a:ext cx="113608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4000"/>
              <a:t>CLIMATE SCIENCE RESEARCH IN THE</a:t>
            </a:r>
            <a:endParaRPr sz="4000"/>
          </a:p>
          <a:p>
            <a:r>
              <a:rPr lang="en" sz="4000"/>
              <a:t>UNITED STATES AND U.S. TERRITORIES</a:t>
            </a:r>
            <a:endParaRPr sz="4000"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0" y="4595679"/>
            <a:ext cx="12192000" cy="128843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>
              <a:buClrTx/>
              <a:buSzTx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Goldman,  E.B. and M. </a:t>
            </a:r>
            <a:r>
              <a:rPr lang="en-US" sz="18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Hyams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 2019. </a:t>
            </a:r>
            <a:r>
              <a:rPr lang="en-US" sz="18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Climate Science Research in the United States and U.S. Territories: Survey of Scientific Publications from Selected Public Universities (2014-2018). 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 National Council for Science and the Environment: Washington, D.C. </a:t>
            </a:r>
            <a:r>
              <a:rPr lang="en-US" sz="1800" dirty="0">
                <a:hlinkClick r:id="rId3"/>
              </a:rPr>
              <a:t>https://www.ncseglobal.org/climate-science-research-united-states-and-us-territories</a:t>
            </a:r>
            <a:endParaRPr lang="en-US" sz="1800" dirty="0"/>
          </a:p>
          <a:p>
            <a:pPr marL="0" lvl="0" indent="0" algn="l">
              <a:buClrTx/>
              <a:buSzTx/>
            </a:pPr>
            <a:endParaRPr lang="en-US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0" indent="0" algn="r"/>
            <a:endParaRPr sz="2667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063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Methodology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415600" y="17398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" sz="2400" dirty="0"/>
              <a:t>Universities selected based on land-grant status, largest research institution in the state, and/or host for the state climatology office.</a:t>
            </a:r>
            <a:endParaRPr sz="2400" dirty="0"/>
          </a:p>
          <a:p>
            <a:pPr>
              <a:lnSpc>
                <a:spcPct val="114000"/>
              </a:lnSpc>
              <a:spcBef>
                <a:spcPts val="1867"/>
              </a:spcBef>
            </a:pPr>
            <a:r>
              <a:rPr lang="en" sz="2400" dirty="0"/>
              <a:t>Bibliometric analysis through </a:t>
            </a:r>
            <a:r>
              <a:rPr lang="en" sz="2400" i="1" dirty="0"/>
              <a:t>Web of Science </a:t>
            </a:r>
            <a:r>
              <a:rPr lang="en" sz="2400" dirty="0"/>
              <a:t>used to identify papers published at 80 public universities in the U.S. and U.S. territories between 2014-2018 that focus on climate-related science.</a:t>
            </a:r>
            <a:endParaRPr sz="2400" dirty="0"/>
          </a:p>
          <a:p>
            <a:pPr>
              <a:lnSpc>
                <a:spcPct val="114000"/>
              </a:lnSpc>
              <a:spcBef>
                <a:spcPts val="1867"/>
              </a:spcBef>
              <a:spcAft>
                <a:spcPts val="1867"/>
              </a:spcAft>
            </a:pPr>
            <a:r>
              <a:rPr lang="en" sz="2400" dirty="0"/>
              <a:t>Keyword analysis using </a:t>
            </a:r>
            <a:r>
              <a:rPr lang="en" sz="2400" dirty="0" err="1"/>
              <a:t>VOSViewer</a:t>
            </a:r>
            <a:r>
              <a:rPr lang="en" sz="2400" dirty="0"/>
              <a:t> identified titles and abstracts of published journal articles to identify key areas of research in each state.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01049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31100" y="38100"/>
            <a:ext cx="11360800" cy="124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/>
              <a:t>Major Finding </a:t>
            </a:r>
            <a:r>
              <a:rPr lang="en" sz="4267"/>
              <a:t>1</a:t>
            </a:r>
            <a:r>
              <a:rPr lang="en" sz="3200"/>
              <a:t>: Climate research is happening in all states and U.S. territories</a:t>
            </a:r>
            <a:endParaRPr sz="3200"/>
          </a:p>
          <a:p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l="1981" t="4086" r="1837" b="3671"/>
          <a:stretch/>
        </p:blipFill>
        <p:spPr>
          <a:xfrm>
            <a:off x="0" y="1432828"/>
            <a:ext cx="12191997" cy="5846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55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415600" y="1268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/>
              <a:t>Major Finding </a:t>
            </a:r>
            <a:r>
              <a:rPr lang="en" sz="4267"/>
              <a:t>2</a:t>
            </a:r>
            <a:r>
              <a:rPr lang="en" sz="3200"/>
              <a:t>: Regionally, scientists study locally relevant topics</a:t>
            </a:r>
            <a:endParaRPr sz="3200"/>
          </a:p>
          <a:p>
            <a:pPr>
              <a:buClr>
                <a:schemeClr val="dk1"/>
              </a:buClr>
              <a:buSzPts val="1100"/>
            </a:pPr>
            <a:endParaRPr sz="3200"/>
          </a:p>
          <a:p>
            <a:endParaRPr sz="3200"/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l="1910" t="3140" r="1592" b="3948"/>
          <a:stretch/>
        </p:blipFill>
        <p:spPr>
          <a:xfrm>
            <a:off x="-38966" y="1518767"/>
            <a:ext cx="12230964" cy="5888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284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81000" y="318367"/>
            <a:ext cx="129540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79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415600" y="126833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/>
              <a:t>Major Finding </a:t>
            </a:r>
            <a:r>
              <a:rPr lang="en" sz="4267"/>
              <a:t>3</a:t>
            </a:r>
            <a:r>
              <a:rPr lang="en" sz="3200"/>
              <a:t>: Climate science research increasingly focuses on impacts </a:t>
            </a:r>
            <a:endParaRPr sz="3200"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34" y="1556267"/>
            <a:ext cx="7049701" cy="518696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6997500" y="1738667"/>
            <a:ext cx="4778800" cy="4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marR="118530" indent="-423323" defTabSz="1219170">
              <a:lnSpc>
                <a:spcPct val="120000"/>
              </a:lnSpc>
              <a:buClr>
                <a:srgbClr val="263238"/>
              </a:buClr>
              <a:buSzPts val="1400"/>
              <a:buFont typeface="PT Sans"/>
              <a:buChar char="●"/>
            </a:pPr>
            <a:r>
              <a:rPr lang="en" sz="1867" kern="0">
                <a:solidFill>
                  <a:srgbClr val="263238"/>
                </a:solidFill>
                <a:latin typeface="PT Sans"/>
                <a:ea typeface="PT Sans"/>
                <a:cs typeface="PT Sans"/>
                <a:sym typeface="PT Sans"/>
              </a:rPr>
              <a:t>Southern Great Plains link strength analysis over time. </a:t>
            </a:r>
            <a:endParaRPr sz="1867" kern="0">
              <a:solidFill>
                <a:srgbClr val="26323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609585" marR="118530" indent="-423323" defTabSz="1219170">
              <a:lnSpc>
                <a:spcPct val="120000"/>
              </a:lnSpc>
              <a:buClr>
                <a:srgbClr val="263238"/>
              </a:buClr>
              <a:buSzPts val="1400"/>
              <a:buFont typeface="PT Sans"/>
              <a:buChar char="●"/>
            </a:pPr>
            <a:r>
              <a:rPr lang="en" sz="1867" kern="0">
                <a:solidFill>
                  <a:srgbClr val="263238"/>
                </a:solidFill>
                <a:latin typeface="PT Sans"/>
                <a:ea typeface="PT Sans"/>
                <a:cs typeface="PT Sans"/>
                <a:sym typeface="PT Sans"/>
              </a:rPr>
              <a:t>Note the emergence of more </a:t>
            </a:r>
            <a:r>
              <a:rPr lang="en" sz="1867" b="1" kern="0">
                <a:solidFill>
                  <a:srgbClr val="263238"/>
                </a:solidFill>
                <a:latin typeface="PT Sans"/>
                <a:ea typeface="PT Sans"/>
                <a:cs typeface="PT Sans"/>
                <a:sym typeface="PT Sans"/>
              </a:rPr>
              <a:t>adaptation-oriented keywords over time (transition blue to yellow)</a:t>
            </a:r>
            <a:r>
              <a:rPr lang="en" sz="1867" kern="0">
                <a:solidFill>
                  <a:srgbClr val="263238"/>
                </a:solidFill>
                <a:latin typeface="PT Sans"/>
                <a:ea typeface="PT Sans"/>
                <a:cs typeface="PT Sans"/>
                <a:sym typeface="PT Sans"/>
              </a:rPr>
              <a:t>, including ‘adaptation,’ ‘irrigation,’ ‘crop yield,’ ‘heat stress,’ and ‘river basin.’ </a:t>
            </a:r>
            <a:endParaRPr sz="1867" kern="0">
              <a:solidFill>
                <a:srgbClr val="26323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609585" marR="118530" indent="-423323" defTabSz="1219170">
              <a:lnSpc>
                <a:spcPct val="120000"/>
              </a:lnSpc>
              <a:buClr>
                <a:srgbClr val="263238"/>
              </a:buClr>
              <a:buSzPts val="1400"/>
              <a:buFont typeface="PT Sans"/>
              <a:buChar char="●"/>
            </a:pPr>
            <a:r>
              <a:rPr lang="en" sz="1867" kern="0">
                <a:solidFill>
                  <a:srgbClr val="263238"/>
                </a:solidFill>
                <a:latin typeface="PT Sans"/>
                <a:ea typeface="PT Sans"/>
                <a:cs typeface="PT Sans"/>
                <a:sym typeface="PT Sans"/>
              </a:rPr>
              <a:t>This suggests a shift away from more fundamental climate science (see prevalence of keywords such as ‘El Nino’ and ‘dynamics’ in 2015 as compared to more recent years).</a:t>
            </a:r>
            <a:endParaRPr sz="1867" kern="0">
              <a:solidFill>
                <a:srgbClr val="263238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12838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415600" y="946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933"/>
              <a:t>Major Finding </a:t>
            </a:r>
            <a:r>
              <a:rPr lang="en" sz="4267"/>
              <a:t>4</a:t>
            </a:r>
            <a:r>
              <a:rPr lang="en" sz="2933"/>
              <a:t>: Universities do not provide comprehensive and uniform access to these resources through online repositories</a:t>
            </a:r>
            <a:endParaRPr sz="2933"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415600" y="17398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74121">
              <a:lnSpc>
                <a:spcPct val="112000"/>
              </a:lnSpc>
              <a:buClr>
                <a:schemeClr val="dk1"/>
              </a:buClr>
              <a:buSzPts val="2000"/>
            </a:pPr>
            <a:r>
              <a:rPr lang="en" sz="2667">
                <a:solidFill>
                  <a:schemeClr val="dk1"/>
                </a:solidFill>
              </a:rPr>
              <a:t>University websites are highly variable in terms of the information they provide related to climate science research on campus. </a:t>
            </a:r>
            <a:endParaRPr sz="2667">
              <a:solidFill>
                <a:schemeClr val="dk1"/>
              </a:solidFill>
            </a:endParaRPr>
          </a:p>
          <a:p>
            <a:pPr indent="-474121">
              <a:lnSpc>
                <a:spcPct val="112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000"/>
            </a:pPr>
            <a:r>
              <a:rPr lang="en" sz="2667">
                <a:solidFill>
                  <a:schemeClr val="dk1"/>
                </a:solidFill>
              </a:rPr>
              <a:t>Locally-produced research can help decision-makers respond to local climate-related issues and may invoke more trust with local constituencies, but ready access to this information by decision-makers remains a challenge.</a:t>
            </a:r>
            <a:endParaRPr sz="2667"/>
          </a:p>
        </p:txBody>
      </p:sp>
    </p:spTree>
    <p:extLst>
      <p:ext uri="{BB962C8B-B14F-4D97-AF65-F5344CB8AC3E}">
        <p14:creationId xmlns:p14="http://schemas.microsoft.com/office/powerpoint/2010/main" val="3110718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115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Google Shape;174;g62dfff9435_0_186"/>
          <p:cNvSpPr txBox="1"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prstGeom prst="rect">
            <a:avLst/>
          </a:prstGeom>
        </p:spPr>
        <p:txBody>
          <a:bodyPr spcFirstLastPara="1" vert="horz" lIns="91425" tIns="45700" rIns="91425" bIns="45700" rtlCol="0" anchorCtr="0">
            <a:normAutofit/>
          </a:bodyPr>
          <a:lstStyle/>
          <a:p>
            <a:pPr algn="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b="1" dirty="0">
                <a:solidFill>
                  <a:schemeClr val="accent1"/>
                </a:solidFill>
              </a:rPr>
              <a:t>Discussion</a:t>
            </a:r>
          </a:p>
        </p:txBody>
      </p:sp>
      <p:cxnSp>
        <p:nvCxnSpPr>
          <p:cNvPr id="178" name="Straight Connector 117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Google Shape;175;g62dfff9435_0_186"/>
          <p:cNvSpPr txBox="1">
            <a:spLocks noGrp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spcFirstLastPara="1" vert="horz" lIns="91425" tIns="45700" rIns="91425" bIns="45700" rtlCol="0" anchor="ctr" anchorCtr="0">
            <a:normAutofit/>
          </a:bodyPr>
          <a:lstStyle/>
          <a:p>
            <a:pPr marL="660400" indent="-457200">
              <a:spcBef>
                <a:spcPts val="0"/>
              </a:spcBef>
              <a:spcAft>
                <a:spcPts val="600"/>
              </a:spcAft>
              <a:buSzPts val="3200"/>
            </a:pPr>
            <a:r>
              <a:rPr lang="en-US" sz="2600" dirty="0"/>
              <a:t>Other examples of what institutions are doing related to climate action</a:t>
            </a:r>
          </a:p>
          <a:p>
            <a:pPr marL="203200" indent="0">
              <a:spcBef>
                <a:spcPts val="0"/>
              </a:spcBef>
              <a:spcAft>
                <a:spcPts val="600"/>
              </a:spcAft>
              <a:buSzPts val="3200"/>
              <a:buNone/>
            </a:pPr>
            <a:endParaRPr lang="en-US" sz="2000" dirty="0"/>
          </a:p>
          <a:p>
            <a:pPr marL="660400" indent="-457200">
              <a:spcBef>
                <a:spcPts val="0"/>
              </a:spcBef>
              <a:spcAft>
                <a:spcPts val="600"/>
              </a:spcAft>
              <a:buSzPts val="3200"/>
            </a:pPr>
            <a:r>
              <a:rPr lang="en-US" sz="2600" dirty="0"/>
              <a:t>Ideas on how to enhance boundary-spanning between:</a:t>
            </a:r>
          </a:p>
          <a:p>
            <a:pPr marL="203200" indent="0">
              <a:spcBef>
                <a:spcPts val="0"/>
              </a:spcBef>
              <a:spcAft>
                <a:spcPts val="600"/>
              </a:spcAft>
              <a:buSzPts val="3200"/>
              <a:buNone/>
            </a:pPr>
            <a:endParaRPr lang="en-US" sz="1000" dirty="0"/>
          </a:p>
          <a:p>
            <a:pPr marL="1117600" lvl="1" indent="-457200">
              <a:spcBef>
                <a:spcPts val="0"/>
              </a:spcBef>
              <a:spcAft>
                <a:spcPts val="600"/>
              </a:spcAft>
              <a:buSzPts val="3200"/>
            </a:pPr>
            <a:r>
              <a:rPr lang="en-US" sz="2200" dirty="0">
                <a:solidFill>
                  <a:srgbClr val="0070C0"/>
                </a:solidFill>
              </a:rPr>
              <a:t>Institutions and communities</a:t>
            </a:r>
          </a:p>
          <a:p>
            <a:pPr marL="1117600" lvl="1" indent="-457200">
              <a:spcBef>
                <a:spcPts val="0"/>
              </a:spcBef>
              <a:spcAft>
                <a:spcPts val="600"/>
              </a:spcAft>
              <a:buSzPts val="3200"/>
            </a:pPr>
            <a:r>
              <a:rPr lang="en-US" sz="2200" dirty="0">
                <a:solidFill>
                  <a:srgbClr val="0070C0"/>
                </a:solidFill>
              </a:rPr>
              <a:t>Researchers/educators and the public</a:t>
            </a:r>
          </a:p>
          <a:p>
            <a:pPr marL="1117600" lvl="1" indent="-457200">
              <a:spcBef>
                <a:spcPts val="0"/>
              </a:spcBef>
              <a:spcAft>
                <a:spcPts val="600"/>
              </a:spcAft>
              <a:buSzPts val="3200"/>
            </a:pPr>
            <a:r>
              <a:rPr lang="en-US" sz="2200" dirty="0">
                <a:solidFill>
                  <a:srgbClr val="0070C0"/>
                </a:solidFill>
              </a:rPr>
              <a:t>Researchers and decision makers at the local, regional, national and international levels</a:t>
            </a:r>
          </a:p>
          <a:p>
            <a:pPr marL="660400" indent="-457200">
              <a:spcBef>
                <a:spcPts val="0"/>
              </a:spcBef>
              <a:spcAft>
                <a:spcPts val="600"/>
              </a:spcAft>
              <a:buSzPts val="32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3832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386</Words>
  <Application>Microsoft Macintosh PowerPoint</Application>
  <PresentationFormat>Widescreen</PresentationFormat>
  <Paragraphs>24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Playfair Display</vt:lpstr>
      <vt:lpstr>PT Sans</vt:lpstr>
      <vt:lpstr>Times New Roman</vt:lpstr>
      <vt:lpstr>Office Theme</vt:lpstr>
      <vt:lpstr>Simple Light</vt:lpstr>
      <vt:lpstr>CLIMATE SCIENCE RESEARCH IN THE UNITED STATES AND U.S. TERRITORIES</vt:lpstr>
      <vt:lpstr>Methodology</vt:lpstr>
      <vt:lpstr>Major Finding 1: Climate research is happening in all states and U.S. territories </vt:lpstr>
      <vt:lpstr>Major Finding 2: Regionally, scientists study locally relevant topics  </vt:lpstr>
      <vt:lpstr>PowerPoint Presentation</vt:lpstr>
      <vt:lpstr>Major Finding 3: Climate science research increasingly focuses on impacts </vt:lpstr>
      <vt:lpstr>Major Finding 4: Universities do not provide comprehensive and uniform access to these resources through online repositories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Contributions of Higher Education to Climate Action and Implementation of the Paris Agreement </dc:title>
  <dc:creator>Microsoft Office User</dc:creator>
  <cp:lastModifiedBy>Microsoft Office User</cp:lastModifiedBy>
  <cp:revision>10</cp:revision>
  <dcterms:created xsi:type="dcterms:W3CDTF">2019-12-02T14:45:25Z</dcterms:created>
  <dcterms:modified xsi:type="dcterms:W3CDTF">2019-12-20T15:43:32Z</dcterms:modified>
</cp:coreProperties>
</file>