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04" r:id="rId2"/>
    <p:sldId id="336" r:id="rId3"/>
    <p:sldId id="256" r:id="rId4"/>
    <p:sldId id="424" r:id="rId5"/>
    <p:sldId id="351" r:id="rId6"/>
    <p:sldId id="352" r:id="rId7"/>
    <p:sldId id="348" r:id="rId8"/>
    <p:sldId id="349" r:id="rId9"/>
    <p:sldId id="350" r:id="rId10"/>
    <p:sldId id="402" r:id="rId11"/>
    <p:sldId id="405" r:id="rId12"/>
    <p:sldId id="353" r:id="rId13"/>
    <p:sldId id="357" r:id="rId14"/>
    <p:sldId id="409" r:id="rId15"/>
    <p:sldId id="410" r:id="rId16"/>
    <p:sldId id="408" r:id="rId17"/>
    <p:sldId id="412" r:id="rId18"/>
    <p:sldId id="413" r:id="rId19"/>
    <p:sldId id="414" r:id="rId20"/>
    <p:sldId id="415" r:id="rId21"/>
    <p:sldId id="416" r:id="rId22"/>
    <p:sldId id="425" r:id="rId23"/>
    <p:sldId id="426" r:id="rId24"/>
    <p:sldId id="427" r:id="rId25"/>
    <p:sldId id="428" r:id="rId26"/>
    <p:sldId id="42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3" d="100"/>
          <a:sy n="63" d="100"/>
        </p:scale>
        <p:origin x="-159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A75548-7211-47CA-9B28-6BECDB1961C8}" type="datetimeFigureOut">
              <a:rPr lang="en-US" smtClean="0"/>
              <a:pPr/>
              <a:t>10/26/2016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B0BD6-4D13-47D7-8D43-28E641C393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33DDB-2FAB-4CB1-BCFA-336F6FF4F6D5}"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96ACC-C22F-464B-A57B-239FD29BB3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08" tIns="45705" rIns="91408" bIns="45705" anchor="b"/>
          <a:lstStyle/>
          <a:p>
            <a:pPr algn="r" defTabSz="914284"/>
            <a:fld id="{68FAF619-A8AF-4AF8-959D-2D730488ACDA}" type="slidenum">
              <a:rPr lang="en-US" sz="1200"/>
              <a:pPr algn="r" defTabSz="914284"/>
              <a:t>3</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08" tIns="45705" rIns="91408" bIns="45705" anchor="b"/>
          <a:lstStyle/>
          <a:p>
            <a:pPr algn="r" defTabSz="914284"/>
            <a:fld id="{68FAF619-A8AF-4AF8-959D-2D730488ACDA}" type="slidenum">
              <a:rPr lang="en-US" sz="1200"/>
              <a:pPr algn="r" defTabSz="914284"/>
              <a:t>4</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419" tIns="45710" rIns="91419" bIns="45710" anchor="b"/>
          <a:lstStyle/>
          <a:p>
            <a:pPr algn="r" eaLnBrk="1" hangingPunct="1"/>
            <a:fld id="{110BD8CB-F4EB-4DC3-A9DC-3E5D2C5B2756}" type="slidenum">
              <a:rPr lang="en-US" altLang="en-US" sz="1200"/>
              <a:pPr algn="r" eaLnBrk="1" hangingPunct="1"/>
              <a:t>8</a:t>
            </a:fld>
            <a:endParaRPr lang="en-US" altLang="en-US" sz="1200"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4575175"/>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3400" b="1" dirty="0" smtClean="0"/>
              <a:t>Up and down the scales of time and place: Integrating global trends and local decisions to make the world more food-secure by 2050</a:t>
            </a:r>
            <a:br>
              <a:rPr lang="en-US" sz="3400" b="1" dirty="0" smtClean="0"/>
            </a:br>
            <a:r>
              <a:rPr lang="en-US" sz="3400" b="1" dirty="0" smtClean="0"/>
              <a:t/>
            </a:r>
            <a:br>
              <a:rPr lang="en-US" sz="3400" b="1" dirty="0" smtClean="0"/>
            </a:br>
            <a:r>
              <a:rPr lang="en-US" sz="3400" b="1" dirty="0" smtClean="0"/>
              <a:t>International Food Policy Research Institute (IFPRI</a:t>
            </a:r>
            <a:r>
              <a:rPr lang="en-US" b="1" dirty="0" smtClean="0"/>
              <a:t>) </a:t>
            </a:r>
            <a:br>
              <a:rPr lang="en-US" b="1" dirty="0" smtClean="0"/>
            </a:br>
            <a:endParaRPr lang="en-US" dirty="0"/>
          </a:p>
        </p:txBody>
      </p:sp>
      <p:pic>
        <p:nvPicPr>
          <p:cNvPr id="82946" name="Picture 2" descr="LOGO_IFPRI_40th_F-small"/>
          <p:cNvPicPr>
            <a:picLocks noChangeAspect="1" noChangeArrowheads="1"/>
          </p:cNvPicPr>
          <p:nvPr/>
        </p:nvPicPr>
        <p:blipFill>
          <a:blip r:embed="rId2"/>
          <a:srcRect/>
          <a:stretch>
            <a:fillRect/>
          </a:stretch>
        </p:blipFill>
        <p:spPr bwMode="auto">
          <a:xfrm>
            <a:off x="6096000" y="152400"/>
            <a:ext cx="2743200" cy="1828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000" b="1" dirty="0" smtClean="0">
                <a:latin typeface="Candara" pitchFamily="34" charset="0"/>
              </a:rPr>
              <a:t> </a:t>
            </a:r>
            <a:r>
              <a:rPr lang="en-US" altLang="en-US" sz="2400" b="1" dirty="0" smtClean="0">
                <a:solidFill>
                  <a:schemeClr val="accent2">
                    <a:lumMod val="75000"/>
                  </a:schemeClr>
                </a:solidFill>
                <a:latin typeface="Candara" pitchFamily="34" charset="0"/>
              </a:rPr>
              <a:t>Indian Situation</a:t>
            </a:r>
            <a:endParaRPr lang="en-US" altLang="en-US" sz="24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a:bodyPr>
          <a:lstStyle/>
          <a:p>
            <a:pPr marL="0" lvl="1" indent="0" algn="just" eaLnBrk="1" hangingPunct="1">
              <a:buNone/>
            </a:pPr>
            <a:r>
              <a:rPr lang="en-US" altLang="en-US" sz="2400" dirty="0" smtClean="0">
                <a:latin typeface="+mj-lt"/>
              </a:rPr>
              <a:t>India has taken series of initiatives targeting meeting of challenges  at local level by farmers with  emphasis on strengthening their knowledge,  capacity and provide them tools to make their agriculture Climate Resilient. </a:t>
            </a:r>
          </a:p>
          <a:p>
            <a:pPr marL="0" lvl="1" indent="0" algn="just" eaLnBrk="1" hangingPunct="1">
              <a:buNone/>
            </a:pPr>
            <a:endParaRPr lang="en-US" altLang="en-US" sz="2400" dirty="0" smtClean="0">
              <a:latin typeface="+mj-lt"/>
            </a:endParaRPr>
          </a:p>
          <a:p>
            <a:pPr marL="0" lvl="1" indent="0" algn="just" eaLnBrk="1" hangingPunct="1">
              <a:buNone/>
            </a:pPr>
            <a:r>
              <a:rPr lang="en-US" altLang="en-US" sz="2400" dirty="0" smtClean="0">
                <a:latin typeface="+mj-lt"/>
              </a:rPr>
              <a:t>The initiative include National Missions on:</a:t>
            </a:r>
          </a:p>
          <a:p>
            <a:pPr marL="457200" lvl="1" indent="-457200" algn="just">
              <a:buFont typeface="Wingdings" pitchFamily="2" charset="2"/>
              <a:buChar char="§"/>
            </a:pPr>
            <a:r>
              <a:rPr lang="en-US" altLang="en-US" sz="2400" dirty="0" smtClean="0">
                <a:latin typeface="+mj-lt"/>
              </a:rPr>
              <a:t>Food  security</a:t>
            </a:r>
          </a:p>
          <a:p>
            <a:pPr marL="457200" lvl="1" indent="-457200" algn="just">
              <a:buFont typeface="Wingdings" pitchFamily="2" charset="2"/>
              <a:buChar char="§"/>
            </a:pPr>
            <a:r>
              <a:rPr lang="en-US" altLang="en-US" sz="2400" dirty="0" smtClean="0">
                <a:latin typeface="+mj-lt"/>
              </a:rPr>
              <a:t>Integrated development of Horticulture</a:t>
            </a:r>
          </a:p>
          <a:p>
            <a:pPr marL="457200" lvl="1" indent="-457200" algn="just">
              <a:buFont typeface="Wingdings" pitchFamily="2" charset="2"/>
              <a:buChar char="§"/>
            </a:pPr>
            <a:r>
              <a:rPr lang="en-US" altLang="en-US" sz="2400" dirty="0" smtClean="0">
                <a:latin typeface="+mj-lt"/>
              </a:rPr>
              <a:t>Sustainable Agriculture</a:t>
            </a:r>
          </a:p>
          <a:p>
            <a:pPr marL="457200" lvl="1" indent="-457200" algn="just">
              <a:buFont typeface="Wingdings" pitchFamily="2" charset="2"/>
              <a:buChar char="§"/>
            </a:pPr>
            <a:r>
              <a:rPr lang="en-US" altLang="en-US" sz="2400" dirty="0" smtClean="0">
                <a:latin typeface="+mj-lt"/>
              </a:rPr>
              <a:t>Soil Health Card</a:t>
            </a:r>
          </a:p>
          <a:p>
            <a:pPr marL="457200" lvl="1" indent="-457200" algn="just">
              <a:buFont typeface="Wingdings" pitchFamily="2" charset="2"/>
              <a:buChar char="§"/>
            </a:pPr>
            <a:r>
              <a:rPr lang="en-US" altLang="en-US" sz="2400" dirty="0" smtClean="0">
                <a:latin typeface="+mj-lt"/>
              </a:rPr>
              <a:t>Water Mission</a:t>
            </a:r>
          </a:p>
          <a:p>
            <a:pPr marL="457200" lvl="1" indent="-457200" algn="just">
              <a:buFont typeface="Wingdings" pitchFamily="2" charset="2"/>
              <a:buChar char="§"/>
            </a:pPr>
            <a:r>
              <a:rPr lang="en-US" altLang="en-US" sz="2400" dirty="0" smtClean="0">
                <a:latin typeface="+mj-lt"/>
              </a:rPr>
              <a:t>Integrated water harvesting,  conservation and use of micro irrigation.  </a:t>
            </a:r>
          </a:p>
          <a:p>
            <a:pPr marL="854075" lvl="1" indent="-854075">
              <a:buNone/>
            </a:pPr>
            <a:endParaRPr lang="en-US" altLang="en-US" sz="1800" dirty="0" smtClean="0"/>
          </a:p>
          <a:p>
            <a:pPr marL="0" lvl="1" indent="0">
              <a:buFont typeface="Wingdings" pitchFamily="2" charset="2"/>
              <a:buChar char="q"/>
            </a:pPr>
            <a:endParaRPr lang="en-US" altLang="en-US" sz="1800" dirty="0" smtClean="0"/>
          </a:p>
          <a:p>
            <a:pPr eaLnBrk="1" hangingPunct="1">
              <a:buFont typeface="Arial" pitchFamily="34" charset="0"/>
              <a:buNone/>
            </a:pPr>
            <a:endParaRPr lang="en-US" altLang="en-US" sz="18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10</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0"/>
            <a:ext cx="8229600" cy="10668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800" b="1" dirty="0" smtClean="0">
                <a:solidFill>
                  <a:schemeClr val="accent2">
                    <a:lumMod val="75000"/>
                  </a:schemeClr>
                </a:solidFill>
                <a:latin typeface="Candara" pitchFamily="34" charset="0"/>
              </a:rPr>
              <a:t>National Initiative for Climate Resilient Agriculture </a:t>
            </a:r>
            <a:br>
              <a:rPr lang="en-US" altLang="en-US" sz="2800" b="1" dirty="0" smtClean="0">
                <a:solidFill>
                  <a:schemeClr val="accent2">
                    <a:lumMod val="75000"/>
                  </a:schemeClr>
                </a:solidFill>
                <a:latin typeface="Candara" pitchFamily="34" charset="0"/>
              </a:rPr>
            </a:br>
            <a:r>
              <a:rPr lang="en-US" altLang="en-US" sz="2800" b="1" dirty="0" smtClean="0">
                <a:solidFill>
                  <a:schemeClr val="accent2">
                    <a:lumMod val="75000"/>
                  </a:schemeClr>
                </a:solidFill>
                <a:latin typeface="Candara" pitchFamily="34" charset="0"/>
              </a:rPr>
              <a:t>(NICRA) – Indian Council of Agricultural Research</a:t>
            </a:r>
            <a:endParaRPr lang="en-US" altLang="en-US" sz="2800" b="1" dirty="0" smtClean="0">
              <a:solidFill>
                <a:schemeClr val="accent2">
                  <a:lumMod val="75000"/>
                </a:schemeClr>
              </a:solidFill>
            </a:endParaRPr>
          </a:p>
        </p:txBody>
      </p:sp>
      <p:sp>
        <p:nvSpPr>
          <p:cNvPr id="19459" name="Content Placeholder 2"/>
          <p:cNvSpPr>
            <a:spLocks noGrp="1"/>
          </p:cNvSpPr>
          <p:nvPr>
            <p:ph idx="1"/>
          </p:nvPr>
        </p:nvSpPr>
        <p:spPr>
          <a:xfrm>
            <a:off x="838200" y="1600200"/>
            <a:ext cx="8229600" cy="5105400"/>
          </a:xfrm>
        </p:spPr>
        <p:txBody>
          <a:bodyPr>
            <a:normAutofit/>
          </a:bodyPr>
          <a:lstStyle/>
          <a:p>
            <a:pPr marL="854075" lvl="1" indent="-854075">
              <a:buNone/>
            </a:pPr>
            <a:endParaRPr lang="en-US" altLang="en-US" sz="1800" dirty="0" smtClean="0"/>
          </a:p>
          <a:p>
            <a:pPr marL="0" lvl="1" indent="0">
              <a:buFont typeface="Wingdings" pitchFamily="2" charset="2"/>
              <a:buChar char="q"/>
            </a:pPr>
            <a:endParaRPr lang="en-US" altLang="en-US" sz="1800" dirty="0" smtClean="0"/>
          </a:p>
          <a:p>
            <a:r>
              <a:rPr lang="en-US" altLang="en-US" sz="2400" dirty="0" smtClean="0"/>
              <a:t>It is a Comprehensive Research , Development  &amp; Extension Education Programme. </a:t>
            </a:r>
          </a:p>
          <a:p>
            <a:r>
              <a:rPr lang="en-US" altLang="en-US" sz="2400" dirty="0" smtClean="0"/>
              <a:t>Contingency Plan for every Block  - how to manage crops in wake up of unforeseen weather like delay in rain, floods etc.</a:t>
            </a:r>
          </a:p>
          <a:p>
            <a:r>
              <a:rPr lang="en-US" altLang="en-US" sz="2400" dirty="0" smtClean="0"/>
              <a:t>Implemented throughout the country.  </a:t>
            </a:r>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11</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81000"/>
            <a:ext cx="8229600" cy="1143000"/>
          </a:xfrm>
        </p:spPr>
        <p:txBody>
          <a:bodyPr>
            <a:normAutofit/>
          </a:bodyPr>
          <a:lstStyle/>
          <a:p>
            <a:pPr eaLnBrk="1" hangingPunct="1"/>
            <a:r>
              <a:rPr lang="en-US" altLang="en-US" sz="3200" b="1" dirty="0" smtClean="0">
                <a:solidFill>
                  <a:schemeClr val="accent2">
                    <a:lumMod val="75000"/>
                  </a:schemeClr>
                </a:solidFill>
              </a:rPr>
              <a:t>THE INITIATIVES</a:t>
            </a:r>
            <a:br>
              <a:rPr lang="en-US" altLang="en-US" sz="3200" b="1" dirty="0" smtClean="0">
                <a:solidFill>
                  <a:schemeClr val="accent2">
                    <a:lumMod val="75000"/>
                  </a:schemeClr>
                </a:solidFill>
              </a:rPr>
            </a:br>
            <a:endParaRPr lang="en-US" altLang="en-US" sz="3200" b="1" dirty="0" smtClean="0">
              <a:solidFill>
                <a:schemeClr val="accent2">
                  <a:lumMod val="75000"/>
                </a:schemeClr>
              </a:solidFill>
            </a:endParaRPr>
          </a:p>
        </p:txBody>
      </p:sp>
      <p:sp>
        <p:nvSpPr>
          <p:cNvPr id="39939" name="Content Placeholder 2"/>
          <p:cNvSpPr>
            <a:spLocks noGrp="1"/>
          </p:cNvSpPr>
          <p:nvPr>
            <p:ph idx="1"/>
          </p:nvPr>
        </p:nvSpPr>
        <p:spPr>
          <a:xfrm>
            <a:off x="685800" y="1143000"/>
            <a:ext cx="8077200" cy="4953000"/>
          </a:xfrm>
        </p:spPr>
        <p:txBody>
          <a:bodyPr rtlCol="0">
            <a:normAutofit/>
          </a:bodyPr>
          <a:lstStyle/>
          <a:p>
            <a:pPr marL="0" indent="0">
              <a:spcBef>
                <a:spcPts val="0"/>
              </a:spcBef>
              <a:buNone/>
              <a:defRPr/>
            </a:pPr>
            <a:r>
              <a:rPr lang="en-US" altLang="en-US" sz="2800" b="1" dirty="0" smtClean="0">
                <a:solidFill>
                  <a:schemeClr val="accent2">
                    <a:lumMod val="75000"/>
                  </a:schemeClr>
                </a:solidFill>
              </a:rPr>
              <a:t>Soil Health Card</a:t>
            </a:r>
          </a:p>
          <a:p>
            <a:pPr marL="0" indent="0">
              <a:spcBef>
                <a:spcPts val="0"/>
              </a:spcBef>
              <a:buNone/>
              <a:defRPr/>
            </a:pPr>
            <a:endParaRPr lang="en-US" sz="2400" dirty="0" smtClean="0"/>
          </a:p>
          <a:p>
            <a:pPr marL="0" indent="0" algn="just">
              <a:spcBef>
                <a:spcPts val="0"/>
              </a:spcBef>
              <a:buNone/>
              <a:defRPr/>
            </a:pPr>
            <a:r>
              <a:rPr lang="en-US" sz="2400" dirty="0" smtClean="0"/>
              <a:t>Soil Health Card is a key to climate resilient crops. </a:t>
            </a:r>
          </a:p>
          <a:p>
            <a:pPr marL="0" indent="0" algn="just" eaLnBrk="1" fontAlgn="auto" hangingPunct="1">
              <a:spcBef>
                <a:spcPts val="0"/>
              </a:spcBef>
              <a:spcAft>
                <a:spcPts val="0"/>
              </a:spcAft>
              <a:buFont typeface="Arial" pitchFamily="34" charset="0"/>
              <a:buNone/>
              <a:defRPr/>
            </a:pPr>
            <a:endParaRPr lang="en-US" sz="2400" dirty="0" smtClean="0"/>
          </a:p>
          <a:p>
            <a:pPr marL="0" indent="0" algn="just" eaLnBrk="1" fontAlgn="auto" hangingPunct="1">
              <a:spcBef>
                <a:spcPts val="0"/>
              </a:spcBef>
              <a:spcAft>
                <a:spcPts val="0"/>
              </a:spcAft>
              <a:buFont typeface="Arial" pitchFamily="34" charset="0"/>
              <a:buNone/>
              <a:defRPr/>
            </a:pPr>
            <a:r>
              <a:rPr lang="en-US" sz="2400" dirty="0" smtClean="0"/>
              <a:t>It is a comprehensive new extension approach to provide individual farmer,  a written guidance for management of soil and selection of crops which can be sustained by it. This in contrast to current system which provide  farmers oral guidance.  This is based  on Soil Health Analysis of his land. </a:t>
            </a:r>
          </a:p>
          <a:p>
            <a:pPr marL="0" indent="0" eaLnBrk="1" fontAlgn="auto" hangingPunct="1">
              <a:spcBef>
                <a:spcPts val="0"/>
              </a:spcBef>
              <a:spcAft>
                <a:spcPts val="0"/>
              </a:spcAft>
              <a:buFont typeface="Arial" pitchFamily="34" charset="0"/>
              <a:buNone/>
              <a:defRPr/>
            </a:pPr>
            <a:endParaRPr lang="en-US" sz="2400" dirty="0" smtClean="0"/>
          </a:p>
          <a:p>
            <a:pPr marL="0" indent="0" eaLnBrk="1" fontAlgn="auto" hangingPunct="1">
              <a:spcBef>
                <a:spcPts val="0"/>
              </a:spcBef>
              <a:spcAft>
                <a:spcPts val="0"/>
              </a:spcAft>
              <a:buFont typeface="Arial" pitchFamily="34" charset="0"/>
              <a:buNone/>
              <a:defRPr/>
            </a:pPr>
            <a:r>
              <a:rPr lang="en-US" sz="2400" dirty="0" smtClean="0"/>
              <a:t>. </a:t>
            </a:r>
          </a:p>
          <a:p>
            <a:pPr eaLnBrk="1" fontAlgn="auto" hangingPunct="1">
              <a:spcAft>
                <a:spcPts val="0"/>
              </a:spcAft>
              <a:defRPr/>
            </a:pPr>
            <a:endParaRPr lang="en-US" dirty="0" smtClean="0"/>
          </a:p>
        </p:txBody>
      </p:sp>
      <p:sp>
        <p:nvSpPr>
          <p:cNvPr id="46084" name="Slide Number Placeholder 3"/>
          <p:cNvSpPr>
            <a:spLocks noGrp="1"/>
          </p:cNvSpPr>
          <p:nvPr>
            <p:ph type="sldNum" sz="quarter" idx="12"/>
          </p:nvPr>
        </p:nvSpPr>
        <p:spPr bwMode="auto">
          <a:noFill/>
          <a:ln>
            <a:miter lim="800000"/>
            <a:headEnd/>
            <a:tailEnd/>
          </a:ln>
        </p:spPr>
        <p:txBody>
          <a:bodyPr/>
          <a:lstStyle/>
          <a:p>
            <a:fld id="{5564A066-772F-4D69-B870-66505E02CAB1}" type="slidenum">
              <a:rPr lang="en-US" altLang="en-US" smtClean="0"/>
              <a:pPr/>
              <a:t>12</a:t>
            </a:fld>
            <a:endParaRPr lang="en-US" altLang="en-US" smtClean="0"/>
          </a:p>
        </p:txBody>
      </p:sp>
      <p:pic>
        <p:nvPicPr>
          <p:cNvPr id="4608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46086"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609600"/>
          </a:xfrm>
        </p:spPr>
        <p:txBody>
          <a:bodyPr/>
          <a:lstStyle/>
          <a:p>
            <a:pPr eaLnBrk="1" hangingPunct="1"/>
            <a:r>
              <a:rPr lang="en-US" altLang="en-US" sz="2800" b="1" dirty="0" smtClean="0">
                <a:latin typeface="Candara" pitchFamily="34" charset="0"/>
              </a:rPr>
              <a:t>Multiple Source of Income </a:t>
            </a:r>
            <a:endParaRPr lang="en-US" altLang="en-US" sz="2800" b="1" dirty="0" smtClean="0"/>
          </a:p>
        </p:txBody>
      </p:sp>
      <p:sp>
        <p:nvSpPr>
          <p:cNvPr id="56323" name="Content Placeholder 2"/>
          <p:cNvSpPr>
            <a:spLocks noGrp="1"/>
          </p:cNvSpPr>
          <p:nvPr>
            <p:ph idx="1"/>
          </p:nvPr>
        </p:nvSpPr>
        <p:spPr>
          <a:xfrm>
            <a:off x="762000" y="1066800"/>
            <a:ext cx="8229600" cy="5486400"/>
          </a:xfrm>
        </p:spPr>
        <p:txBody>
          <a:bodyPr rtlCol="0">
            <a:normAutofit/>
          </a:bodyPr>
          <a:lstStyle/>
          <a:p>
            <a:pPr eaLnBrk="1" fontAlgn="auto" hangingPunct="1">
              <a:spcAft>
                <a:spcPts val="0"/>
              </a:spcAft>
              <a:buFont typeface="Arial" pitchFamily="34" charset="0"/>
              <a:buNone/>
              <a:defRPr/>
            </a:pPr>
            <a:endParaRPr lang="en-US" sz="2000" b="1" cap="all" dirty="0" smtClean="0"/>
          </a:p>
          <a:p>
            <a:pPr eaLnBrk="1" fontAlgn="auto" hangingPunct="1">
              <a:spcAft>
                <a:spcPts val="0"/>
              </a:spcAft>
              <a:buFont typeface="Arial" pitchFamily="34" charset="0"/>
              <a:buNone/>
              <a:defRPr/>
            </a:pPr>
            <a:endParaRPr lang="en-US" sz="2000" b="1" cap="all" dirty="0" smtClean="0"/>
          </a:p>
          <a:p>
            <a:pPr marL="0" indent="0" eaLnBrk="1" fontAlgn="auto" hangingPunct="1">
              <a:spcAft>
                <a:spcPts val="0"/>
              </a:spcAft>
              <a:buFont typeface="Arial" pitchFamily="34" charset="0"/>
              <a:buNone/>
              <a:defRPr/>
            </a:pPr>
            <a:r>
              <a:rPr lang="en-US" sz="2000" dirty="0" smtClean="0">
                <a:latin typeface="Candara" pitchFamily="34" charset="0"/>
              </a:rPr>
              <a:t>Farmers are encouraged to have multiple source of Income. If one fails, other helps to survive – e.g.</a:t>
            </a:r>
          </a:p>
          <a:p>
            <a:pPr marL="0" indent="0" eaLnBrk="1" fontAlgn="auto" hangingPunct="1">
              <a:spcAft>
                <a:spcPts val="0"/>
              </a:spcAft>
              <a:buFont typeface="Arial" pitchFamily="34" charset="0"/>
              <a:buNone/>
              <a:defRPr/>
            </a:pPr>
            <a:endParaRPr lang="en-US" sz="2000" dirty="0" smtClean="0">
              <a:latin typeface="Candara" pitchFamily="34" charset="0"/>
            </a:endParaRPr>
          </a:p>
          <a:p>
            <a:pPr>
              <a:defRPr/>
            </a:pPr>
            <a:r>
              <a:rPr lang="en-US" sz="2000" dirty="0" smtClean="0">
                <a:latin typeface="Candara" pitchFamily="34" charset="0"/>
              </a:rPr>
              <a:t>Poultry / Cattle with Crop</a:t>
            </a:r>
          </a:p>
          <a:p>
            <a:pPr>
              <a:defRPr/>
            </a:pPr>
            <a:r>
              <a:rPr lang="en-US" sz="2000" dirty="0" smtClean="0">
                <a:latin typeface="Candara" pitchFamily="34" charset="0"/>
              </a:rPr>
              <a:t>Rice – Fish</a:t>
            </a:r>
          </a:p>
          <a:p>
            <a:pPr>
              <a:defRPr/>
            </a:pPr>
            <a:r>
              <a:rPr lang="en-US" sz="2000" dirty="0" smtClean="0">
                <a:latin typeface="Candara" pitchFamily="34" charset="0"/>
              </a:rPr>
              <a:t>Agro Forestry</a:t>
            </a:r>
          </a:p>
          <a:p>
            <a:pPr>
              <a:defRPr/>
            </a:pPr>
            <a:r>
              <a:rPr lang="en-US" sz="2000" dirty="0" smtClean="0">
                <a:latin typeface="Candara" pitchFamily="34" charset="0"/>
              </a:rPr>
              <a:t>Handicraft</a:t>
            </a:r>
          </a:p>
          <a:p>
            <a:pPr eaLnBrk="1" fontAlgn="auto" hangingPunct="1">
              <a:spcAft>
                <a:spcPts val="0"/>
              </a:spcAft>
              <a:buFont typeface="Arial" pitchFamily="34" charset="0"/>
              <a:buNone/>
              <a:defRPr/>
            </a:pPr>
            <a:endParaRPr lang="en-US" sz="2000" dirty="0" smtClean="0"/>
          </a:p>
        </p:txBody>
      </p:sp>
      <p:sp>
        <p:nvSpPr>
          <p:cNvPr id="41988" name="Slide Number Placeholder 3"/>
          <p:cNvSpPr>
            <a:spLocks noGrp="1"/>
          </p:cNvSpPr>
          <p:nvPr>
            <p:ph type="sldNum" sz="quarter" idx="12"/>
          </p:nvPr>
        </p:nvSpPr>
        <p:spPr bwMode="auto">
          <a:noFill/>
          <a:ln>
            <a:miter lim="800000"/>
            <a:headEnd/>
            <a:tailEnd/>
          </a:ln>
        </p:spPr>
        <p:txBody>
          <a:bodyPr/>
          <a:lstStyle/>
          <a:p>
            <a:fld id="{372B295B-F61F-47AC-8DA0-E918EE31AF1B}" type="slidenum">
              <a:rPr lang="en-US" altLang="en-US" smtClean="0"/>
              <a:pPr/>
              <a:t>13</a:t>
            </a:fld>
            <a:endParaRPr lang="en-US" altLang="en-US" smtClean="0"/>
          </a:p>
        </p:txBody>
      </p:sp>
      <p:pic>
        <p:nvPicPr>
          <p:cNvPr id="41989"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4199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800" b="1" dirty="0" smtClean="0">
                <a:solidFill>
                  <a:schemeClr val="accent2">
                    <a:lumMod val="75000"/>
                  </a:schemeClr>
                </a:solidFill>
                <a:latin typeface="Candara" pitchFamily="34" charset="0"/>
              </a:rPr>
              <a:t>Other Initiative include</a:t>
            </a:r>
            <a:endParaRPr lang="en-US" altLang="en-US" sz="28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lnSpcReduction="10000"/>
          </a:bodyPr>
          <a:lstStyle/>
          <a:p>
            <a:pPr marL="457200" lvl="1" indent="-457200" algn="just">
              <a:buFont typeface="Wingdings" pitchFamily="2" charset="2"/>
              <a:buChar char="§"/>
            </a:pPr>
            <a:r>
              <a:rPr lang="en-US" altLang="en-US" sz="2400" dirty="0" smtClean="0"/>
              <a:t>Livestock Management  - shelters and vaccinations and milk cooperative. </a:t>
            </a:r>
          </a:p>
          <a:p>
            <a:pPr marL="457200" lvl="1" indent="-457200" algn="just">
              <a:buFont typeface="Wingdings" pitchFamily="2" charset="2"/>
              <a:buChar char="§"/>
            </a:pPr>
            <a:r>
              <a:rPr lang="en-US" altLang="en-US" sz="2400" dirty="0" smtClean="0"/>
              <a:t>Micro  enterprise for rural youth based on local production,  market and agro services needed.</a:t>
            </a:r>
          </a:p>
          <a:p>
            <a:pPr marL="457200" lvl="1" indent="-457200" algn="just">
              <a:buFont typeface="Wingdings" pitchFamily="2" charset="2"/>
              <a:buChar char="§"/>
            </a:pPr>
            <a:r>
              <a:rPr lang="en-US" altLang="en-US" sz="2400" dirty="0" smtClean="0"/>
              <a:t>Special capacity building  for woman farmers</a:t>
            </a:r>
          </a:p>
          <a:p>
            <a:pPr marL="457200" lvl="1" indent="-457200" algn="just">
              <a:buFont typeface="Wingdings" pitchFamily="2" charset="2"/>
              <a:buChar char="§"/>
            </a:pPr>
            <a:r>
              <a:rPr lang="en-US" altLang="en-US" sz="2400" dirty="0" smtClean="0"/>
              <a:t>Use of Science &amp; Technology, Bio-technology  use of Tissue Culture</a:t>
            </a:r>
          </a:p>
          <a:p>
            <a:pPr marL="457200" lvl="1" indent="-457200" algn="just">
              <a:buFont typeface="Wingdings" pitchFamily="2" charset="2"/>
              <a:buChar char="§"/>
            </a:pPr>
            <a:r>
              <a:rPr lang="en-US" altLang="en-US" sz="2400" dirty="0" smtClean="0"/>
              <a:t>Use of Information and Communication Technology (ICT) services to reach out farmers. Special KISAN (farmers) T. V. channel and  special F.M. Radio broadcasting. </a:t>
            </a:r>
          </a:p>
          <a:p>
            <a:pPr marL="457200" lvl="1" indent="-457200" algn="just">
              <a:buFont typeface="Wingdings" pitchFamily="2" charset="2"/>
              <a:buChar char="§"/>
            </a:pPr>
            <a:r>
              <a:rPr lang="en-US" altLang="en-US" sz="2400" dirty="0" smtClean="0"/>
              <a:t>Weather forecasting and Agro Advisory based on that for long term, medium term and short term by Indian Metrological Department up to Block level. </a:t>
            </a:r>
          </a:p>
          <a:p>
            <a:pPr marL="457200" lvl="1" indent="-457200" algn="just">
              <a:buFont typeface="Wingdings" pitchFamily="2" charset="2"/>
              <a:buChar char="§"/>
            </a:pPr>
            <a:r>
              <a:rPr lang="en-US" altLang="en-US" sz="2400" dirty="0" smtClean="0"/>
              <a:t>New crop pattern  - mixed crops, Perennial crops, agro forestry, organic farming. </a:t>
            </a:r>
          </a:p>
          <a:p>
            <a:pPr marL="0" lvl="1" indent="0">
              <a:buFont typeface="Wingdings" pitchFamily="2" charset="2"/>
              <a:buChar char="q"/>
            </a:pPr>
            <a:endParaRPr lang="en-US" altLang="en-US" sz="2400" dirty="0" smtClean="0"/>
          </a:p>
          <a:p>
            <a:pPr eaLnBrk="1" hangingPunct="1">
              <a:buFont typeface="Arial" pitchFamily="34" charset="0"/>
              <a:buNone/>
            </a:pPr>
            <a:endParaRPr lang="en-US" altLang="en-US" sz="24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14</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800" b="1" dirty="0" smtClean="0">
                <a:solidFill>
                  <a:schemeClr val="accent2">
                    <a:lumMod val="75000"/>
                  </a:schemeClr>
                </a:solidFill>
                <a:latin typeface="Candara" pitchFamily="34" charset="0"/>
              </a:rPr>
              <a:t>Other Initiative include</a:t>
            </a:r>
            <a:endParaRPr lang="en-US" altLang="en-US" sz="28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a:bodyPr>
          <a:lstStyle/>
          <a:p>
            <a:pPr marL="457200" lvl="1" indent="-457200" algn="just">
              <a:buFont typeface="Wingdings" pitchFamily="2" charset="2"/>
              <a:buChar char="§"/>
            </a:pPr>
            <a:r>
              <a:rPr lang="en-US" altLang="en-US" sz="2400" dirty="0" smtClean="0"/>
              <a:t>Community Bio-gas plants with  Vermi-compost . This mitigates GHG emission by cattle, provide clean fuel and organic fertilizer.</a:t>
            </a:r>
          </a:p>
          <a:p>
            <a:pPr marL="457200" lvl="1" indent="-457200" algn="just">
              <a:buFont typeface="Wingdings" pitchFamily="2" charset="2"/>
              <a:buChar char="§"/>
            </a:pPr>
            <a:r>
              <a:rPr lang="en-US" altLang="en-US" sz="2400" dirty="0" smtClean="0"/>
              <a:t>Credit to farmers – opening of Bank account even without deposit  - JAN DHAN scheme.</a:t>
            </a:r>
          </a:p>
          <a:p>
            <a:pPr marL="457200" lvl="1" indent="-457200" algn="just">
              <a:buFont typeface="Wingdings" pitchFamily="2" charset="2"/>
              <a:buChar char="§"/>
            </a:pPr>
            <a:r>
              <a:rPr lang="en-US" altLang="en-US" sz="2400" dirty="0" smtClean="0"/>
              <a:t>Promotion of solar appliances for drying of crops, pumping of water and street light.</a:t>
            </a:r>
          </a:p>
          <a:p>
            <a:pPr marL="457200" lvl="1" indent="-457200" algn="just">
              <a:buFont typeface="Wingdings" pitchFamily="2" charset="2"/>
              <a:buChar char="§"/>
            </a:pPr>
            <a:r>
              <a:rPr lang="en-US" altLang="en-US" sz="2400" dirty="0" smtClean="0"/>
              <a:t>Promotion of participative scheme for water harvesting,   Check dams, Community ponds and farm ponds for every village. </a:t>
            </a:r>
          </a:p>
          <a:p>
            <a:pPr marL="457200" lvl="1" indent="-457200" algn="just">
              <a:buFont typeface="Wingdings" pitchFamily="2" charset="2"/>
              <a:buChar char="§"/>
            </a:pPr>
            <a:r>
              <a:rPr lang="en-US" altLang="en-US" sz="2400" dirty="0" smtClean="0"/>
              <a:t>Promotion of Micro irrigation  .</a:t>
            </a:r>
          </a:p>
          <a:p>
            <a:pPr marL="457200" lvl="1" indent="-457200" algn="just">
              <a:buFont typeface="Wingdings" pitchFamily="2" charset="2"/>
              <a:buChar char="§"/>
            </a:pPr>
            <a:r>
              <a:rPr lang="en-US" altLang="en-US" sz="2400" dirty="0" smtClean="0"/>
              <a:t>Helpline for guidance on phone managed and replied by Agriculture experts. </a:t>
            </a:r>
          </a:p>
          <a:p>
            <a:pPr marL="457200" lvl="1" indent="-457200">
              <a:buFont typeface="Wingdings" pitchFamily="2" charset="2"/>
              <a:buChar char="§"/>
            </a:pPr>
            <a:endParaRPr lang="en-US" altLang="en-US" sz="2400" dirty="0" smtClean="0"/>
          </a:p>
          <a:p>
            <a:pPr eaLnBrk="1" hangingPunct="1">
              <a:buFont typeface="Arial" pitchFamily="34" charset="0"/>
              <a:buNone/>
            </a:pPr>
            <a:endParaRPr lang="en-US" altLang="en-US" sz="24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15</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381000"/>
            <a:ext cx="7848600" cy="533400"/>
          </a:xfrm>
        </p:spPr>
        <p:txBody>
          <a:bodyPr>
            <a:normAutofit fontScale="90000"/>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3200" b="1" dirty="0" smtClean="0">
                <a:solidFill>
                  <a:schemeClr val="accent2">
                    <a:lumMod val="75000"/>
                  </a:schemeClr>
                </a:solidFill>
                <a:latin typeface="Candara" pitchFamily="34" charset="0"/>
              </a:rPr>
              <a:t>Climate Justice </a:t>
            </a:r>
            <a:endParaRPr lang="en-US" altLang="en-US" sz="3200" b="1" dirty="0" smtClean="0">
              <a:solidFill>
                <a:schemeClr val="accent2">
                  <a:lumMod val="75000"/>
                </a:schemeClr>
              </a:solidFill>
            </a:endParaRPr>
          </a:p>
        </p:txBody>
      </p:sp>
      <p:sp>
        <p:nvSpPr>
          <p:cNvPr id="19459" name="Content Placeholder 2"/>
          <p:cNvSpPr>
            <a:spLocks noGrp="1"/>
          </p:cNvSpPr>
          <p:nvPr>
            <p:ph idx="1"/>
          </p:nvPr>
        </p:nvSpPr>
        <p:spPr>
          <a:xfrm>
            <a:off x="838200" y="1066800"/>
            <a:ext cx="8229600" cy="5638800"/>
          </a:xfrm>
        </p:spPr>
        <p:txBody>
          <a:bodyPr>
            <a:normAutofit lnSpcReduction="10000"/>
          </a:bodyPr>
          <a:lstStyle/>
          <a:p>
            <a:pPr marL="0" lvl="1" indent="0">
              <a:buNone/>
            </a:pPr>
            <a:endParaRPr lang="en-US" altLang="en-US" sz="1800" dirty="0" smtClean="0"/>
          </a:p>
          <a:p>
            <a:r>
              <a:rPr lang="en-US" altLang="en-US" sz="2400" dirty="0" smtClean="0"/>
              <a:t>Comprehensive Crop Insurance scheme</a:t>
            </a:r>
          </a:p>
          <a:p>
            <a:r>
              <a:rPr lang="en-US" altLang="en-US" sz="2400" dirty="0" smtClean="0"/>
              <a:t>Statutory employment guarantee scheme  up to 150 days in lean season in rural areas to all families below poverty line. </a:t>
            </a:r>
          </a:p>
          <a:p>
            <a:r>
              <a:rPr lang="en-US" altLang="en-US" sz="2400" dirty="0" smtClean="0"/>
              <a:t>Food security – availability of food as reasonable price</a:t>
            </a:r>
          </a:p>
          <a:p>
            <a:r>
              <a:rPr lang="en-US" altLang="en-US" sz="2400" dirty="0" smtClean="0"/>
              <a:t>Public Grievance Redressal System at District Level</a:t>
            </a:r>
          </a:p>
          <a:p>
            <a:r>
              <a:rPr lang="en-US" altLang="en-US" sz="2400" dirty="0" smtClean="0"/>
              <a:t>Public distribution system for essential commodities for poor families</a:t>
            </a:r>
          </a:p>
          <a:p>
            <a:r>
              <a:rPr lang="en-US" altLang="en-US" sz="2400" dirty="0" smtClean="0"/>
              <a:t>In wake of disaster like cyclone or drought, assistance for </a:t>
            </a:r>
          </a:p>
          <a:p>
            <a:pPr lvl="1"/>
            <a:r>
              <a:rPr lang="en-US" altLang="en-US" sz="2000" dirty="0" smtClean="0"/>
              <a:t>Replacement of cattle</a:t>
            </a:r>
          </a:p>
          <a:p>
            <a:pPr lvl="1"/>
            <a:r>
              <a:rPr lang="en-US" altLang="en-US" sz="2000" dirty="0" smtClean="0"/>
              <a:t>Household utensil</a:t>
            </a:r>
          </a:p>
          <a:p>
            <a:pPr lvl="1"/>
            <a:r>
              <a:rPr lang="en-US" altLang="en-US" sz="2000" dirty="0" smtClean="0"/>
              <a:t>Support for re-building house  and cattle shelter </a:t>
            </a:r>
          </a:p>
          <a:p>
            <a:pPr lvl="1"/>
            <a:r>
              <a:rPr lang="en-US" altLang="en-US" sz="2000" dirty="0" smtClean="0"/>
              <a:t>Employment in community projects</a:t>
            </a:r>
          </a:p>
          <a:p>
            <a:pPr lvl="1"/>
            <a:r>
              <a:rPr lang="en-US" altLang="en-US" sz="2000" dirty="0" smtClean="0"/>
              <a:t>Restoration of land</a:t>
            </a:r>
          </a:p>
          <a:p>
            <a:r>
              <a:rPr lang="en-US" altLang="en-US" sz="2400" dirty="0" smtClean="0"/>
              <a:t>Accident insurance cover to farmers.  </a:t>
            </a:r>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16</a:t>
            </a:fld>
            <a:endParaRPr lang="en-US" altLang="en-US" smtClean="0"/>
          </a:p>
        </p:txBody>
      </p:sp>
      <p:pic>
        <p:nvPicPr>
          <p:cNvPr id="19461"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030309" cy="762000"/>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458200" cy="1295400"/>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rgbClr val="FFFF00"/>
                </a:solidFill>
              </a:rPr>
              <a:t/>
            </a:r>
            <a:br>
              <a:rPr lang="en-US" altLang="en-US" sz="2800" b="1" dirty="0" smtClean="0">
                <a:solidFill>
                  <a:srgbClr val="FFFF00"/>
                </a:solidFill>
              </a:rPr>
            </a:br>
            <a:r>
              <a:rPr lang="en-US" altLang="en-US" sz="3100" b="1" dirty="0" smtClean="0">
                <a:solidFill>
                  <a:schemeClr val="accent2">
                    <a:lumMod val="75000"/>
                  </a:schemeClr>
                </a:solidFill>
              </a:rPr>
              <a:t>CASE STUDY </a:t>
            </a:r>
            <a:br>
              <a:rPr lang="en-US" altLang="en-US" sz="3100" b="1" dirty="0" smtClean="0">
                <a:solidFill>
                  <a:schemeClr val="accent2">
                    <a:lumMod val="75000"/>
                  </a:schemeClr>
                </a:solidFill>
              </a:rPr>
            </a:br>
            <a:r>
              <a:rPr lang="en-US" altLang="en-US" sz="2700" b="1" dirty="0" smtClean="0"/>
              <a:t>GUJARAT – INDIA - EXPERIENCE </a:t>
            </a:r>
            <a:br>
              <a:rPr lang="en-US" altLang="en-US" sz="2700" b="1" dirty="0" smtClean="0"/>
            </a:br>
            <a:r>
              <a:rPr lang="en-US" altLang="en-US" sz="2700" b="1" dirty="0" smtClean="0"/>
              <a:t>NEW EXTENSION APPROACH </a:t>
            </a:r>
            <a:br>
              <a:rPr lang="en-US" altLang="en-US" sz="2700" b="1" dirty="0" smtClean="0"/>
            </a:br>
            <a:r>
              <a:rPr lang="en-US" altLang="en-US" sz="2700" b="1" dirty="0" smtClean="0"/>
              <a:t>A Door step approach to farmers </a:t>
            </a:r>
            <a:br>
              <a:rPr lang="en-US" altLang="en-US" sz="2700" b="1" dirty="0" smtClean="0"/>
            </a:br>
            <a:r>
              <a:rPr lang="en-US" altLang="en-US" sz="2700" b="1" dirty="0" smtClean="0"/>
              <a:t/>
            </a:r>
            <a:br>
              <a:rPr lang="en-US" altLang="en-US" sz="2700" b="1" dirty="0" smtClean="0"/>
            </a:br>
            <a:endParaRPr lang="en-US" altLang="en-US" sz="2700" b="1" dirty="0" smtClean="0"/>
          </a:p>
        </p:txBody>
      </p:sp>
      <p:sp>
        <p:nvSpPr>
          <p:cNvPr id="53251" name="Slide Number Placeholder 3"/>
          <p:cNvSpPr>
            <a:spLocks noGrp="1"/>
          </p:cNvSpPr>
          <p:nvPr>
            <p:ph type="sldNum" sz="quarter" idx="12"/>
          </p:nvPr>
        </p:nvSpPr>
        <p:spPr bwMode="auto">
          <a:noFill/>
          <a:ln>
            <a:miter lim="800000"/>
            <a:headEnd/>
            <a:tailEnd/>
          </a:ln>
        </p:spPr>
        <p:txBody>
          <a:bodyPr/>
          <a:lstStyle/>
          <a:p>
            <a:fld id="{3B81215D-1476-47C2-A321-8DF3E0075AEF}" type="slidenum">
              <a:rPr lang="en-US" altLang="en-US" smtClean="0"/>
              <a:pPr/>
              <a:t>17</a:t>
            </a:fld>
            <a:endParaRPr lang="en-US" altLang="en-US" smtClean="0"/>
          </a:p>
        </p:txBody>
      </p:sp>
      <p:pic>
        <p:nvPicPr>
          <p:cNvPr id="53252"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3253"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pic>
        <p:nvPicPr>
          <p:cNvPr id="53254" name="irc_mi" descr="http://www.mapsofindia.com/maps/gujarat/gujarat-district-map.jpg"/>
          <p:cNvPicPr>
            <a:picLocks noChangeAspect="1" noChangeArrowheads="1"/>
          </p:cNvPicPr>
          <p:nvPr/>
        </p:nvPicPr>
        <p:blipFill>
          <a:blip r:embed="rId4"/>
          <a:srcRect/>
          <a:stretch>
            <a:fillRect/>
          </a:stretch>
        </p:blipFill>
        <p:spPr bwMode="auto">
          <a:xfrm>
            <a:off x="533400" y="1371600"/>
            <a:ext cx="8610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762000"/>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chemeClr val="accent2">
                    <a:lumMod val="75000"/>
                  </a:schemeClr>
                </a:solidFill>
              </a:rPr>
              <a:t>GUJARAT – INDIA - EXPERIENCE </a:t>
            </a:r>
            <a:br>
              <a:rPr lang="en-US" altLang="en-US" sz="2800" b="1" dirty="0" smtClean="0">
                <a:solidFill>
                  <a:schemeClr val="accent2">
                    <a:lumMod val="75000"/>
                  </a:schemeClr>
                </a:solidFill>
              </a:rPr>
            </a:br>
            <a:r>
              <a:rPr lang="en-US" altLang="en-US" sz="2800" b="1" dirty="0" smtClean="0">
                <a:solidFill>
                  <a:schemeClr val="accent2">
                    <a:lumMod val="75000"/>
                  </a:schemeClr>
                </a:solidFill>
              </a:rPr>
              <a:t>NEW EXTENSION APPROACH </a:t>
            </a:r>
            <a:br>
              <a:rPr lang="en-US" altLang="en-US" sz="2800" b="1" dirty="0" smtClean="0">
                <a:solidFill>
                  <a:schemeClr val="accent2">
                    <a:lumMod val="75000"/>
                  </a:schemeClr>
                </a:solidFill>
              </a:rPr>
            </a:br>
            <a:endParaRPr lang="en-US" altLang="en-US" sz="2800" b="1" dirty="0" smtClean="0">
              <a:solidFill>
                <a:schemeClr val="accent2">
                  <a:lumMod val="75000"/>
                </a:schemeClr>
              </a:solidFill>
            </a:endParaRPr>
          </a:p>
        </p:txBody>
      </p:sp>
      <p:sp>
        <p:nvSpPr>
          <p:cNvPr id="54275" name="Content Placeholder 2"/>
          <p:cNvSpPr>
            <a:spLocks noGrp="1"/>
          </p:cNvSpPr>
          <p:nvPr>
            <p:ph idx="1"/>
          </p:nvPr>
        </p:nvSpPr>
        <p:spPr>
          <a:xfrm>
            <a:off x="762000" y="990600"/>
            <a:ext cx="8153400" cy="5486400"/>
          </a:xfrm>
        </p:spPr>
        <p:txBody>
          <a:bodyPr>
            <a:normAutofit lnSpcReduction="10000"/>
          </a:bodyPr>
          <a:lstStyle/>
          <a:p>
            <a:pPr algn="ctr" eaLnBrk="1" hangingPunct="1">
              <a:buFont typeface="Arial" pitchFamily="34" charset="0"/>
              <a:buNone/>
            </a:pPr>
            <a:r>
              <a:rPr lang="en-US" altLang="en-US" sz="2000" b="1" dirty="0" smtClean="0"/>
              <a:t>REACH OUT TO FARMERS AT DOORSTEP : ‘KRISHI MAHOTSAV APPROACH’ –</a:t>
            </a:r>
          </a:p>
          <a:p>
            <a:pPr algn="ctr" eaLnBrk="1" hangingPunct="1">
              <a:buFont typeface="Arial" pitchFamily="34" charset="0"/>
              <a:buNone/>
            </a:pPr>
            <a:r>
              <a:rPr lang="en-US" altLang="en-US" sz="2000" b="1" dirty="0" smtClean="0"/>
              <a:t>THE GUJART EXPERIENCE OF SUSTAINABLE CLIMATE RESILIENT AGRICULTURAL DEVELOPMENT </a:t>
            </a:r>
          </a:p>
          <a:p>
            <a:pPr algn="just" eaLnBrk="1" hangingPunct="1">
              <a:buFont typeface="Arial" pitchFamily="34" charset="0"/>
              <a:buNone/>
            </a:pPr>
            <a:endParaRPr lang="en-US" altLang="en-US" sz="2000" b="1" dirty="0" smtClean="0"/>
          </a:p>
          <a:p>
            <a:pPr algn="just" eaLnBrk="1" hangingPunct="1"/>
            <a:r>
              <a:rPr lang="en-US" altLang="en-US" sz="2400" dirty="0" smtClean="0"/>
              <a:t>Gujarat is  situated on the western coast of India. Diverse in its topography, it has 1600 km coast line and is home to the largest desert in the country known as </a:t>
            </a:r>
            <a:r>
              <a:rPr lang="en-US" altLang="en-US" sz="2400" dirty="0" err="1" smtClean="0"/>
              <a:t>Rann</a:t>
            </a:r>
            <a:r>
              <a:rPr lang="en-US" altLang="en-US" sz="2400" dirty="0" smtClean="0"/>
              <a:t> of Kutch. </a:t>
            </a:r>
          </a:p>
          <a:p>
            <a:pPr algn="just" eaLnBrk="1" hangingPunct="1"/>
            <a:r>
              <a:rPr lang="en-US" altLang="en-US" sz="2400" dirty="0" smtClean="0"/>
              <a:t>The state has  had all possible handicaps faced by agriculture such as 70% of agriculture being rain-fed, recurrent droughts, untimely/irregular rainfall and some areas receiving rain only three to four days in a year. </a:t>
            </a:r>
          </a:p>
          <a:p>
            <a:pPr algn="just" eaLnBrk="1" hangingPunct="1"/>
            <a:r>
              <a:rPr lang="en-US" altLang="en-US" sz="2400" dirty="0" smtClean="0"/>
              <a:t>Gujarat’s agriculture suffered heavily whenever there were droughts. The growth rate of agriculture used to be negative during such years. In a normal year, the agricultural growth rate used to be 1 to 3%. </a:t>
            </a:r>
          </a:p>
          <a:p>
            <a:pPr eaLnBrk="1" hangingPunct="1">
              <a:buFont typeface="Arial" pitchFamily="34" charset="0"/>
              <a:buNone/>
            </a:pPr>
            <a:endParaRPr lang="en-US" altLang="en-US" sz="2000" dirty="0" smtClean="0"/>
          </a:p>
        </p:txBody>
      </p:sp>
      <p:sp>
        <p:nvSpPr>
          <p:cNvPr id="54276" name="Slide Number Placeholder 3"/>
          <p:cNvSpPr>
            <a:spLocks noGrp="1"/>
          </p:cNvSpPr>
          <p:nvPr>
            <p:ph type="sldNum" sz="quarter" idx="12"/>
          </p:nvPr>
        </p:nvSpPr>
        <p:spPr bwMode="auto">
          <a:noFill/>
          <a:ln>
            <a:miter lim="800000"/>
            <a:headEnd/>
            <a:tailEnd/>
          </a:ln>
        </p:spPr>
        <p:txBody>
          <a:bodyPr/>
          <a:lstStyle/>
          <a:p>
            <a:fld id="{D608FB85-7FCC-4768-B85A-149E1D12F700}" type="slidenum">
              <a:rPr lang="en-US" altLang="en-US" smtClean="0"/>
              <a:pPr/>
              <a:t>18</a:t>
            </a:fld>
            <a:endParaRPr lang="en-US" altLang="en-US" smtClean="0"/>
          </a:p>
        </p:txBody>
      </p:sp>
      <p:pic>
        <p:nvPicPr>
          <p:cNvPr id="542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4278"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chemeClr val="accent2">
                    <a:lumMod val="75000"/>
                  </a:schemeClr>
                </a:solidFill>
              </a:rPr>
              <a:t>NEW EXTENSION APPROACH </a:t>
            </a:r>
            <a:br>
              <a:rPr lang="en-US" altLang="en-US" sz="2800" b="1" dirty="0" smtClean="0">
                <a:solidFill>
                  <a:schemeClr val="accent2">
                    <a:lumMod val="75000"/>
                  </a:schemeClr>
                </a:solidFill>
              </a:rPr>
            </a:br>
            <a:endParaRPr lang="en-US" altLang="en-US" sz="2800" b="1" dirty="0" smtClean="0">
              <a:solidFill>
                <a:schemeClr val="accent2">
                  <a:lumMod val="75000"/>
                </a:schemeClr>
              </a:solidFill>
            </a:endParaRPr>
          </a:p>
        </p:txBody>
      </p:sp>
      <p:sp>
        <p:nvSpPr>
          <p:cNvPr id="55299" name="Content Placeholder 2"/>
          <p:cNvSpPr>
            <a:spLocks noGrp="1"/>
          </p:cNvSpPr>
          <p:nvPr>
            <p:ph idx="1"/>
          </p:nvPr>
        </p:nvSpPr>
        <p:spPr>
          <a:xfrm>
            <a:off x="762000" y="990600"/>
            <a:ext cx="8153400" cy="5791200"/>
          </a:xfrm>
        </p:spPr>
        <p:txBody>
          <a:bodyPr>
            <a:normAutofit/>
          </a:bodyPr>
          <a:lstStyle/>
          <a:p>
            <a:pPr algn="just" eaLnBrk="1" hangingPunct="1"/>
            <a:r>
              <a:rPr lang="en-US" altLang="en-US" sz="2000" dirty="0" smtClean="0"/>
              <a:t>In the new millennium, Gujarat, with determination and persistent efforts, changed the agriculture scenario. From 2004 onwards, agriculture witnessed a major turnaround with a growth of 11% per year. This was  an  initiative in all 18,000 villages known as “</a:t>
            </a:r>
            <a:r>
              <a:rPr lang="en-US" altLang="en-US" sz="2000" dirty="0" err="1" smtClean="0"/>
              <a:t>Krishi</a:t>
            </a:r>
            <a:r>
              <a:rPr lang="en-US" altLang="en-US" sz="2000" dirty="0" smtClean="0"/>
              <a:t> </a:t>
            </a:r>
            <a:r>
              <a:rPr lang="en-US" altLang="en-US" sz="2000" dirty="0" err="1" smtClean="0"/>
              <a:t>Mahotsav</a:t>
            </a:r>
            <a:r>
              <a:rPr lang="en-US" altLang="en-US" sz="2000" dirty="0" smtClean="0"/>
              <a:t>” –  the festival of Agriculture. </a:t>
            </a:r>
          </a:p>
          <a:p>
            <a:pPr algn="just" eaLnBrk="1" hangingPunct="1"/>
            <a:r>
              <a:rPr lang="en-US" altLang="en-US" sz="2000" dirty="0" smtClean="0"/>
              <a:t>This was led from top by Chief Minister   (Who is now the Prime Minister),  </a:t>
            </a:r>
            <a:r>
              <a:rPr lang="en-US" altLang="en-US" sz="2000" dirty="0" err="1" smtClean="0"/>
              <a:t>Shri</a:t>
            </a:r>
            <a:r>
              <a:rPr lang="en-US" altLang="en-US" sz="2000" dirty="0" smtClean="0"/>
              <a:t> </a:t>
            </a:r>
            <a:r>
              <a:rPr lang="en-US" altLang="en-US" sz="2000" dirty="0" err="1" smtClean="0"/>
              <a:t>Narendra</a:t>
            </a:r>
            <a:r>
              <a:rPr lang="en-US" altLang="en-US" sz="2000" dirty="0" smtClean="0"/>
              <a:t> </a:t>
            </a:r>
            <a:r>
              <a:rPr lang="en-US" altLang="en-US" sz="2000" dirty="0" err="1" smtClean="0"/>
              <a:t>Modi</a:t>
            </a:r>
            <a:r>
              <a:rPr lang="en-US" altLang="en-US" sz="2000" dirty="0" smtClean="0"/>
              <a:t>. For action at bottom - the village level and at individual farmer level. </a:t>
            </a:r>
          </a:p>
          <a:p>
            <a:pPr algn="just" eaLnBrk="1" hangingPunct="1"/>
            <a:r>
              <a:rPr lang="en-US" altLang="en-US" sz="2000" dirty="0" smtClean="0"/>
              <a:t>Entire model was developed based on the needs of farmers and to provide knowledge and technology to them at their door steps. </a:t>
            </a:r>
          </a:p>
          <a:p>
            <a:pPr algn="just" eaLnBrk="1" hangingPunct="1"/>
            <a:r>
              <a:rPr lang="en-US" altLang="en-US" sz="2000" dirty="0" smtClean="0"/>
              <a:t>The  speaker  was responsible for developing policy and the detailed implementation framework and to develop module to monitor its implementation. </a:t>
            </a:r>
          </a:p>
          <a:p>
            <a:pPr algn="just" eaLnBrk="1" hangingPunct="1">
              <a:buFont typeface="Arial" pitchFamily="34" charset="0"/>
              <a:buNone/>
            </a:pPr>
            <a:endParaRPr lang="en-US" altLang="en-US" sz="2000" dirty="0" smtClean="0"/>
          </a:p>
        </p:txBody>
      </p:sp>
      <p:sp>
        <p:nvSpPr>
          <p:cNvPr id="55300" name="Slide Number Placeholder 3"/>
          <p:cNvSpPr>
            <a:spLocks noGrp="1"/>
          </p:cNvSpPr>
          <p:nvPr>
            <p:ph type="sldNum" sz="quarter" idx="12"/>
          </p:nvPr>
        </p:nvSpPr>
        <p:spPr bwMode="auto">
          <a:noFill/>
          <a:ln>
            <a:miter lim="800000"/>
            <a:headEnd/>
            <a:tailEnd/>
          </a:ln>
        </p:spPr>
        <p:txBody>
          <a:bodyPr/>
          <a:lstStyle/>
          <a:p>
            <a:fld id="{2290EEDB-4657-4F28-8607-2E03759C3431}" type="slidenum">
              <a:rPr lang="en-US" altLang="en-US" smtClean="0"/>
              <a:pPr/>
              <a:t>19</a:t>
            </a:fld>
            <a:endParaRPr lang="en-US" altLang="en-US" smtClean="0"/>
          </a:p>
        </p:txBody>
      </p:sp>
      <p:pic>
        <p:nvPicPr>
          <p:cNvPr id="5530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530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2</a:t>
            </a:fld>
            <a:endParaRPr lang="en-US" sz="1400" dirty="0" smtClean="0"/>
          </a:p>
        </p:txBody>
      </p:sp>
      <p:sp>
        <p:nvSpPr>
          <p:cNvPr id="7173" name="TextBox 5"/>
          <p:cNvSpPr>
            <a:spLocks noChangeArrowheads="1"/>
          </p:cNvSpPr>
          <p:nvPr/>
        </p:nvSpPr>
        <p:spPr bwMode="auto">
          <a:xfrm>
            <a:off x="1828800" y="1447800"/>
            <a:ext cx="5867400" cy="173664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3200" b="1" cap="small" dirty="0" smtClean="0">
                <a:latin typeface="+mj-lt"/>
              </a:rPr>
              <a:t>Building Climate Smart FARMERS  </a:t>
            </a:r>
            <a:endParaRPr lang="en-US" sz="3200" dirty="0" smtClean="0">
              <a:latin typeface="+mj-lt"/>
            </a:endParaRPr>
          </a:p>
          <a:p>
            <a:pPr algn="ctr"/>
            <a:r>
              <a:rPr lang="en-US" sz="3200" b="1" cap="all" dirty="0" smtClean="0"/>
              <a:t> </a:t>
            </a:r>
            <a:endParaRPr lang="en-US" sz="3200" dirty="0" smtClean="0"/>
          </a:p>
          <a:p>
            <a:pPr algn="ctr"/>
            <a:r>
              <a:rPr lang="en-US" sz="3200" b="1" cap="all" dirty="0" smtClean="0"/>
              <a:t> </a:t>
            </a:r>
            <a:r>
              <a:rPr lang="en-US" sz="2800" b="1" cap="all" dirty="0" smtClean="0"/>
              <a:t>The Indian Perspective </a:t>
            </a:r>
            <a:endParaRPr lang="en-US" sz="2800" dirty="0" smtClean="0"/>
          </a:p>
        </p:txBody>
      </p:sp>
      <p:sp>
        <p:nvSpPr>
          <p:cNvPr id="3078" name="Content Placeholder 7"/>
          <p:cNvSpPr>
            <a:spLocks noGrp="1"/>
          </p:cNvSpPr>
          <p:nvPr>
            <p:ph idx="1"/>
          </p:nvPr>
        </p:nvSpPr>
        <p:spPr>
          <a:xfrm>
            <a:off x="1828800" y="4724400"/>
            <a:ext cx="6324600" cy="17526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a:t>
            </a:r>
            <a:r>
              <a:rPr lang="en-US" sz="2000" b="1" dirty="0" smtClean="0"/>
              <a:t>)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1" y="1"/>
            <a:ext cx="1905000" cy="1750798"/>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6629400" y="0"/>
            <a:ext cx="2514600" cy="13378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838200"/>
          <a:ext cx="8763000" cy="5791200"/>
        </p:xfrm>
        <a:graphic>
          <a:graphicData uri="http://schemas.openxmlformats.org/presentationml/2006/ole">
            <p:oleObj spid="_x0000_s88066" r:id="rId3" imgW="9525" imgH="9525" progId="">
              <p:embed/>
            </p:oleObj>
          </a:graphicData>
        </a:graphic>
      </p:graphicFrame>
      <p:sp>
        <p:nvSpPr>
          <p:cNvPr id="1027" name="Slide Number Placeholder 3"/>
          <p:cNvSpPr>
            <a:spLocks noGrp="1"/>
          </p:cNvSpPr>
          <p:nvPr>
            <p:ph type="sldNum" sz="quarter" idx="12"/>
          </p:nvPr>
        </p:nvSpPr>
        <p:spPr bwMode="auto">
          <a:noFill/>
          <a:ln>
            <a:miter lim="800000"/>
            <a:headEnd/>
            <a:tailEnd/>
          </a:ln>
        </p:spPr>
        <p:txBody>
          <a:bodyPr/>
          <a:lstStyle/>
          <a:p>
            <a:fld id="{32BFB3B0-E5ED-4628-9F6A-7A7C6EA909BA}" type="slidenum">
              <a:rPr lang="en-US" altLang="en-US" smtClean="0"/>
              <a:pPr/>
              <a:t>20</a:t>
            </a:fld>
            <a:endParaRPr lang="en-US" altLang="en-US" sz="1400" smtClean="0"/>
          </a:p>
        </p:txBody>
      </p:sp>
      <p:sp>
        <p:nvSpPr>
          <p:cNvPr id="1028" name="Rectangle 3"/>
          <p:cNvSpPr>
            <a:spLocks noChangeArrowheads="1"/>
          </p:cNvSpPr>
          <p:nvPr/>
        </p:nvSpPr>
        <p:spPr bwMode="auto">
          <a:xfrm>
            <a:off x="0" y="42863"/>
            <a:ext cx="9144000" cy="923330"/>
          </a:xfrm>
          <a:prstGeom prst="rect">
            <a:avLst/>
          </a:prstGeom>
          <a:noFill/>
          <a:ln w="9525">
            <a:noFill/>
            <a:miter lim="800000"/>
            <a:headEnd/>
            <a:tailEnd/>
          </a:ln>
        </p:spPr>
        <p:txBody>
          <a:bodyPr>
            <a:spAutoFit/>
          </a:bodyPr>
          <a:lstStyle/>
          <a:p>
            <a:pPr algn="ctr" eaLnBrk="1" hangingPunct="1"/>
            <a:r>
              <a:rPr lang="en-GB" altLang="en-US" b="1" dirty="0">
                <a:solidFill>
                  <a:schemeClr val="accent2">
                    <a:lumMod val="75000"/>
                  </a:schemeClr>
                </a:solidFill>
                <a:latin typeface="Times New Roman" pitchFamily="18" charset="0"/>
                <a:cs typeface="Times New Roman" pitchFamily="18" charset="0"/>
              </a:rPr>
              <a:t>NEW EXTENSION APPROACH </a:t>
            </a:r>
            <a:r>
              <a:rPr lang="en-GB" altLang="en-US" b="1" dirty="0" smtClean="0">
                <a:solidFill>
                  <a:schemeClr val="accent2">
                    <a:lumMod val="75000"/>
                  </a:schemeClr>
                </a:solidFill>
                <a:latin typeface="Times New Roman" pitchFamily="18" charset="0"/>
                <a:cs typeface="Times New Roman" pitchFamily="18" charset="0"/>
              </a:rPr>
              <a:t>– </a:t>
            </a:r>
            <a:r>
              <a:rPr lang="en-GB" altLang="en-US" b="1" dirty="0">
                <a:solidFill>
                  <a:schemeClr val="accent2">
                    <a:lumMod val="75000"/>
                  </a:schemeClr>
                </a:solidFill>
                <a:latin typeface="Times New Roman" pitchFamily="18" charset="0"/>
                <a:cs typeface="Times New Roman" pitchFamily="18" charset="0"/>
              </a:rPr>
              <a:t>1</a:t>
            </a:r>
          </a:p>
          <a:p>
            <a:pPr algn="ctr"/>
            <a:r>
              <a:rPr lang="en-GB" altLang="en-US" b="1" dirty="0" smtClean="0">
                <a:solidFill>
                  <a:schemeClr val="accent2">
                    <a:lumMod val="75000"/>
                  </a:schemeClr>
                </a:solidFill>
                <a:latin typeface="Times New Roman" pitchFamily="18" charset="0"/>
              </a:rPr>
              <a:t>Farmers as centre point with services of </a:t>
            </a:r>
          </a:p>
          <a:p>
            <a:pPr algn="ctr"/>
            <a:r>
              <a:rPr lang="en-GB" altLang="en-US" b="1" dirty="0" smtClean="0">
                <a:solidFill>
                  <a:schemeClr val="accent2">
                    <a:lumMod val="75000"/>
                  </a:schemeClr>
                </a:solidFill>
                <a:latin typeface="Times New Roman" pitchFamily="18" charset="0"/>
              </a:rPr>
              <a:t>multiple departments</a:t>
            </a:r>
            <a:endParaRPr lang="en-GB" altLang="en-US" b="1" dirty="0">
              <a:solidFill>
                <a:schemeClr val="accent2">
                  <a:lumMod val="75000"/>
                </a:schemeClr>
              </a:solidFill>
              <a:latin typeface="Times New Roman" pitchFamily="18" charset="0"/>
            </a:endParaRPr>
          </a:p>
        </p:txBody>
      </p:sp>
      <p:pic>
        <p:nvPicPr>
          <p:cNvPr id="1029" name="Picture 4" descr="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030" name="Picture 7" descr="nccsindia"/>
          <p:cNvPicPr>
            <a:picLocks noChangeAspect="1" noChangeArrowheads="1"/>
          </p:cNvPicPr>
          <p:nvPr/>
        </p:nvPicPr>
        <p:blipFill>
          <a:blip r:embed="rId5"/>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8" name="Rectangle 7"/>
          <p:cNvSpPr/>
          <p:nvPr/>
        </p:nvSpPr>
        <p:spPr>
          <a:xfrm>
            <a:off x="838200" y="5486400"/>
            <a:ext cx="13716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smtClean="0"/>
          </a:p>
          <a:p>
            <a:pPr algn="ctr"/>
            <a:r>
              <a:rPr lang="en-US" sz="1400" dirty="0" smtClean="0"/>
              <a:t>Farm Pond</a:t>
            </a:r>
            <a:endParaRPr lang="en-US" sz="1400" dirty="0"/>
          </a:p>
        </p:txBody>
      </p:sp>
      <p:sp>
        <p:nvSpPr>
          <p:cNvPr id="10" name="TextBox 9"/>
          <p:cNvSpPr txBox="1"/>
          <p:nvPr/>
        </p:nvSpPr>
        <p:spPr>
          <a:xfrm>
            <a:off x="3962400" y="6019801"/>
            <a:ext cx="1676400" cy="646331"/>
          </a:xfrm>
          <a:prstGeom prst="rect">
            <a:avLst/>
          </a:prstGeom>
          <a:noFill/>
        </p:spPr>
        <p:txBody>
          <a:bodyPr wrap="square" rtlCol="0">
            <a:spAutoFit/>
          </a:bodyPr>
          <a:lstStyle/>
          <a:p>
            <a:r>
              <a:rPr lang="en-US" b="1" dirty="0" smtClean="0"/>
              <a:t>Horticulture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chemeClr val="accent2">
                    <a:lumMod val="75000"/>
                  </a:schemeClr>
                </a:solidFill>
              </a:rPr>
              <a:t>NEW EXTENSION APPROACH </a:t>
            </a:r>
            <a:r>
              <a:rPr lang="en-US" altLang="en-US" sz="2800" b="1" dirty="0" smtClean="0"/>
              <a:t/>
            </a:r>
            <a:br>
              <a:rPr lang="en-US" altLang="en-US" sz="2800" b="1" dirty="0" smtClean="0"/>
            </a:br>
            <a:endParaRPr lang="en-US" altLang="en-US" sz="2800" b="1" dirty="0" smtClean="0"/>
          </a:p>
        </p:txBody>
      </p:sp>
      <p:sp>
        <p:nvSpPr>
          <p:cNvPr id="56323" name="Content Placeholder 2"/>
          <p:cNvSpPr>
            <a:spLocks noGrp="1"/>
          </p:cNvSpPr>
          <p:nvPr>
            <p:ph idx="1"/>
          </p:nvPr>
        </p:nvSpPr>
        <p:spPr>
          <a:xfrm>
            <a:off x="685800" y="838200"/>
            <a:ext cx="8153400" cy="5791200"/>
          </a:xfrm>
        </p:spPr>
        <p:txBody>
          <a:bodyPr/>
          <a:lstStyle/>
          <a:p>
            <a:pPr algn="just" eaLnBrk="1" hangingPunct="1"/>
            <a:endParaRPr lang="en-US" altLang="en-US" sz="2000" dirty="0" smtClean="0"/>
          </a:p>
          <a:p>
            <a:pPr algn="just" eaLnBrk="1" hangingPunct="1"/>
            <a:endParaRPr lang="en-US" altLang="en-US" sz="2000" dirty="0" smtClean="0"/>
          </a:p>
          <a:p>
            <a:pPr algn="just" eaLnBrk="1" hangingPunct="1"/>
            <a:r>
              <a:rPr lang="en-US" altLang="en-US" sz="2000" dirty="0" smtClean="0"/>
              <a:t>The key to this success was direct involvement of public leadership both elected and non-elected members of Public Governance System. </a:t>
            </a:r>
          </a:p>
          <a:p>
            <a:pPr algn="just" eaLnBrk="1" hangingPunct="1"/>
            <a:r>
              <a:rPr lang="en-US" altLang="en-US" sz="2000" dirty="0" smtClean="0"/>
              <a:t>Effective soil and water management and proper land use </a:t>
            </a:r>
          </a:p>
          <a:p>
            <a:pPr algn="just" eaLnBrk="1" hangingPunct="1"/>
            <a:r>
              <a:rPr lang="en-US" altLang="en-US" sz="2000" dirty="0" smtClean="0"/>
              <a:t>On the water front, more than 1,00,000 check dams got constructed compared to 6000 in the last decade with public private participation.  It interlinked rivers such as the </a:t>
            </a:r>
            <a:r>
              <a:rPr lang="en-US" altLang="en-US" sz="2000" dirty="0" err="1" smtClean="0"/>
              <a:t>Mahi</a:t>
            </a:r>
            <a:r>
              <a:rPr lang="en-US" altLang="en-US" sz="2000" dirty="0" smtClean="0"/>
              <a:t>, Sabarmati and Narmada.  </a:t>
            </a:r>
          </a:p>
          <a:p>
            <a:pPr algn="just" eaLnBrk="1" hangingPunct="1"/>
            <a:r>
              <a:rPr lang="en-US" altLang="en-US" sz="2000" dirty="0" smtClean="0"/>
              <a:t>Scientific agriculture was introduced by distributing Soil Health Card to every farmer to make them informed choice in the selection of crops. Farmers now sowed crops that gave them higher return and were sustainable in the soil of their farms.</a:t>
            </a:r>
          </a:p>
          <a:p>
            <a:pPr algn="just" eaLnBrk="1" hangingPunct="1"/>
            <a:r>
              <a:rPr lang="en-US" altLang="en-US" sz="2000" dirty="0" smtClean="0"/>
              <a:t>The poor farmers were focused for assistance. Every year 15 poor farmers of each village were assisted with quality. </a:t>
            </a:r>
          </a:p>
          <a:p>
            <a:pPr algn="just" eaLnBrk="1" hangingPunct="1"/>
            <a:endParaRPr lang="en-US" altLang="en-US" sz="2000" dirty="0" smtClean="0"/>
          </a:p>
          <a:p>
            <a:pPr algn="just" eaLnBrk="1" hangingPunct="1">
              <a:buFont typeface="Arial" pitchFamily="34" charset="0"/>
              <a:buNone/>
            </a:pPr>
            <a:endParaRPr lang="en-US" altLang="en-US" sz="2000" dirty="0" smtClean="0"/>
          </a:p>
        </p:txBody>
      </p:sp>
      <p:sp>
        <p:nvSpPr>
          <p:cNvPr id="56324" name="Slide Number Placeholder 3"/>
          <p:cNvSpPr>
            <a:spLocks noGrp="1"/>
          </p:cNvSpPr>
          <p:nvPr>
            <p:ph type="sldNum" sz="quarter" idx="12"/>
          </p:nvPr>
        </p:nvSpPr>
        <p:spPr bwMode="auto">
          <a:noFill/>
          <a:ln>
            <a:miter lim="800000"/>
            <a:headEnd/>
            <a:tailEnd/>
          </a:ln>
        </p:spPr>
        <p:txBody>
          <a:bodyPr/>
          <a:lstStyle/>
          <a:p>
            <a:fld id="{6C5B37D3-382B-496C-B955-F484D60B647B}" type="slidenum">
              <a:rPr lang="en-US" altLang="en-US" smtClean="0"/>
              <a:pPr/>
              <a:t>21</a:t>
            </a:fld>
            <a:endParaRPr lang="en-US" altLang="en-US" smtClean="0"/>
          </a:p>
        </p:txBody>
      </p:sp>
      <p:pic>
        <p:nvPicPr>
          <p:cNvPr id="5632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6326"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noFill/>
          <a:ln>
            <a:miter lim="800000"/>
            <a:headEnd/>
            <a:tailEnd/>
          </a:ln>
        </p:spPr>
        <p:txBody>
          <a:bodyPr/>
          <a:lstStyle/>
          <a:p>
            <a:fld id="{B827BDFA-7B88-4ACE-92DE-DE0BFBBFEF12}" type="slidenum">
              <a:rPr lang="en-US" altLang="en-US" smtClean="0"/>
              <a:pPr/>
              <a:t>22</a:t>
            </a:fld>
            <a:endParaRPr lang="en-US" altLang="en-US" sz="1400" smtClean="0"/>
          </a:p>
        </p:txBody>
      </p:sp>
      <p:sp>
        <p:nvSpPr>
          <p:cNvPr id="2052" name="Rectangle 3"/>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eaLnBrk="1" hangingPunct="1"/>
            <a:r>
              <a:rPr lang="en-GB" altLang="en-US" sz="2400" b="1" dirty="0">
                <a:solidFill>
                  <a:schemeClr val="accent2">
                    <a:lumMod val="75000"/>
                  </a:schemeClr>
                </a:solidFill>
                <a:latin typeface="Times New Roman" pitchFamily="18" charset="0"/>
                <a:cs typeface="Times New Roman" pitchFamily="18" charset="0"/>
              </a:rPr>
              <a:t>NEW EXTENSION APPROACH - 2</a:t>
            </a:r>
          </a:p>
          <a:p>
            <a:pPr algn="just"/>
            <a:r>
              <a:rPr lang="en-GB" altLang="en-US" sz="2400" b="1" dirty="0">
                <a:solidFill>
                  <a:schemeClr val="accent2">
                    <a:lumMod val="75000"/>
                  </a:schemeClr>
                </a:solidFill>
                <a:latin typeface="Times New Roman" pitchFamily="18" charset="0"/>
                <a:cs typeface="Times New Roman" pitchFamily="18" charset="0"/>
              </a:rPr>
              <a:t> 			      FARMERS IN </a:t>
            </a:r>
            <a:r>
              <a:rPr lang="en-GB" altLang="en-US" sz="2400" b="1" dirty="0" smtClean="0">
                <a:solidFill>
                  <a:schemeClr val="accent2">
                    <a:lumMod val="75000"/>
                  </a:schemeClr>
                </a:solidFill>
                <a:latin typeface="Times New Roman" pitchFamily="18" charset="0"/>
                <a:cs typeface="Times New Roman" pitchFamily="18" charset="0"/>
              </a:rPr>
              <a:t>THE CENTRE</a:t>
            </a:r>
            <a:endParaRPr lang="en-GB" altLang="en-US" sz="2400" b="1" dirty="0">
              <a:solidFill>
                <a:schemeClr val="accent2">
                  <a:lumMod val="75000"/>
                </a:schemeClr>
              </a:solidFill>
              <a:latin typeface="Times New Roman" pitchFamily="18" charset="0"/>
            </a:endParaRPr>
          </a:p>
        </p:txBody>
      </p:sp>
      <p:graphicFrame>
        <p:nvGraphicFramePr>
          <p:cNvPr id="2050" name="Object 2"/>
          <p:cNvGraphicFramePr>
            <a:graphicFrameLocks noChangeAspect="1"/>
          </p:cNvGraphicFramePr>
          <p:nvPr/>
        </p:nvGraphicFramePr>
        <p:xfrm>
          <a:off x="1066800" y="990600"/>
          <a:ext cx="7696200" cy="5715000"/>
        </p:xfrm>
        <a:graphic>
          <a:graphicData uri="http://schemas.openxmlformats.org/presentationml/2006/ole">
            <p:oleObj spid="_x0000_s124930" r:id="rId3" imgW="9525" imgH="9525" progId="">
              <p:embed/>
            </p:oleObj>
          </a:graphicData>
        </a:graphic>
      </p:graphicFrame>
      <p:pic>
        <p:nvPicPr>
          <p:cNvPr id="2053" name="Picture 4" descr="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2054" name="Picture 7" descr="nccsindia"/>
          <p:cNvPicPr>
            <a:picLocks noChangeAspect="1" noChangeArrowheads="1"/>
          </p:cNvPicPr>
          <p:nvPr/>
        </p:nvPicPr>
        <p:blipFill>
          <a:blip r:embed="rId5"/>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22238"/>
            <a:ext cx="8229600" cy="639762"/>
          </a:xfrm>
        </p:spPr>
        <p:txBody>
          <a:bodyPr rtlCol="0">
            <a:normAutofit fontScale="90000"/>
          </a:bodyPr>
          <a:lstStyle/>
          <a:p>
            <a:pPr eaLnBrk="1" fontAlgn="auto" hangingPunct="1">
              <a:spcAft>
                <a:spcPts val="0"/>
              </a:spcAft>
              <a:defRPr/>
            </a:pPr>
            <a:r>
              <a:rPr lang="en-US" altLang="en-US" sz="2800" b="1" dirty="0" smtClean="0">
                <a:solidFill>
                  <a:srgbClr val="FFFF00"/>
                </a:solidFill>
              </a:rPr>
              <a:t/>
            </a:r>
            <a:br>
              <a:rPr lang="en-US" altLang="en-US" sz="2800" b="1" dirty="0" smtClean="0">
                <a:solidFill>
                  <a:srgbClr val="FFFF00"/>
                </a:solidFill>
              </a:rPr>
            </a:br>
            <a:r>
              <a:rPr lang="en-US" altLang="en-US" sz="2800" b="1" dirty="0" smtClean="0">
                <a:solidFill>
                  <a:schemeClr val="accent2">
                    <a:lumMod val="75000"/>
                  </a:schemeClr>
                </a:solidFill>
              </a:rPr>
              <a:t>NEW EXTENSION APPROACH </a:t>
            </a:r>
            <a:r>
              <a:rPr lang="en-US" altLang="en-US" sz="2800" b="1" dirty="0" smtClean="0"/>
              <a:t/>
            </a:r>
            <a:br>
              <a:rPr lang="en-US" altLang="en-US" sz="2800" b="1" dirty="0" smtClean="0"/>
            </a:br>
            <a:endParaRPr lang="en-US" altLang="en-US" sz="2800" b="1" dirty="0" smtClean="0"/>
          </a:p>
        </p:txBody>
      </p:sp>
      <p:sp>
        <p:nvSpPr>
          <p:cNvPr id="57347" name="Content Placeholder 2"/>
          <p:cNvSpPr>
            <a:spLocks noGrp="1"/>
          </p:cNvSpPr>
          <p:nvPr>
            <p:ph idx="1"/>
          </p:nvPr>
        </p:nvSpPr>
        <p:spPr>
          <a:xfrm>
            <a:off x="762000" y="990600"/>
            <a:ext cx="8153400" cy="4953000"/>
          </a:xfrm>
        </p:spPr>
        <p:txBody>
          <a:bodyPr/>
          <a:lstStyle/>
          <a:p>
            <a:pPr algn="just" eaLnBrk="1" hangingPunct="1"/>
            <a:r>
              <a:rPr lang="en-US" altLang="en-US" sz="2000" dirty="0" smtClean="0"/>
              <a:t>A direct door-to-door extension programme for guiding the farmers at village level was introduced under a pre-Kharif (pre-monsoon) programme. </a:t>
            </a:r>
          </a:p>
          <a:p>
            <a:pPr algn="just" eaLnBrk="1" hangingPunct="1"/>
            <a:r>
              <a:rPr lang="en-US" altLang="en-US" sz="2000" dirty="0" smtClean="0"/>
              <a:t> Every village was visited by a development team comprising of </a:t>
            </a:r>
            <a:r>
              <a:rPr lang="en-US" altLang="en-US" sz="2000" dirty="0" err="1" smtClean="0"/>
              <a:t>agri</a:t>
            </a:r>
            <a:r>
              <a:rPr lang="en-US" altLang="en-US" sz="2000" dirty="0" smtClean="0"/>
              <a:t>-scientists and officers from the veterinary department, co-operative, irrigation department, rural development department and local banks etc. High-yield crops were identified. </a:t>
            </a:r>
          </a:p>
          <a:p>
            <a:pPr algn="just" eaLnBrk="1" hangingPunct="1"/>
            <a:r>
              <a:rPr lang="en-US" altLang="en-US" sz="2000" dirty="0" err="1" smtClean="0"/>
              <a:t>Bhaskaracharya</a:t>
            </a:r>
            <a:r>
              <a:rPr lang="en-US" altLang="en-US" sz="2000" dirty="0" smtClean="0"/>
              <a:t> Institute For Space Applications and Geo-Informatics prepared a micro-level plan for land use by identifying sites for check dams and village ponds for every village which were made available to each village. </a:t>
            </a:r>
          </a:p>
          <a:p>
            <a:pPr eaLnBrk="1" hangingPunct="1">
              <a:buFont typeface="Arial" pitchFamily="34" charset="0"/>
              <a:buNone/>
            </a:pPr>
            <a:endParaRPr lang="en-US" altLang="en-US" sz="2000" b="1" dirty="0" smtClean="0"/>
          </a:p>
          <a:p>
            <a:pPr eaLnBrk="1" hangingPunct="1"/>
            <a:endParaRPr lang="en-US" altLang="en-US" sz="2000" dirty="0" smtClean="0"/>
          </a:p>
          <a:p>
            <a:pPr algn="just" eaLnBrk="1" hangingPunct="1">
              <a:buFont typeface="Arial" pitchFamily="34" charset="0"/>
              <a:buNone/>
            </a:pPr>
            <a:endParaRPr lang="en-US" altLang="en-US" sz="2000" dirty="0" smtClean="0"/>
          </a:p>
        </p:txBody>
      </p:sp>
      <p:sp>
        <p:nvSpPr>
          <p:cNvPr id="57348" name="Slide Number Placeholder 3"/>
          <p:cNvSpPr>
            <a:spLocks noGrp="1"/>
          </p:cNvSpPr>
          <p:nvPr>
            <p:ph type="sldNum" sz="quarter" idx="12"/>
          </p:nvPr>
        </p:nvSpPr>
        <p:spPr bwMode="auto">
          <a:noFill/>
          <a:ln>
            <a:miter lim="800000"/>
            <a:headEnd/>
            <a:tailEnd/>
          </a:ln>
        </p:spPr>
        <p:txBody>
          <a:bodyPr/>
          <a:lstStyle/>
          <a:p>
            <a:fld id="{BA4F09BC-32CB-439D-98E3-7A1544090E46}" type="slidenum">
              <a:rPr lang="en-US" altLang="en-US" smtClean="0"/>
              <a:pPr/>
              <a:t>23</a:t>
            </a:fld>
            <a:endParaRPr lang="en-US" altLang="en-US" smtClean="0"/>
          </a:p>
        </p:txBody>
      </p:sp>
      <p:pic>
        <p:nvPicPr>
          <p:cNvPr id="57349"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7350"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0" y="0"/>
            <a:ext cx="9144000" cy="830263"/>
          </a:xfrm>
          <a:prstGeom prst="rect">
            <a:avLst/>
          </a:prstGeom>
          <a:noFill/>
          <a:ln w="9525">
            <a:noFill/>
            <a:miter lim="800000"/>
            <a:headEnd/>
            <a:tailEnd/>
          </a:ln>
        </p:spPr>
        <p:txBody>
          <a:bodyPr>
            <a:spAutoFit/>
          </a:bodyPr>
          <a:lstStyle/>
          <a:p>
            <a:pPr algn="ctr" eaLnBrk="1" hangingPunct="1"/>
            <a:r>
              <a:rPr lang="en-US" altLang="en-US" sz="2400" b="1"/>
              <a:t>CASE STUDY : Transforming Dahod –</a:t>
            </a:r>
          </a:p>
          <a:p>
            <a:pPr algn="ctr" eaLnBrk="1" hangingPunct="1"/>
            <a:r>
              <a:rPr lang="en-US" altLang="en-US" sz="2400" b="1"/>
              <a:t>Dahod District – Gujarat – India </a:t>
            </a:r>
          </a:p>
        </p:txBody>
      </p:sp>
      <p:pic>
        <p:nvPicPr>
          <p:cNvPr id="50179" name="Picture 2" descr="E:\folder1\Documents and Settings\swati\My Documents\My Pictures\Adobe\Digital Camera Photos\AFARM\dungiya ki ser\AFARM-visit 177.jpg"/>
          <p:cNvPicPr>
            <a:picLocks noChangeAspect="1" noChangeArrowheads="1"/>
          </p:cNvPicPr>
          <p:nvPr/>
        </p:nvPicPr>
        <p:blipFill>
          <a:blip r:embed="rId3"/>
          <a:srcRect/>
          <a:stretch>
            <a:fillRect/>
          </a:stretch>
        </p:blipFill>
        <p:spPr bwMode="auto">
          <a:xfrm>
            <a:off x="762000" y="1447800"/>
            <a:ext cx="3367088" cy="4800600"/>
          </a:xfrm>
          <a:prstGeom prst="rect">
            <a:avLst/>
          </a:prstGeom>
          <a:noFill/>
          <a:ln w="25400">
            <a:solidFill>
              <a:schemeClr val="tx1"/>
            </a:solidFill>
            <a:miter lim="800000"/>
            <a:headEnd/>
            <a:tailEnd/>
          </a:ln>
        </p:spPr>
      </p:pic>
      <p:pic>
        <p:nvPicPr>
          <p:cNvPr id="50180" name="Picture 2" descr="E:\folder2\photo7-02-08\IMG_0636.jpg"/>
          <p:cNvPicPr>
            <a:picLocks noChangeAspect="1" noChangeArrowheads="1"/>
          </p:cNvPicPr>
          <p:nvPr/>
        </p:nvPicPr>
        <p:blipFill>
          <a:blip r:embed="rId4"/>
          <a:srcRect/>
          <a:stretch>
            <a:fillRect/>
          </a:stretch>
        </p:blipFill>
        <p:spPr bwMode="auto">
          <a:xfrm>
            <a:off x="5260975" y="1447800"/>
            <a:ext cx="3349625" cy="4800600"/>
          </a:xfrm>
          <a:prstGeom prst="rect">
            <a:avLst/>
          </a:prstGeom>
          <a:noFill/>
          <a:ln w="25400">
            <a:solidFill>
              <a:schemeClr val="tx1"/>
            </a:solidFill>
            <a:miter lim="800000"/>
            <a:headEnd/>
            <a:tailEnd/>
          </a:ln>
        </p:spPr>
      </p:pic>
      <p:pic>
        <p:nvPicPr>
          <p:cNvPr id="50181" name="Picture 4" descr="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50182" name="Picture 8" descr="nccsindia"/>
          <p:cNvPicPr>
            <a:picLocks noChangeAspect="1" noChangeArrowheads="1"/>
          </p:cNvPicPr>
          <p:nvPr/>
        </p:nvPicPr>
        <p:blipFill>
          <a:blip r:embed="rId6"/>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50183" name="AutoShape 9"/>
          <p:cNvSpPr>
            <a:spLocks noChangeArrowheads="1"/>
          </p:cNvSpPr>
          <p:nvPr/>
        </p:nvSpPr>
        <p:spPr bwMode="auto">
          <a:xfrm>
            <a:off x="4140200" y="3657600"/>
            <a:ext cx="1143000" cy="457200"/>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p>
            <a:pPr eaLnBrk="1" hangingPunct="1"/>
            <a:endParaRPr lang="en-US" altLang="en-US"/>
          </a:p>
        </p:txBody>
      </p:sp>
      <p:sp>
        <p:nvSpPr>
          <p:cNvPr id="50184" name="Slide Number Placeholder 9"/>
          <p:cNvSpPr>
            <a:spLocks noGrp="1"/>
          </p:cNvSpPr>
          <p:nvPr>
            <p:ph type="sldNum" sz="quarter" idx="12"/>
          </p:nvPr>
        </p:nvSpPr>
        <p:spPr bwMode="auto">
          <a:noFill/>
          <a:ln>
            <a:miter lim="800000"/>
            <a:headEnd/>
            <a:tailEnd/>
          </a:ln>
        </p:spPr>
        <p:txBody>
          <a:bodyPr/>
          <a:lstStyle/>
          <a:p>
            <a:fld id="{77DB852E-5189-40EB-B702-22D3CB524F26}" type="slidenum">
              <a:rPr lang="en-US" altLang="en-US" smtClean="0">
                <a:latin typeface="Arial" pitchFamily="34" charset="0"/>
              </a:rPr>
              <a:pPr/>
              <a:t>24</a:t>
            </a:fld>
            <a:endParaRPr lang="en-US" altLang="en-US" smtClean="0">
              <a:latin typeface="Arial" pitchFamily="34" charset="0"/>
            </a:endParaRPr>
          </a:p>
        </p:txBody>
      </p:sp>
      <p:sp>
        <p:nvSpPr>
          <p:cNvPr id="50185" name="TextBox 1"/>
          <p:cNvSpPr txBox="1">
            <a:spLocks noChangeArrowheads="1"/>
          </p:cNvSpPr>
          <p:nvPr/>
        </p:nvSpPr>
        <p:spPr bwMode="auto">
          <a:xfrm>
            <a:off x="3200400" y="1595438"/>
            <a:ext cx="803275" cy="369887"/>
          </a:xfrm>
          <a:prstGeom prst="rect">
            <a:avLst/>
          </a:prstGeom>
          <a:solidFill>
            <a:srgbClr val="C00000"/>
          </a:solidFill>
          <a:ln w="9525">
            <a:noFill/>
            <a:miter lim="800000"/>
            <a:headEnd/>
            <a:tailEnd/>
          </a:ln>
        </p:spPr>
        <p:txBody>
          <a:bodyPr wrap="none">
            <a:spAutoFit/>
          </a:bodyPr>
          <a:lstStyle/>
          <a:p>
            <a:pPr eaLnBrk="1" hangingPunct="1"/>
            <a:r>
              <a:rPr lang="en-US" altLang="en-US">
                <a:solidFill>
                  <a:schemeClr val="bg1"/>
                </a:solidFill>
              </a:rPr>
              <a:t>Before</a:t>
            </a:r>
          </a:p>
        </p:txBody>
      </p:sp>
      <p:sp>
        <p:nvSpPr>
          <p:cNvPr id="50186" name="TextBox 11"/>
          <p:cNvSpPr txBox="1">
            <a:spLocks noChangeArrowheads="1"/>
          </p:cNvSpPr>
          <p:nvPr/>
        </p:nvSpPr>
        <p:spPr bwMode="auto">
          <a:xfrm>
            <a:off x="7620000" y="1589088"/>
            <a:ext cx="658813" cy="369887"/>
          </a:xfrm>
          <a:prstGeom prst="rect">
            <a:avLst/>
          </a:prstGeom>
          <a:solidFill>
            <a:srgbClr val="C00000"/>
          </a:solidFill>
          <a:ln w="9525">
            <a:noFill/>
            <a:miter lim="800000"/>
            <a:headEnd/>
            <a:tailEnd/>
          </a:ln>
        </p:spPr>
        <p:txBody>
          <a:bodyPr wrap="none">
            <a:spAutoFit/>
          </a:bodyPr>
          <a:lstStyle/>
          <a:p>
            <a:pPr eaLnBrk="1" hangingPunct="1"/>
            <a:r>
              <a:rPr lang="en-US" altLang="en-US">
                <a:solidFill>
                  <a:schemeClr val="bg1"/>
                </a:solidFill>
              </a:rPr>
              <a:t>After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0" name="Slide Number Placeholder 7"/>
          <p:cNvSpPr>
            <a:spLocks noGrp="1"/>
          </p:cNvSpPr>
          <p:nvPr>
            <p:ph type="sldNum" sz="quarter" idx="12"/>
          </p:nvPr>
        </p:nvSpPr>
        <p:spPr>
          <a:noFill/>
        </p:spPr>
        <p:txBody>
          <a:bodyPr/>
          <a:lstStyle/>
          <a:p>
            <a:fld id="{6F967DE8-DE44-4A6C-BF84-8AB82227E31D}" type="slidenum">
              <a:rPr lang="en-US" smtClean="0">
                <a:latin typeface="Arial" charset="0"/>
              </a:rPr>
              <a:pPr/>
              <a:t>25</a:t>
            </a:fld>
            <a:endParaRPr lang="en-US" smtClean="0">
              <a:latin typeface="Arial" charset="0"/>
            </a:endParaRPr>
          </a:p>
        </p:txBody>
      </p:sp>
      <p:graphicFrame>
        <p:nvGraphicFramePr>
          <p:cNvPr id="132098" name="Group 2"/>
          <p:cNvGraphicFramePr>
            <a:graphicFrameLocks noGrp="1"/>
          </p:cNvGraphicFramePr>
          <p:nvPr>
            <p:ph idx="4294967295"/>
          </p:nvPr>
        </p:nvGraphicFramePr>
        <p:xfrm>
          <a:off x="0" y="1"/>
          <a:ext cx="4495800" cy="6858000"/>
        </p:xfrm>
        <a:graphic>
          <a:graphicData uri="http://schemas.openxmlformats.org/drawingml/2006/table">
            <a:tbl>
              <a:tblPr/>
              <a:tblGrid>
                <a:gridCol w="4495800"/>
              </a:tblGrid>
              <a:tr h="4280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Book Antiqua" pitchFamily="18" charset="0"/>
                        </a:rPr>
                        <a:t>Prior to 1974</a:t>
                      </a:r>
                      <a:endParaRPr kumimoji="0" lang="en-IN" sz="1800" b="1" i="0" u="none" strike="noStrike" cap="none" normalizeH="0" baseline="0" dirty="0" smtClean="0">
                        <a:ln>
                          <a:noFill/>
                        </a:ln>
                        <a:solidFill>
                          <a:srgbClr val="FFFFFF"/>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r h="6429987">
                <a:tc>
                  <a:txBody>
                    <a:bodyPr/>
                    <a:lstStyle/>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poorest district in the state &amp; country too</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Roughly 90 % people in tribal villages facing acute poverty</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Migration rate in non-irrigated villages between 50-70 %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The irrigation coverage 10 % in records, in reality around 5 %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Agriculture yields poorest in the state</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Milk production lowest in the state</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Literacy rate - lowest in the state – women literacy in one digit</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Landscape almost barren with hardly any tree cover</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Most forest land - without tree cover</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horticulture activity </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vegetable cultivation</a:t>
                      </a:r>
                    </a:p>
                    <a:p>
                      <a:pPr marL="288925" marR="0" lvl="0" indent="-288925" algn="just" defTabSz="914400" rtl="0" eaLnBrk="0" fontAlgn="base" latinLnBrk="0" hangingPunct="0">
                        <a:lnSpc>
                          <a:spcPct val="100000"/>
                        </a:lnSpc>
                        <a:spcBef>
                          <a:spcPct val="25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No floriculture</a:t>
                      </a:r>
                      <a:endParaRPr kumimoji="0" lang="en-IN" sz="1800" b="0" i="0" u="none" strike="noStrike" cap="none" normalizeH="0" baseline="0" dirty="0" smtClean="0">
                        <a:ln>
                          <a:noFill/>
                        </a:ln>
                        <a:solidFill>
                          <a:srgbClr val="FFFFCC"/>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tr>
            </a:tbl>
          </a:graphicData>
        </a:graphic>
      </p:graphicFrame>
      <p:graphicFrame>
        <p:nvGraphicFramePr>
          <p:cNvPr id="132106" name="Group 10"/>
          <p:cNvGraphicFramePr>
            <a:graphicFrameLocks noGrp="1"/>
          </p:cNvGraphicFramePr>
          <p:nvPr/>
        </p:nvGraphicFramePr>
        <p:xfrm>
          <a:off x="4724400" y="0"/>
          <a:ext cx="4267200" cy="6858000"/>
        </p:xfrm>
        <a:graphic>
          <a:graphicData uri="http://schemas.openxmlformats.org/drawingml/2006/table">
            <a:tbl>
              <a:tblPr/>
              <a:tblGrid>
                <a:gridCol w="4267200"/>
              </a:tblGrid>
              <a:tr h="4571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Book Antiqua" pitchFamily="18" charset="0"/>
                        </a:rPr>
                        <a:t>In 2010</a:t>
                      </a:r>
                      <a:endParaRPr kumimoji="0" lang="en-IN" sz="1800" b="1" i="0" u="none" strike="noStrike" cap="none" normalizeH="0" baseline="0" dirty="0" smtClean="0">
                        <a:ln>
                          <a:noFill/>
                        </a:ln>
                        <a:solidFill>
                          <a:srgbClr val="FFFFFF"/>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r>
              <a:tr h="6400853">
                <a:tc>
                  <a:txBody>
                    <a:bodyPr/>
                    <a:lstStyle/>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Achieved food security</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Housing conditions improved</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School enrolment and attendance increased manifolds </a:t>
                      </a:r>
                    </a:p>
                    <a:p>
                      <a:pPr marL="288925" marR="0" lvl="0" indent="-288925" algn="just" defTabSz="914400" rtl="0" eaLnBrk="0" fontAlgn="base" latinLnBrk="0" hangingPunct="0">
                        <a:lnSpc>
                          <a:spcPct val="100000"/>
                        </a:lnSpc>
                        <a:spcBef>
                          <a:spcPct val="3000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Ground water improved - CGWB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Irrigation coverage is around 30 %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450 community water resources developed &amp; managed by community</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2,500 village institutions - users groups managing their affairs &amp; assets</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65 rivers and rivulets made perennial through series of structures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migration rate 10-15 % </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six Crore trees planted with 50 % survival at long run</a:t>
                      </a:r>
                    </a:p>
                    <a:p>
                      <a:pPr marL="288925" marR="0" lvl="0" indent="-288925" algn="just" defTabSz="914400" rtl="0" eaLnBrk="0" fontAlgn="base" latinLnBrk="0" hangingPunct="0">
                        <a:lnSpc>
                          <a:spcPct val="100000"/>
                        </a:lnSpc>
                        <a:spcBef>
                          <a:spcPct val="0"/>
                        </a:spcBef>
                        <a:spcAft>
                          <a:spcPct val="0"/>
                        </a:spcAft>
                        <a:buClr>
                          <a:schemeClr val="bg1"/>
                        </a:buClr>
                        <a:buSzTx/>
                        <a:buFont typeface="Wingdings" pitchFamily="2" charset="2"/>
                        <a:buChar char="Ø"/>
                        <a:tabLst/>
                      </a:pPr>
                      <a:r>
                        <a:rPr kumimoji="0" lang="en-US" sz="1800" b="0" i="0" u="none" strike="noStrike" cap="none" normalizeH="0" baseline="0" dirty="0" smtClean="0">
                          <a:ln>
                            <a:noFill/>
                          </a:ln>
                          <a:solidFill>
                            <a:srgbClr val="FFFFCC"/>
                          </a:solidFill>
                          <a:effectLst/>
                          <a:latin typeface="Book Antiqua" pitchFamily="18" charset="0"/>
                        </a:rPr>
                        <a:t> About 25,000 farmers opted for horticulture</a:t>
                      </a:r>
                      <a:endParaRPr kumimoji="0" lang="en-IN" sz="1800" b="0" i="0" u="none" strike="noStrike" cap="none" normalizeH="0" baseline="0" dirty="0" smtClean="0">
                        <a:ln>
                          <a:noFill/>
                        </a:ln>
                        <a:solidFill>
                          <a:srgbClr val="FFFFCC"/>
                        </a:solidFill>
                        <a:effectLst/>
                        <a:latin typeface="Book Antiqua"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33"/>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folder2\Digital Camera Data\06.11.07\IMG_0189.jpg"/>
          <p:cNvPicPr>
            <a:picLocks noChangeAspect="1" noChangeArrowheads="1"/>
          </p:cNvPicPr>
          <p:nvPr/>
        </p:nvPicPr>
        <p:blipFill>
          <a:blip r:embed="rId3"/>
          <a:srcRect/>
          <a:stretch>
            <a:fillRect/>
          </a:stretch>
        </p:blipFill>
        <p:spPr bwMode="auto">
          <a:xfrm>
            <a:off x="4343400" y="0"/>
            <a:ext cx="4800600" cy="3451225"/>
          </a:xfrm>
          <a:prstGeom prst="rect">
            <a:avLst/>
          </a:prstGeom>
          <a:noFill/>
          <a:ln w="9525">
            <a:noFill/>
            <a:miter lim="800000"/>
            <a:headEnd/>
            <a:tailEnd/>
          </a:ln>
        </p:spPr>
      </p:pic>
      <p:pic>
        <p:nvPicPr>
          <p:cNvPr id="41987" name="Picture 1" descr="E:\folder2\Digital Camera Data\5-12-2007\IMG_0302.jpg"/>
          <p:cNvPicPr>
            <a:picLocks noChangeAspect="1" noChangeArrowheads="1"/>
          </p:cNvPicPr>
          <p:nvPr/>
        </p:nvPicPr>
        <p:blipFill>
          <a:blip r:embed="rId4"/>
          <a:srcRect/>
          <a:stretch>
            <a:fillRect/>
          </a:stretch>
        </p:blipFill>
        <p:spPr bwMode="auto">
          <a:xfrm>
            <a:off x="0" y="0"/>
            <a:ext cx="5384800" cy="4038600"/>
          </a:xfrm>
          <a:prstGeom prst="rect">
            <a:avLst/>
          </a:prstGeom>
          <a:noFill/>
          <a:ln w="9525">
            <a:noFill/>
            <a:miter lim="800000"/>
            <a:headEnd/>
            <a:tailEnd/>
          </a:ln>
        </p:spPr>
      </p:pic>
      <p:pic>
        <p:nvPicPr>
          <p:cNvPr id="41988" name="Picture 3" descr="E:\folder2\photo7-02-08\IMG_0581.jpg"/>
          <p:cNvPicPr>
            <a:picLocks noChangeAspect="1" noChangeArrowheads="1"/>
          </p:cNvPicPr>
          <p:nvPr/>
        </p:nvPicPr>
        <p:blipFill>
          <a:blip r:embed="rId5"/>
          <a:srcRect/>
          <a:stretch>
            <a:fillRect/>
          </a:stretch>
        </p:blipFill>
        <p:spPr bwMode="auto">
          <a:xfrm>
            <a:off x="0" y="3962400"/>
            <a:ext cx="3860800" cy="2895600"/>
          </a:xfrm>
          <a:prstGeom prst="rect">
            <a:avLst/>
          </a:prstGeom>
          <a:noFill/>
          <a:ln w="9525">
            <a:noFill/>
            <a:miter lim="800000"/>
            <a:headEnd/>
            <a:tailEnd/>
          </a:ln>
        </p:spPr>
      </p:pic>
      <p:pic>
        <p:nvPicPr>
          <p:cNvPr id="41989" name="Picture 3" descr="8-Horticulture Officer 157"/>
          <p:cNvPicPr>
            <a:picLocks noChangeAspect="1" noChangeArrowheads="1"/>
          </p:cNvPicPr>
          <p:nvPr/>
        </p:nvPicPr>
        <p:blipFill>
          <a:blip r:embed="rId6"/>
          <a:srcRect t="15536"/>
          <a:stretch>
            <a:fillRect/>
          </a:stretch>
        </p:blipFill>
        <p:spPr bwMode="auto">
          <a:xfrm>
            <a:off x="3048000" y="3124200"/>
            <a:ext cx="6096000" cy="3733800"/>
          </a:xfrm>
          <a:prstGeom prst="rect">
            <a:avLst/>
          </a:prstGeom>
          <a:noFill/>
          <a:ln w="9525">
            <a:noFill/>
            <a:miter lim="800000"/>
            <a:headEnd/>
            <a:tailEnd/>
          </a:ln>
        </p:spPr>
      </p:pic>
      <p:sp>
        <p:nvSpPr>
          <p:cNvPr id="41990" name="Slide Number Placeholder 9"/>
          <p:cNvSpPr>
            <a:spLocks noGrp="1"/>
          </p:cNvSpPr>
          <p:nvPr>
            <p:ph type="sldNum" sz="quarter" idx="12"/>
          </p:nvPr>
        </p:nvSpPr>
        <p:spPr>
          <a:noFill/>
        </p:spPr>
        <p:txBody>
          <a:bodyPr/>
          <a:lstStyle/>
          <a:p>
            <a:fld id="{59FF0C83-390D-46DC-9138-4926F7FD1153}" type="slidenum">
              <a:rPr lang="en-US" smtClean="0">
                <a:latin typeface="Arial" charset="0"/>
              </a:rPr>
              <a:pPr/>
              <a:t>26</a:t>
            </a:fld>
            <a:endParaRPr lang="en-US"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54A5E5FE-6C72-4C64-BE70-60804FF078F2}" type="slidenum">
              <a:rPr lang="en-US" smtClean="0"/>
              <a:pPr/>
              <a:t>3</a:t>
            </a:fld>
            <a:endParaRPr lang="en-US" smtClean="0"/>
          </a:p>
        </p:txBody>
      </p:sp>
      <p:sp>
        <p:nvSpPr>
          <p:cNvPr id="40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endParaRPr lang="en-US" sz="1400" dirty="0"/>
          </a:p>
        </p:txBody>
      </p:sp>
      <p:sp>
        <p:nvSpPr>
          <p:cNvPr id="4100" name="Rectangle 2"/>
          <p:cNvSpPr>
            <a:spLocks noGrp="1"/>
          </p:cNvSpPr>
          <p:nvPr>
            <p:ph type="title" idx="4294967295"/>
          </p:nvPr>
        </p:nvSpPr>
        <p:spPr>
          <a:xfrm>
            <a:off x="1752600" y="457200"/>
            <a:ext cx="6553200" cy="762000"/>
          </a:xfrm>
        </p:spPr>
        <p:txBody>
          <a:bodyPr lIns="0" rIns="0" bIns="0" anchor="b">
            <a:noAutofit/>
          </a:bodyPr>
          <a:lstStyle/>
          <a:p>
            <a:pPr eaLnBrk="1" hangingPunct="1"/>
            <a:r>
              <a:rPr lang="en-US" sz="2400" b="1" dirty="0" smtClean="0">
                <a:solidFill>
                  <a:srgbClr val="996633"/>
                </a:solidFill>
                <a:latin typeface="Calibri" pitchFamily="34" charset="0"/>
              </a:rPr>
              <a:t>Climate Resilient Agriculture </a:t>
            </a:r>
            <a:br>
              <a:rPr lang="en-US" sz="2400" b="1" dirty="0" smtClean="0">
                <a:solidFill>
                  <a:srgbClr val="996633"/>
                </a:solidFill>
                <a:latin typeface="Calibri" pitchFamily="34" charset="0"/>
              </a:rPr>
            </a:br>
            <a:r>
              <a:rPr lang="en-US" sz="2400" b="1" dirty="0" smtClean="0">
                <a:solidFill>
                  <a:srgbClr val="996633"/>
                </a:solidFill>
                <a:latin typeface="Calibri" pitchFamily="34" charset="0"/>
              </a:rPr>
              <a:t>Indian Perspective </a:t>
            </a:r>
          </a:p>
        </p:txBody>
      </p:sp>
      <p:sp>
        <p:nvSpPr>
          <p:cNvPr id="4101" name="Rectangle 3"/>
          <p:cNvSpPr>
            <a:spLocks noGrp="1"/>
          </p:cNvSpPr>
          <p:nvPr>
            <p:ph type="body" sz="half" idx="4294967295"/>
          </p:nvPr>
        </p:nvSpPr>
        <p:spPr>
          <a:xfrm>
            <a:off x="914400" y="1295400"/>
            <a:ext cx="7924800" cy="5029200"/>
          </a:xfrm>
          <a:solidFill>
            <a:schemeClr val="bg1"/>
          </a:solidFill>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2400" b="1" dirty="0" smtClean="0">
                <a:solidFill>
                  <a:schemeClr val="tx1"/>
                </a:solidFill>
              </a:rPr>
              <a:t>What Climate Resilient Agriculture means:</a:t>
            </a:r>
          </a:p>
          <a:p>
            <a:pPr marL="457200" indent="-457200" algn="just"/>
            <a:r>
              <a:rPr lang="en-US" sz="2400" dirty="0" smtClean="0">
                <a:solidFill>
                  <a:schemeClr val="tx1"/>
                </a:solidFill>
              </a:rPr>
              <a:t>It contributes to achievement of sustainable development goals</a:t>
            </a:r>
          </a:p>
          <a:p>
            <a:pPr marL="457200" indent="-457200" algn="just"/>
            <a:r>
              <a:rPr lang="en-US" sz="2400" dirty="0" smtClean="0">
                <a:solidFill>
                  <a:schemeClr val="tx1"/>
                </a:solidFill>
              </a:rPr>
              <a:t>It integrates – social, economical and environmental development to meet challenge of providing (a) sustainable livelihood to farmers (b) food security to hungry millions, and ( c) eradication of poverty.</a:t>
            </a:r>
          </a:p>
          <a:p>
            <a:pPr marL="457200" indent="-457200" algn="just"/>
            <a:r>
              <a:rPr lang="en-US" sz="2400" dirty="0" smtClean="0">
                <a:solidFill>
                  <a:schemeClr val="tx1"/>
                </a:solidFill>
              </a:rPr>
              <a:t>It aims that despite climate change, the income of farmers should not decrease. They should have enough to live and their income should gradually increase.</a:t>
            </a:r>
          </a:p>
          <a:p>
            <a:pPr marL="457200" indent="-457200" algn="just">
              <a:buNone/>
            </a:pPr>
            <a:endParaRPr lang="en-US" sz="2400" dirty="0" smtClean="0">
              <a:solidFill>
                <a:schemeClr val="tx1"/>
              </a:solidFill>
            </a:endParaRPr>
          </a:p>
          <a:p>
            <a:pPr marL="0" indent="0">
              <a:buNone/>
            </a:pPr>
            <a:endParaRPr lang="en-US" sz="2400" dirty="0" smtClean="0">
              <a:solidFill>
                <a:schemeClr val="tx1"/>
              </a:solidFill>
            </a:endParaRPr>
          </a:p>
        </p:txBody>
      </p:sp>
      <p:pic>
        <p:nvPicPr>
          <p:cNvPr id="4102"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a:noFill/>
        </p:spPr>
      </p:pic>
      <p:sp>
        <p:nvSpPr>
          <p:cNvPr id="4103"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4104"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4105"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54A5E5FE-6C72-4C64-BE70-60804FF078F2}" type="slidenum">
              <a:rPr lang="en-US" smtClean="0"/>
              <a:pPr/>
              <a:t>4</a:t>
            </a:fld>
            <a:endParaRPr lang="en-US" smtClean="0"/>
          </a:p>
        </p:txBody>
      </p:sp>
      <p:sp>
        <p:nvSpPr>
          <p:cNvPr id="40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endParaRPr lang="en-US" sz="1400" dirty="0"/>
          </a:p>
        </p:txBody>
      </p:sp>
      <p:sp>
        <p:nvSpPr>
          <p:cNvPr id="4100" name="Rectangle 2"/>
          <p:cNvSpPr>
            <a:spLocks noGrp="1"/>
          </p:cNvSpPr>
          <p:nvPr>
            <p:ph type="title" idx="4294967295"/>
          </p:nvPr>
        </p:nvSpPr>
        <p:spPr>
          <a:xfrm>
            <a:off x="1752600" y="457200"/>
            <a:ext cx="6553200" cy="762000"/>
          </a:xfrm>
        </p:spPr>
        <p:txBody>
          <a:bodyPr lIns="0" rIns="0" bIns="0" anchor="b">
            <a:noAutofit/>
          </a:bodyPr>
          <a:lstStyle/>
          <a:p>
            <a:pPr eaLnBrk="1" hangingPunct="1"/>
            <a:r>
              <a:rPr lang="en-US" sz="2400" b="1" dirty="0" smtClean="0">
                <a:solidFill>
                  <a:srgbClr val="996633"/>
                </a:solidFill>
                <a:latin typeface="Calibri" pitchFamily="34" charset="0"/>
              </a:rPr>
              <a:t>Climate Resilient Agriculture </a:t>
            </a:r>
            <a:br>
              <a:rPr lang="en-US" sz="2400" b="1" dirty="0" smtClean="0">
                <a:solidFill>
                  <a:srgbClr val="996633"/>
                </a:solidFill>
                <a:latin typeface="Calibri" pitchFamily="34" charset="0"/>
              </a:rPr>
            </a:br>
            <a:r>
              <a:rPr lang="en-US" sz="2400" b="1" dirty="0" smtClean="0">
                <a:solidFill>
                  <a:srgbClr val="996633"/>
                </a:solidFill>
                <a:latin typeface="Calibri" pitchFamily="34" charset="0"/>
              </a:rPr>
              <a:t>Indian Perspective </a:t>
            </a:r>
          </a:p>
        </p:txBody>
      </p:sp>
      <p:sp>
        <p:nvSpPr>
          <p:cNvPr id="4101" name="Rectangle 3"/>
          <p:cNvSpPr>
            <a:spLocks noGrp="1"/>
          </p:cNvSpPr>
          <p:nvPr>
            <p:ph type="body" sz="half" idx="4294967295"/>
          </p:nvPr>
        </p:nvSpPr>
        <p:spPr>
          <a:xfrm>
            <a:off x="914400" y="1295400"/>
            <a:ext cx="7924800" cy="5029200"/>
          </a:xfrm>
          <a:solidFill>
            <a:schemeClr val="bg1"/>
          </a:solidFill>
        </p:spPr>
        <p:style>
          <a:lnRef idx="1">
            <a:schemeClr val="accent3"/>
          </a:lnRef>
          <a:fillRef idx="3">
            <a:schemeClr val="accent3"/>
          </a:fillRef>
          <a:effectRef idx="2">
            <a:schemeClr val="accent3"/>
          </a:effectRef>
          <a:fontRef idx="minor">
            <a:schemeClr val="lt1"/>
          </a:fontRef>
        </p:style>
        <p:txBody>
          <a:bodyPr>
            <a:normAutofit/>
          </a:bodyPr>
          <a:lstStyle/>
          <a:p>
            <a:pPr>
              <a:buNone/>
            </a:pPr>
            <a:r>
              <a:rPr lang="en-US" sz="2400" b="1" dirty="0" smtClean="0">
                <a:solidFill>
                  <a:schemeClr val="tx1"/>
                </a:solidFill>
              </a:rPr>
              <a:t>What Climate Resilient Agriculture means:</a:t>
            </a:r>
          </a:p>
          <a:p>
            <a:pPr marL="457200" indent="-457200" algn="just"/>
            <a:r>
              <a:rPr lang="en-US" sz="2400" dirty="0" smtClean="0">
                <a:solidFill>
                  <a:schemeClr val="tx1"/>
                </a:solidFill>
              </a:rPr>
              <a:t>It aims to use agriculture, it  has capacity to absorb CO2 from atmosphere through photosynthesis process as a major nature's tool for mitigation and to expand it on un-cultivable wasteland, fallow land – margin areas of desert and sea shore by using modern technology. This supports livelihood to poor and provide food security to hungry millions. </a:t>
            </a:r>
          </a:p>
        </p:txBody>
      </p:sp>
      <p:pic>
        <p:nvPicPr>
          <p:cNvPr id="4102"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a:noFill/>
        </p:spPr>
      </p:pic>
      <p:sp>
        <p:nvSpPr>
          <p:cNvPr id="4103"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4104"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pic>
        <p:nvPicPr>
          <p:cNvPr id="4105"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762000"/>
          </a:xfrm>
        </p:spPr>
        <p:txBody>
          <a:bodyPr/>
          <a:lstStyle/>
          <a:p>
            <a:pPr eaLnBrk="1" hangingPunct="1"/>
            <a:r>
              <a:rPr lang="en-US" altLang="en-US" sz="2000" b="1" smtClean="0">
                <a:latin typeface="Candara" pitchFamily="34" charset="0"/>
              </a:rPr>
              <a:t> </a:t>
            </a:r>
            <a:r>
              <a:rPr lang="en-US" altLang="en-US" sz="2400" b="1" smtClean="0">
                <a:latin typeface="Candara" pitchFamily="34" charset="0"/>
              </a:rPr>
              <a:t>Indian Situation</a:t>
            </a:r>
            <a:endParaRPr lang="en-US" altLang="en-US" sz="2400" b="1" smtClean="0"/>
          </a:p>
        </p:txBody>
      </p:sp>
      <p:sp>
        <p:nvSpPr>
          <p:cNvPr id="18435" name="Slide Number Placeholder 3"/>
          <p:cNvSpPr>
            <a:spLocks noGrp="1"/>
          </p:cNvSpPr>
          <p:nvPr>
            <p:ph type="sldNum" sz="quarter" idx="12"/>
          </p:nvPr>
        </p:nvSpPr>
        <p:spPr bwMode="auto">
          <a:noFill/>
          <a:ln>
            <a:miter lim="800000"/>
            <a:headEnd/>
            <a:tailEnd/>
          </a:ln>
        </p:spPr>
        <p:txBody>
          <a:bodyPr/>
          <a:lstStyle/>
          <a:p>
            <a:fld id="{A71918B7-661C-431C-8DB2-4A3FEB411835}" type="slidenum">
              <a:rPr lang="en-US" altLang="en-US" smtClean="0"/>
              <a:pPr/>
              <a:t>5</a:t>
            </a:fld>
            <a:endParaRPr lang="en-US" altLang="en-US" smtClean="0"/>
          </a:p>
        </p:txBody>
      </p:sp>
      <p:pic>
        <p:nvPicPr>
          <p:cNvPr id="1843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8437"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pic>
        <p:nvPicPr>
          <p:cNvPr id="18438" name="Picture 2" descr="http://www.all-about-india.com/images/Political-Map-of-India.gif"/>
          <p:cNvPicPr>
            <a:picLocks noChangeAspect="1" noChangeArrowheads="1"/>
          </p:cNvPicPr>
          <p:nvPr/>
        </p:nvPicPr>
        <p:blipFill>
          <a:blip r:embed="rId4"/>
          <a:srcRect/>
          <a:stretch>
            <a:fillRect/>
          </a:stretch>
        </p:blipFill>
        <p:spPr bwMode="auto">
          <a:xfrm>
            <a:off x="1371600" y="685800"/>
            <a:ext cx="6781800"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lstStyle/>
          <a:p>
            <a:pPr eaLnBrk="1" hangingPunct="1"/>
            <a:r>
              <a:rPr lang="en-US" altLang="en-US" sz="2000" b="1" dirty="0" smtClean="0">
                <a:latin typeface="Candara" pitchFamily="34" charset="0"/>
              </a:rPr>
              <a:t/>
            </a:r>
            <a:br>
              <a:rPr lang="en-US" altLang="en-US" sz="2000" b="1" dirty="0" smtClean="0">
                <a:latin typeface="Candara" pitchFamily="34" charset="0"/>
              </a:rPr>
            </a:br>
            <a:r>
              <a:rPr lang="en-US" altLang="en-US" sz="2000" b="1" dirty="0" smtClean="0">
                <a:latin typeface="Candara" pitchFamily="34" charset="0"/>
              </a:rPr>
              <a:t> </a:t>
            </a:r>
            <a:r>
              <a:rPr lang="en-US" altLang="en-US" sz="2400" b="1" dirty="0" smtClean="0">
                <a:solidFill>
                  <a:schemeClr val="accent2">
                    <a:lumMod val="75000"/>
                  </a:schemeClr>
                </a:solidFill>
                <a:latin typeface="Candara" pitchFamily="34" charset="0"/>
              </a:rPr>
              <a:t>Indian Situation</a:t>
            </a:r>
            <a:endParaRPr lang="en-US" altLang="en-US" sz="2400" b="1" dirty="0" smtClean="0">
              <a:solidFill>
                <a:schemeClr val="accent2">
                  <a:lumMod val="75000"/>
                </a:schemeClr>
              </a:solidFill>
            </a:endParaRPr>
          </a:p>
        </p:txBody>
      </p:sp>
      <p:sp>
        <p:nvSpPr>
          <p:cNvPr id="19459" name="Content Placeholder 2"/>
          <p:cNvSpPr>
            <a:spLocks noGrp="1"/>
          </p:cNvSpPr>
          <p:nvPr>
            <p:ph idx="1"/>
          </p:nvPr>
        </p:nvSpPr>
        <p:spPr>
          <a:xfrm>
            <a:off x="838200" y="762000"/>
            <a:ext cx="8229600" cy="5943600"/>
          </a:xfrm>
        </p:spPr>
        <p:txBody>
          <a:bodyPr>
            <a:normAutofit/>
          </a:bodyPr>
          <a:lstStyle/>
          <a:p>
            <a:pPr eaLnBrk="1" hangingPunct="1"/>
            <a:r>
              <a:rPr lang="en-US" altLang="en-US" sz="2000" dirty="0" smtClean="0"/>
              <a:t>India’s success over six decades: </a:t>
            </a:r>
          </a:p>
          <a:p>
            <a:pPr lvl="1" eaLnBrk="1" hangingPunct="1"/>
            <a:r>
              <a:rPr lang="en-US" altLang="en-US" sz="2000" dirty="0" smtClean="0"/>
              <a:t>2 %  to  3% sustainable agriculture growth</a:t>
            </a:r>
          </a:p>
          <a:p>
            <a:pPr lvl="1" eaLnBrk="1" hangingPunct="1"/>
            <a:r>
              <a:rPr lang="en-US" altLang="en-US" sz="2000" dirty="0" smtClean="0"/>
              <a:t>Brought many out of poverty from 90% below poverty  line to 20%. </a:t>
            </a:r>
          </a:p>
          <a:p>
            <a:pPr lvl="1" eaLnBrk="1" hangingPunct="1"/>
            <a:r>
              <a:rPr lang="en-US" altLang="en-US" sz="2000" dirty="0" smtClean="0"/>
              <a:t>Tackled many adverse climate and geographic challenges including droughts. </a:t>
            </a:r>
          </a:p>
          <a:p>
            <a:pPr lvl="1" eaLnBrk="1" hangingPunct="1"/>
            <a:r>
              <a:rPr lang="en-US" altLang="en-US" sz="2000" dirty="0" smtClean="0"/>
              <a:t>Validated research into rise in productivity</a:t>
            </a:r>
          </a:p>
          <a:p>
            <a:pPr lvl="1" eaLnBrk="1" hangingPunct="1"/>
            <a:r>
              <a:rPr lang="en-US" altLang="en-US" sz="2000" dirty="0" smtClean="0"/>
              <a:t>Several states and individual farmers with  productivity, higher than,  or equal to international level  </a:t>
            </a:r>
          </a:p>
          <a:p>
            <a:pPr eaLnBrk="1" hangingPunct="1"/>
            <a:r>
              <a:rPr lang="en-US" altLang="en-US" sz="2000" dirty="0" smtClean="0"/>
              <a:t>Adverse impacts of climate change pushes  even successful farmers back to poverty</a:t>
            </a:r>
          </a:p>
          <a:p>
            <a:pPr eaLnBrk="1" hangingPunct="1"/>
            <a:r>
              <a:rPr lang="en-US" altLang="en-US" sz="2000" dirty="0" smtClean="0"/>
              <a:t>Farmers suicide / large scale exodus to urban centers </a:t>
            </a:r>
          </a:p>
          <a:p>
            <a:pPr eaLnBrk="1" hangingPunct="1"/>
            <a:r>
              <a:rPr lang="en-US" altLang="en-US" sz="2000" dirty="0" smtClean="0"/>
              <a:t>By 2030 India will need to produce additional 100 M. Tones  for its growing population.  </a:t>
            </a:r>
          </a:p>
          <a:p>
            <a:pPr eaLnBrk="1" hangingPunct="1"/>
            <a:r>
              <a:rPr lang="en-US" altLang="en-US" sz="2000" dirty="0" smtClean="0"/>
              <a:t>India had to import food in  its early phase of development, but now it is self sufficient. </a:t>
            </a:r>
          </a:p>
          <a:p>
            <a:pPr eaLnBrk="1" hangingPunct="1">
              <a:buFont typeface="Arial" pitchFamily="34" charset="0"/>
              <a:buNone/>
            </a:pPr>
            <a:endParaRPr lang="en-US" altLang="en-US" sz="1800"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76FEBADB-5FBD-421D-A88B-AA484AA319FC}" type="slidenum">
              <a:rPr lang="en-US" altLang="en-US" smtClean="0"/>
              <a:pPr/>
              <a:t>6</a:t>
            </a:fld>
            <a:endParaRPr lang="en-US" altLang="en-US" smtClean="0"/>
          </a:p>
        </p:txBody>
      </p:sp>
      <p:pic>
        <p:nvPicPr>
          <p:cNvPr id="1946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946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8"/>
          <p:cNvSpPr>
            <a:spLocks noGrp="1"/>
          </p:cNvSpPr>
          <p:nvPr>
            <p:ph type="title"/>
          </p:nvPr>
        </p:nvSpPr>
        <p:spPr>
          <a:xfrm>
            <a:off x="381000" y="304800"/>
            <a:ext cx="8229600" cy="762000"/>
          </a:xfrm>
        </p:spPr>
        <p:txBody>
          <a:bodyPr rtlCol="0">
            <a:normAutofit fontScale="90000"/>
          </a:bodyPr>
          <a:lstStyle/>
          <a:p>
            <a:pPr eaLnBrk="1" fontAlgn="auto" hangingPunct="1">
              <a:spcAft>
                <a:spcPts val="0"/>
              </a:spcAft>
              <a:defRPr/>
            </a:pPr>
            <a:r>
              <a:rPr lang="en-US" sz="2800" b="1" dirty="0" smtClean="0">
                <a:solidFill>
                  <a:schemeClr val="accent2">
                    <a:lumMod val="75000"/>
                  </a:schemeClr>
                </a:solidFill>
              </a:rPr>
              <a:t>Small farmers stared at big losses</a:t>
            </a:r>
            <a:br>
              <a:rPr lang="en-US" sz="2800" b="1" dirty="0" smtClean="0">
                <a:solidFill>
                  <a:schemeClr val="accent2">
                    <a:lumMod val="75000"/>
                  </a:schemeClr>
                </a:solidFill>
              </a:rPr>
            </a:br>
            <a:r>
              <a:rPr lang="en-US" sz="2800" b="1" dirty="0" smtClean="0">
                <a:solidFill>
                  <a:schemeClr val="accent2">
                    <a:lumMod val="75000"/>
                  </a:schemeClr>
                </a:solidFill>
              </a:rPr>
              <a:t>the last monsoon season </a:t>
            </a:r>
            <a:endParaRPr lang="en-US" sz="2800" dirty="0" smtClean="0">
              <a:solidFill>
                <a:schemeClr val="accent2">
                  <a:lumMod val="75000"/>
                </a:schemeClr>
              </a:solidFill>
            </a:endParaRPr>
          </a:p>
        </p:txBody>
      </p:sp>
      <p:sp>
        <p:nvSpPr>
          <p:cNvPr id="8" name="Content Placeholder 7"/>
          <p:cNvSpPr>
            <a:spLocks noGrp="1"/>
          </p:cNvSpPr>
          <p:nvPr>
            <p:ph idx="1"/>
          </p:nvPr>
        </p:nvSpPr>
        <p:spPr>
          <a:xfrm>
            <a:off x="685800" y="1371600"/>
            <a:ext cx="8229600" cy="5181600"/>
          </a:xfrm>
        </p:spPr>
        <p:txBody>
          <a:bodyPr rtlCol="0">
            <a:normAutofit/>
          </a:bodyPr>
          <a:lstStyle/>
          <a:p>
            <a:pPr algn="r">
              <a:defRPr/>
            </a:pPr>
            <a:endParaRPr lang="en-US" sz="1500" dirty="0"/>
          </a:p>
          <a:p>
            <a:pPr algn="just">
              <a:defRPr/>
            </a:pPr>
            <a:r>
              <a:rPr lang="en-IN" sz="2400" dirty="0" smtClean="0"/>
              <a:t>In the current year, 302 of 604 districts have experienced  deficit rain conditions</a:t>
            </a:r>
          </a:p>
          <a:p>
            <a:pPr algn="just">
              <a:defRPr/>
            </a:pPr>
            <a:r>
              <a:rPr lang="en-IN" sz="2400" dirty="0" smtClean="0"/>
              <a:t>This rainfall deficit to 10% for entire country. Last year (2014) had deficit of 12%. </a:t>
            </a:r>
          </a:p>
          <a:p>
            <a:pPr eaLnBrk="1" fontAlgn="auto" hangingPunct="1">
              <a:spcAft>
                <a:spcPts val="0"/>
              </a:spcAft>
              <a:defRPr/>
            </a:pPr>
            <a:r>
              <a:rPr lang="en-IN" sz="2400" dirty="0" smtClean="0"/>
              <a:t>Farmers are staring  at poor crop with lack of soil moisture. </a:t>
            </a:r>
          </a:p>
          <a:p>
            <a:pPr eaLnBrk="1" fontAlgn="auto" hangingPunct="1">
              <a:spcAft>
                <a:spcPts val="0"/>
              </a:spcAft>
              <a:defRPr/>
            </a:pPr>
            <a:r>
              <a:rPr lang="en-IN" sz="2400" dirty="0" smtClean="0"/>
              <a:t>There is likely deficit in crops like wheat and pulses.</a:t>
            </a:r>
          </a:p>
          <a:p>
            <a:pPr eaLnBrk="1" fontAlgn="auto" hangingPunct="1">
              <a:spcAft>
                <a:spcPts val="0"/>
              </a:spcAft>
              <a:defRPr/>
            </a:pPr>
            <a:r>
              <a:rPr lang="en-IN" sz="2400" dirty="0" smtClean="0"/>
              <a:t>Stressed farm income have led to slump in rural wages which has further impact on rural demand</a:t>
            </a:r>
            <a:r>
              <a:rPr lang="en-IN" sz="2000" dirty="0" smtClean="0"/>
              <a:t>. </a:t>
            </a:r>
            <a:endParaRPr lang="en-IN" sz="2000" dirty="0"/>
          </a:p>
        </p:txBody>
      </p:sp>
      <p:sp>
        <p:nvSpPr>
          <p:cNvPr id="15365" name="Slide Number Placeholder 5"/>
          <p:cNvSpPr>
            <a:spLocks noGrp="1"/>
          </p:cNvSpPr>
          <p:nvPr>
            <p:ph type="sldNum" sz="quarter" idx="12"/>
          </p:nvPr>
        </p:nvSpPr>
        <p:spPr bwMode="auto">
          <a:noFill/>
          <a:ln>
            <a:miter lim="800000"/>
            <a:headEnd/>
            <a:tailEnd/>
          </a:ln>
        </p:spPr>
        <p:txBody>
          <a:bodyPr/>
          <a:lstStyle/>
          <a:p>
            <a:fld id="{84BA5B6D-F363-4339-9159-0C0D7785279E}" type="slidenum">
              <a:rPr lang="en-US" altLang="en-US" smtClean="0"/>
              <a:pPr/>
              <a:t>7</a:t>
            </a:fld>
            <a:endParaRPr lang="en-US" altLang="en-US" smtClean="0"/>
          </a:p>
        </p:txBody>
      </p:sp>
      <p:pic>
        <p:nvPicPr>
          <p:cNvPr id="1536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5367"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9"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p:txBody>
          <a:bodyPr rtlCol="0"/>
          <a:lstStyle/>
          <a:p>
            <a:pPr>
              <a:defRPr/>
            </a:pPr>
            <a:endParaRPr lang="en-US" dirty="0">
              <a:solidFill>
                <a:schemeClr val="tx1">
                  <a:tint val="75000"/>
                </a:schemeClr>
              </a:solidFill>
            </a:endParaRPr>
          </a:p>
        </p:txBody>
      </p:sp>
      <p:sp>
        <p:nvSpPr>
          <p:cNvPr id="17412" name="Rectangle 2"/>
          <p:cNvSpPr>
            <a:spLocks noGrp="1"/>
          </p:cNvSpPr>
          <p:nvPr>
            <p:ph type="title" idx="4294967295"/>
          </p:nvPr>
        </p:nvSpPr>
        <p:spPr>
          <a:xfrm>
            <a:off x="1752600" y="381000"/>
            <a:ext cx="6553200" cy="457200"/>
          </a:xfrm>
        </p:spPr>
        <p:txBody>
          <a:bodyPr lIns="0" rIns="0" bIns="0" rtlCol="0" anchor="b">
            <a:noAutofit/>
          </a:bodyPr>
          <a:lstStyle/>
          <a:p>
            <a:pPr eaLnBrk="1" fontAlgn="auto" hangingPunct="1">
              <a:spcAft>
                <a:spcPts val="0"/>
              </a:spcAft>
              <a:defRPr/>
            </a:pPr>
            <a:r>
              <a:rPr lang="en-US" altLang="en-US" sz="2800" b="1" dirty="0" smtClean="0">
                <a:solidFill>
                  <a:schemeClr val="accent2">
                    <a:lumMod val="75000"/>
                  </a:schemeClr>
                </a:solidFill>
              </a:rPr>
              <a:t>Soil, Water &amp; Climate Change </a:t>
            </a:r>
          </a:p>
        </p:txBody>
      </p:sp>
      <p:sp>
        <p:nvSpPr>
          <p:cNvPr id="25605" name="Rectangle 3"/>
          <p:cNvSpPr>
            <a:spLocks noGrp="1"/>
          </p:cNvSpPr>
          <p:nvPr>
            <p:ph type="body" sz="half" idx="4294967295"/>
          </p:nvPr>
        </p:nvSpPr>
        <p:spPr>
          <a:xfrm>
            <a:off x="838200" y="1066800"/>
            <a:ext cx="8077200" cy="5638800"/>
          </a:xfrm>
        </p:spPr>
        <p:txBody>
          <a:bodyPr rtlCol="0">
            <a:normAutofit/>
          </a:bodyPr>
          <a:lstStyle/>
          <a:p>
            <a:pPr marL="519113" lvl="2" indent="-519113" algn="just" eaLnBrk="1" fontAlgn="auto" hangingPunct="1">
              <a:lnSpc>
                <a:spcPct val="80000"/>
              </a:lnSpc>
              <a:spcAft>
                <a:spcPts val="0"/>
              </a:spcAft>
              <a:buFont typeface="Arial" pitchFamily="34" charset="0"/>
              <a:buNone/>
              <a:defRPr/>
            </a:pPr>
            <a:endParaRPr lang="en-US" sz="1900" dirty="0" smtClean="0">
              <a:latin typeface="Candara" pitchFamily="34" charset="0"/>
            </a:endParaRPr>
          </a:p>
          <a:p>
            <a:pPr marL="519113" lvl="2" indent="-519113" algn="just" eaLnBrk="1" fontAlgn="auto" hangingPunct="1">
              <a:lnSpc>
                <a:spcPct val="80000"/>
              </a:lnSpc>
              <a:spcAft>
                <a:spcPts val="0"/>
              </a:spcAft>
              <a:buFont typeface="Arial" pitchFamily="34" charset="0"/>
              <a:buNone/>
              <a:defRPr/>
            </a:pPr>
            <a:endParaRPr lang="en-US" sz="1900" dirty="0" smtClean="0">
              <a:latin typeface="Candara" pitchFamily="34" charset="0"/>
            </a:endParaRPr>
          </a:p>
          <a:p>
            <a:pPr marL="519113" lvl="2" indent="-519113" algn="just" eaLnBrk="1" fontAlgn="auto" hangingPunct="1">
              <a:lnSpc>
                <a:spcPct val="80000"/>
              </a:lnSpc>
              <a:spcAft>
                <a:spcPts val="0"/>
              </a:spcAft>
              <a:defRPr/>
            </a:pPr>
            <a:r>
              <a:rPr lang="en-US" dirty="0" smtClean="0">
                <a:latin typeface="Candara" pitchFamily="34" charset="0"/>
              </a:rPr>
              <a:t>Soil Moisture content is affected</a:t>
            </a:r>
          </a:p>
          <a:p>
            <a:pPr marL="519113" lvl="2" indent="-519113" algn="just" eaLnBrk="1" fontAlgn="auto" hangingPunct="1">
              <a:lnSpc>
                <a:spcPct val="80000"/>
              </a:lnSpc>
              <a:spcAft>
                <a:spcPts val="0"/>
              </a:spcAft>
              <a:defRPr/>
            </a:pPr>
            <a:endParaRPr lang="en-US" dirty="0" smtClean="0">
              <a:latin typeface="Candara" pitchFamily="34" charset="0"/>
            </a:endParaRPr>
          </a:p>
          <a:p>
            <a:pPr marL="519113" lvl="2" indent="-519113" algn="just" eaLnBrk="1" fontAlgn="auto" hangingPunct="1">
              <a:lnSpc>
                <a:spcPct val="80000"/>
              </a:lnSpc>
              <a:spcAft>
                <a:spcPts val="0"/>
              </a:spcAft>
              <a:defRPr/>
            </a:pPr>
            <a:r>
              <a:rPr lang="en-US" dirty="0" smtClean="0">
                <a:latin typeface="Candara" pitchFamily="34" charset="0"/>
              </a:rPr>
              <a:t>Soil erosion, washing away  of upper  crust of fertile  soil. </a:t>
            </a:r>
          </a:p>
          <a:p>
            <a:pPr marL="519113" lvl="2" indent="-519113" algn="just" eaLnBrk="1" fontAlgn="auto" hangingPunct="1">
              <a:lnSpc>
                <a:spcPct val="80000"/>
              </a:lnSpc>
              <a:spcAft>
                <a:spcPts val="0"/>
              </a:spcAft>
              <a:defRPr/>
            </a:pPr>
            <a:endParaRPr lang="en-US" dirty="0" smtClean="0">
              <a:latin typeface="Candara" pitchFamily="34" charset="0"/>
            </a:endParaRPr>
          </a:p>
          <a:p>
            <a:pPr marL="519113" lvl="2" indent="-519113" algn="just" eaLnBrk="1" fontAlgn="auto" hangingPunct="1">
              <a:lnSpc>
                <a:spcPct val="80000"/>
              </a:lnSpc>
              <a:spcAft>
                <a:spcPts val="0"/>
              </a:spcAft>
              <a:defRPr/>
            </a:pPr>
            <a:r>
              <a:rPr lang="en-US" dirty="0" smtClean="0">
                <a:latin typeface="Candara" pitchFamily="34" charset="0"/>
              </a:rPr>
              <a:t>Soil productivity</a:t>
            </a:r>
          </a:p>
          <a:p>
            <a:pPr marL="519113" lvl="2" indent="-519113" algn="just" eaLnBrk="1" fontAlgn="auto" hangingPunct="1">
              <a:lnSpc>
                <a:spcPct val="80000"/>
              </a:lnSpc>
              <a:spcAft>
                <a:spcPts val="0"/>
              </a:spcAft>
              <a:buNone/>
              <a:defRPr/>
            </a:pPr>
            <a:endParaRPr lang="en-US" dirty="0" smtClean="0">
              <a:latin typeface="Candara" pitchFamily="34" charset="0"/>
            </a:endParaRPr>
          </a:p>
          <a:p>
            <a:pPr marL="914400" lvl="2" indent="-398463" algn="just" eaLnBrk="1" fontAlgn="auto" hangingPunct="1">
              <a:lnSpc>
                <a:spcPct val="80000"/>
              </a:lnSpc>
              <a:spcAft>
                <a:spcPts val="0"/>
              </a:spcAft>
              <a:buFont typeface="Wingdings" pitchFamily="2" charset="2"/>
              <a:buChar char="ü"/>
              <a:defRPr/>
            </a:pPr>
            <a:r>
              <a:rPr lang="en-US" dirty="0" smtClean="0">
                <a:latin typeface="Candara" pitchFamily="34" charset="0"/>
              </a:rPr>
              <a:t>reduced</a:t>
            </a:r>
          </a:p>
          <a:p>
            <a:pPr marL="914400" lvl="2" indent="-398463" algn="just" eaLnBrk="1" fontAlgn="auto" hangingPunct="1">
              <a:lnSpc>
                <a:spcPct val="80000"/>
              </a:lnSpc>
              <a:spcAft>
                <a:spcPts val="0"/>
              </a:spcAft>
              <a:buFont typeface="Wingdings" pitchFamily="2" charset="2"/>
              <a:buChar char="ü"/>
              <a:defRPr/>
            </a:pPr>
            <a:r>
              <a:rPr lang="en-US" dirty="0" smtClean="0">
                <a:latin typeface="Candara" pitchFamily="34" charset="0"/>
              </a:rPr>
              <a:t>capacity to grow and sustain  crop not certain with  low yield or crop failures.  </a:t>
            </a:r>
          </a:p>
          <a:p>
            <a:pPr marL="517525" lvl="2" indent="-517525" algn="just">
              <a:lnSpc>
                <a:spcPct val="80000"/>
              </a:lnSpc>
              <a:defRPr/>
            </a:pPr>
            <a:r>
              <a:rPr lang="en-US" dirty="0" smtClean="0">
                <a:latin typeface="Candara" pitchFamily="34" charset="0"/>
              </a:rPr>
              <a:t>Salinity ingress due to sea water rising </a:t>
            </a:r>
          </a:p>
          <a:p>
            <a:pPr marL="517525" lvl="2" indent="-517525" algn="just">
              <a:lnSpc>
                <a:spcPct val="80000"/>
              </a:lnSpc>
              <a:defRPr/>
            </a:pPr>
            <a:r>
              <a:rPr lang="en-US" dirty="0" smtClean="0">
                <a:latin typeface="Candara" pitchFamily="34" charset="0"/>
              </a:rPr>
              <a:t>Drying   of existing water bodies – making irrigation a challenge. </a:t>
            </a:r>
          </a:p>
          <a:p>
            <a:pPr marL="1257300" lvl="2" indent="-1257300" algn="just" eaLnBrk="1" fontAlgn="auto" hangingPunct="1">
              <a:lnSpc>
                <a:spcPct val="80000"/>
              </a:lnSpc>
              <a:spcAft>
                <a:spcPts val="0"/>
              </a:spcAft>
              <a:buFont typeface="Arial" pitchFamily="34" charset="0"/>
              <a:buNone/>
              <a:defRPr/>
            </a:pPr>
            <a:endParaRPr lang="en-US" b="1" dirty="0" smtClean="0">
              <a:solidFill>
                <a:srgbClr val="000000"/>
              </a:solidFill>
              <a:cs typeface="Arial" pitchFamily="34" charset="0"/>
            </a:endParaRPr>
          </a:p>
          <a:p>
            <a:pPr marL="1257300" lvl="2" indent="-401638" algn="just" eaLnBrk="1" fontAlgn="auto" hangingPunct="1">
              <a:lnSpc>
                <a:spcPct val="80000"/>
              </a:lnSpc>
              <a:spcAft>
                <a:spcPts val="0"/>
              </a:spcAft>
              <a:buFont typeface="Arial" pitchFamily="34" charset="0"/>
              <a:buNone/>
              <a:defRPr/>
            </a:pPr>
            <a:r>
              <a:rPr lang="en-US" dirty="0" smtClean="0">
                <a:latin typeface="Candara" pitchFamily="34" charset="0"/>
              </a:rPr>
              <a:t>	</a:t>
            </a:r>
          </a:p>
        </p:txBody>
      </p:sp>
      <p:pic>
        <p:nvPicPr>
          <p:cNvPr id="16389"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pic>
        <p:nvPicPr>
          <p:cNvPr id="16391" name="Picture 7" descr="nccsindia"/>
          <p:cNvPicPr>
            <a:picLocks noChangeAspect="1" noChangeArrowheads="1"/>
          </p:cNvPicPr>
          <p:nvPr/>
        </p:nvPicPr>
        <p:blipFill>
          <a:blip r:embed="rId4"/>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71600" y="685800"/>
            <a:ext cx="7315200" cy="762000"/>
          </a:xfrm>
        </p:spPr>
        <p:txBody>
          <a:bodyPr>
            <a:normAutofit fontScale="90000"/>
          </a:bodyPr>
          <a:lstStyle/>
          <a:p>
            <a:pPr algn="l"/>
            <a:r>
              <a:rPr lang="en-US" sz="3100" b="1" dirty="0" smtClean="0"/>
              <a:t>Effect of Climate Changes on Live  stock </a:t>
            </a:r>
            <a:r>
              <a:rPr lang="en-US" sz="3600" b="1" dirty="0" smtClean="0"/>
              <a:t/>
            </a:r>
            <a:br>
              <a:rPr lang="en-US" sz="3600" b="1" dirty="0" smtClean="0"/>
            </a:br>
            <a:endParaRPr lang="en-IN" altLang="en-US" sz="3600" dirty="0" smtClean="0"/>
          </a:p>
        </p:txBody>
      </p:sp>
      <p:sp>
        <p:nvSpPr>
          <p:cNvPr id="3" name="Content Placeholder 2"/>
          <p:cNvSpPr>
            <a:spLocks noGrp="1"/>
          </p:cNvSpPr>
          <p:nvPr>
            <p:ph idx="1"/>
          </p:nvPr>
        </p:nvSpPr>
        <p:spPr>
          <a:xfrm>
            <a:off x="838200" y="1828800"/>
            <a:ext cx="7543800" cy="4800600"/>
          </a:xfrm>
        </p:spPr>
        <p:txBody>
          <a:bodyPr rtlCol="0">
            <a:normAutofit/>
          </a:bodyPr>
          <a:lstStyle/>
          <a:p>
            <a:pPr marL="715963">
              <a:buNone/>
              <a:defRPr/>
            </a:pPr>
            <a:endParaRPr lang="en-IN" altLang="en-US" sz="2400" dirty="0" smtClean="0"/>
          </a:p>
          <a:p>
            <a:pPr marL="715963" eaLnBrk="1" fontAlgn="auto" hangingPunct="1">
              <a:spcAft>
                <a:spcPts val="0"/>
              </a:spcAft>
              <a:buFont typeface="Courier New" pitchFamily="49" charset="0"/>
              <a:buChar char="o"/>
              <a:defRPr/>
            </a:pPr>
            <a:endParaRPr lang="en-US" sz="2400" dirty="0" smtClean="0"/>
          </a:p>
          <a:p>
            <a:pPr marL="715963" eaLnBrk="1" fontAlgn="auto" hangingPunct="1">
              <a:spcAft>
                <a:spcPts val="0"/>
              </a:spcAft>
              <a:buFont typeface="Courier New" pitchFamily="49" charset="0"/>
              <a:buChar char="o"/>
              <a:defRPr/>
            </a:pPr>
            <a:r>
              <a:rPr lang="en-US" sz="2400" dirty="0" err="1" smtClean="0"/>
              <a:t>Milch</a:t>
            </a:r>
            <a:r>
              <a:rPr lang="en-US" sz="2400" dirty="0" smtClean="0"/>
              <a:t> cattle: milk yield has reduced in increased heat or cold wave condition.</a:t>
            </a:r>
          </a:p>
          <a:p>
            <a:pPr marL="715963" eaLnBrk="1" fontAlgn="auto" hangingPunct="1">
              <a:spcAft>
                <a:spcPts val="0"/>
              </a:spcAft>
              <a:buFont typeface="Courier New" pitchFamily="49" charset="0"/>
              <a:buChar char="o"/>
              <a:defRPr/>
            </a:pPr>
            <a:r>
              <a:rPr lang="en-US" sz="2400" dirty="0" smtClean="0"/>
              <a:t>Poultry: egg yield  have gone  down</a:t>
            </a:r>
          </a:p>
          <a:p>
            <a:pPr marL="715963" eaLnBrk="1" fontAlgn="auto" hangingPunct="1">
              <a:spcAft>
                <a:spcPts val="0"/>
              </a:spcAft>
              <a:buFont typeface="Courier New" pitchFamily="49" charset="0"/>
              <a:buChar char="o"/>
              <a:defRPr/>
            </a:pPr>
            <a:r>
              <a:rPr lang="en-US" sz="2400" dirty="0" smtClean="0"/>
              <a:t>Fisheries: fish catch goes away</a:t>
            </a:r>
          </a:p>
          <a:p>
            <a:pPr marL="715963"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endParaRPr lang="en-IN" dirty="0"/>
          </a:p>
        </p:txBody>
      </p:sp>
      <p:pic>
        <p:nvPicPr>
          <p:cNvPr id="17413"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17414"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6096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smtClean="0">
                <a:solidFill>
                  <a:schemeClr val="bg1"/>
                </a:solidFill>
                <a:latin typeface="Times New Roman" pitchFamily="18" charset="0"/>
              </a:rPr>
              <a:t>Na</a:t>
            </a:r>
          </a:p>
          <a:p>
            <a:pPr algn="r" eaLnBrk="1" hangingPunct="1"/>
            <a:r>
              <a:rPr lang="en-US" sz="1600" b="1" i="1" dirty="0" smtClean="0">
                <a:solidFill>
                  <a:schemeClr val="bg1"/>
                </a:solidFill>
                <a:latin typeface="Times New Roman" pitchFamily="18" charset="0"/>
              </a:rPr>
              <a:t>National </a:t>
            </a:r>
            <a:r>
              <a:rPr lang="en-US" sz="1600" b="1" i="1" dirty="0">
                <a:solidFill>
                  <a:schemeClr val="bg1"/>
                </a:solidFill>
                <a:latin typeface="Times New Roman" pitchFamily="18" charset="0"/>
              </a:rPr>
              <a:t>Council for Climate Change, Sustainable Development and Public Leadership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1889</Words>
  <Application>Microsoft Office PowerPoint</Application>
  <PresentationFormat>On-screen Show (4:3)</PresentationFormat>
  <Paragraphs>221</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26</vt:i4>
      </vt:variant>
    </vt:vector>
  </HeadingPairs>
  <TitlesOfParts>
    <vt:vector size="27" baseType="lpstr">
      <vt:lpstr>Office Theme</vt:lpstr>
      <vt:lpstr>Up and down the scales of time and place: Integrating global trends and local decisions to make the world more food-secure by 2050  International Food Policy Research Institute (IFPRI)  </vt:lpstr>
      <vt:lpstr>Slide 2</vt:lpstr>
      <vt:lpstr>Climate Resilient Agriculture  Indian Perspective </vt:lpstr>
      <vt:lpstr>Climate Resilient Agriculture  Indian Perspective </vt:lpstr>
      <vt:lpstr> Indian Situation</vt:lpstr>
      <vt:lpstr>  Indian Situation</vt:lpstr>
      <vt:lpstr>Small farmers stared at big losses the last monsoon season </vt:lpstr>
      <vt:lpstr>Soil, Water &amp; Climate Change </vt:lpstr>
      <vt:lpstr>Effect of Climate Changes on Live  stock  </vt:lpstr>
      <vt:lpstr>  Indian Situation</vt:lpstr>
      <vt:lpstr> National Initiative for Climate Resilient Agriculture  (NICRA) – Indian Council of Agricultural Research</vt:lpstr>
      <vt:lpstr>THE INITIATIVES </vt:lpstr>
      <vt:lpstr>Multiple Source of Income </vt:lpstr>
      <vt:lpstr> Other Initiative include</vt:lpstr>
      <vt:lpstr> Other Initiative include</vt:lpstr>
      <vt:lpstr> Climate Justice </vt:lpstr>
      <vt:lpstr>  CASE STUDY  GUJARAT – INDIA - EXPERIENCE  NEW EXTENSION APPROACH  A Door step approach to farmers   </vt:lpstr>
      <vt:lpstr> GUJARAT – INDIA - EXPERIENCE  NEW EXTENSION APPROACH  </vt:lpstr>
      <vt:lpstr> NEW EXTENSION APPROACH  </vt:lpstr>
      <vt:lpstr>Slide 20</vt:lpstr>
      <vt:lpstr> NEW EXTENSION APPROACH  </vt:lpstr>
      <vt:lpstr>Slide 22</vt:lpstr>
      <vt:lpstr> NEW EXTENSION APPROACH  </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Resources from UNFCCC Green Fund </dc:title>
  <dc:creator/>
  <cp:lastModifiedBy>LISHA</cp:lastModifiedBy>
  <cp:revision>183</cp:revision>
  <dcterms:created xsi:type="dcterms:W3CDTF">2006-08-16T00:00:00Z</dcterms:created>
  <dcterms:modified xsi:type="dcterms:W3CDTF">2016-10-26T05:19:02Z</dcterms:modified>
</cp:coreProperties>
</file>