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81" r:id="rId2"/>
    <p:sldId id="286" r:id="rId3"/>
    <p:sldId id="288" r:id="rId4"/>
    <p:sldId id="289" r:id="rId5"/>
    <p:sldId id="290" r:id="rId6"/>
    <p:sldId id="291" r:id="rId7"/>
    <p:sldId id="294" r:id="rId8"/>
    <p:sldId id="262" r:id="rId9"/>
    <p:sldId id="265" r:id="rId10"/>
    <p:sldId id="266" r:id="rId11"/>
    <p:sldId id="284" r:id="rId12"/>
    <p:sldId id="282" r:id="rId13"/>
    <p:sldId id="277" r:id="rId14"/>
    <p:sldId id="269" r:id="rId15"/>
    <p:sldId id="280" r:id="rId16"/>
    <p:sldId id="293" r:id="rId17"/>
    <p:sldId id="276" r:id="rId18"/>
    <p:sldId id="278" r:id="rId19"/>
    <p:sldId id="279" r:id="rId20"/>
    <p:sldId id="27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C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78" autoAdjust="0"/>
    <p:restoredTop sz="79048"/>
  </p:normalViewPr>
  <p:slideViewPr>
    <p:cSldViewPr>
      <p:cViewPr>
        <p:scale>
          <a:sx n="131" d="100"/>
          <a:sy n="131" d="100"/>
        </p:scale>
        <p:origin x="1696" y="-592"/>
      </p:cViewPr>
      <p:guideLst>
        <p:guide orient="horz" pos="2160"/>
        <p:guide pos="2880"/>
      </p:guideLst>
    </p:cSldViewPr>
  </p:slideViewPr>
  <p:notesTextViewPr>
    <p:cViewPr>
      <p:scale>
        <a:sx n="1" d="1"/>
        <a:sy n="1" d="1"/>
      </p:scale>
      <p:origin x="0" y="0"/>
    </p:cViewPr>
  </p:notesTextViewPr>
  <p:sorterViewPr>
    <p:cViewPr>
      <p:scale>
        <a:sx n="100" d="100"/>
        <a:sy n="100" d="100"/>
      </p:scale>
      <p:origin x="0" y="-28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406D62-4DF4-4798-B630-1DB287868787}" type="doc">
      <dgm:prSet loTypeId="urn:microsoft.com/office/officeart/2005/8/layout/vProcess5" loCatId="process" qsTypeId="urn:microsoft.com/office/officeart/2005/8/quickstyle/simple3" qsCatId="simple" csTypeId="urn:microsoft.com/office/officeart/2005/8/colors/colorful2" csCatId="colorful" phldr="1"/>
      <dgm:spPr/>
      <dgm:t>
        <a:bodyPr/>
        <a:lstStyle/>
        <a:p>
          <a:endParaRPr lang="en-GB"/>
        </a:p>
      </dgm:t>
    </dgm:pt>
    <dgm:pt modelId="{CAADC64B-0286-4FD6-AFAF-92A3AD9BF887}">
      <dgm:prSet phldrT="[Text]" custT="1"/>
      <dgm:spPr/>
      <dgm:t>
        <a:bodyPr/>
        <a:lstStyle/>
        <a:p>
          <a:pPr algn="ctr"/>
          <a:r>
            <a:rPr lang="en-US" sz="2000" dirty="0"/>
            <a:t>Equity &amp; ambition choices</a:t>
          </a:r>
          <a:endParaRPr lang="en-GB" sz="2000" dirty="0"/>
        </a:p>
      </dgm:t>
    </dgm:pt>
    <dgm:pt modelId="{4F12BD09-FF8D-48BD-98E1-AECD4845BB02}" type="parTrans" cxnId="{C1037CE4-F4D2-4E79-81B5-F9B7CAE78CD2}">
      <dgm:prSet/>
      <dgm:spPr/>
      <dgm:t>
        <a:bodyPr/>
        <a:lstStyle/>
        <a:p>
          <a:pPr algn="ctr"/>
          <a:endParaRPr lang="en-GB" sz="1800"/>
        </a:p>
      </dgm:t>
    </dgm:pt>
    <dgm:pt modelId="{A4010475-C7C9-4C3F-A6BB-7FA970F028B2}" type="sibTrans" cxnId="{C1037CE4-F4D2-4E79-81B5-F9B7CAE78CD2}">
      <dgm:prSet custT="1"/>
      <dgm:spPr>
        <a:solidFill>
          <a:srgbClr val="7030A0">
            <a:alpha val="90000"/>
          </a:srgbClr>
        </a:solidFill>
      </dgm:spPr>
      <dgm:t>
        <a:bodyPr/>
        <a:lstStyle/>
        <a:p>
          <a:pPr algn="ctr"/>
          <a:endParaRPr lang="en-GB" sz="3600"/>
        </a:p>
      </dgm:t>
    </dgm:pt>
    <dgm:pt modelId="{5971900E-AE72-497D-955B-002E4E488F77}">
      <dgm:prSet phldrT="[Text]" custT="1"/>
      <dgm:spPr/>
      <dgm:t>
        <a:bodyPr/>
        <a:lstStyle/>
        <a:p>
          <a:pPr algn="ctr"/>
          <a:r>
            <a:rPr lang="en-US" sz="2000" dirty="0"/>
            <a:t>Quantitative indicators</a:t>
          </a:r>
          <a:endParaRPr lang="en-GB" sz="2000" dirty="0"/>
        </a:p>
      </dgm:t>
    </dgm:pt>
    <dgm:pt modelId="{42A5BF9F-6D4F-4DBF-8970-E9D735C6F55A}" type="parTrans" cxnId="{AB48141A-918C-4CAD-BA20-3CDB7CE4309E}">
      <dgm:prSet/>
      <dgm:spPr/>
      <dgm:t>
        <a:bodyPr/>
        <a:lstStyle/>
        <a:p>
          <a:pPr algn="ctr"/>
          <a:endParaRPr lang="en-GB" sz="1800"/>
        </a:p>
      </dgm:t>
    </dgm:pt>
    <dgm:pt modelId="{0A3D35F8-7A43-4FBA-89D6-4BA54EF412FE}" type="sibTrans" cxnId="{AB48141A-918C-4CAD-BA20-3CDB7CE4309E}">
      <dgm:prSet custT="1"/>
      <dgm:spPr>
        <a:solidFill>
          <a:srgbClr val="7030A0">
            <a:alpha val="90000"/>
          </a:srgbClr>
        </a:solidFill>
      </dgm:spPr>
      <dgm:t>
        <a:bodyPr/>
        <a:lstStyle/>
        <a:p>
          <a:pPr algn="ctr"/>
          <a:endParaRPr lang="en-GB" sz="3600"/>
        </a:p>
      </dgm:t>
    </dgm:pt>
    <dgm:pt modelId="{D9C03471-188D-47B5-9386-43F746CC4A91}">
      <dgm:prSet phldrT="[Text]" custT="1"/>
      <dgm:spPr/>
      <dgm:t>
        <a:bodyPr/>
        <a:lstStyle/>
        <a:p>
          <a:pPr algn="ctr">
            <a:spcAft>
              <a:spcPts val="0"/>
            </a:spcAft>
          </a:pPr>
          <a:r>
            <a:rPr lang="en-US" sz="2000" dirty="0"/>
            <a:t>National </a:t>
          </a:r>
        </a:p>
        <a:p>
          <a:pPr algn="ctr">
            <a:spcAft>
              <a:spcPts val="0"/>
            </a:spcAft>
          </a:pPr>
          <a:r>
            <a:rPr lang="en-US" sz="2000" dirty="0"/>
            <a:t>fair shares</a:t>
          </a:r>
          <a:endParaRPr lang="en-GB" sz="2000" dirty="0"/>
        </a:p>
      </dgm:t>
    </dgm:pt>
    <dgm:pt modelId="{9F994442-C458-4270-8D13-97A82B83A7E4}" type="parTrans" cxnId="{DA48A449-34BD-4513-A151-FBBF0D80E7EA}">
      <dgm:prSet/>
      <dgm:spPr/>
      <dgm:t>
        <a:bodyPr/>
        <a:lstStyle/>
        <a:p>
          <a:pPr algn="ctr"/>
          <a:endParaRPr lang="en-GB" sz="1800"/>
        </a:p>
      </dgm:t>
    </dgm:pt>
    <dgm:pt modelId="{5F366998-A9A6-4D85-8D21-B856621E5D82}" type="sibTrans" cxnId="{DA48A449-34BD-4513-A151-FBBF0D80E7EA}">
      <dgm:prSet/>
      <dgm:spPr/>
      <dgm:t>
        <a:bodyPr/>
        <a:lstStyle/>
        <a:p>
          <a:pPr algn="ctr"/>
          <a:endParaRPr lang="en-GB" sz="1800"/>
        </a:p>
      </dgm:t>
    </dgm:pt>
    <dgm:pt modelId="{EBE926C8-DB95-4CE8-AE8E-C59A2C89145D}" type="pres">
      <dgm:prSet presAssocID="{A4406D62-4DF4-4798-B630-1DB287868787}" presName="outerComposite" presStyleCnt="0">
        <dgm:presLayoutVars>
          <dgm:chMax val="5"/>
          <dgm:dir/>
          <dgm:resizeHandles val="exact"/>
        </dgm:presLayoutVars>
      </dgm:prSet>
      <dgm:spPr/>
    </dgm:pt>
    <dgm:pt modelId="{EBB0999A-F59E-4C44-BA5F-BB14AB9EF6A2}" type="pres">
      <dgm:prSet presAssocID="{A4406D62-4DF4-4798-B630-1DB287868787}" presName="dummyMaxCanvas" presStyleCnt="0">
        <dgm:presLayoutVars/>
      </dgm:prSet>
      <dgm:spPr/>
    </dgm:pt>
    <dgm:pt modelId="{96CF96B6-DE84-4D33-A3E7-0CB21942A669}" type="pres">
      <dgm:prSet presAssocID="{A4406D62-4DF4-4798-B630-1DB287868787}" presName="ThreeNodes_1" presStyleLbl="node1" presStyleIdx="0" presStyleCnt="3">
        <dgm:presLayoutVars>
          <dgm:bulletEnabled val="1"/>
        </dgm:presLayoutVars>
      </dgm:prSet>
      <dgm:spPr/>
    </dgm:pt>
    <dgm:pt modelId="{DF335582-7BA1-45CA-939B-7D5AE9D0C4FB}" type="pres">
      <dgm:prSet presAssocID="{A4406D62-4DF4-4798-B630-1DB287868787}" presName="ThreeNodes_2" presStyleLbl="node1" presStyleIdx="1" presStyleCnt="3" custScaleX="111535">
        <dgm:presLayoutVars>
          <dgm:bulletEnabled val="1"/>
        </dgm:presLayoutVars>
      </dgm:prSet>
      <dgm:spPr/>
    </dgm:pt>
    <dgm:pt modelId="{2EC0A351-0227-47E2-A302-B3749D481A22}" type="pres">
      <dgm:prSet presAssocID="{A4406D62-4DF4-4798-B630-1DB287868787}" presName="ThreeNodes_3" presStyleLbl="node1" presStyleIdx="2" presStyleCnt="3" custLinFactNeighborX="531">
        <dgm:presLayoutVars>
          <dgm:bulletEnabled val="1"/>
        </dgm:presLayoutVars>
      </dgm:prSet>
      <dgm:spPr/>
    </dgm:pt>
    <dgm:pt modelId="{F5F308CB-0D5C-4B4D-8675-BFE56522B279}" type="pres">
      <dgm:prSet presAssocID="{A4406D62-4DF4-4798-B630-1DB287868787}" presName="ThreeConn_1-2" presStyleLbl="fgAccFollowNode1" presStyleIdx="0" presStyleCnt="2">
        <dgm:presLayoutVars>
          <dgm:bulletEnabled val="1"/>
        </dgm:presLayoutVars>
      </dgm:prSet>
      <dgm:spPr/>
    </dgm:pt>
    <dgm:pt modelId="{A36A2BF1-1701-4063-BE8D-51F668B8CDF5}" type="pres">
      <dgm:prSet presAssocID="{A4406D62-4DF4-4798-B630-1DB287868787}" presName="ThreeConn_2-3" presStyleLbl="fgAccFollowNode1" presStyleIdx="1" presStyleCnt="2">
        <dgm:presLayoutVars>
          <dgm:bulletEnabled val="1"/>
        </dgm:presLayoutVars>
      </dgm:prSet>
      <dgm:spPr/>
    </dgm:pt>
    <dgm:pt modelId="{4457B765-8B73-492B-B1F8-8F050D787E65}" type="pres">
      <dgm:prSet presAssocID="{A4406D62-4DF4-4798-B630-1DB287868787}" presName="ThreeNodes_1_text" presStyleLbl="node1" presStyleIdx="2" presStyleCnt="3">
        <dgm:presLayoutVars>
          <dgm:bulletEnabled val="1"/>
        </dgm:presLayoutVars>
      </dgm:prSet>
      <dgm:spPr/>
    </dgm:pt>
    <dgm:pt modelId="{AE13CF73-0981-4DB0-98AF-9ADFA89A8F8A}" type="pres">
      <dgm:prSet presAssocID="{A4406D62-4DF4-4798-B630-1DB287868787}" presName="ThreeNodes_2_text" presStyleLbl="node1" presStyleIdx="2" presStyleCnt="3">
        <dgm:presLayoutVars>
          <dgm:bulletEnabled val="1"/>
        </dgm:presLayoutVars>
      </dgm:prSet>
      <dgm:spPr/>
    </dgm:pt>
    <dgm:pt modelId="{AD98FA86-B630-4F86-BDBA-C92C51A7EE42}" type="pres">
      <dgm:prSet presAssocID="{A4406D62-4DF4-4798-B630-1DB287868787}" presName="ThreeNodes_3_text" presStyleLbl="node1" presStyleIdx="2" presStyleCnt="3">
        <dgm:presLayoutVars>
          <dgm:bulletEnabled val="1"/>
        </dgm:presLayoutVars>
      </dgm:prSet>
      <dgm:spPr/>
    </dgm:pt>
  </dgm:ptLst>
  <dgm:cxnLst>
    <dgm:cxn modelId="{AB48141A-918C-4CAD-BA20-3CDB7CE4309E}" srcId="{A4406D62-4DF4-4798-B630-1DB287868787}" destId="{5971900E-AE72-497D-955B-002E4E488F77}" srcOrd="1" destOrd="0" parTransId="{42A5BF9F-6D4F-4DBF-8970-E9D735C6F55A}" sibTransId="{0A3D35F8-7A43-4FBA-89D6-4BA54EF412FE}"/>
    <dgm:cxn modelId="{3FDD9221-59C4-4800-B72C-2480375AF22D}" type="presOf" srcId="{CAADC64B-0286-4FD6-AFAF-92A3AD9BF887}" destId="{4457B765-8B73-492B-B1F8-8F050D787E65}" srcOrd="1" destOrd="0" presId="urn:microsoft.com/office/officeart/2005/8/layout/vProcess5"/>
    <dgm:cxn modelId="{DA48A449-34BD-4513-A151-FBBF0D80E7EA}" srcId="{A4406D62-4DF4-4798-B630-1DB287868787}" destId="{D9C03471-188D-47B5-9386-43F746CC4A91}" srcOrd="2" destOrd="0" parTransId="{9F994442-C458-4270-8D13-97A82B83A7E4}" sibTransId="{5F366998-A9A6-4D85-8D21-B856621E5D82}"/>
    <dgm:cxn modelId="{7D45835B-EB27-4F6F-8642-19B592774A0E}" type="presOf" srcId="{5971900E-AE72-497D-955B-002E4E488F77}" destId="{DF335582-7BA1-45CA-939B-7D5AE9D0C4FB}" srcOrd="0" destOrd="0" presId="urn:microsoft.com/office/officeart/2005/8/layout/vProcess5"/>
    <dgm:cxn modelId="{67D91D5D-AFD6-49AD-A94C-7E88B8202E3F}" type="presOf" srcId="{D9C03471-188D-47B5-9386-43F746CC4A91}" destId="{2EC0A351-0227-47E2-A302-B3749D481A22}" srcOrd="0" destOrd="0" presId="urn:microsoft.com/office/officeart/2005/8/layout/vProcess5"/>
    <dgm:cxn modelId="{5CB74A66-ECC4-493D-B06F-8C4F5BF47245}" type="presOf" srcId="{A4010475-C7C9-4C3F-A6BB-7FA970F028B2}" destId="{F5F308CB-0D5C-4B4D-8675-BFE56522B279}" srcOrd="0" destOrd="0" presId="urn:microsoft.com/office/officeart/2005/8/layout/vProcess5"/>
    <dgm:cxn modelId="{9F46D084-A63F-44BB-B789-AE89DC2C5104}" type="presOf" srcId="{A4406D62-4DF4-4798-B630-1DB287868787}" destId="{EBE926C8-DB95-4CE8-AE8E-C59A2C89145D}" srcOrd="0" destOrd="0" presId="urn:microsoft.com/office/officeart/2005/8/layout/vProcess5"/>
    <dgm:cxn modelId="{49FFE293-CADD-41BC-AF56-A8A2AE01F253}" type="presOf" srcId="{0A3D35F8-7A43-4FBA-89D6-4BA54EF412FE}" destId="{A36A2BF1-1701-4063-BE8D-51F668B8CDF5}" srcOrd="0" destOrd="0" presId="urn:microsoft.com/office/officeart/2005/8/layout/vProcess5"/>
    <dgm:cxn modelId="{F10C80B6-0D72-4577-8D29-611A9C7CCBD8}" type="presOf" srcId="{D9C03471-188D-47B5-9386-43F746CC4A91}" destId="{AD98FA86-B630-4F86-BDBA-C92C51A7EE42}" srcOrd="1" destOrd="0" presId="urn:microsoft.com/office/officeart/2005/8/layout/vProcess5"/>
    <dgm:cxn modelId="{7E9FEDCF-42C6-4299-AEFC-756DA6FF51C2}" type="presOf" srcId="{5971900E-AE72-497D-955B-002E4E488F77}" destId="{AE13CF73-0981-4DB0-98AF-9ADFA89A8F8A}" srcOrd="1" destOrd="0" presId="urn:microsoft.com/office/officeart/2005/8/layout/vProcess5"/>
    <dgm:cxn modelId="{C1037CE4-F4D2-4E79-81B5-F9B7CAE78CD2}" srcId="{A4406D62-4DF4-4798-B630-1DB287868787}" destId="{CAADC64B-0286-4FD6-AFAF-92A3AD9BF887}" srcOrd="0" destOrd="0" parTransId="{4F12BD09-FF8D-48BD-98E1-AECD4845BB02}" sibTransId="{A4010475-C7C9-4C3F-A6BB-7FA970F028B2}"/>
    <dgm:cxn modelId="{BF903BEE-DDFF-4704-B487-0F48C3E66845}" type="presOf" srcId="{CAADC64B-0286-4FD6-AFAF-92A3AD9BF887}" destId="{96CF96B6-DE84-4D33-A3E7-0CB21942A669}" srcOrd="0" destOrd="0" presId="urn:microsoft.com/office/officeart/2005/8/layout/vProcess5"/>
    <dgm:cxn modelId="{93568F1A-FAEA-4D98-B8DC-68227C40F5F4}" type="presParOf" srcId="{EBE926C8-DB95-4CE8-AE8E-C59A2C89145D}" destId="{EBB0999A-F59E-4C44-BA5F-BB14AB9EF6A2}" srcOrd="0" destOrd="0" presId="urn:microsoft.com/office/officeart/2005/8/layout/vProcess5"/>
    <dgm:cxn modelId="{81B168E0-B945-46A1-BF23-29779F961166}" type="presParOf" srcId="{EBE926C8-DB95-4CE8-AE8E-C59A2C89145D}" destId="{96CF96B6-DE84-4D33-A3E7-0CB21942A669}" srcOrd="1" destOrd="0" presId="urn:microsoft.com/office/officeart/2005/8/layout/vProcess5"/>
    <dgm:cxn modelId="{182F2829-1890-4271-82D7-D23F7C68D7BD}" type="presParOf" srcId="{EBE926C8-DB95-4CE8-AE8E-C59A2C89145D}" destId="{DF335582-7BA1-45CA-939B-7D5AE9D0C4FB}" srcOrd="2" destOrd="0" presId="urn:microsoft.com/office/officeart/2005/8/layout/vProcess5"/>
    <dgm:cxn modelId="{0AAF4266-DD06-4AD6-A87E-76A4781AADE1}" type="presParOf" srcId="{EBE926C8-DB95-4CE8-AE8E-C59A2C89145D}" destId="{2EC0A351-0227-47E2-A302-B3749D481A22}" srcOrd="3" destOrd="0" presId="urn:microsoft.com/office/officeart/2005/8/layout/vProcess5"/>
    <dgm:cxn modelId="{C39DEEFA-29B2-4B6E-90C6-4E8D86302AB4}" type="presParOf" srcId="{EBE926C8-DB95-4CE8-AE8E-C59A2C89145D}" destId="{F5F308CB-0D5C-4B4D-8675-BFE56522B279}" srcOrd="4" destOrd="0" presId="urn:microsoft.com/office/officeart/2005/8/layout/vProcess5"/>
    <dgm:cxn modelId="{3A298AAE-5756-4D7A-8338-8321224893A9}" type="presParOf" srcId="{EBE926C8-DB95-4CE8-AE8E-C59A2C89145D}" destId="{A36A2BF1-1701-4063-BE8D-51F668B8CDF5}" srcOrd="5" destOrd="0" presId="urn:microsoft.com/office/officeart/2005/8/layout/vProcess5"/>
    <dgm:cxn modelId="{DA35118F-8335-443E-8B9B-3ED5C0191107}" type="presParOf" srcId="{EBE926C8-DB95-4CE8-AE8E-C59A2C89145D}" destId="{4457B765-8B73-492B-B1F8-8F050D787E65}" srcOrd="6" destOrd="0" presId="urn:microsoft.com/office/officeart/2005/8/layout/vProcess5"/>
    <dgm:cxn modelId="{BCF05084-3ADC-4FA5-91D8-B33A684AAC55}" type="presParOf" srcId="{EBE926C8-DB95-4CE8-AE8E-C59A2C89145D}" destId="{AE13CF73-0981-4DB0-98AF-9ADFA89A8F8A}" srcOrd="7" destOrd="0" presId="urn:microsoft.com/office/officeart/2005/8/layout/vProcess5"/>
    <dgm:cxn modelId="{7280AF7D-FD0A-449A-9D8C-307FD8B484CD}" type="presParOf" srcId="{EBE926C8-DB95-4CE8-AE8E-C59A2C89145D}" destId="{AD98FA86-B630-4F86-BDBA-C92C51A7EE4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F96B6-DE84-4D33-A3E7-0CB21942A669}">
      <dsp:nvSpPr>
        <dsp:cNvPr id="0" name=""/>
        <dsp:cNvSpPr/>
      </dsp:nvSpPr>
      <dsp:spPr>
        <a:xfrm>
          <a:off x="0" y="0"/>
          <a:ext cx="2369572" cy="908685"/>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Equity &amp; ambition choices</a:t>
          </a:r>
          <a:endParaRPr lang="en-GB" sz="2000" kern="1200" dirty="0"/>
        </a:p>
      </dsp:txBody>
      <dsp:txXfrm>
        <a:off x="26614" y="26614"/>
        <a:ext cx="1389031" cy="855457"/>
      </dsp:txXfrm>
    </dsp:sp>
    <dsp:sp modelId="{DF335582-7BA1-45CA-939B-7D5AE9D0C4FB}">
      <dsp:nvSpPr>
        <dsp:cNvPr id="0" name=""/>
        <dsp:cNvSpPr/>
      </dsp:nvSpPr>
      <dsp:spPr>
        <a:xfrm>
          <a:off x="72414" y="1060132"/>
          <a:ext cx="2642902" cy="908685"/>
        </a:xfrm>
        <a:prstGeom prst="roundRect">
          <a:avLst>
            <a:gd name="adj" fmla="val 10000"/>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Quantitative indicators</a:t>
          </a:r>
          <a:endParaRPr lang="en-GB" sz="2000" kern="1200" dirty="0"/>
        </a:p>
      </dsp:txBody>
      <dsp:txXfrm>
        <a:off x="99028" y="1086746"/>
        <a:ext cx="1697700" cy="855457"/>
      </dsp:txXfrm>
    </dsp:sp>
    <dsp:sp modelId="{2EC0A351-0227-47E2-A302-B3749D481A22}">
      <dsp:nvSpPr>
        <dsp:cNvPr id="0" name=""/>
        <dsp:cNvSpPr/>
      </dsp:nvSpPr>
      <dsp:spPr>
        <a:xfrm>
          <a:off x="418159" y="2120265"/>
          <a:ext cx="2369572" cy="908685"/>
        </a:xfrm>
        <a:prstGeom prst="roundRect">
          <a:avLst>
            <a:gd name="adj" fmla="val 10000"/>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en-US" sz="2000" kern="1200" dirty="0"/>
            <a:t>National </a:t>
          </a:r>
        </a:p>
        <a:p>
          <a:pPr marL="0" lvl="0" indent="0" algn="ctr" defTabSz="889000">
            <a:lnSpc>
              <a:spcPct val="90000"/>
            </a:lnSpc>
            <a:spcBef>
              <a:spcPct val="0"/>
            </a:spcBef>
            <a:spcAft>
              <a:spcPts val="0"/>
            </a:spcAft>
            <a:buNone/>
          </a:pPr>
          <a:r>
            <a:rPr lang="en-US" sz="2000" kern="1200" dirty="0"/>
            <a:t>fair shares</a:t>
          </a:r>
          <a:endParaRPr lang="en-GB" sz="2000" kern="1200" dirty="0"/>
        </a:p>
      </dsp:txBody>
      <dsp:txXfrm>
        <a:off x="444773" y="2146879"/>
        <a:ext cx="1516619" cy="855457"/>
      </dsp:txXfrm>
    </dsp:sp>
    <dsp:sp modelId="{F5F308CB-0D5C-4B4D-8675-BFE56522B279}">
      <dsp:nvSpPr>
        <dsp:cNvPr id="0" name=""/>
        <dsp:cNvSpPr/>
      </dsp:nvSpPr>
      <dsp:spPr>
        <a:xfrm>
          <a:off x="1778926" y="689086"/>
          <a:ext cx="590645" cy="590645"/>
        </a:xfrm>
        <a:prstGeom prst="downArrow">
          <a:avLst>
            <a:gd name="adj1" fmla="val 55000"/>
            <a:gd name="adj2" fmla="val 45000"/>
          </a:avLst>
        </a:prstGeom>
        <a:solidFill>
          <a:srgbClr val="7030A0">
            <a:alpha val="90000"/>
          </a:srgb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1911821" y="689086"/>
        <a:ext cx="324855" cy="444460"/>
      </dsp:txXfrm>
    </dsp:sp>
    <dsp:sp modelId="{A36A2BF1-1701-4063-BE8D-51F668B8CDF5}">
      <dsp:nvSpPr>
        <dsp:cNvPr id="0" name=""/>
        <dsp:cNvSpPr/>
      </dsp:nvSpPr>
      <dsp:spPr>
        <a:xfrm>
          <a:off x="1988006" y="1743160"/>
          <a:ext cx="590645" cy="590645"/>
        </a:xfrm>
        <a:prstGeom prst="downArrow">
          <a:avLst>
            <a:gd name="adj1" fmla="val 55000"/>
            <a:gd name="adj2" fmla="val 45000"/>
          </a:avLst>
        </a:prstGeom>
        <a:solidFill>
          <a:srgbClr val="7030A0">
            <a:alpha val="90000"/>
          </a:srgb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2120901" y="1743160"/>
        <a:ext cx="324855" cy="44446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CABD5B-B21F-4E55-B122-016D1E62DCB3}" type="datetimeFigureOut">
              <a:rPr lang="en-ZA" smtClean="0"/>
              <a:t>2018/12/21</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5CDB7-E33D-405E-A6BE-D7CF2AC3E631}" type="slidenum">
              <a:rPr lang="en-ZA" smtClean="0"/>
              <a:t>‹#›</a:t>
            </a:fld>
            <a:endParaRPr lang="en-ZA"/>
          </a:p>
        </p:txBody>
      </p:sp>
    </p:spTree>
    <p:extLst>
      <p:ext uri="{BB962C8B-B14F-4D97-AF65-F5344CB8AC3E}">
        <p14:creationId xmlns:p14="http://schemas.microsoft.com/office/powerpoint/2010/main" val="650260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D7FF92E-FAC6-41D3-A04E-8DB073F9C192}"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276070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(as % of 1750-2014 cumulative</a:t>
            </a:r>
            <a:r>
              <a:rPr lang="en-US" baseline="0" dirty="0"/>
              <a:t> total</a:t>
            </a:r>
            <a:r>
              <a:rPr lang="en-US" dirty="0"/>
              <a:t>) </a:t>
            </a:r>
          </a:p>
          <a:p>
            <a:r>
              <a:rPr lang="en-US" dirty="0"/>
              <a:t>1990: 36% (one-third)</a:t>
            </a:r>
          </a:p>
          <a:p>
            <a:r>
              <a:rPr lang="en-US" dirty="0"/>
              <a:t>1950: 72% (two-thirds)</a:t>
            </a:r>
          </a:p>
          <a:p>
            <a:r>
              <a:rPr lang="en-US" dirty="0"/>
              <a:t>1850: 95% </a:t>
            </a:r>
          </a:p>
          <a:p>
            <a:endParaRPr lang="en-GB" dirty="0"/>
          </a:p>
        </p:txBody>
      </p:sp>
      <p:sp>
        <p:nvSpPr>
          <p:cNvPr id="4" name="Slide Number Placeholder 3"/>
          <p:cNvSpPr>
            <a:spLocks noGrp="1"/>
          </p:cNvSpPr>
          <p:nvPr>
            <p:ph type="sldNum" sz="quarter" idx="10"/>
          </p:nvPr>
        </p:nvSpPr>
        <p:spPr/>
        <p:txBody>
          <a:bodyPr/>
          <a:lstStyle/>
          <a:p>
            <a:fld id="{DD7FF92E-FAC6-41D3-A04E-8DB073F9C192}"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3533285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562F7D02-07E7-4940-BF33-3914B4B0F4E2}" type="slidenum">
              <a:rPr lang="en-GB">
                <a:solidFill>
                  <a:prstClr val="black"/>
                </a:solidFill>
              </a:rPr>
              <a:pPr/>
              <a:t>10</a:t>
            </a:fld>
            <a:endParaRPr lang="en-GB">
              <a:solidFill>
                <a:prstClr val="black"/>
              </a:solidFill>
            </a:endParaRPr>
          </a:p>
        </p:txBody>
      </p:sp>
      <p:sp>
        <p:nvSpPr>
          <p:cNvPr id="112643" name="Rectangle 2"/>
          <p:cNvSpPr>
            <a:spLocks noGrp="1" noRot="1" noChangeAspect="1" noChangeArrowheads="1" noTextEdit="1"/>
          </p:cNvSpPr>
          <p:nvPr>
            <p:ph type="sldImg"/>
          </p:nvPr>
        </p:nvSpPr>
        <p:spPr>
          <a:xfrm>
            <a:off x="1371600" y="1143000"/>
            <a:ext cx="4114800" cy="3086100"/>
          </a:xfrm>
          <a:ln/>
        </p:spPr>
      </p:sp>
      <p:sp>
        <p:nvSpPr>
          <p:cNvPr id="112644" name="Rectangle 3"/>
          <p:cNvSpPr>
            <a:spLocks noGrp="1" noChangeArrowheads="1"/>
          </p:cNvSpPr>
          <p:nvPr>
            <p:ph type="body" idx="1"/>
          </p:nvPr>
        </p:nvSpPr>
        <p:spPr>
          <a:noFill/>
          <a:ln/>
        </p:spPr>
        <p:txBody>
          <a:bodyPr/>
          <a:lstStyle/>
          <a:p>
            <a:pPr algn="just" eaLnBrk="1" hangingPunct="1">
              <a:lnSpc>
                <a:spcPct val="80000"/>
              </a:lnSpc>
            </a:pPr>
            <a:endParaRPr lang="en-US" dirty="0"/>
          </a:p>
        </p:txBody>
      </p:sp>
    </p:spTree>
    <p:extLst>
      <p:ext uri="{BB962C8B-B14F-4D97-AF65-F5344CB8AC3E}">
        <p14:creationId xmlns:p14="http://schemas.microsoft.com/office/powerpoint/2010/main" val="819382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5CDB7-E33D-405E-A6BE-D7CF2AC3E631}" type="slidenum">
              <a:rPr lang="en-ZA" smtClean="0"/>
              <a:t>14</a:t>
            </a:fld>
            <a:endParaRPr lang="en-ZA"/>
          </a:p>
        </p:txBody>
      </p:sp>
    </p:spTree>
    <p:extLst>
      <p:ext uri="{BB962C8B-B14F-4D97-AF65-F5344CB8AC3E}">
        <p14:creationId xmlns:p14="http://schemas.microsoft.com/office/powerpoint/2010/main" val="2954055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52" tIns="48327" rIns="96652" bIns="48327" anchor="b"/>
          <a:lstStyle/>
          <a:p>
            <a:pPr algn="r" defTabSz="966788" eaLnBrk="0" hangingPunct="0">
              <a:spcBef>
                <a:spcPct val="0"/>
              </a:spcBef>
            </a:pPr>
            <a:fld id="{3D0A8253-7A91-4A85-9280-3B23584FF5C5}" type="slidenum">
              <a:rPr lang="en-GB" sz="1200">
                <a:solidFill>
                  <a:schemeClr val="tx1"/>
                </a:solidFill>
              </a:rPr>
              <a:pPr algn="r" defTabSz="966788" eaLnBrk="0" hangingPunct="0">
                <a:spcBef>
                  <a:spcPct val="0"/>
                </a:spcBef>
              </a:pPr>
              <a:t>16</a:t>
            </a:fld>
            <a:endParaRPr lang="en-GB" sz="1200">
              <a:solidFill>
                <a:schemeClr val="tx1"/>
              </a:solidFill>
            </a:endParaRPr>
          </a:p>
        </p:txBody>
      </p:sp>
      <p:sp>
        <p:nvSpPr>
          <p:cNvPr id="64515" name="Rectangle 2"/>
          <p:cNvSpPr>
            <a:spLocks noGrp="1" noRot="1" noChangeAspect="1" noChangeArrowheads="1" noTextEdit="1"/>
          </p:cNvSpPr>
          <p:nvPr>
            <p:ph type="sldImg"/>
          </p:nvPr>
        </p:nvSpPr>
        <p:spPr>
          <a:xfrm>
            <a:off x="2611438" y="696913"/>
            <a:ext cx="1974850" cy="1481137"/>
          </a:xfrm>
          <a:ln/>
        </p:spPr>
      </p:sp>
      <p:sp>
        <p:nvSpPr>
          <p:cNvPr id="64516" name="Rectangle 3"/>
          <p:cNvSpPr>
            <a:spLocks noGrp="1" noChangeArrowheads="1"/>
          </p:cNvSpPr>
          <p:nvPr>
            <p:ph type="body" idx="1"/>
          </p:nvPr>
        </p:nvSpPr>
        <p:spPr>
          <a:xfrm>
            <a:off x="893763" y="2344738"/>
            <a:ext cx="5626100" cy="6537325"/>
          </a:xfrm>
        </p:spPr>
        <p:txBody>
          <a:bodyPr/>
          <a:lstStyle/>
          <a:p>
            <a:pPr marL="190500" indent="-190500" eaLnBrk="1" hangingPunct="1">
              <a:lnSpc>
                <a:spcPct val="80000"/>
              </a:lnSpc>
            </a:pPr>
            <a:endParaRPr lang="en-US" dirty="0"/>
          </a:p>
        </p:txBody>
      </p:sp>
    </p:spTree>
    <p:extLst>
      <p:ext uri="{BB962C8B-B14F-4D97-AF65-F5344CB8AC3E}">
        <p14:creationId xmlns:p14="http://schemas.microsoft.com/office/powerpoint/2010/main" val="1831306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It is possible</a:t>
            </a:r>
            <a:r>
              <a:rPr lang="en-CA" baseline="0" dirty="0"/>
              <a:t> to do a science-based equity assessment, </a:t>
            </a:r>
            <a:r>
              <a:rPr lang="en-CA" baseline="0" dirty="0" err="1"/>
              <a:t>ba</a:t>
            </a:r>
            <a:endParaRPr lang="en-CA" dirty="0"/>
          </a:p>
          <a:p>
            <a:r>
              <a:rPr lang="en-CA" dirty="0"/>
              <a:t>- Use CERF as explicit model to explain how</a:t>
            </a:r>
            <a:r>
              <a:rPr lang="en-CA" baseline="0" dirty="0"/>
              <a:t> their NDC is fair and ambitious (Art 4.3 “NDC will reflect its highest possible ambition reflecting its CBDRRC, in the light of national circumstances”</a:t>
            </a:r>
          </a:p>
          <a:p>
            <a:pPr marL="171450" indent="-171450">
              <a:buFontTx/>
              <a:buChar char="-"/>
            </a:pPr>
            <a:r>
              <a:rPr lang="en-CA" dirty="0"/>
              <a:t>Not</a:t>
            </a:r>
            <a:r>
              <a:rPr lang="en-CA" baseline="0" dirty="0"/>
              <a:t> meant as a finger pointing exercise but for self-assessment and peer review</a:t>
            </a:r>
          </a:p>
          <a:p>
            <a:pPr marL="171450" indent="-171450">
              <a:buFontTx/>
              <a:buChar char="-"/>
            </a:pPr>
            <a:r>
              <a:rPr lang="en-CA" baseline="0" dirty="0"/>
              <a:t>Everybody needs to do more but that means different things for different countries </a:t>
            </a:r>
            <a:r>
              <a:rPr lang="mr-IN" baseline="0" dirty="0"/>
              <a:t>–</a:t>
            </a:r>
            <a:r>
              <a:rPr lang="en-CA" baseline="0" dirty="0"/>
              <a:t> can helpfully illuminate where countries can focus their efforts to </a:t>
            </a:r>
          </a:p>
          <a:p>
            <a:pPr marL="628650" lvl="1" indent="-171450">
              <a:buFontTx/>
              <a:buChar char="-"/>
            </a:pPr>
            <a:r>
              <a:rPr lang="en-CA" baseline="0" dirty="0"/>
              <a:t>1. “countries whose fair share does not exceed mitigation potential” - large overlap with “developing” but definitely not static as in Annexes as it shifts over time and membership different</a:t>
            </a:r>
          </a:p>
          <a:p>
            <a:pPr marL="1085850" lvl="2" indent="-171450">
              <a:buFontTx/>
              <a:buChar char="-"/>
            </a:pPr>
            <a:r>
              <a:rPr lang="en-CA" baseline="0" dirty="0"/>
              <a:t>IMP: everybody has a fair share and everybody should at least be doing their fair share, but where countries (typically developing) have NDCs that already reflect their fair share (e.g. seen that with India in the examples, but many more like it) they ought to reflect their additional mitigation potential in conditional NDCs</a:t>
            </a:r>
          </a:p>
          <a:p>
            <a:pPr marL="628650" lvl="1" indent="-171450">
              <a:buFontTx/>
              <a:buChar char="-"/>
            </a:pPr>
            <a:r>
              <a:rPr lang="en-CA" baseline="0" dirty="0"/>
              <a:t>2. “countries whose fair share does exceed mitigation potential” </a:t>
            </a:r>
            <a:r>
              <a:rPr lang="mr-IN" baseline="0" dirty="0"/>
              <a:t>–</a:t>
            </a:r>
            <a:r>
              <a:rPr lang="en-CA" baseline="0" dirty="0"/>
              <a:t> large overlap with “developed,” but again</a:t>
            </a:r>
            <a:r>
              <a:rPr lang="mr-IN" baseline="0" dirty="0"/>
              <a:t>…</a:t>
            </a:r>
            <a:endParaRPr lang="en-CA" baseline="0" dirty="0"/>
          </a:p>
          <a:p>
            <a:pPr marL="1085850" lvl="2" indent="-171450">
              <a:buFontTx/>
              <a:buChar char="-"/>
            </a:pPr>
            <a:r>
              <a:rPr lang="en-CA" baseline="0" dirty="0"/>
              <a:t>Embrace that they cant do all at home, but instead of shrugging it off, embrace it and </a:t>
            </a:r>
            <a:r>
              <a:rPr lang="mr-IN" baseline="0" dirty="0"/>
              <a:t>–</a:t>
            </a:r>
            <a:r>
              <a:rPr lang="en-CA" baseline="0" dirty="0"/>
              <a:t> after </a:t>
            </a:r>
            <a:r>
              <a:rPr lang="en-CA" baseline="0" dirty="0" err="1"/>
              <a:t>deepeing</a:t>
            </a:r>
            <a:r>
              <a:rPr lang="en-CA" baseline="0" dirty="0"/>
              <a:t> domestic mitigation - look for cooperation opportunities to unlock mitigation elsewhere and thus do more of their own fair share elsewhere </a:t>
            </a:r>
          </a:p>
          <a:p>
            <a:pPr marL="628650" lvl="1" indent="-171450">
              <a:buFontTx/>
              <a:buChar char="-"/>
            </a:pPr>
            <a:endParaRPr lang="en-CA" baseline="0" dirty="0"/>
          </a:p>
          <a:p>
            <a:pPr marL="171450" indent="-171450">
              <a:buFontTx/>
              <a:buChar char="-"/>
            </a:pPr>
            <a:r>
              <a:rPr lang="en-CA" baseline="0" dirty="0"/>
              <a:t>As I have said earlier, </a:t>
            </a:r>
            <a:r>
              <a:rPr lang="en-CA" sz="1600" b="1" baseline="0" dirty="0">
                <a:solidFill>
                  <a:srgbClr val="FF0000"/>
                </a:solidFill>
              </a:rPr>
              <a:t>XXXXXXX</a:t>
            </a:r>
            <a:endParaRPr lang="en-CA" b="1" baseline="0" dirty="0">
              <a:solidFill>
                <a:srgbClr val="FF0000"/>
              </a:solidFill>
            </a:endParaRPr>
          </a:p>
          <a:p>
            <a:pPr marL="171450" indent="-171450">
              <a:buFontTx/>
              <a:buChar char="-"/>
            </a:pPr>
            <a:r>
              <a:rPr lang="en-CA" baseline="0" dirty="0"/>
              <a:t>Shines a light on conditional NDCs and the support that’s needed to unlock them -  that can take all sorts of forms: increasingly low or negative cost options, but with upfront barriers; </a:t>
            </a:r>
          </a:p>
        </p:txBody>
      </p:sp>
      <p:sp>
        <p:nvSpPr>
          <p:cNvPr id="4" name="Slide Number Placeholder 3"/>
          <p:cNvSpPr>
            <a:spLocks noGrp="1"/>
          </p:cNvSpPr>
          <p:nvPr>
            <p:ph type="sldNum" sz="quarter" idx="10"/>
          </p:nvPr>
        </p:nvSpPr>
        <p:spPr/>
        <p:txBody>
          <a:bodyPr/>
          <a:lstStyle/>
          <a:p>
            <a:fld id="{DB25CDB7-E33D-405E-A6BE-D7CF2AC3E631}" type="slidenum">
              <a:rPr lang="en-ZA" smtClean="0"/>
              <a:t>19</a:t>
            </a:fld>
            <a:endParaRPr lang="en-ZA"/>
          </a:p>
        </p:txBody>
      </p:sp>
    </p:spTree>
    <p:extLst>
      <p:ext uri="{BB962C8B-B14F-4D97-AF65-F5344CB8AC3E}">
        <p14:creationId xmlns:p14="http://schemas.microsoft.com/office/powerpoint/2010/main" val="858247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B25CDB7-E33D-405E-A6BE-D7CF2AC3E631}" type="slidenum">
              <a:rPr lang="en-ZA" smtClean="0"/>
              <a:t>20</a:t>
            </a:fld>
            <a:endParaRPr lang="en-ZA"/>
          </a:p>
        </p:txBody>
      </p:sp>
    </p:spTree>
    <p:extLst>
      <p:ext uri="{BB962C8B-B14F-4D97-AF65-F5344CB8AC3E}">
        <p14:creationId xmlns:p14="http://schemas.microsoft.com/office/powerpoint/2010/main" val="1050821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E22F7D-15CB-47EF-8BFA-063229CC3C9C}" type="datetime1">
              <a:rPr lang="en-US" smtClean="0">
                <a:solidFill>
                  <a:prstClr val="black">
                    <a:tint val="75000"/>
                  </a:prstClr>
                </a:solidFill>
              </a:rPr>
              <a:pPr/>
              <a:t>12/21/18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604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E403FF-A24C-4C58-8883-2E4132EB1C33}" type="datetime1">
              <a:rPr lang="en-US" smtClean="0">
                <a:solidFill>
                  <a:prstClr val="black">
                    <a:tint val="75000"/>
                  </a:prstClr>
                </a:solidFill>
              </a:rPr>
              <a:pPr/>
              <a:t>12/21/18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6949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36A37E-210A-40A8-ADA5-36DAD98CE51D}" type="datetime1">
              <a:rPr lang="en-US" smtClean="0">
                <a:solidFill>
                  <a:prstClr val="black">
                    <a:tint val="75000"/>
                  </a:prstClr>
                </a:solidFill>
              </a:rPr>
              <a:pPr/>
              <a:t>12/21/18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603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E664BC-B65D-4530-96AF-0AA2155C8B4F}" type="datetime1">
              <a:rPr lang="en-US" smtClean="0">
                <a:solidFill>
                  <a:prstClr val="black">
                    <a:tint val="75000"/>
                  </a:prstClr>
                </a:solidFill>
              </a:rPr>
              <a:pPr/>
              <a:t>12/21/18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5558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230410-AFB1-405E-B247-006DCEA2A84F}" type="datetime1">
              <a:rPr lang="en-US" smtClean="0">
                <a:solidFill>
                  <a:prstClr val="black">
                    <a:tint val="75000"/>
                  </a:prstClr>
                </a:solidFill>
              </a:rPr>
              <a:pPr/>
              <a:t>12/21/18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2945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2D9B1A-E37D-486B-A057-E0973B486252}" type="datetime1">
              <a:rPr lang="en-US" smtClean="0">
                <a:solidFill>
                  <a:prstClr val="black">
                    <a:tint val="75000"/>
                  </a:prstClr>
                </a:solidFill>
              </a:rPr>
              <a:pPr/>
              <a:t>12/21/18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5725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D0F703-A659-45CB-B34D-35D866C391D5}" type="datetime1">
              <a:rPr lang="en-US" smtClean="0">
                <a:solidFill>
                  <a:prstClr val="black">
                    <a:tint val="75000"/>
                  </a:prstClr>
                </a:solidFill>
              </a:rPr>
              <a:pPr/>
              <a:t>12/21/18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1984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09A953-B9F2-4718-9AD3-A632D4BD4B38}" type="datetime1">
              <a:rPr lang="en-US" smtClean="0">
                <a:solidFill>
                  <a:prstClr val="black">
                    <a:tint val="75000"/>
                  </a:prstClr>
                </a:solidFill>
              </a:rPr>
              <a:pPr/>
              <a:t>12/21/18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9797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E4FE2-35A7-4B08-866C-4F8B995C56E0}" type="datetime1">
              <a:rPr lang="en-US" smtClean="0">
                <a:solidFill>
                  <a:prstClr val="black">
                    <a:tint val="75000"/>
                  </a:prstClr>
                </a:solidFill>
              </a:rPr>
              <a:pPr/>
              <a:t>12/21/18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2806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C78627-ABFF-4D44-8178-64D104D99154}" type="datetime1">
              <a:rPr lang="en-US" smtClean="0">
                <a:solidFill>
                  <a:prstClr val="black">
                    <a:tint val="75000"/>
                  </a:prstClr>
                </a:solidFill>
              </a:rPr>
              <a:pPr/>
              <a:t>12/21/18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5852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483D29-DC71-4053-ABEF-30BB25D9ADDE}" type="datetime1">
              <a:rPr lang="en-US" smtClean="0">
                <a:solidFill>
                  <a:prstClr val="black">
                    <a:tint val="75000"/>
                  </a:prstClr>
                </a:solidFill>
              </a:rPr>
              <a:pPr/>
              <a:t>12/21/18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4982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2720" y="161927"/>
            <a:ext cx="8342630" cy="65087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2720" y="944880"/>
            <a:ext cx="8342630" cy="52320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9126DD6-AA33-4EFC-A9A6-FE48C7481D50}" type="datetime1">
              <a:rPr lang="en-US" smtClean="0">
                <a:solidFill>
                  <a:prstClr val="black">
                    <a:tint val="75000"/>
                  </a:prstClr>
                </a:solidFill>
              </a:rPr>
              <a:pPr defTabSz="457200"/>
              <a:t>12/21/18</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8F63A3B-78C7-47BE-AE5E-E10140E04643}"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5649891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hyperlink" Target="http://www.civilsocietyreview.org/report2017" TargetMode="External"/><Relationship Id="rId7" Type="http://schemas.openxmlformats.org/officeDocument/2006/relationships/hyperlink" Target="http://www.civilsocietyreview.org/signon2017" TargetMode="Externa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hyperlink" Target="http://www.civilsocietyreview.org/article" TargetMode="External"/><Relationship Id="rId5" Type="http://schemas.openxmlformats.org/officeDocument/2006/relationships/hyperlink" Target="http://www.civilsocietyreview.org/report2017/appendix" TargetMode="External"/><Relationship Id="rId4" Type="http://schemas.openxmlformats.org/officeDocument/2006/relationships/hyperlink" Target="http://www.civilsocietyreview.org/report2017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climateequityreference.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ivilsocietyreview.org/signon2017" TargetMode="External"/><Relationship Id="rId7" Type="http://schemas.openxmlformats.org/officeDocument/2006/relationships/image" Target="../media/image8.png"/><Relationship Id="rId2" Type="http://schemas.openxmlformats.org/officeDocument/2006/relationships/hyperlink" Target="http://www.civilsocietyreview.org/report2018" TargetMode="External"/><Relationship Id="rId1" Type="http://schemas.openxmlformats.org/officeDocument/2006/relationships/slideLayout" Target="../slideLayouts/slideLayout2.xml"/><Relationship Id="rId6" Type="http://schemas.openxmlformats.org/officeDocument/2006/relationships/hyperlink" Target="https://climateequityreference.org/calculator-information/calcs_techdoc/" TargetMode="External"/><Relationship Id="rId5" Type="http://schemas.openxmlformats.org/officeDocument/2006/relationships/hyperlink" Target="http://www.civilsocietyreview.org/report2017/appendix" TargetMode="External"/><Relationship Id="rId4" Type="http://schemas.openxmlformats.org/officeDocument/2006/relationships/hyperlink" Target="http://www.civilsocietyreview.org/articl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76200"/>
            <a:ext cx="5295931" cy="7488776"/>
          </a:xfrm>
          <a:prstGeom prst="rect">
            <a:avLst/>
          </a:prstGeom>
        </p:spPr>
      </p:pic>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1</a:t>
            </a:fld>
            <a:endParaRPr lang="en-US" dirty="0">
              <a:solidFill>
                <a:prstClr val="black">
                  <a:tint val="75000"/>
                </a:prstClr>
              </a:solidFill>
            </a:endParaRP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230086" y="2179131"/>
            <a:ext cx="3913914" cy="3581309"/>
          </a:xfrm>
          <a:prstGeom prst="rect">
            <a:avLst/>
          </a:prstGeom>
        </p:spPr>
      </p:pic>
      <p:sp>
        <p:nvSpPr>
          <p:cNvPr id="6" name="Title 1"/>
          <p:cNvSpPr txBox="1">
            <a:spLocks/>
          </p:cNvSpPr>
          <p:nvPr/>
        </p:nvSpPr>
        <p:spPr>
          <a:xfrm>
            <a:off x="-1" y="76200"/>
            <a:ext cx="9144001" cy="4795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cap="all" dirty="0">
                <a:solidFill>
                  <a:srgbClr val="0D4CB3"/>
                </a:solidFill>
                <a:latin typeface="Verdana" charset="0"/>
                <a:ea typeface="Verdana" charset="0"/>
                <a:cs typeface="Verdana" charset="0"/>
              </a:rPr>
              <a:t>A Civil society equity review</a:t>
            </a:r>
            <a:endParaRPr lang="en-US" sz="2000" b="1" dirty="0">
              <a:solidFill>
                <a:srgbClr val="0D4CB3"/>
              </a:solidFill>
              <a:latin typeface="Verdana" charset="0"/>
              <a:ea typeface="Verdana" charset="0"/>
              <a:cs typeface="Verdana" charset="0"/>
            </a:endParaRPr>
          </a:p>
        </p:txBody>
      </p:sp>
      <p:sp>
        <p:nvSpPr>
          <p:cNvPr id="7" name="TextBox 6"/>
          <p:cNvSpPr txBox="1"/>
          <p:nvPr/>
        </p:nvSpPr>
        <p:spPr>
          <a:xfrm>
            <a:off x="5238047" y="1809619"/>
            <a:ext cx="1303114" cy="307777"/>
          </a:xfrm>
          <a:prstGeom prst="rect">
            <a:avLst/>
          </a:prstGeom>
          <a:noFill/>
        </p:spPr>
        <p:txBody>
          <a:bodyPr wrap="none" rtlCol="0">
            <a:spAutoFit/>
          </a:bodyPr>
          <a:lstStyle/>
          <a:p>
            <a:r>
              <a:rPr lang="en-CA" sz="1400" dirty="0">
                <a:solidFill>
                  <a:srgbClr val="0D4CB3"/>
                </a:solidFill>
                <a:latin typeface="Verdana" charset="0"/>
                <a:ea typeface="Verdana" charset="0"/>
                <a:cs typeface="Verdana" charset="0"/>
              </a:rPr>
              <a:t>Initiated by:</a:t>
            </a:r>
          </a:p>
        </p:txBody>
      </p:sp>
    </p:spTree>
    <p:extLst>
      <p:ext uri="{BB962C8B-B14F-4D97-AF65-F5344CB8AC3E}">
        <p14:creationId xmlns:p14="http://schemas.microsoft.com/office/powerpoint/2010/main" val="1845462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6"/>
          <p:cNvSpPr>
            <a:spLocks noGrp="1" noChangeArrowheads="1"/>
          </p:cNvSpPr>
          <p:nvPr>
            <p:ph type="title"/>
          </p:nvPr>
        </p:nvSpPr>
        <p:spPr>
          <a:xfrm>
            <a:off x="223283" y="282535"/>
            <a:ext cx="8730711" cy="685800"/>
          </a:xfrm>
          <a:noFill/>
        </p:spPr>
        <p:txBody>
          <a:bodyPr>
            <a:normAutofit/>
          </a:bodyPr>
          <a:lstStyle/>
          <a:p>
            <a:pPr eaLnBrk="1" hangingPunct="1"/>
            <a:r>
              <a:rPr lang="en-US" sz="3600" dirty="0"/>
              <a:t> </a:t>
            </a:r>
            <a:r>
              <a:rPr lang="en-US" sz="3600" b="1" dirty="0"/>
              <a:t>Capacity</a:t>
            </a:r>
            <a:r>
              <a:rPr lang="en-US" sz="3600" dirty="0"/>
              <a:t>, national income and progressivity</a:t>
            </a:r>
          </a:p>
        </p:txBody>
      </p:sp>
      <p:pic>
        <p:nvPicPr>
          <p:cNvPr id="40964"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325" y="1219200"/>
            <a:ext cx="8137025" cy="5068689"/>
          </a:xfrm>
          <a:prstGeom prst="rect">
            <a:avLst/>
          </a:prstGeom>
          <a:noFill/>
          <a:ln w="114300" algn="ctr">
            <a:noFill/>
            <a:miter lim="800000"/>
            <a:headEnd/>
            <a:tailEnd/>
          </a:ln>
        </p:spPr>
      </p:pic>
      <p:sp>
        <p:nvSpPr>
          <p:cNvPr id="5" name="Line 7"/>
          <p:cNvSpPr>
            <a:spLocks noChangeShapeType="1"/>
          </p:cNvSpPr>
          <p:nvPr/>
        </p:nvSpPr>
        <p:spPr bwMode="auto">
          <a:xfrm>
            <a:off x="3276600" y="5562600"/>
            <a:ext cx="480060" cy="0"/>
          </a:xfrm>
          <a:prstGeom prst="line">
            <a:avLst/>
          </a:prstGeom>
          <a:noFill/>
          <a:ln w="25400">
            <a:solidFill>
              <a:schemeClr val="bg1">
                <a:lumMod val="50000"/>
              </a:schemeClr>
            </a:solidFill>
            <a:round/>
            <a:headEnd/>
            <a:tailEnd type="triangle" w="med" len="med"/>
          </a:ln>
        </p:spPr>
        <p:txBody>
          <a:bodyPr wrap="none"/>
          <a:lstStyle/>
          <a:p>
            <a:pPr defTabSz="457200"/>
            <a:endParaRPr lang="en-GB" sz="1350">
              <a:solidFill>
                <a:prstClr val="black"/>
              </a:solidFill>
            </a:endParaRPr>
          </a:p>
        </p:txBody>
      </p:sp>
      <p:sp>
        <p:nvSpPr>
          <p:cNvPr id="7" name="Line 7"/>
          <p:cNvSpPr>
            <a:spLocks noChangeShapeType="1"/>
          </p:cNvSpPr>
          <p:nvPr/>
        </p:nvSpPr>
        <p:spPr bwMode="auto">
          <a:xfrm>
            <a:off x="6019800" y="5486400"/>
            <a:ext cx="480060" cy="0"/>
          </a:xfrm>
          <a:prstGeom prst="line">
            <a:avLst/>
          </a:prstGeom>
          <a:noFill/>
          <a:ln w="25400">
            <a:solidFill>
              <a:schemeClr val="bg1">
                <a:lumMod val="50000"/>
              </a:schemeClr>
            </a:solidFill>
            <a:round/>
            <a:headEnd/>
            <a:tailEnd type="triangle" w="med" len="med"/>
          </a:ln>
        </p:spPr>
        <p:txBody>
          <a:bodyPr wrap="none"/>
          <a:lstStyle/>
          <a:p>
            <a:pPr defTabSz="457200"/>
            <a:endParaRPr lang="en-GB" sz="1350">
              <a:solidFill>
                <a:prstClr val="black"/>
              </a:solidFill>
            </a:endParaRPr>
          </a:p>
        </p:txBody>
      </p:sp>
      <p:sp>
        <p:nvSpPr>
          <p:cNvPr id="8" name="Line 7"/>
          <p:cNvSpPr>
            <a:spLocks noChangeShapeType="1"/>
          </p:cNvSpPr>
          <p:nvPr/>
        </p:nvSpPr>
        <p:spPr bwMode="auto">
          <a:xfrm>
            <a:off x="7139940" y="5334000"/>
            <a:ext cx="480060" cy="0"/>
          </a:xfrm>
          <a:prstGeom prst="line">
            <a:avLst/>
          </a:prstGeom>
          <a:noFill/>
          <a:ln w="25400">
            <a:solidFill>
              <a:schemeClr val="bg1">
                <a:lumMod val="50000"/>
              </a:schemeClr>
            </a:solidFill>
            <a:round/>
            <a:headEnd/>
            <a:tailEnd type="triangle" w="med" len="med"/>
          </a:ln>
        </p:spPr>
        <p:txBody>
          <a:bodyPr wrap="none"/>
          <a:lstStyle/>
          <a:p>
            <a:pPr defTabSz="457200"/>
            <a:endParaRPr lang="en-GB" sz="1350">
              <a:solidFill>
                <a:prstClr val="black"/>
              </a:solidFill>
            </a:endParaRPr>
          </a:p>
        </p:txBody>
      </p:sp>
      <p:sp>
        <p:nvSpPr>
          <p:cNvPr id="9" name="TextBox 8"/>
          <p:cNvSpPr txBox="1"/>
          <p:nvPr/>
        </p:nvSpPr>
        <p:spPr>
          <a:xfrm>
            <a:off x="1295400" y="5257800"/>
            <a:ext cx="1928926" cy="307777"/>
          </a:xfrm>
          <a:prstGeom prst="rect">
            <a:avLst/>
          </a:prstGeom>
          <a:noFill/>
        </p:spPr>
        <p:txBody>
          <a:bodyPr wrap="none" rtlCol="0">
            <a:spAutoFit/>
          </a:bodyPr>
          <a:lstStyle/>
          <a:p>
            <a:pPr defTabSz="457200"/>
            <a:r>
              <a:rPr lang="en-US" sz="1400" dirty="0">
                <a:solidFill>
                  <a:prstClr val="white">
                    <a:lumMod val="50000"/>
                  </a:prstClr>
                </a:solidFill>
              </a:rPr>
              <a:t>development threshold</a:t>
            </a:r>
            <a:endParaRPr lang="en-GB" sz="1400" dirty="0">
              <a:solidFill>
                <a:prstClr val="white">
                  <a:lumMod val="50000"/>
                </a:prstClr>
              </a:solidFill>
            </a:endParaRPr>
          </a:p>
        </p:txBody>
      </p:sp>
      <p:sp>
        <p:nvSpPr>
          <p:cNvPr id="10" name="Content Placeholder 1"/>
          <p:cNvSpPr txBox="1">
            <a:spLocks/>
          </p:cNvSpPr>
          <p:nvPr/>
        </p:nvSpPr>
        <p:spPr>
          <a:xfrm>
            <a:off x="0" y="6251218"/>
            <a:ext cx="1859850" cy="48746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Arial" panose="020B0604020202020204" pitchFamily="34" charset="0"/>
              <a:buNone/>
            </a:pPr>
            <a:r>
              <a:rPr lang="en-GB" sz="1050" dirty="0">
                <a:solidFill>
                  <a:prstClr val="black"/>
                </a:solidFill>
              </a:rPr>
              <a:t>World Bank WDI database,</a:t>
            </a:r>
          </a:p>
          <a:p>
            <a:pPr>
              <a:spcBef>
                <a:spcPts val="0"/>
              </a:spcBef>
              <a:buFont typeface="Arial" panose="020B0604020202020204" pitchFamily="34" charset="0"/>
              <a:buNone/>
            </a:pPr>
            <a:r>
              <a:rPr lang="en-GB" sz="1050" dirty="0">
                <a:solidFill>
                  <a:prstClr val="black"/>
                </a:solidFill>
              </a:rPr>
              <a:t>WIID database</a:t>
            </a:r>
          </a:p>
        </p:txBody>
      </p:sp>
      <p:sp>
        <p:nvSpPr>
          <p:cNvPr id="2" name="Slide Number Placeholder 1"/>
          <p:cNvSpPr>
            <a:spLocks noGrp="1"/>
          </p:cNvSpPr>
          <p:nvPr>
            <p:ph type="sldNum" sz="quarter" idx="12"/>
          </p:nvPr>
        </p:nvSpPr>
        <p:spPr/>
        <p:txBody>
          <a:bodyPr/>
          <a:lstStyle/>
          <a:p>
            <a:fld id="{48F63A3B-78C7-47BE-AE5E-E10140E04643}"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310305659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3526"/>
            <a:ext cx="8342630" cy="650874"/>
          </a:xfrm>
        </p:spPr>
        <p:txBody>
          <a:bodyPr>
            <a:normAutofit fontScale="90000"/>
          </a:bodyPr>
          <a:lstStyle/>
          <a:p>
            <a:r>
              <a:rPr lang="en-US" b="1" dirty="0"/>
              <a:t>Indicators</a:t>
            </a:r>
            <a:r>
              <a:rPr lang="en-US" dirty="0"/>
              <a:t>, and what they tell us</a:t>
            </a:r>
          </a:p>
        </p:txBody>
      </p:sp>
      <p:graphicFrame>
        <p:nvGraphicFramePr>
          <p:cNvPr id="5" name="Content Placeholder 4"/>
          <p:cNvGraphicFramePr>
            <a:graphicFrameLocks noGrp="1"/>
          </p:cNvGraphicFramePr>
          <p:nvPr>
            <p:ph idx="1"/>
            <p:extLst/>
          </p:nvPr>
        </p:nvGraphicFramePr>
        <p:xfrm>
          <a:off x="152400" y="1526417"/>
          <a:ext cx="8830851" cy="4112383"/>
        </p:xfrm>
        <a:graphic>
          <a:graphicData uri="http://schemas.openxmlformats.org/drawingml/2006/table">
            <a:tbl>
              <a:tblPr>
                <a:tableStyleId>{BC89EF96-8CEA-46FF-86C4-4CE0E7609802}</a:tableStyleId>
              </a:tblPr>
              <a:tblGrid>
                <a:gridCol w="1108617">
                  <a:extLst>
                    <a:ext uri="{9D8B030D-6E8A-4147-A177-3AD203B41FA5}">
                      <a16:colId xmlns:a16="http://schemas.microsoft.com/office/drawing/2014/main" val="20000"/>
                    </a:ext>
                  </a:extLst>
                </a:gridCol>
                <a:gridCol w="869864">
                  <a:extLst>
                    <a:ext uri="{9D8B030D-6E8A-4147-A177-3AD203B41FA5}">
                      <a16:colId xmlns:a16="http://schemas.microsoft.com/office/drawing/2014/main" val="20001"/>
                    </a:ext>
                  </a:extLst>
                </a:gridCol>
                <a:gridCol w="989240">
                  <a:extLst>
                    <a:ext uri="{9D8B030D-6E8A-4147-A177-3AD203B41FA5}">
                      <a16:colId xmlns:a16="http://schemas.microsoft.com/office/drawing/2014/main" val="20002"/>
                    </a:ext>
                  </a:extLst>
                </a:gridCol>
                <a:gridCol w="1102748">
                  <a:extLst>
                    <a:ext uri="{9D8B030D-6E8A-4147-A177-3AD203B41FA5}">
                      <a16:colId xmlns:a16="http://schemas.microsoft.com/office/drawing/2014/main" val="20003"/>
                    </a:ext>
                  </a:extLst>
                </a:gridCol>
                <a:gridCol w="875732">
                  <a:extLst>
                    <a:ext uri="{9D8B030D-6E8A-4147-A177-3AD203B41FA5}">
                      <a16:colId xmlns:a16="http://schemas.microsoft.com/office/drawing/2014/main" val="20004"/>
                    </a:ext>
                  </a:extLst>
                </a:gridCol>
                <a:gridCol w="989240">
                  <a:extLst>
                    <a:ext uri="{9D8B030D-6E8A-4147-A177-3AD203B41FA5}">
                      <a16:colId xmlns:a16="http://schemas.microsoft.com/office/drawing/2014/main" val="20005"/>
                    </a:ext>
                  </a:extLst>
                </a:gridCol>
                <a:gridCol w="989240">
                  <a:extLst>
                    <a:ext uri="{9D8B030D-6E8A-4147-A177-3AD203B41FA5}">
                      <a16:colId xmlns:a16="http://schemas.microsoft.com/office/drawing/2014/main" val="20006"/>
                    </a:ext>
                  </a:extLst>
                </a:gridCol>
                <a:gridCol w="1079845">
                  <a:extLst>
                    <a:ext uri="{9D8B030D-6E8A-4147-A177-3AD203B41FA5}">
                      <a16:colId xmlns:a16="http://schemas.microsoft.com/office/drawing/2014/main" val="20007"/>
                    </a:ext>
                  </a:extLst>
                </a:gridCol>
                <a:gridCol w="826325">
                  <a:extLst>
                    <a:ext uri="{9D8B030D-6E8A-4147-A177-3AD203B41FA5}">
                      <a16:colId xmlns:a16="http://schemas.microsoft.com/office/drawing/2014/main" val="20008"/>
                    </a:ext>
                  </a:extLst>
                </a:gridCol>
              </a:tblGrid>
              <a:tr h="794411">
                <a:tc>
                  <a:txBody>
                    <a:bodyPr/>
                    <a:lstStyle/>
                    <a:p>
                      <a:pPr algn="ctr" fontAlgn="b"/>
                      <a:endParaRPr lang="en-US" sz="1400" b="0" i="0" u="none" strike="noStrike" dirty="0">
                        <a:solidFill>
                          <a:srgbClr val="000000"/>
                        </a:solidFill>
                        <a:effectLst/>
                        <a:latin typeface="Calibri" panose="020F0502020204030204" pitchFamily="34" charset="0"/>
                      </a:endParaRPr>
                    </a:p>
                  </a:txBody>
                  <a:tcPr marL="0" marR="0" marT="0" marB="0" anchor="b">
                    <a:solidFill>
                      <a:schemeClr val="accent1">
                        <a:lumMod val="60000"/>
                        <a:lumOff val="40000"/>
                      </a:schemeClr>
                    </a:solidFill>
                  </a:tcPr>
                </a:tc>
                <a:tc>
                  <a:txBody>
                    <a:bodyPr/>
                    <a:lstStyle/>
                    <a:p>
                      <a:pPr algn="ctr" fontAlgn="b"/>
                      <a:r>
                        <a:rPr lang="en-US" sz="1400" u="none" strike="noStrike">
                          <a:effectLst/>
                        </a:rPr>
                        <a:t>Population </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60000"/>
                        <a:lumOff val="40000"/>
                      </a:schemeClr>
                    </a:solidFill>
                  </a:tcPr>
                </a:tc>
                <a:tc>
                  <a:txBody>
                    <a:bodyPr/>
                    <a:lstStyle/>
                    <a:p>
                      <a:pPr algn="ctr" fontAlgn="b"/>
                      <a:r>
                        <a:rPr lang="en-US" sz="1400" u="none" strike="noStrike" dirty="0">
                          <a:effectLst/>
                        </a:rPr>
                        <a:t>income </a:t>
                      </a:r>
                    </a:p>
                    <a:p>
                      <a:pPr algn="ctr" fontAlgn="b"/>
                      <a:r>
                        <a:rPr lang="en-US" sz="1400" u="none" strike="noStrike" dirty="0">
                          <a:effectLst/>
                        </a:rPr>
                        <a:t>(PPP)</a:t>
                      </a:r>
                      <a:endParaRPr lang="en-US" sz="1400" b="0" i="0" u="none" strike="noStrike" dirty="0">
                        <a:solidFill>
                          <a:srgbClr val="000000"/>
                        </a:solidFill>
                        <a:effectLst/>
                        <a:latin typeface="Calibri" panose="020F0502020204030204" pitchFamily="34" charset="0"/>
                      </a:endParaRPr>
                    </a:p>
                  </a:txBody>
                  <a:tcPr marL="0" marR="0" marT="0" marB="0" anchor="b">
                    <a:solidFill>
                      <a:schemeClr val="accent1">
                        <a:lumMod val="60000"/>
                        <a:lumOff val="40000"/>
                      </a:schemeClr>
                    </a:solidFill>
                  </a:tcPr>
                </a:tc>
                <a:tc>
                  <a:txBody>
                    <a:bodyPr/>
                    <a:lstStyle/>
                    <a:p>
                      <a:pPr algn="ctr" fontAlgn="b"/>
                      <a:r>
                        <a:rPr lang="en-US" sz="1400" u="none" strike="noStrike" dirty="0">
                          <a:effectLst/>
                        </a:rPr>
                        <a:t>Responsibility</a:t>
                      </a:r>
                      <a:endParaRPr lang="en-US" sz="1400" b="0" i="0" u="none" strike="noStrike" dirty="0">
                        <a:solidFill>
                          <a:srgbClr val="000000"/>
                        </a:solidFill>
                        <a:effectLst/>
                        <a:latin typeface="Calibri" panose="020F0502020204030204" pitchFamily="34" charset="0"/>
                      </a:endParaRPr>
                    </a:p>
                  </a:txBody>
                  <a:tcPr marL="0" marR="0" marT="0" marB="0" anchor="b">
                    <a:solidFill>
                      <a:schemeClr val="accent1">
                        <a:lumMod val="60000"/>
                        <a:lumOff val="40000"/>
                      </a:schemeClr>
                    </a:solidFill>
                  </a:tcPr>
                </a:tc>
                <a:tc>
                  <a:txBody>
                    <a:bodyPr/>
                    <a:lstStyle/>
                    <a:p>
                      <a:pPr algn="ctr" fontAlgn="b"/>
                      <a:r>
                        <a:rPr lang="en-US" sz="1400" u="none" strike="noStrike" dirty="0">
                          <a:effectLst/>
                        </a:rPr>
                        <a:t>Capability</a:t>
                      </a:r>
                      <a:endParaRPr lang="en-US" sz="1400" b="0" i="0" u="none" strike="noStrike" dirty="0">
                        <a:solidFill>
                          <a:srgbClr val="000000"/>
                        </a:solidFill>
                        <a:effectLst/>
                        <a:latin typeface="Calibri" panose="020F0502020204030204" pitchFamily="34" charset="0"/>
                      </a:endParaRPr>
                    </a:p>
                  </a:txBody>
                  <a:tcPr marL="0" marR="0" marT="0" marB="0" anchor="b">
                    <a:solidFill>
                      <a:schemeClr val="accent1">
                        <a:lumMod val="60000"/>
                        <a:lumOff val="40000"/>
                      </a:schemeClr>
                    </a:solidFill>
                  </a:tcPr>
                </a:tc>
                <a:tc>
                  <a:txBody>
                    <a:bodyPr/>
                    <a:lstStyle/>
                    <a:p>
                      <a:pPr algn="ctr" fontAlgn="b"/>
                      <a:r>
                        <a:rPr lang="en-US" sz="1400" u="none" strike="noStrike" dirty="0">
                          <a:effectLst/>
                        </a:rPr>
                        <a:t>2015</a:t>
                      </a:r>
                    </a:p>
                    <a:p>
                      <a:pPr algn="ctr" fontAlgn="b"/>
                      <a:r>
                        <a:rPr lang="en-US" sz="1400" b="0" i="0" u="none" strike="noStrike" dirty="0">
                          <a:solidFill>
                            <a:srgbClr val="000000"/>
                          </a:solidFill>
                          <a:effectLst/>
                          <a:latin typeface="Calibri" panose="020F0502020204030204" pitchFamily="34" charset="0"/>
                        </a:rPr>
                        <a:t>(1850</a:t>
                      </a:r>
                      <a:r>
                        <a:rPr lang="en-US" sz="1400" b="0" i="0" u="none" strike="noStrike" baseline="0" dirty="0">
                          <a:solidFill>
                            <a:srgbClr val="000000"/>
                          </a:solidFill>
                          <a:effectLst/>
                          <a:latin typeface="Calibri" panose="020F0502020204030204" pitchFamily="34" charset="0"/>
                        </a:rPr>
                        <a:t> /         </a:t>
                      </a:r>
                      <a:r>
                        <a:rPr lang="en-US" sz="1400" b="0" i="0" u="none" strike="noStrike" dirty="0">
                          <a:solidFill>
                            <a:srgbClr val="000000"/>
                          </a:solidFill>
                          <a:effectLst/>
                          <a:latin typeface="Calibri" panose="020F0502020204030204" pitchFamily="34" charset="0"/>
                        </a:rPr>
                        <a:t>hi </a:t>
                      </a:r>
                      <a:r>
                        <a:rPr lang="en-US" sz="1400" b="0" i="0" u="none" strike="noStrike" dirty="0" err="1">
                          <a:solidFill>
                            <a:srgbClr val="000000"/>
                          </a:solidFill>
                          <a:effectLst/>
                          <a:latin typeface="Calibri" panose="020F0502020204030204" pitchFamily="34" charset="0"/>
                        </a:rPr>
                        <a:t>prog</a:t>
                      </a:r>
                      <a:r>
                        <a:rPr lang="en-US" sz="1400" b="0" i="0" u="none" strike="noStrike" dirty="0">
                          <a:solidFill>
                            <a:srgbClr val="000000"/>
                          </a:solidFill>
                          <a:effectLst/>
                          <a:latin typeface="Calibri" panose="020F0502020204030204" pitchFamily="34" charset="0"/>
                        </a:rPr>
                        <a:t>)</a:t>
                      </a:r>
                    </a:p>
                  </a:txBody>
                  <a:tcPr marL="0" marR="0" marT="0" marB="0" anchor="b">
                    <a:solidFill>
                      <a:schemeClr val="accent1">
                        <a:lumMod val="60000"/>
                        <a:lumOff val="40000"/>
                      </a:schemeClr>
                    </a:solidFill>
                  </a:tcPr>
                </a:tc>
                <a:tc>
                  <a:txBody>
                    <a:bodyPr/>
                    <a:lstStyle/>
                    <a:p>
                      <a:pPr algn="ctr" fontAlgn="b"/>
                      <a:r>
                        <a:rPr lang="en-US" sz="1400" u="none" strike="noStrike" dirty="0">
                          <a:effectLst/>
                        </a:rPr>
                        <a:t>2030</a:t>
                      </a:r>
                    </a:p>
                    <a:p>
                      <a:pPr algn="ctr" fontAlgn="b"/>
                      <a:r>
                        <a:rPr lang="en-US" sz="1400" b="0" i="0" u="none" strike="noStrike" dirty="0">
                          <a:solidFill>
                            <a:srgbClr val="000000"/>
                          </a:solidFill>
                          <a:effectLst/>
                          <a:latin typeface="Calibri" panose="020F0502020204030204" pitchFamily="34" charset="0"/>
                        </a:rPr>
                        <a:t>(1850 /         hi </a:t>
                      </a:r>
                      <a:r>
                        <a:rPr lang="en-US" sz="1400" b="0" i="0" u="none" strike="noStrike" dirty="0" err="1">
                          <a:solidFill>
                            <a:srgbClr val="000000"/>
                          </a:solidFill>
                          <a:effectLst/>
                          <a:latin typeface="Calibri" panose="020F0502020204030204" pitchFamily="34" charset="0"/>
                        </a:rPr>
                        <a:t>prog</a:t>
                      </a:r>
                      <a:r>
                        <a:rPr lang="en-US" sz="1400" b="0" i="0" u="none" strike="noStrike" dirty="0">
                          <a:solidFill>
                            <a:srgbClr val="000000"/>
                          </a:solidFill>
                          <a:effectLst/>
                          <a:latin typeface="Calibri" panose="020F0502020204030204" pitchFamily="34" charset="0"/>
                        </a:rPr>
                        <a:t>)</a:t>
                      </a:r>
                    </a:p>
                  </a:txBody>
                  <a:tcPr marL="0" marR="0" marT="0" marB="0" anchor="b">
                    <a:solidFill>
                      <a:schemeClr val="accent1">
                        <a:lumMod val="60000"/>
                        <a:lumOff val="40000"/>
                      </a:schemeClr>
                    </a:solidFill>
                  </a:tcPr>
                </a:tc>
                <a:tc>
                  <a:txBody>
                    <a:bodyPr/>
                    <a:lstStyle/>
                    <a:p>
                      <a:pPr algn="ctr" fontAlgn="b"/>
                      <a:r>
                        <a:rPr lang="en-US" sz="1400" u="none" strike="noStrike" dirty="0">
                          <a:effectLst/>
                        </a:rPr>
                        <a:t>2030</a:t>
                      </a:r>
                    </a:p>
                    <a:p>
                      <a:pPr algn="ctr" fontAlgn="b"/>
                      <a:r>
                        <a:rPr lang="en-US" sz="1400" b="0" i="0" u="none" strike="noStrike" dirty="0">
                          <a:solidFill>
                            <a:srgbClr val="000000"/>
                          </a:solidFill>
                          <a:effectLst/>
                          <a:latin typeface="Calibri" panose="020F0502020204030204" pitchFamily="34" charset="0"/>
                        </a:rPr>
                        <a:t>(1950 /      med </a:t>
                      </a:r>
                      <a:r>
                        <a:rPr lang="en-US" sz="1400" b="0" i="0" u="none" strike="noStrike" dirty="0" err="1">
                          <a:solidFill>
                            <a:srgbClr val="000000"/>
                          </a:solidFill>
                          <a:effectLst/>
                          <a:latin typeface="Calibri" panose="020F0502020204030204" pitchFamily="34" charset="0"/>
                        </a:rPr>
                        <a:t>prog</a:t>
                      </a:r>
                      <a:r>
                        <a:rPr lang="en-US" sz="1400" b="0" i="0" u="none" strike="noStrike" dirty="0">
                          <a:solidFill>
                            <a:srgbClr val="000000"/>
                          </a:solidFill>
                          <a:effectLst/>
                          <a:latin typeface="Calibri" panose="020F0502020204030204" pitchFamily="34" charset="0"/>
                        </a:rPr>
                        <a:t>)</a:t>
                      </a:r>
                    </a:p>
                  </a:txBody>
                  <a:tcPr marL="0" marR="0" marT="0" marB="0" anchor="b">
                    <a:solidFill>
                      <a:schemeClr val="accent1">
                        <a:lumMod val="60000"/>
                        <a:lumOff val="40000"/>
                      </a:schemeClr>
                    </a:solidFill>
                  </a:tcPr>
                </a:tc>
                <a:tc>
                  <a:txBody>
                    <a:bodyPr/>
                    <a:lstStyle/>
                    <a:p>
                      <a:pPr algn="ctr" fontAlgn="b"/>
                      <a:r>
                        <a:rPr lang="en-US" sz="1200" u="none" strike="noStrike" dirty="0">
                          <a:solidFill>
                            <a:schemeClr val="bg1">
                              <a:lumMod val="50000"/>
                            </a:schemeClr>
                          </a:solidFill>
                          <a:effectLst/>
                        </a:rPr>
                        <a:t>2030</a:t>
                      </a:r>
                    </a:p>
                    <a:p>
                      <a:pPr algn="ctr" fontAlgn="b"/>
                      <a:r>
                        <a:rPr lang="en-US" sz="1200" b="0" i="0" u="none" strike="noStrike" dirty="0">
                          <a:solidFill>
                            <a:schemeClr val="bg1">
                              <a:lumMod val="50000"/>
                            </a:schemeClr>
                          </a:solidFill>
                          <a:effectLst/>
                          <a:latin typeface="Calibri" panose="020F0502020204030204" pitchFamily="34" charset="0"/>
                        </a:rPr>
                        <a:t>(1990 /     low </a:t>
                      </a:r>
                      <a:r>
                        <a:rPr lang="en-US" sz="1200" b="0" i="0" u="none" strike="noStrike" dirty="0" err="1">
                          <a:solidFill>
                            <a:schemeClr val="bg1">
                              <a:lumMod val="50000"/>
                            </a:schemeClr>
                          </a:solidFill>
                          <a:effectLst/>
                          <a:latin typeface="Calibri" panose="020F0502020204030204" pitchFamily="34" charset="0"/>
                        </a:rPr>
                        <a:t>prog</a:t>
                      </a:r>
                      <a:r>
                        <a:rPr lang="en-US" sz="1200" b="0" i="0" u="none" strike="noStrike" dirty="0">
                          <a:solidFill>
                            <a:schemeClr val="bg1">
                              <a:lumMod val="65000"/>
                            </a:schemeClr>
                          </a:solidFill>
                          <a:effectLst/>
                          <a:latin typeface="Calibri" panose="020F0502020204030204" pitchFamily="34" charset="0"/>
                        </a:rPr>
                        <a:t>)</a:t>
                      </a:r>
                    </a:p>
                  </a:txBody>
                  <a:tcPr marL="0" marR="0" marT="0" marB="0" anchor="b">
                    <a:solidFill>
                      <a:schemeClr val="accent1">
                        <a:lumMod val="60000"/>
                        <a:lumOff val="40000"/>
                      </a:schemeClr>
                    </a:solidFill>
                  </a:tcPr>
                </a:tc>
                <a:extLst>
                  <a:ext uri="{0D108BD9-81ED-4DB2-BD59-A6C34878D82A}">
                    <a16:rowId xmlns:a16="http://schemas.microsoft.com/office/drawing/2014/main" val="10000"/>
                  </a:ext>
                </a:extLst>
              </a:tr>
              <a:tr h="436584">
                <a:tc>
                  <a:txBody>
                    <a:bodyPr/>
                    <a:lstStyle/>
                    <a:p>
                      <a:pPr algn="l" fontAlgn="b"/>
                      <a:r>
                        <a:rPr lang="en-US" sz="1500" u="none" strike="noStrike">
                          <a:effectLst/>
                        </a:rPr>
                        <a:t>United States</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dirty="0">
                          <a:effectLst/>
                        </a:rPr>
                        <a:t>5%</a:t>
                      </a:r>
                      <a:endParaRPr lang="en-US"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a:effectLst/>
                        </a:rPr>
                        <a:t>$45,264</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dirty="0">
                          <a:effectLst/>
                        </a:rPr>
                        <a:t>43%</a:t>
                      </a:r>
                      <a:endParaRPr lang="en-US"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dirty="0">
                          <a:effectLst/>
                        </a:rPr>
                        <a:t>39%</a:t>
                      </a:r>
                      <a:endParaRPr lang="en-US"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dirty="0">
                          <a:effectLst/>
                        </a:rPr>
                        <a:t>41%</a:t>
                      </a:r>
                      <a:endParaRPr lang="en-US"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dirty="0">
                          <a:effectLst/>
                        </a:rPr>
                        <a:t>37%</a:t>
                      </a:r>
                      <a:endParaRPr lang="en-US"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a:effectLst/>
                        </a:rPr>
                        <a:t>27%</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solidFill>
                            <a:schemeClr val="bg1">
                              <a:lumMod val="65000"/>
                            </a:schemeClr>
                          </a:solidFill>
                          <a:effectLst/>
                        </a:rPr>
                        <a:t>21%</a:t>
                      </a:r>
                      <a:endParaRPr lang="en-US" sz="1400" b="0" i="0" u="none" strike="noStrike" dirty="0">
                        <a:solidFill>
                          <a:schemeClr val="bg1">
                            <a:lumMod val="65000"/>
                          </a:schemeClr>
                        </a:solidFill>
                        <a:effectLst/>
                        <a:latin typeface="Calibri" panose="020F0502020204030204" pitchFamily="34" charset="0"/>
                      </a:endParaRPr>
                    </a:p>
                  </a:txBody>
                  <a:tcPr marL="0" marR="0" marT="0" marB="0" anchor="b"/>
                </a:tc>
                <a:extLst>
                  <a:ext uri="{0D108BD9-81ED-4DB2-BD59-A6C34878D82A}">
                    <a16:rowId xmlns:a16="http://schemas.microsoft.com/office/drawing/2014/main" val="10001"/>
                  </a:ext>
                </a:extLst>
              </a:tr>
              <a:tr h="239790">
                <a:tc>
                  <a:txBody>
                    <a:bodyPr/>
                    <a:lstStyle/>
                    <a:p>
                      <a:pPr algn="l" fontAlgn="b"/>
                      <a:r>
                        <a:rPr lang="en-US" sz="1500" u="none" strike="noStrike">
                          <a:effectLst/>
                        </a:rPr>
                        <a:t>EU 28</a:t>
                      </a:r>
                      <a:endParaRPr lang="en-US" sz="1500" b="0" i="0" u="none" strike="noStrike">
                        <a:solidFill>
                          <a:srgbClr val="000000"/>
                        </a:solidFill>
                        <a:effectLst/>
                        <a:latin typeface="Calibri" panose="020F0502020204030204" pitchFamily="34" charset="0"/>
                      </a:endParaRPr>
                    </a:p>
                  </a:txBody>
                  <a:tcPr marL="0" marR="0" marT="0" marB="0" anchor="b">
                    <a:solidFill>
                      <a:schemeClr val="accent5">
                        <a:lumMod val="20000"/>
                        <a:lumOff val="80000"/>
                      </a:schemeClr>
                    </a:solidFill>
                  </a:tcPr>
                </a:tc>
                <a:tc>
                  <a:txBody>
                    <a:bodyPr/>
                    <a:lstStyle/>
                    <a:p>
                      <a:pPr algn="r" fontAlgn="b"/>
                      <a:r>
                        <a:rPr lang="en-US" sz="1500" u="none" strike="noStrike" dirty="0">
                          <a:effectLst/>
                        </a:rPr>
                        <a:t>7%</a:t>
                      </a:r>
                      <a:endParaRPr lang="en-US" sz="1500" b="0" i="0" u="none" strike="noStrike" dirty="0">
                        <a:solidFill>
                          <a:srgbClr val="000000"/>
                        </a:solidFill>
                        <a:effectLst/>
                        <a:latin typeface="Calibri" panose="020F0502020204030204" pitchFamily="34" charset="0"/>
                      </a:endParaRPr>
                    </a:p>
                  </a:txBody>
                  <a:tcPr marL="0" marR="0" marT="0" marB="0" anchor="b">
                    <a:solidFill>
                      <a:schemeClr val="accent5">
                        <a:lumMod val="20000"/>
                        <a:lumOff val="80000"/>
                      </a:schemeClr>
                    </a:solidFill>
                  </a:tcPr>
                </a:tc>
                <a:tc>
                  <a:txBody>
                    <a:bodyPr/>
                    <a:lstStyle/>
                    <a:p>
                      <a:pPr algn="r" fontAlgn="b"/>
                      <a:r>
                        <a:rPr lang="en-US" sz="1500" u="none" strike="noStrike" dirty="0">
                          <a:effectLst/>
                        </a:rPr>
                        <a:t>$28,614</a:t>
                      </a:r>
                      <a:endParaRPr lang="en-US" sz="1500" b="0" i="0" u="none" strike="noStrike" dirty="0">
                        <a:solidFill>
                          <a:srgbClr val="000000"/>
                        </a:solidFill>
                        <a:effectLst/>
                        <a:latin typeface="Calibri" panose="020F0502020204030204" pitchFamily="34" charset="0"/>
                      </a:endParaRPr>
                    </a:p>
                  </a:txBody>
                  <a:tcPr marL="0" marR="0" marT="0" marB="0" anchor="b">
                    <a:solidFill>
                      <a:schemeClr val="accent5">
                        <a:lumMod val="20000"/>
                        <a:lumOff val="80000"/>
                      </a:schemeClr>
                    </a:solidFill>
                  </a:tcPr>
                </a:tc>
                <a:tc>
                  <a:txBody>
                    <a:bodyPr/>
                    <a:lstStyle/>
                    <a:p>
                      <a:pPr algn="r" fontAlgn="b"/>
                      <a:r>
                        <a:rPr lang="en-US" sz="1500" u="none" strike="noStrike" dirty="0">
                          <a:effectLst/>
                        </a:rPr>
                        <a:t>20%</a:t>
                      </a:r>
                      <a:endParaRPr lang="en-US" sz="1500" b="0" i="0" u="none" strike="noStrike" dirty="0">
                        <a:solidFill>
                          <a:srgbClr val="000000"/>
                        </a:solidFill>
                        <a:effectLst/>
                        <a:latin typeface="Calibri" panose="020F0502020204030204" pitchFamily="34" charset="0"/>
                      </a:endParaRPr>
                    </a:p>
                  </a:txBody>
                  <a:tcPr marL="0" marR="0" marT="0" marB="0" anchor="b">
                    <a:solidFill>
                      <a:schemeClr val="accent5">
                        <a:lumMod val="20000"/>
                        <a:lumOff val="80000"/>
                      </a:schemeClr>
                    </a:solidFill>
                  </a:tcPr>
                </a:tc>
                <a:tc>
                  <a:txBody>
                    <a:bodyPr/>
                    <a:lstStyle/>
                    <a:p>
                      <a:pPr algn="r" fontAlgn="b"/>
                      <a:r>
                        <a:rPr lang="en-US" sz="1500" u="none" strike="noStrike" dirty="0">
                          <a:effectLst/>
                        </a:rPr>
                        <a:t>24%</a:t>
                      </a:r>
                      <a:endParaRPr lang="en-US" sz="1500" b="0" i="0" u="none" strike="noStrike" dirty="0">
                        <a:solidFill>
                          <a:srgbClr val="000000"/>
                        </a:solidFill>
                        <a:effectLst/>
                        <a:latin typeface="Calibri" panose="020F0502020204030204" pitchFamily="34" charset="0"/>
                      </a:endParaRPr>
                    </a:p>
                  </a:txBody>
                  <a:tcPr marL="0" marR="0" marT="0" marB="0" anchor="b">
                    <a:solidFill>
                      <a:schemeClr val="accent5">
                        <a:lumMod val="20000"/>
                        <a:lumOff val="80000"/>
                      </a:schemeClr>
                    </a:solidFill>
                  </a:tcPr>
                </a:tc>
                <a:tc>
                  <a:txBody>
                    <a:bodyPr/>
                    <a:lstStyle/>
                    <a:p>
                      <a:pPr algn="r" fontAlgn="b"/>
                      <a:r>
                        <a:rPr lang="en-US" sz="1500" u="none" strike="noStrike">
                          <a:effectLst/>
                        </a:rPr>
                        <a:t>22%</a:t>
                      </a:r>
                      <a:endParaRPr lang="en-US" sz="1500" b="0" i="0" u="none" strike="noStrike">
                        <a:solidFill>
                          <a:srgbClr val="000000"/>
                        </a:solidFill>
                        <a:effectLst/>
                        <a:latin typeface="Calibri" panose="020F0502020204030204" pitchFamily="34" charset="0"/>
                      </a:endParaRPr>
                    </a:p>
                  </a:txBody>
                  <a:tcPr marL="0" marR="0" marT="0" marB="0" anchor="b">
                    <a:solidFill>
                      <a:schemeClr val="accent5">
                        <a:lumMod val="20000"/>
                        <a:lumOff val="80000"/>
                      </a:schemeClr>
                    </a:solidFill>
                  </a:tcPr>
                </a:tc>
                <a:tc>
                  <a:txBody>
                    <a:bodyPr/>
                    <a:lstStyle/>
                    <a:p>
                      <a:pPr algn="r" fontAlgn="b"/>
                      <a:r>
                        <a:rPr lang="en-US" sz="1500" u="none" strike="noStrike" dirty="0">
                          <a:effectLst/>
                        </a:rPr>
                        <a:t>20%</a:t>
                      </a:r>
                      <a:endParaRPr lang="en-US" sz="1500" b="0" i="0" u="none" strike="noStrike" dirty="0">
                        <a:solidFill>
                          <a:srgbClr val="000000"/>
                        </a:solidFill>
                        <a:effectLst/>
                        <a:latin typeface="Calibri" panose="020F0502020204030204" pitchFamily="34" charset="0"/>
                      </a:endParaRPr>
                    </a:p>
                  </a:txBody>
                  <a:tcPr marL="0" marR="0" marT="0" marB="0" anchor="b">
                    <a:solidFill>
                      <a:schemeClr val="accent5">
                        <a:lumMod val="20000"/>
                        <a:lumOff val="80000"/>
                      </a:schemeClr>
                    </a:solidFill>
                  </a:tcPr>
                </a:tc>
                <a:tc>
                  <a:txBody>
                    <a:bodyPr/>
                    <a:lstStyle/>
                    <a:p>
                      <a:pPr algn="r" fontAlgn="b"/>
                      <a:r>
                        <a:rPr lang="en-US" sz="1500" u="none" strike="noStrike" dirty="0">
                          <a:effectLst/>
                        </a:rPr>
                        <a:t>22%</a:t>
                      </a:r>
                      <a:endParaRPr lang="en-US" sz="1500" b="0" i="0" u="none" strike="noStrike" dirty="0">
                        <a:solidFill>
                          <a:srgbClr val="000000"/>
                        </a:solidFill>
                        <a:effectLst/>
                        <a:latin typeface="Calibri" panose="020F0502020204030204" pitchFamily="34" charset="0"/>
                      </a:endParaRPr>
                    </a:p>
                  </a:txBody>
                  <a:tcPr marL="0" marR="0" marT="0" marB="0" anchor="b">
                    <a:solidFill>
                      <a:schemeClr val="accent5">
                        <a:lumMod val="20000"/>
                        <a:lumOff val="80000"/>
                      </a:schemeClr>
                    </a:solidFill>
                  </a:tcPr>
                </a:tc>
                <a:tc>
                  <a:txBody>
                    <a:bodyPr/>
                    <a:lstStyle/>
                    <a:p>
                      <a:pPr algn="r" fontAlgn="b"/>
                      <a:r>
                        <a:rPr lang="en-US" sz="1400" u="none" strike="noStrike" dirty="0">
                          <a:solidFill>
                            <a:schemeClr val="bg1">
                              <a:lumMod val="65000"/>
                            </a:schemeClr>
                          </a:solidFill>
                          <a:effectLst/>
                        </a:rPr>
                        <a:t>18%</a:t>
                      </a:r>
                      <a:endParaRPr lang="en-US" sz="1400" b="0" i="0" u="none" strike="noStrike" dirty="0">
                        <a:solidFill>
                          <a:schemeClr val="bg1">
                            <a:lumMod val="65000"/>
                          </a:schemeClr>
                        </a:solidFill>
                        <a:effectLst/>
                        <a:latin typeface="Calibri" panose="020F0502020204030204" pitchFamily="34" charset="0"/>
                      </a:endParaRPr>
                    </a:p>
                  </a:txBody>
                  <a:tcPr marL="0" marR="0" marT="0" marB="0" anchor="b">
                    <a:solidFill>
                      <a:schemeClr val="accent5">
                        <a:lumMod val="20000"/>
                        <a:lumOff val="80000"/>
                      </a:schemeClr>
                    </a:solidFill>
                  </a:tcPr>
                </a:tc>
                <a:extLst>
                  <a:ext uri="{0D108BD9-81ED-4DB2-BD59-A6C34878D82A}">
                    <a16:rowId xmlns:a16="http://schemas.microsoft.com/office/drawing/2014/main" val="10002"/>
                  </a:ext>
                </a:extLst>
              </a:tr>
              <a:tr h="239790">
                <a:tc>
                  <a:txBody>
                    <a:bodyPr/>
                    <a:lstStyle/>
                    <a:p>
                      <a:pPr algn="l" fontAlgn="b"/>
                      <a:r>
                        <a:rPr lang="en-US" sz="1500" u="none" strike="noStrike">
                          <a:effectLst/>
                        </a:rPr>
                        <a:t>Japan</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dirty="0">
                          <a:effectLst/>
                        </a:rPr>
                        <a:t>2%</a:t>
                      </a:r>
                      <a:endParaRPr lang="en-US"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dirty="0">
                          <a:effectLst/>
                        </a:rPr>
                        <a:t>$31,939</a:t>
                      </a:r>
                      <a:endParaRPr lang="en-US"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dirty="0">
                          <a:effectLst/>
                        </a:rPr>
                        <a:t>6%</a:t>
                      </a:r>
                      <a:endParaRPr lang="en-US"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a:effectLst/>
                        </a:rPr>
                        <a:t>10%</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a:effectLst/>
                        </a:rPr>
                        <a:t>8%</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dirty="0">
                          <a:effectLst/>
                        </a:rPr>
                        <a:t>7%</a:t>
                      </a:r>
                      <a:endParaRPr lang="en-US"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dirty="0">
                          <a:effectLst/>
                        </a:rPr>
                        <a:t>6%</a:t>
                      </a:r>
                      <a:endParaRPr lang="en-US"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solidFill>
                            <a:schemeClr val="bg1">
                              <a:lumMod val="65000"/>
                            </a:schemeClr>
                          </a:solidFill>
                          <a:effectLst/>
                        </a:rPr>
                        <a:t>6%</a:t>
                      </a:r>
                      <a:endParaRPr lang="en-US" sz="1400" b="0" i="0" u="none" strike="noStrike" dirty="0">
                        <a:solidFill>
                          <a:schemeClr val="bg1">
                            <a:lumMod val="65000"/>
                          </a:schemeClr>
                        </a:solidFill>
                        <a:effectLst/>
                        <a:latin typeface="Calibri" panose="020F0502020204030204" pitchFamily="34" charset="0"/>
                      </a:endParaRPr>
                    </a:p>
                  </a:txBody>
                  <a:tcPr marL="0" marR="0" marT="0" marB="0" anchor="b"/>
                </a:tc>
                <a:extLst>
                  <a:ext uri="{0D108BD9-81ED-4DB2-BD59-A6C34878D82A}">
                    <a16:rowId xmlns:a16="http://schemas.microsoft.com/office/drawing/2014/main" val="10003"/>
                  </a:ext>
                </a:extLst>
              </a:tr>
              <a:tr h="239790">
                <a:tc>
                  <a:txBody>
                    <a:bodyPr/>
                    <a:lstStyle/>
                    <a:p>
                      <a:pPr algn="l" fontAlgn="b"/>
                      <a:r>
                        <a:rPr lang="en-US" sz="1500" u="none" strike="noStrike">
                          <a:effectLst/>
                        </a:rPr>
                        <a:t>Russia</a:t>
                      </a:r>
                      <a:endParaRPr lang="en-US" sz="1500" b="0" i="0" u="none" strike="noStrike">
                        <a:solidFill>
                          <a:srgbClr val="000000"/>
                        </a:solidFill>
                        <a:effectLst/>
                        <a:latin typeface="Calibri" panose="020F0502020204030204" pitchFamily="34" charset="0"/>
                      </a:endParaRPr>
                    </a:p>
                  </a:txBody>
                  <a:tcPr marL="0" marR="0" marT="0" marB="0" anchor="b">
                    <a:solidFill>
                      <a:schemeClr val="accent5">
                        <a:lumMod val="20000"/>
                        <a:lumOff val="80000"/>
                      </a:schemeClr>
                    </a:solidFill>
                  </a:tcPr>
                </a:tc>
                <a:tc>
                  <a:txBody>
                    <a:bodyPr/>
                    <a:lstStyle/>
                    <a:p>
                      <a:pPr algn="r" fontAlgn="b"/>
                      <a:r>
                        <a:rPr lang="en-US" sz="1500" u="none" strike="noStrike" dirty="0">
                          <a:effectLst/>
                        </a:rPr>
                        <a:t>2%</a:t>
                      </a:r>
                      <a:endParaRPr lang="en-US" sz="1500" b="0" i="0" u="none" strike="noStrike" dirty="0">
                        <a:solidFill>
                          <a:srgbClr val="000000"/>
                        </a:solidFill>
                        <a:effectLst/>
                        <a:latin typeface="Calibri" panose="020F0502020204030204" pitchFamily="34" charset="0"/>
                      </a:endParaRPr>
                    </a:p>
                  </a:txBody>
                  <a:tcPr marL="0" marR="0" marT="0" marB="0" anchor="b">
                    <a:solidFill>
                      <a:schemeClr val="accent5">
                        <a:lumMod val="20000"/>
                        <a:lumOff val="80000"/>
                      </a:schemeClr>
                    </a:solidFill>
                  </a:tcPr>
                </a:tc>
                <a:tc>
                  <a:txBody>
                    <a:bodyPr/>
                    <a:lstStyle/>
                    <a:p>
                      <a:pPr algn="r" fontAlgn="b"/>
                      <a:r>
                        <a:rPr lang="en-US" sz="1500" u="none" strike="noStrike" dirty="0">
                          <a:effectLst/>
                        </a:rPr>
                        <a:t>$15,337</a:t>
                      </a:r>
                      <a:endParaRPr lang="en-US" sz="1500" b="0" i="0" u="none" strike="noStrike" dirty="0">
                        <a:solidFill>
                          <a:srgbClr val="000000"/>
                        </a:solidFill>
                        <a:effectLst/>
                        <a:latin typeface="Calibri" panose="020F0502020204030204" pitchFamily="34" charset="0"/>
                      </a:endParaRPr>
                    </a:p>
                  </a:txBody>
                  <a:tcPr marL="0" marR="0" marT="0" marB="0" anchor="b">
                    <a:solidFill>
                      <a:schemeClr val="accent5">
                        <a:lumMod val="20000"/>
                        <a:lumOff val="80000"/>
                      </a:schemeClr>
                    </a:solidFill>
                  </a:tcPr>
                </a:tc>
                <a:tc>
                  <a:txBody>
                    <a:bodyPr/>
                    <a:lstStyle/>
                    <a:p>
                      <a:pPr algn="r" fontAlgn="b"/>
                      <a:r>
                        <a:rPr lang="en-US" sz="1500" u="none" strike="noStrike" dirty="0">
                          <a:effectLst/>
                        </a:rPr>
                        <a:t>3.1%</a:t>
                      </a:r>
                      <a:endParaRPr lang="en-US" sz="1500" b="0" i="0" u="none" strike="noStrike" dirty="0">
                        <a:solidFill>
                          <a:srgbClr val="000000"/>
                        </a:solidFill>
                        <a:effectLst/>
                        <a:latin typeface="Calibri" panose="020F0502020204030204" pitchFamily="34" charset="0"/>
                      </a:endParaRPr>
                    </a:p>
                  </a:txBody>
                  <a:tcPr marL="0" marR="0" marT="0" marB="0" anchor="b">
                    <a:solidFill>
                      <a:schemeClr val="accent5">
                        <a:lumMod val="20000"/>
                        <a:lumOff val="80000"/>
                      </a:schemeClr>
                    </a:solidFill>
                  </a:tcPr>
                </a:tc>
                <a:tc>
                  <a:txBody>
                    <a:bodyPr/>
                    <a:lstStyle/>
                    <a:p>
                      <a:pPr algn="r" fontAlgn="b"/>
                      <a:r>
                        <a:rPr lang="en-US" sz="1500" u="none" strike="noStrike">
                          <a:effectLst/>
                        </a:rPr>
                        <a:t>1.2%</a:t>
                      </a:r>
                      <a:endParaRPr lang="en-US" sz="1500" b="0" i="0" u="none" strike="noStrike">
                        <a:solidFill>
                          <a:srgbClr val="000000"/>
                        </a:solidFill>
                        <a:effectLst/>
                        <a:latin typeface="Calibri" panose="020F0502020204030204" pitchFamily="34" charset="0"/>
                      </a:endParaRPr>
                    </a:p>
                  </a:txBody>
                  <a:tcPr marL="0" marR="0" marT="0" marB="0" anchor="b">
                    <a:solidFill>
                      <a:schemeClr val="accent5">
                        <a:lumMod val="20000"/>
                        <a:lumOff val="80000"/>
                      </a:schemeClr>
                    </a:solidFill>
                  </a:tcPr>
                </a:tc>
                <a:tc>
                  <a:txBody>
                    <a:bodyPr/>
                    <a:lstStyle/>
                    <a:p>
                      <a:pPr algn="r" fontAlgn="b"/>
                      <a:r>
                        <a:rPr lang="en-US" sz="1500" u="none" strike="noStrike" dirty="0">
                          <a:effectLst/>
                        </a:rPr>
                        <a:t>2.1%</a:t>
                      </a:r>
                      <a:endParaRPr lang="en-US" sz="1500" b="0" i="0" u="none" strike="noStrike" dirty="0">
                        <a:solidFill>
                          <a:srgbClr val="000000"/>
                        </a:solidFill>
                        <a:effectLst/>
                        <a:latin typeface="Calibri" panose="020F0502020204030204" pitchFamily="34" charset="0"/>
                      </a:endParaRPr>
                    </a:p>
                  </a:txBody>
                  <a:tcPr marL="0" marR="0" marT="0" marB="0" anchor="b">
                    <a:solidFill>
                      <a:schemeClr val="accent5">
                        <a:lumMod val="20000"/>
                        <a:lumOff val="80000"/>
                      </a:schemeClr>
                    </a:solidFill>
                  </a:tcPr>
                </a:tc>
                <a:tc>
                  <a:txBody>
                    <a:bodyPr/>
                    <a:lstStyle/>
                    <a:p>
                      <a:pPr algn="r" fontAlgn="b"/>
                      <a:r>
                        <a:rPr lang="en-US" sz="1500" u="none" strike="noStrike" dirty="0">
                          <a:effectLst/>
                        </a:rPr>
                        <a:t>2.2%</a:t>
                      </a:r>
                      <a:endParaRPr lang="en-US" sz="1500" b="0" i="0" u="none" strike="noStrike" dirty="0">
                        <a:solidFill>
                          <a:srgbClr val="000000"/>
                        </a:solidFill>
                        <a:effectLst/>
                        <a:latin typeface="Calibri" panose="020F0502020204030204" pitchFamily="34" charset="0"/>
                      </a:endParaRPr>
                    </a:p>
                  </a:txBody>
                  <a:tcPr marL="0" marR="0" marT="0" marB="0" anchor="b">
                    <a:solidFill>
                      <a:schemeClr val="accent5">
                        <a:lumMod val="20000"/>
                        <a:lumOff val="80000"/>
                      </a:schemeClr>
                    </a:solidFill>
                  </a:tcPr>
                </a:tc>
                <a:tc>
                  <a:txBody>
                    <a:bodyPr/>
                    <a:lstStyle/>
                    <a:p>
                      <a:pPr algn="r" fontAlgn="b"/>
                      <a:r>
                        <a:rPr lang="en-US" sz="1500" u="none" strike="noStrike" dirty="0">
                          <a:effectLst/>
                        </a:rPr>
                        <a:t>4.2%</a:t>
                      </a:r>
                      <a:endParaRPr lang="en-US" sz="1500" b="0" i="0" u="none" strike="noStrike" dirty="0">
                        <a:solidFill>
                          <a:srgbClr val="000000"/>
                        </a:solidFill>
                        <a:effectLst/>
                        <a:latin typeface="Calibri" panose="020F0502020204030204" pitchFamily="34" charset="0"/>
                      </a:endParaRPr>
                    </a:p>
                  </a:txBody>
                  <a:tcPr marL="0" marR="0" marT="0" marB="0" anchor="b">
                    <a:solidFill>
                      <a:schemeClr val="accent5">
                        <a:lumMod val="20000"/>
                        <a:lumOff val="80000"/>
                      </a:schemeClr>
                    </a:solidFill>
                  </a:tcPr>
                </a:tc>
                <a:tc>
                  <a:txBody>
                    <a:bodyPr/>
                    <a:lstStyle/>
                    <a:p>
                      <a:pPr algn="r" fontAlgn="b"/>
                      <a:r>
                        <a:rPr lang="en-US" sz="1400" u="none" strike="noStrike" dirty="0">
                          <a:solidFill>
                            <a:schemeClr val="bg1">
                              <a:lumMod val="65000"/>
                            </a:schemeClr>
                          </a:solidFill>
                          <a:effectLst/>
                        </a:rPr>
                        <a:t>3.7%</a:t>
                      </a:r>
                      <a:endParaRPr lang="en-US" sz="1400" b="0" i="0" u="none" strike="noStrike" dirty="0">
                        <a:solidFill>
                          <a:schemeClr val="bg1">
                            <a:lumMod val="65000"/>
                          </a:schemeClr>
                        </a:solidFill>
                        <a:effectLst/>
                        <a:latin typeface="Calibri" panose="020F0502020204030204" pitchFamily="34" charset="0"/>
                      </a:endParaRPr>
                    </a:p>
                  </a:txBody>
                  <a:tcPr marL="0" marR="0" marT="0" marB="0" anchor="b">
                    <a:solidFill>
                      <a:schemeClr val="accent5">
                        <a:lumMod val="20000"/>
                        <a:lumOff val="80000"/>
                      </a:schemeClr>
                    </a:solidFill>
                  </a:tcPr>
                </a:tc>
                <a:extLst>
                  <a:ext uri="{0D108BD9-81ED-4DB2-BD59-A6C34878D82A}">
                    <a16:rowId xmlns:a16="http://schemas.microsoft.com/office/drawing/2014/main" val="10004"/>
                  </a:ext>
                </a:extLst>
              </a:tr>
              <a:tr h="239790">
                <a:tc>
                  <a:txBody>
                    <a:bodyPr/>
                    <a:lstStyle/>
                    <a:p>
                      <a:pPr algn="l" fontAlgn="b"/>
                      <a:r>
                        <a:rPr lang="en-US" sz="1500" u="none" strike="noStrike">
                          <a:effectLst/>
                        </a:rPr>
                        <a:t>Brazil</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dirty="0">
                          <a:effectLst/>
                        </a:rPr>
                        <a:t>3%</a:t>
                      </a:r>
                      <a:endParaRPr lang="en-US"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dirty="0">
                          <a:effectLst/>
                        </a:rPr>
                        <a:t>$10,174</a:t>
                      </a:r>
                      <a:endParaRPr lang="en-US"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dirty="0">
                          <a:effectLst/>
                        </a:rPr>
                        <a:t>5%</a:t>
                      </a:r>
                      <a:endParaRPr lang="en-US"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a:effectLst/>
                        </a:rPr>
                        <a:t>2%</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a:effectLst/>
                        </a:rPr>
                        <a:t>3%</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dirty="0">
                          <a:effectLst/>
                        </a:rPr>
                        <a:t>4%</a:t>
                      </a:r>
                      <a:endParaRPr lang="en-US"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dirty="0">
                          <a:effectLst/>
                        </a:rPr>
                        <a:t>4%</a:t>
                      </a:r>
                      <a:endParaRPr lang="en-US"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solidFill>
                            <a:schemeClr val="bg1">
                              <a:lumMod val="65000"/>
                            </a:schemeClr>
                          </a:solidFill>
                          <a:effectLst/>
                        </a:rPr>
                        <a:t>4%</a:t>
                      </a:r>
                      <a:endParaRPr lang="en-US" sz="1400" b="0" i="0" u="none" strike="noStrike" dirty="0">
                        <a:solidFill>
                          <a:schemeClr val="bg1">
                            <a:lumMod val="65000"/>
                          </a:schemeClr>
                        </a:solidFill>
                        <a:effectLst/>
                        <a:latin typeface="Calibri" panose="020F0502020204030204" pitchFamily="34" charset="0"/>
                      </a:endParaRPr>
                    </a:p>
                  </a:txBody>
                  <a:tcPr marL="0" marR="0" marT="0" marB="0" anchor="b"/>
                </a:tc>
                <a:extLst>
                  <a:ext uri="{0D108BD9-81ED-4DB2-BD59-A6C34878D82A}">
                    <a16:rowId xmlns:a16="http://schemas.microsoft.com/office/drawing/2014/main" val="10005"/>
                  </a:ext>
                </a:extLst>
              </a:tr>
              <a:tr h="239790">
                <a:tc>
                  <a:txBody>
                    <a:bodyPr/>
                    <a:lstStyle/>
                    <a:p>
                      <a:pPr algn="l" fontAlgn="b"/>
                      <a:r>
                        <a:rPr lang="en-US" sz="1500" u="none" strike="noStrike" dirty="0">
                          <a:effectLst/>
                        </a:rPr>
                        <a:t>China</a:t>
                      </a:r>
                      <a:endParaRPr lang="en-US" sz="1500" b="0" i="0" u="none" strike="noStrike" dirty="0">
                        <a:solidFill>
                          <a:srgbClr val="000000"/>
                        </a:solidFill>
                        <a:effectLst/>
                        <a:latin typeface="Calibri" panose="020F0502020204030204" pitchFamily="34" charset="0"/>
                      </a:endParaRPr>
                    </a:p>
                  </a:txBody>
                  <a:tcPr marL="0" marR="0" marT="0" marB="0" anchor="b">
                    <a:solidFill>
                      <a:schemeClr val="accent5">
                        <a:lumMod val="20000"/>
                        <a:lumOff val="80000"/>
                      </a:schemeClr>
                    </a:solidFill>
                  </a:tcPr>
                </a:tc>
                <a:tc>
                  <a:txBody>
                    <a:bodyPr/>
                    <a:lstStyle/>
                    <a:p>
                      <a:pPr algn="r" fontAlgn="b"/>
                      <a:r>
                        <a:rPr lang="en-US" sz="1500" u="none" strike="noStrike" dirty="0">
                          <a:effectLst/>
                        </a:rPr>
                        <a:t>19%</a:t>
                      </a:r>
                      <a:endParaRPr lang="en-US" sz="1500" b="0" i="0" u="none" strike="noStrike" dirty="0">
                        <a:solidFill>
                          <a:srgbClr val="000000"/>
                        </a:solidFill>
                        <a:effectLst/>
                        <a:latin typeface="Calibri" panose="020F0502020204030204" pitchFamily="34" charset="0"/>
                      </a:endParaRPr>
                    </a:p>
                  </a:txBody>
                  <a:tcPr marL="0" marR="0" marT="0" marB="0" anchor="b">
                    <a:solidFill>
                      <a:schemeClr val="accent5">
                        <a:lumMod val="20000"/>
                        <a:lumOff val="80000"/>
                      </a:schemeClr>
                    </a:solidFill>
                  </a:tcPr>
                </a:tc>
                <a:tc>
                  <a:txBody>
                    <a:bodyPr/>
                    <a:lstStyle/>
                    <a:p>
                      <a:pPr algn="r" fontAlgn="b"/>
                      <a:r>
                        <a:rPr lang="en-US" sz="1500" u="none" strike="noStrike" dirty="0">
                          <a:effectLst/>
                        </a:rPr>
                        <a:t>$9,143</a:t>
                      </a:r>
                      <a:endParaRPr lang="en-US" sz="1500" b="0" i="0" u="none" strike="noStrike" dirty="0">
                        <a:solidFill>
                          <a:srgbClr val="000000"/>
                        </a:solidFill>
                        <a:effectLst/>
                        <a:latin typeface="Calibri" panose="020F0502020204030204" pitchFamily="34" charset="0"/>
                      </a:endParaRPr>
                    </a:p>
                  </a:txBody>
                  <a:tcPr marL="0" marR="0" marT="0" marB="0" anchor="b">
                    <a:solidFill>
                      <a:schemeClr val="accent5">
                        <a:lumMod val="20000"/>
                        <a:lumOff val="80000"/>
                      </a:schemeClr>
                    </a:solidFill>
                  </a:tcPr>
                </a:tc>
                <a:tc>
                  <a:txBody>
                    <a:bodyPr/>
                    <a:lstStyle/>
                    <a:p>
                      <a:pPr algn="r" fontAlgn="b"/>
                      <a:r>
                        <a:rPr lang="en-US" sz="1500" u="none" strike="noStrike" dirty="0">
                          <a:effectLst/>
                        </a:rPr>
                        <a:t>4%</a:t>
                      </a:r>
                      <a:endParaRPr lang="en-US" sz="1500" b="0" i="0" u="none" strike="noStrike" dirty="0">
                        <a:solidFill>
                          <a:srgbClr val="000000"/>
                        </a:solidFill>
                        <a:effectLst/>
                        <a:latin typeface="Calibri" panose="020F0502020204030204" pitchFamily="34" charset="0"/>
                      </a:endParaRPr>
                    </a:p>
                  </a:txBody>
                  <a:tcPr marL="0" marR="0" marT="0" marB="0" anchor="b">
                    <a:solidFill>
                      <a:schemeClr val="accent5">
                        <a:lumMod val="20000"/>
                        <a:lumOff val="80000"/>
                      </a:schemeClr>
                    </a:solidFill>
                  </a:tcPr>
                </a:tc>
                <a:tc>
                  <a:txBody>
                    <a:bodyPr/>
                    <a:lstStyle/>
                    <a:p>
                      <a:pPr algn="r" fontAlgn="b"/>
                      <a:r>
                        <a:rPr lang="en-US" sz="1500" u="none" strike="noStrike" dirty="0">
                          <a:effectLst/>
                        </a:rPr>
                        <a:t>6%</a:t>
                      </a:r>
                      <a:endParaRPr lang="en-US" sz="1500" b="0" i="0" u="none" strike="noStrike" dirty="0">
                        <a:solidFill>
                          <a:srgbClr val="000000"/>
                        </a:solidFill>
                        <a:effectLst/>
                        <a:latin typeface="Calibri" panose="020F0502020204030204" pitchFamily="34" charset="0"/>
                      </a:endParaRPr>
                    </a:p>
                  </a:txBody>
                  <a:tcPr marL="0" marR="0" marT="0" marB="0" anchor="b">
                    <a:solidFill>
                      <a:schemeClr val="accent5">
                        <a:lumMod val="20000"/>
                        <a:lumOff val="80000"/>
                      </a:schemeClr>
                    </a:solidFill>
                  </a:tcPr>
                </a:tc>
                <a:tc>
                  <a:txBody>
                    <a:bodyPr/>
                    <a:lstStyle/>
                    <a:p>
                      <a:pPr algn="r" fontAlgn="b"/>
                      <a:r>
                        <a:rPr lang="en-US" sz="1500" u="none" strike="noStrike" dirty="0">
                          <a:effectLst/>
                        </a:rPr>
                        <a:t>5%</a:t>
                      </a:r>
                      <a:endParaRPr lang="en-US" sz="1500" b="0" i="0" u="none" strike="noStrike" dirty="0">
                        <a:solidFill>
                          <a:srgbClr val="000000"/>
                        </a:solidFill>
                        <a:effectLst/>
                        <a:latin typeface="Calibri" panose="020F0502020204030204" pitchFamily="34" charset="0"/>
                      </a:endParaRPr>
                    </a:p>
                  </a:txBody>
                  <a:tcPr marL="0" marR="0" marT="0" marB="0" anchor="b">
                    <a:solidFill>
                      <a:schemeClr val="accent5">
                        <a:lumMod val="20000"/>
                        <a:lumOff val="80000"/>
                      </a:schemeClr>
                    </a:solidFill>
                  </a:tcPr>
                </a:tc>
                <a:tc>
                  <a:txBody>
                    <a:bodyPr/>
                    <a:lstStyle/>
                    <a:p>
                      <a:pPr algn="r" fontAlgn="b"/>
                      <a:r>
                        <a:rPr lang="en-US" sz="1500" u="none" strike="noStrike" dirty="0">
                          <a:effectLst/>
                        </a:rPr>
                        <a:t>10%</a:t>
                      </a:r>
                      <a:endParaRPr lang="en-US" sz="1500" b="0" i="0" u="none" strike="noStrike" dirty="0">
                        <a:solidFill>
                          <a:srgbClr val="000000"/>
                        </a:solidFill>
                        <a:effectLst/>
                        <a:latin typeface="Calibri" panose="020F0502020204030204" pitchFamily="34" charset="0"/>
                      </a:endParaRPr>
                    </a:p>
                  </a:txBody>
                  <a:tcPr marL="0" marR="0" marT="0" marB="0" anchor="b">
                    <a:solidFill>
                      <a:schemeClr val="accent5">
                        <a:lumMod val="20000"/>
                        <a:lumOff val="80000"/>
                      </a:schemeClr>
                    </a:solidFill>
                  </a:tcPr>
                </a:tc>
                <a:tc>
                  <a:txBody>
                    <a:bodyPr/>
                    <a:lstStyle/>
                    <a:p>
                      <a:pPr algn="r" fontAlgn="b"/>
                      <a:r>
                        <a:rPr lang="en-US" sz="1500" u="none" strike="noStrike" dirty="0">
                          <a:effectLst/>
                        </a:rPr>
                        <a:t>12%</a:t>
                      </a:r>
                      <a:endParaRPr lang="en-US" sz="1500" b="0" i="0" u="none" strike="noStrike" dirty="0">
                        <a:solidFill>
                          <a:srgbClr val="000000"/>
                        </a:solidFill>
                        <a:effectLst/>
                        <a:latin typeface="Calibri" panose="020F0502020204030204" pitchFamily="34" charset="0"/>
                      </a:endParaRPr>
                    </a:p>
                  </a:txBody>
                  <a:tcPr marL="0" marR="0" marT="0" marB="0" anchor="b">
                    <a:solidFill>
                      <a:schemeClr val="accent5">
                        <a:lumMod val="20000"/>
                        <a:lumOff val="80000"/>
                      </a:schemeClr>
                    </a:solidFill>
                  </a:tcPr>
                </a:tc>
                <a:tc>
                  <a:txBody>
                    <a:bodyPr/>
                    <a:lstStyle/>
                    <a:p>
                      <a:pPr algn="r" fontAlgn="b"/>
                      <a:r>
                        <a:rPr lang="en-US" sz="1400" u="none" strike="noStrike" dirty="0">
                          <a:solidFill>
                            <a:schemeClr val="bg1">
                              <a:lumMod val="65000"/>
                            </a:schemeClr>
                          </a:solidFill>
                          <a:effectLst/>
                        </a:rPr>
                        <a:t>16%</a:t>
                      </a:r>
                      <a:endParaRPr lang="en-US" sz="1400" b="0" i="0" u="none" strike="noStrike" dirty="0">
                        <a:solidFill>
                          <a:schemeClr val="bg1">
                            <a:lumMod val="65000"/>
                          </a:schemeClr>
                        </a:solidFill>
                        <a:effectLst/>
                        <a:latin typeface="Calibri" panose="020F0502020204030204" pitchFamily="34" charset="0"/>
                      </a:endParaRPr>
                    </a:p>
                  </a:txBody>
                  <a:tcPr marL="0" marR="0" marT="0" marB="0" anchor="b">
                    <a:solidFill>
                      <a:schemeClr val="accent5">
                        <a:lumMod val="20000"/>
                        <a:lumOff val="80000"/>
                      </a:schemeClr>
                    </a:solidFill>
                  </a:tcPr>
                </a:tc>
                <a:extLst>
                  <a:ext uri="{0D108BD9-81ED-4DB2-BD59-A6C34878D82A}">
                    <a16:rowId xmlns:a16="http://schemas.microsoft.com/office/drawing/2014/main" val="10006"/>
                  </a:ext>
                </a:extLst>
              </a:tr>
              <a:tr h="239790">
                <a:tc>
                  <a:txBody>
                    <a:bodyPr/>
                    <a:lstStyle/>
                    <a:p>
                      <a:pPr algn="l" fontAlgn="b"/>
                      <a:r>
                        <a:rPr lang="en-US" sz="1500" b="0" i="0" u="none" strike="noStrike" dirty="0">
                          <a:solidFill>
                            <a:srgbClr val="000000"/>
                          </a:solidFill>
                          <a:effectLst/>
                          <a:latin typeface="Calibri" panose="020F0502020204030204" pitchFamily="34" charset="0"/>
                        </a:rPr>
                        <a:t>Indonesia</a:t>
                      </a:r>
                    </a:p>
                  </a:txBody>
                  <a:tcPr marL="0" marR="0" marT="0" marB="0" anchor="b"/>
                </a:tc>
                <a:tc>
                  <a:txBody>
                    <a:bodyPr/>
                    <a:lstStyle/>
                    <a:p>
                      <a:pPr algn="r" fontAlgn="b"/>
                      <a:r>
                        <a:rPr lang="en-US" sz="1500" b="0" i="0" u="none" strike="noStrike" dirty="0">
                          <a:solidFill>
                            <a:srgbClr val="000000"/>
                          </a:solidFill>
                          <a:effectLst/>
                          <a:latin typeface="Calibri" panose="020F0502020204030204" pitchFamily="34" charset="0"/>
                        </a:rPr>
                        <a:t>3.5%</a:t>
                      </a:r>
                    </a:p>
                  </a:txBody>
                  <a:tcPr marL="0" marR="0" marT="0" marB="0" anchor="b"/>
                </a:tc>
                <a:tc>
                  <a:txBody>
                    <a:bodyPr/>
                    <a:lstStyle/>
                    <a:p>
                      <a:pPr algn="r" fontAlgn="b"/>
                      <a:r>
                        <a:rPr lang="en-US" sz="1500" b="0" i="0" u="none" strike="noStrike">
                          <a:solidFill>
                            <a:srgbClr val="000000"/>
                          </a:solidFill>
                          <a:effectLst/>
                          <a:latin typeface="Calibri" panose="020F0502020204030204" pitchFamily="34" charset="0"/>
                        </a:rPr>
                        <a:t>$4,811</a:t>
                      </a:r>
                    </a:p>
                  </a:txBody>
                  <a:tcPr marL="0" marR="0" marT="0" marB="0" anchor="b"/>
                </a:tc>
                <a:tc>
                  <a:txBody>
                    <a:bodyPr/>
                    <a:lstStyle/>
                    <a:p>
                      <a:pPr algn="r" fontAlgn="b"/>
                      <a:r>
                        <a:rPr lang="en-US" sz="1500" b="0" i="0" u="none" strike="noStrike">
                          <a:solidFill>
                            <a:srgbClr val="000000"/>
                          </a:solidFill>
                          <a:effectLst/>
                          <a:latin typeface="Calibri" panose="020F0502020204030204" pitchFamily="34" charset="0"/>
                        </a:rPr>
                        <a:t>0.10%</a:t>
                      </a:r>
                    </a:p>
                  </a:txBody>
                  <a:tcPr marL="0" marR="0" marT="0" marB="0" anchor="b"/>
                </a:tc>
                <a:tc>
                  <a:txBody>
                    <a:bodyPr/>
                    <a:lstStyle/>
                    <a:p>
                      <a:pPr algn="r" fontAlgn="b"/>
                      <a:r>
                        <a:rPr lang="en-US" sz="1500" b="0" i="0" u="none" strike="noStrike">
                          <a:solidFill>
                            <a:srgbClr val="000000"/>
                          </a:solidFill>
                          <a:effectLst/>
                          <a:latin typeface="Calibri" panose="020F0502020204030204" pitchFamily="34" charset="0"/>
                        </a:rPr>
                        <a:t>0.07%</a:t>
                      </a:r>
                    </a:p>
                  </a:txBody>
                  <a:tcPr marL="0" marR="0" marT="0" marB="0" anchor="b"/>
                </a:tc>
                <a:tc>
                  <a:txBody>
                    <a:bodyPr/>
                    <a:lstStyle/>
                    <a:p>
                      <a:pPr algn="r" fontAlgn="b"/>
                      <a:r>
                        <a:rPr lang="en-US" sz="1500" b="0" i="0" u="none" strike="noStrike">
                          <a:solidFill>
                            <a:srgbClr val="000000"/>
                          </a:solidFill>
                          <a:effectLst/>
                          <a:latin typeface="Calibri" panose="020F0502020204030204" pitchFamily="34" charset="0"/>
                        </a:rPr>
                        <a:t>0.08%</a:t>
                      </a:r>
                    </a:p>
                  </a:txBody>
                  <a:tcPr marL="0" marR="0" marT="0" marB="0" anchor="b"/>
                </a:tc>
                <a:tc>
                  <a:txBody>
                    <a:bodyPr/>
                    <a:lstStyle/>
                    <a:p>
                      <a:pPr algn="r" fontAlgn="b"/>
                      <a:r>
                        <a:rPr lang="en-US" sz="1500" b="0" i="0" u="none" strike="noStrike">
                          <a:solidFill>
                            <a:srgbClr val="000000"/>
                          </a:solidFill>
                          <a:effectLst/>
                          <a:latin typeface="Calibri" panose="020F0502020204030204" pitchFamily="34" charset="0"/>
                        </a:rPr>
                        <a:t>0.20%</a:t>
                      </a:r>
                    </a:p>
                  </a:txBody>
                  <a:tcPr marL="0" marR="0" marT="0" marB="0" anchor="b"/>
                </a:tc>
                <a:tc>
                  <a:txBody>
                    <a:bodyPr/>
                    <a:lstStyle/>
                    <a:p>
                      <a:pPr algn="r" fontAlgn="b"/>
                      <a:r>
                        <a:rPr lang="en-US" sz="1500" b="0" i="0" u="none" strike="noStrike">
                          <a:solidFill>
                            <a:srgbClr val="000000"/>
                          </a:solidFill>
                          <a:effectLst/>
                          <a:latin typeface="Calibri" panose="020F0502020204030204" pitchFamily="34" charset="0"/>
                        </a:rPr>
                        <a:t>0.64%</a:t>
                      </a:r>
                    </a:p>
                  </a:txBody>
                  <a:tcPr marL="0" marR="0" marT="0" marB="0" anchor="b"/>
                </a:tc>
                <a:tc>
                  <a:txBody>
                    <a:bodyPr/>
                    <a:lstStyle/>
                    <a:p>
                      <a:pPr algn="r" fontAlgn="b"/>
                      <a:r>
                        <a:rPr lang="en-US" sz="1500" b="0" i="0" u="none" strike="noStrike" dirty="0">
                          <a:solidFill>
                            <a:schemeClr val="bg1">
                              <a:lumMod val="65000"/>
                            </a:schemeClr>
                          </a:solidFill>
                          <a:effectLst/>
                          <a:latin typeface="Calibri" panose="020F0502020204030204" pitchFamily="34" charset="0"/>
                        </a:rPr>
                        <a:t>1.89%</a:t>
                      </a:r>
                    </a:p>
                  </a:txBody>
                  <a:tcPr marL="0" marR="0" marT="0" marB="0" anchor="b"/>
                </a:tc>
                <a:extLst>
                  <a:ext uri="{0D108BD9-81ED-4DB2-BD59-A6C34878D82A}">
                    <a16:rowId xmlns:a16="http://schemas.microsoft.com/office/drawing/2014/main" val="10007"/>
                  </a:ext>
                </a:extLst>
              </a:tr>
              <a:tr h="239790">
                <a:tc>
                  <a:txBody>
                    <a:bodyPr/>
                    <a:lstStyle/>
                    <a:p>
                      <a:pPr algn="l" fontAlgn="b"/>
                      <a:r>
                        <a:rPr lang="en-US" sz="1500" b="0" i="0" u="none" strike="noStrike" dirty="0">
                          <a:solidFill>
                            <a:srgbClr val="000000"/>
                          </a:solidFill>
                          <a:effectLst/>
                          <a:latin typeface="Calibri" panose="020F0502020204030204" pitchFamily="34" charset="0"/>
                        </a:rPr>
                        <a:t>Philippines</a:t>
                      </a:r>
                    </a:p>
                  </a:txBody>
                  <a:tcPr marL="0" marR="0" marT="0" marB="0" anchor="b">
                    <a:solidFill>
                      <a:schemeClr val="accent5">
                        <a:lumMod val="20000"/>
                        <a:lumOff val="80000"/>
                      </a:schemeClr>
                    </a:solidFill>
                  </a:tcPr>
                </a:tc>
                <a:tc>
                  <a:txBody>
                    <a:bodyPr/>
                    <a:lstStyle/>
                    <a:p>
                      <a:pPr algn="r" fontAlgn="b"/>
                      <a:r>
                        <a:rPr lang="en-US" sz="1500" b="0" i="0" u="none" strike="noStrike">
                          <a:solidFill>
                            <a:srgbClr val="000000"/>
                          </a:solidFill>
                          <a:effectLst/>
                          <a:latin typeface="Calibri" panose="020F0502020204030204" pitchFamily="34" charset="0"/>
                        </a:rPr>
                        <a:t>1.4%</a:t>
                      </a:r>
                    </a:p>
                  </a:txBody>
                  <a:tcPr marL="0" marR="0" marT="0" marB="0" anchor="b">
                    <a:solidFill>
                      <a:schemeClr val="accent5">
                        <a:lumMod val="20000"/>
                        <a:lumOff val="80000"/>
                      </a:schemeClr>
                    </a:solidFill>
                  </a:tcPr>
                </a:tc>
                <a:tc>
                  <a:txBody>
                    <a:bodyPr/>
                    <a:lstStyle/>
                    <a:p>
                      <a:pPr algn="r" fontAlgn="b"/>
                      <a:r>
                        <a:rPr lang="en-US" sz="1500" b="0" i="0" u="none" strike="noStrike">
                          <a:solidFill>
                            <a:srgbClr val="000000"/>
                          </a:solidFill>
                          <a:effectLst/>
                          <a:latin typeface="Calibri" panose="020F0502020204030204" pitchFamily="34" charset="0"/>
                        </a:rPr>
                        <a:t>$4,393</a:t>
                      </a:r>
                    </a:p>
                  </a:txBody>
                  <a:tcPr marL="0" marR="0" marT="0" marB="0" anchor="b">
                    <a:solidFill>
                      <a:schemeClr val="accent5">
                        <a:lumMod val="20000"/>
                        <a:lumOff val="80000"/>
                      </a:schemeClr>
                    </a:solidFill>
                  </a:tcPr>
                </a:tc>
                <a:tc>
                  <a:txBody>
                    <a:bodyPr/>
                    <a:lstStyle/>
                    <a:p>
                      <a:pPr algn="r" fontAlgn="b"/>
                      <a:r>
                        <a:rPr lang="en-US" sz="1500" b="0" i="0" u="none" strike="noStrike">
                          <a:solidFill>
                            <a:srgbClr val="000000"/>
                          </a:solidFill>
                          <a:effectLst/>
                          <a:latin typeface="Calibri" panose="020F0502020204030204" pitchFamily="34" charset="0"/>
                        </a:rPr>
                        <a:t>0.02%</a:t>
                      </a:r>
                    </a:p>
                  </a:txBody>
                  <a:tcPr marL="0" marR="0" marT="0" marB="0" anchor="b">
                    <a:solidFill>
                      <a:schemeClr val="accent5">
                        <a:lumMod val="20000"/>
                        <a:lumOff val="80000"/>
                      </a:schemeClr>
                    </a:solidFill>
                  </a:tcPr>
                </a:tc>
                <a:tc>
                  <a:txBody>
                    <a:bodyPr/>
                    <a:lstStyle/>
                    <a:p>
                      <a:pPr algn="r" fontAlgn="b"/>
                      <a:r>
                        <a:rPr lang="en-US" sz="1500" b="0" i="0" u="none" strike="noStrike">
                          <a:solidFill>
                            <a:srgbClr val="000000"/>
                          </a:solidFill>
                          <a:effectLst/>
                          <a:latin typeface="Calibri" panose="020F0502020204030204" pitchFamily="34" charset="0"/>
                        </a:rPr>
                        <a:t>0.03%</a:t>
                      </a:r>
                    </a:p>
                  </a:txBody>
                  <a:tcPr marL="0" marR="0" marT="0" marB="0" anchor="b">
                    <a:solidFill>
                      <a:schemeClr val="accent5">
                        <a:lumMod val="20000"/>
                        <a:lumOff val="80000"/>
                      </a:schemeClr>
                    </a:solidFill>
                  </a:tcPr>
                </a:tc>
                <a:tc>
                  <a:txBody>
                    <a:bodyPr/>
                    <a:lstStyle/>
                    <a:p>
                      <a:pPr algn="r" fontAlgn="b"/>
                      <a:r>
                        <a:rPr lang="en-US" sz="1500" b="0" i="0" u="none" strike="noStrike">
                          <a:solidFill>
                            <a:srgbClr val="000000"/>
                          </a:solidFill>
                          <a:effectLst/>
                          <a:latin typeface="Calibri" panose="020F0502020204030204" pitchFamily="34" charset="0"/>
                        </a:rPr>
                        <a:t>0.03%</a:t>
                      </a:r>
                    </a:p>
                  </a:txBody>
                  <a:tcPr marL="0" marR="0" marT="0" marB="0" anchor="b">
                    <a:solidFill>
                      <a:schemeClr val="accent5">
                        <a:lumMod val="20000"/>
                        <a:lumOff val="80000"/>
                      </a:schemeClr>
                    </a:solidFill>
                  </a:tcPr>
                </a:tc>
                <a:tc>
                  <a:txBody>
                    <a:bodyPr/>
                    <a:lstStyle/>
                    <a:p>
                      <a:pPr algn="r" fontAlgn="b"/>
                      <a:r>
                        <a:rPr lang="en-US" sz="1500" b="0" i="0" u="none" strike="noStrike">
                          <a:solidFill>
                            <a:srgbClr val="000000"/>
                          </a:solidFill>
                          <a:effectLst/>
                          <a:latin typeface="Calibri" panose="020F0502020204030204" pitchFamily="34" charset="0"/>
                        </a:rPr>
                        <a:t>0.05%</a:t>
                      </a:r>
                    </a:p>
                  </a:txBody>
                  <a:tcPr marL="0" marR="0" marT="0" marB="0" anchor="b">
                    <a:solidFill>
                      <a:schemeClr val="accent5">
                        <a:lumMod val="20000"/>
                        <a:lumOff val="80000"/>
                      </a:schemeClr>
                    </a:solidFill>
                  </a:tcPr>
                </a:tc>
                <a:tc>
                  <a:txBody>
                    <a:bodyPr/>
                    <a:lstStyle/>
                    <a:p>
                      <a:pPr algn="r" fontAlgn="b"/>
                      <a:r>
                        <a:rPr lang="en-US" sz="1500" b="0" i="0" u="none" strike="noStrike">
                          <a:solidFill>
                            <a:srgbClr val="000000"/>
                          </a:solidFill>
                          <a:effectLst/>
                          <a:latin typeface="Calibri" panose="020F0502020204030204" pitchFamily="34" charset="0"/>
                        </a:rPr>
                        <a:t>0.15%</a:t>
                      </a:r>
                    </a:p>
                  </a:txBody>
                  <a:tcPr marL="0" marR="0" marT="0" marB="0" anchor="b">
                    <a:solidFill>
                      <a:schemeClr val="accent5">
                        <a:lumMod val="20000"/>
                        <a:lumOff val="80000"/>
                      </a:schemeClr>
                    </a:solidFill>
                  </a:tcPr>
                </a:tc>
                <a:tc>
                  <a:txBody>
                    <a:bodyPr/>
                    <a:lstStyle/>
                    <a:p>
                      <a:pPr algn="r" fontAlgn="b"/>
                      <a:r>
                        <a:rPr lang="en-US" sz="1500" b="0" i="0" u="none" strike="noStrike" dirty="0">
                          <a:solidFill>
                            <a:schemeClr val="bg1">
                              <a:lumMod val="65000"/>
                            </a:schemeClr>
                          </a:solidFill>
                          <a:effectLst/>
                          <a:latin typeface="Calibri" panose="020F0502020204030204" pitchFamily="34" charset="0"/>
                        </a:rPr>
                        <a:t>0.28%</a:t>
                      </a:r>
                    </a:p>
                  </a:txBody>
                  <a:tcPr marL="0" marR="0" marT="0" marB="0" anchor="b">
                    <a:solidFill>
                      <a:schemeClr val="accent5">
                        <a:lumMod val="20000"/>
                        <a:lumOff val="80000"/>
                      </a:schemeClr>
                    </a:solidFill>
                  </a:tcPr>
                </a:tc>
                <a:extLst>
                  <a:ext uri="{0D108BD9-81ED-4DB2-BD59-A6C34878D82A}">
                    <a16:rowId xmlns:a16="http://schemas.microsoft.com/office/drawing/2014/main" val="10008"/>
                  </a:ext>
                </a:extLst>
              </a:tr>
              <a:tr h="239790">
                <a:tc>
                  <a:txBody>
                    <a:bodyPr/>
                    <a:lstStyle/>
                    <a:p>
                      <a:pPr algn="l" fontAlgn="b"/>
                      <a:r>
                        <a:rPr lang="en-US" sz="1500" u="none" strike="noStrike">
                          <a:effectLst/>
                        </a:rPr>
                        <a:t>Kenya</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dirty="0">
                          <a:effectLst/>
                        </a:rPr>
                        <a:t>0.6%</a:t>
                      </a:r>
                      <a:endParaRPr lang="en-US"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dirty="0">
                          <a:effectLst/>
                        </a:rPr>
                        <a:t>$1,664</a:t>
                      </a:r>
                      <a:endParaRPr lang="en-US"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dirty="0">
                          <a:effectLst/>
                        </a:rPr>
                        <a:t>0.01%</a:t>
                      </a:r>
                      <a:endParaRPr lang="en-US"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dirty="0">
                          <a:effectLst/>
                        </a:rPr>
                        <a:t>0.00%</a:t>
                      </a:r>
                      <a:endParaRPr lang="en-US"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dirty="0">
                          <a:effectLst/>
                        </a:rPr>
                        <a:t>0.01%</a:t>
                      </a:r>
                      <a:endParaRPr lang="en-US"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dirty="0">
                          <a:effectLst/>
                        </a:rPr>
                        <a:t>0.01%</a:t>
                      </a:r>
                      <a:endParaRPr lang="en-US"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dirty="0">
                          <a:effectLst/>
                        </a:rPr>
                        <a:t>0.03%</a:t>
                      </a:r>
                      <a:endParaRPr lang="en-US"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solidFill>
                            <a:schemeClr val="bg1">
                              <a:lumMod val="65000"/>
                            </a:schemeClr>
                          </a:solidFill>
                          <a:effectLst/>
                        </a:rPr>
                        <a:t>0.05%</a:t>
                      </a:r>
                      <a:endParaRPr lang="en-US" sz="1400" b="0" i="0" u="none" strike="noStrike" dirty="0">
                        <a:solidFill>
                          <a:schemeClr val="bg1">
                            <a:lumMod val="65000"/>
                          </a:schemeClr>
                        </a:solidFill>
                        <a:effectLst/>
                        <a:latin typeface="Calibri" panose="020F0502020204030204" pitchFamily="34" charset="0"/>
                      </a:endParaRPr>
                    </a:p>
                  </a:txBody>
                  <a:tcPr marL="0" marR="0" marT="0" marB="0" anchor="b"/>
                </a:tc>
                <a:extLst>
                  <a:ext uri="{0D108BD9-81ED-4DB2-BD59-A6C34878D82A}">
                    <a16:rowId xmlns:a16="http://schemas.microsoft.com/office/drawing/2014/main" val="10009"/>
                  </a:ext>
                </a:extLst>
              </a:tr>
              <a:tr h="239790">
                <a:tc>
                  <a:txBody>
                    <a:bodyPr/>
                    <a:lstStyle/>
                    <a:p>
                      <a:pPr algn="l" fontAlgn="b"/>
                      <a:r>
                        <a:rPr lang="en-US" sz="1500" u="none" strike="noStrike">
                          <a:effectLst/>
                        </a:rPr>
                        <a:t>LDCs</a:t>
                      </a:r>
                      <a:endParaRPr lang="en-US" sz="1500" b="0" i="0" u="none" strike="noStrike">
                        <a:solidFill>
                          <a:srgbClr val="000000"/>
                        </a:solidFill>
                        <a:effectLst/>
                        <a:latin typeface="Calibri" panose="020F0502020204030204" pitchFamily="34" charset="0"/>
                      </a:endParaRPr>
                    </a:p>
                  </a:txBody>
                  <a:tcPr marL="0" marR="0" marT="0" marB="0" anchor="b">
                    <a:solidFill>
                      <a:schemeClr val="accent5">
                        <a:lumMod val="20000"/>
                        <a:lumOff val="80000"/>
                      </a:schemeClr>
                    </a:solidFill>
                  </a:tcPr>
                </a:tc>
                <a:tc>
                  <a:txBody>
                    <a:bodyPr/>
                    <a:lstStyle/>
                    <a:p>
                      <a:pPr algn="r" fontAlgn="b"/>
                      <a:r>
                        <a:rPr lang="en-US" sz="1500" u="none" strike="noStrike" dirty="0">
                          <a:effectLst/>
                        </a:rPr>
                        <a:t>12%</a:t>
                      </a:r>
                      <a:endParaRPr lang="en-US" sz="1500" b="0" i="0" u="none" strike="noStrike" dirty="0">
                        <a:solidFill>
                          <a:srgbClr val="000000"/>
                        </a:solidFill>
                        <a:effectLst/>
                        <a:latin typeface="Calibri" panose="020F0502020204030204" pitchFamily="34" charset="0"/>
                      </a:endParaRPr>
                    </a:p>
                  </a:txBody>
                  <a:tcPr marL="0" marR="0" marT="0" marB="0" anchor="b">
                    <a:solidFill>
                      <a:schemeClr val="accent5">
                        <a:lumMod val="20000"/>
                        <a:lumOff val="80000"/>
                      </a:schemeClr>
                    </a:solidFill>
                  </a:tcPr>
                </a:tc>
                <a:tc>
                  <a:txBody>
                    <a:bodyPr/>
                    <a:lstStyle/>
                    <a:p>
                      <a:pPr algn="r" fontAlgn="b"/>
                      <a:r>
                        <a:rPr lang="en-US" sz="1500" u="none" strike="noStrike">
                          <a:effectLst/>
                        </a:rPr>
                        <a:t>$1,757</a:t>
                      </a:r>
                      <a:endParaRPr lang="en-US" sz="1500" b="0" i="0" u="none" strike="noStrike">
                        <a:solidFill>
                          <a:srgbClr val="000000"/>
                        </a:solidFill>
                        <a:effectLst/>
                        <a:latin typeface="Calibri" panose="020F0502020204030204" pitchFamily="34" charset="0"/>
                      </a:endParaRPr>
                    </a:p>
                  </a:txBody>
                  <a:tcPr marL="0" marR="0" marT="0" marB="0" anchor="b">
                    <a:solidFill>
                      <a:schemeClr val="accent5">
                        <a:lumMod val="20000"/>
                        <a:lumOff val="80000"/>
                      </a:schemeClr>
                    </a:solidFill>
                  </a:tcPr>
                </a:tc>
                <a:tc>
                  <a:txBody>
                    <a:bodyPr/>
                    <a:lstStyle/>
                    <a:p>
                      <a:pPr algn="r" fontAlgn="b"/>
                      <a:r>
                        <a:rPr lang="en-US" sz="1500" u="none" strike="noStrike" dirty="0">
                          <a:effectLst/>
                        </a:rPr>
                        <a:t>0.20%</a:t>
                      </a:r>
                      <a:endParaRPr lang="en-US" sz="1500" b="0" i="0" u="none" strike="noStrike" dirty="0">
                        <a:solidFill>
                          <a:srgbClr val="000000"/>
                        </a:solidFill>
                        <a:effectLst/>
                        <a:latin typeface="Calibri" panose="020F0502020204030204" pitchFamily="34" charset="0"/>
                      </a:endParaRPr>
                    </a:p>
                  </a:txBody>
                  <a:tcPr marL="0" marR="0" marT="0" marB="0" anchor="b">
                    <a:solidFill>
                      <a:schemeClr val="accent5">
                        <a:lumMod val="20000"/>
                        <a:lumOff val="80000"/>
                      </a:schemeClr>
                    </a:solidFill>
                  </a:tcPr>
                </a:tc>
                <a:tc>
                  <a:txBody>
                    <a:bodyPr/>
                    <a:lstStyle/>
                    <a:p>
                      <a:pPr algn="r" fontAlgn="b"/>
                      <a:r>
                        <a:rPr lang="en-US" sz="1500" u="none" strike="noStrike">
                          <a:effectLst/>
                        </a:rPr>
                        <a:t>0.03%</a:t>
                      </a:r>
                      <a:endParaRPr lang="en-US" sz="1500" b="0" i="0" u="none" strike="noStrike">
                        <a:solidFill>
                          <a:srgbClr val="000000"/>
                        </a:solidFill>
                        <a:effectLst/>
                        <a:latin typeface="Calibri" panose="020F0502020204030204" pitchFamily="34" charset="0"/>
                      </a:endParaRPr>
                    </a:p>
                  </a:txBody>
                  <a:tcPr marL="0" marR="0" marT="0" marB="0" anchor="b">
                    <a:solidFill>
                      <a:schemeClr val="accent5">
                        <a:lumMod val="20000"/>
                        <a:lumOff val="80000"/>
                      </a:schemeClr>
                    </a:solidFill>
                  </a:tcPr>
                </a:tc>
                <a:tc>
                  <a:txBody>
                    <a:bodyPr/>
                    <a:lstStyle/>
                    <a:p>
                      <a:pPr algn="r" fontAlgn="b"/>
                      <a:r>
                        <a:rPr lang="en-US" sz="1500" u="none" strike="noStrike">
                          <a:effectLst/>
                        </a:rPr>
                        <a:t>0.12%</a:t>
                      </a:r>
                      <a:endParaRPr lang="en-US" sz="1500" b="0" i="0" u="none" strike="noStrike">
                        <a:solidFill>
                          <a:srgbClr val="000000"/>
                        </a:solidFill>
                        <a:effectLst/>
                        <a:latin typeface="Calibri" panose="020F0502020204030204" pitchFamily="34" charset="0"/>
                      </a:endParaRPr>
                    </a:p>
                  </a:txBody>
                  <a:tcPr marL="0" marR="0" marT="0" marB="0" anchor="b">
                    <a:solidFill>
                      <a:schemeClr val="accent5">
                        <a:lumMod val="20000"/>
                        <a:lumOff val="80000"/>
                      </a:schemeClr>
                    </a:solidFill>
                  </a:tcPr>
                </a:tc>
                <a:tc>
                  <a:txBody>
                    <a:bodyPr/>
                    <a:lstStyle/>
                    <a:p>
                      <a:pPr algn="r" fontAlgn="b"/>
                      <a:r>
                        <a:rPr lang="en-US" sz="1500" u="none" strike="noStrike" dirty="0">
                          <a:effectLst/>
                        </a:rPr>
                        <a:t>0.13%</a:t>
                      </a:r>
                      <a:endParaRPr lang="en-US" sz="1500" b="0" i="0" u="none" strike="noStrike" dirty="0">
                        <a:solidFill>
                          <a:srgbClr val="000000"/>
                        </a:solidFill>
                        <a:effectLst/>
                        <a:latin typeface="Calibri" panose="020F0502020204030204" pitchFamily="34" charset="0"/>
                      </a:endParaRPr>
                    </a:p>
                  </a:txBody>
                  <a:tcPr marL="0" marR="0" marT="0" marB="0" anchor="b">
                    <a:solidFill>
                      <a:schemeClr val="accent5">
                        <a:lumMod val="20000"/>
                        <a:lumOff val="80000"/>
                      </a:schemeClr>
                    </a:solidFill>
                  </a:tcPr>
                </a:tc>
                <a:tc>
                  <a:txBody>
                    <a:bodyPr/>
                    <a:lstStyle/>
                    <a:p>
                      <a:pPr algn="r" fontAlgn="b"/>
                      <a:r>
                        <a:rPr lang="en-US" sz="1500" u="none" strike="noStrike" dirty="0">
                          <a:effectLst/>
                        </a:rPr>
                        <a:t>0.30%</a:t>
                      </a:r>
                      <a:endParaRPr lang="en-US" sz="1500" b="0" i="0" u="none" strike="noStrike" dirty="0">
                        <a:solidFill>
                          <a:srgbClr val="000000"/>
                        </a:solidFill>
                        <a:effectLst/>
                        <a:latin typeface="Calibri" panose="020F0502020204030204" pitchFamily="34" charset="0"/>
                      </a:endParaRPr>
                    </a:p>
                  </a:txBody>
                  <a:tcPr marL="0" marR="0" marT="0" marB="0" anchor="b">
                    <a:solidFill>
                      <a:schemeClr val="accent5">
                        <a:lumMod val="20000"/>
                        <a:lumOff val="80000"/>
                      </a:schemeClr>
                    </a:solidFill>
                  </a:tcPr>
                </a:tc>
                <a:tc>
                  <a:txBody>
                    <a:bodyPr/>
                    <a:lstStyle/>
                    <a:p>
                      <a:pPr algn="r" fontAlgn="b"/>
                      <a:r>
                        <a:rPr lang="en-US" sz="1400" u="none" strike="noStrike" dirty="0">
                          <a:solidFill>
                            <a:schemeClr val="bg1">
                              <a:lumMod val="65000"/>
                            </a:schemeClr>
                          </a:solidFill>
                          <a:effectLst/>
                        </a:rPr>
                        <a:t>0.89%</a:t>
                      </a:r>
                      <a:endParaRPr lang="en-US" sz="1400" b="0" i="0" u="none" strike="noStrike" dirty="0">
                        <a:solidFill>
                          <a:schemeClr val="bg1">
                            <a:lumMod val="65000"/>
                          </a:schemeClr>
                        </a:solidFill>
                        <a:effectLst/>
                        <a:latin typeface="Calibri" panose="020F0502020204030204" pitchFamily="34" charset="0"/>
                      </a:endParaRPr>
                    </a:p>
                  </a:txBody>
                  <a:tcPr marL="0" marR="0" marT="0" marB="0" anchor="b">
                    <a:solidFill>
                      <a:schemeClr val="accent5">
                        <a:lumMod val="20000"/>
                        <a:lumOff val="80000"/>
                      </a:schemeClr>
                    </a:solidFill>
                  </a:tcPr>
                </a:tc>
                <a:extLst>
                  <a:ext uri="{0D108BD9-81ED-4DB2-BD59-A6C34878D82A}">
                    <a16:rowId xmlns:a16="http://schemas.microsoft.com/office/drawing/2014/main" val="10010"/>
                  </a:ext>
                </a:extLst>
              </a:tr>
              <a:tr h="239790">
                <a:tc>
                  <a:txBody>
                    <a:bodyPr/>
                    <a:lstStyle/>
                    <a:p>
                      <a:pPr algn="l" fontAlgn="b"/>
                      <a:r>
                        <a:rPr lang="en-US" sz="1500" u="none" strike="noStrike" dirty="0">
                          <a:effectLst/>
                        </a:rPr>
                        <a:t>Annex 1</a:t>
                      </a:r>
                      <a:endParaRPr lang="en-US"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dirty="0">
                          <a:effectLst/>
                        </a:rPr>
                        <a:t>18%</a:t>
                      </a:r>
                      <a:endParaRPr lang="en-US"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dirty="0">
                          <a:effectLst/>
                        </a:rPr>
                        <a:t>$30,495</a:t>
                      </a:r>
                      <a:endParaRPr lang="en-US"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dirty="0">
                          <a:effectLst/>
                        </a:rPr>
                        <a:t>80%</a:t>
                      </a:r>
                      <a:endParaRPr lang="en-US"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dirty="0">
                          <a:effectLst/>
                        </a:rPr>
                        <a:t>83%</a:t>
                      </a:r>
                      <a:endParaRPr lang="en-US"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dirty="0">
                          <a:effectLst/>
                        </a:rPr>
                        <a:t>81%</a:t>
                      </a:r>
                      <a:endParaRPr lang="en-US"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dirty="0">
                          <a:effectLst/>
                        </a:rPr>
                        <a:t>75%</a:t>
                      </a:r>
                      <a:endParaRPr lang="en-US"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dirty="0">
                          <a:effectLst/>
                        </a:rPr>
                        <a:t>67%</a:t>
                      </a:r>
                      <a:endParaRPr lang="en-US"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solidFill>
                            <a:schemeClr val="bg1">
                              <a:lumMod val="65000"/>
                            </a:schemeClr>
                          </a:solidFill>
                          <a:effectLst/>
                        </a:rPr>
                        <a:t>55%</a:t>
                      </a:r>
                      <a:endParaRPr lang="en-US" sz="1400" b="0" i="0" u="none" strike="noStrike" dirty="0">
                        <a:solidFill>
                          <a:schemeClr val="bg1">
                            <a:lumMod val="65000"/>
                          </a:schemeClr>
                        </a:solidFill>
                        <a:effectLst/>
                        <a:latin typeface="Calibri" panose="020F0502020204030204" pitchFamily="34" charset="0"/>
                      </a:endParaRPr>
                    </a:p>
                  </a:txBody>
                  <a:tcPr marL="0" marR="0" marT="0" marB="0" anchor="b"/>
                </a:tc>
                <a:extLst>
                  <a:ext uri="{0D108BD9-81ED-4DB2-BD59-A6C34878D82A}">
                    <a16:rowId xmlns:a16="http://schemas.microsoft.com/office/drawing/2014/main" val="10011"/>
                  </a:ext>
                </a:extLst>
              </a:tr>
              <a:tr h="243698">
                <a:tc>
                  <a:txBody>
                    <a:bodyPr/>
                    <a:lstStyle/>
                    <a:p>
                      <a:pPr algn="l" fontAlgn="b"/>
                      <a:r>
                        <a:rPr lang="en-US" sz="1500" u="none" strike="noStrike">
                          <a:effectLst/>
                        </a:rPr>
                        <a:t>Non-Annex 1</a:t>
                      </a:r>
                      <a:endParaRPr lang="en-US" sz="1500" b="0" i="0" u="none" strike="noStrike">
                        <a:solidFill>
                          <a:srgbClr val="000000"/>
                        </a:solidFill>
                        <a:effectLst/>
                        <a:latin typeface="Calibri" panose="020F0502020204030204" pitchFamily="34" charset="0"/>
                      </a:endParaRPr>
                    </a:p>
                  </a:txBody>
                  <a:tcPr marL="0" marR="0" marT="0" marB="0" anchor="b">
                    <a:solidFill>
                      <a:schemeClr val="accent5">
                        <a:lumMod val="20000"/>
                        <a:lumOff val="80000"/>
                      </a:schemeClr>
                    </a:solidFill>
                  </a:tcPr>
                </a:tc>
                <a:tc>
                  <a:txBody>
                    <a:bodyPr/>
                    <a:lstStyle/>
                    <a:p>
                      <a:pPr algn="r" fontAlgn="b"/>
                      <a:r>
                        <a:rPr lang="en-US" sz="1500" u="none" strike="noStrike">
                          <a:effectLst/>
                        </a:rPr>
                        <a:t>82%</a:t>
                      </a:r>
                      <a:endParaRPr lang="en-US" sz="1500" b="0" i="0" u="none" strike="noStrike">
                        <a:solidFill>
                          <a:srgbClr val="000000"/>
                        </a:solidFill>
                        <a:effectLst/>
                        <a:latin typeface="Calibri" panose="020F0502020204030204" pitchFamily="34" charset="0"/>
                      </a:endParaRPr>
                    </a:p>
                  </a:txBody>
                  <a:tcPr marL="0" marR="0" marT="0" marB="0" anchor="b">
                    <a:solidFill>
                      <a:schemeClr val="accent5">
                        <a:lumMod val="20000"/>
                        <a:lumOff val="80000"/>
                      </a:schemeClr>
                    </a:solidFill>
                  </a:tcPr>
                </a:tc>
                <a:tc>
                  <a:txBody>
                    <a:bodyPr/>
                    <a:lstStyle/>
                    <a:p>
                      <a:pPr algn="r" fontAlgn="b"/>
                      <a:r>
                        <a:rPr lang="en-US" sz="1500" u="none" strike="noStrike">
                          <a:effectLst/>
                        </a:rPr>
                        <a:t>$6,538</a:t>
                      </a:r>
                      <a:endParaRPr lang="en-US" sz="1500" b="0" i="0" u="none" strike="noStrike">
                        <a:solidFill>
                          <a:srgbClr val="000000"/>
                        </a:solidFill>
                        <a:effectLst/>
                        <a:latin typeface="Calibri" panose="020F0502020204030204" pitchFamily="34" charset="0"/>
                      </a:endParaRPr>
                    </a:p>
                  </a:txBody>
                  <a:tcPr marL="0" marR="0" marT="0" marB="0" anchor="b">
                    <a:solidFill>
                      <a:schemeClr val="accent5">
                        <a:lumMod val="20000"/>
                        <a:lumOff val="80000"/>
                      </a:schemeClr>
                    </a:solidFill>
                  </a:tcPr>
                </a:tc>
                <a:tc>
                  <a:txBody>
                    <a:bodyPr/>
                    <a:lstStyle/>
                    <a:p>
                      <a:pPr algn="r" fontAlgn="b"/>
                      <a:r>
                        <a:rPr lang="en-US" sz="1500" u="none" strike="noStrike" dirty="0">
                          <a:effectLst/>
                        </a:rPr>
                        <a:t>20%</a:t>
                      </a:r>
                      <a:endParaRPr lang="en-US" sz="1500" b="0" i="0" u="none" strike="noStrike" dirty="0">
                        <a:solidFill>
                          <a:srgbClr val="000000"/>
                        </a:solidFill>
                        <a:effectLst/>
                        <a:latin typeface="Calibri" panose="020F0502020204030204" pitchFamily="34" charset="0"/>
                      </a:endParaRPr>
                    </a:p>
                  </a:txBody>
                  <a:tcPr marL="0" marR="0" marT="0" marB="0" anchor="b">
                    <a:solidFill>
                      <a:schemeClr val="accent5">
                        <a:lumMod val="20000"/>
                        <a:lumOff val="80000"/>
                      </a:schemeClr>
                    </a:solidFill>
                  </a:tcPr>
                </a:tc>
                <a:tc>
                  <a:txBody>
                    <a:bodyPr/>
                    <a:lstStyle/>
                    <a:p>
                      <a:pPr algn="r" fontAlgn="b"/>
                      <a:r>
                        <a:rPr lang="en-US" sz="1500" u="none" strike="noStrike" dirty="0">
                          <a:effectLst/>
                        </a:rPr>
                        <a:t>17%</a:t>
                      </a:r>
                      <a:endParaRPr lang="en-US" sz="1500" b="0" i="0" u="none" strike="noStrike" dirty="0">
                        <a:solidFill>
                          <a:srgbClr val="000000"/>
                        </a:solidFill>
                        <a:effectLst/>
                        <a:latin typeface="Calibri" panose="020F0502020204030204" pitchFamily="34" charset="0"/>
                      </a:endParaRPr>
                    </a:p>
                  </a:txBody>
                  <a:tcPr marL="0" marR="0" marT="0" marB="0" anchor="b">
                    <a:solidFill>
                      <a:schemeClr val="accent5">
                        <a:lumMod val="20000"/>
                        <a:lumOff val="80000"/>
                      </a:schemeClr>
                    </a:solidFill>
                  </a:tcPr>
                </a:tc>
                <a:tc>
                  <a:txBody>
                    <a:bodyPr/>
                    <a:lstStyle/>
                    <a:p>
                      <a:pPr algn="r" fontAlgn="b"/>
                      <a:r>
                        <a:rPr lang="en-US" sz="1500" u="none" strike="noStrike">
                          <a:effectLst/>
                        </a:rPr>
                        <a:t>19%</a:t>
                      </a:r>
                      <a:endParaRPr lang="en-US" sz="1500" b="0" i="0" u="none" strike="noStrike">
                        <a:solidFill>
                          <a:srgbClr val="000000"/>
                        </a:solidFill>
                        <a:effectLst/>
                        <a:latin typeface="Calibri" panose="020F0502020204030204" pitchFamily="34" charset="0"/>
                      </a:endParaRPr>
                    </a:p>
                  </a:txBody>
                  <a:tcPr marL="0" marR="0" marT="0" marB="0" anchor="b">
                    <a:solidFill>
                      <a:schemeClr val="accent5">
                        <a:lumMod val="20000"/>
                        <a:lumOff val="80000"/>
                      </a:schemeClr>
                    </a:solidFill>
                  </a:tcPr>
                </a:tc>
                <a:tc>
                  <a:txBody>
                    <a:bodyPr/>
                    <a:lstStyle/>
                    <a:p>
                      <a:pPr algn="r" fontAlgn="b"/>
                      <a:r>
                        <a:rPr lang="en-US" sz="1500" u="none" strike="noStrike" dirty="0">
                          <a:effectLst/>
                        </a:rPr>
                        <a:t>25%</a:t>
                      </a:r>
                      <a:endParaRPr lang="en-US" sz="1500" b="0" i="0" u="none" strike="noStrike" dirty="0">
                        <a:solidFill>
                          <a:srgbClr val="000000"/>
                        </a:solidFill>
                        <a:effectLst/>
                        <a:latin typeface="Calibri" panose="020F0502020204030204" pitchFamily="34" charset="0"/>
                      </a:endParaRPr>
                    </a:p>
                  </a:txBody>
                  <a:tcPr marL="0" marR="0" marT="0" marB="0" anchor="b">
                    <a:solidFill>
                      <a:schemeClr val="accent5">
                        <a:lumMod val="20000"/>
                        <a:lumOff val="80000"/>
                      </a:schemeClr>
                    </a:solidFill>
                  </a:tcPr>
                </a:tc>
                <a:tc>
                  <a:txBody>
                    <a:bodyPr/>
                    <a:lstStyle/>
                    <a:p>
                      <a:pPr algn="r" fontAlgn="b"/>
                      <a:r>
                        <a:rPr lang="en-US" sz="1500" u="none" strike="noStrike">
                          <a:effectLst/>
                        </a:rPr>
                        <a:t>33%</a:t>
                      </a:r>
                      <a:endParaRPr lang="en-US" sz="1500" b="0" i="0" u="none" strike="noStrike">
                        <a:solidFill>
                          <a:srgbClr val="000000"/>
                        </a:solidFill>
                        <a:effectLst/>
                        <a:latin typeface="Calibri" panose="020F0502020204030204" pitchFamily="34" charset="0"/>
                      </a:endParaRPr>
                    </a:p>
                  </a:txBody>
                  <a:tcPr marL="0" marR="0" marT="0" marB="0" anchor="b">
                    <a:solidFill>
                      <a:schemeClr val="accent5">
                        <a:lumMod val="20000"/>
                        <a:lumOff val="80000"/>
                      </a:schemeClr>
                    </a:solidFill>
                  </a:tcPr>
                </a:tc>
                <a:tc>
                  <a:txBody>
                    <a:bodyPr/>
                    <a:lstStyle/>
                    <a:p>
                      <a:pPr algn="r" fontAlgn="b"/>
                      <a:r>
                        <a:rPr lang="en-US" sz="1400" u="none" strike="noStrike" dirty="0">
                          <a:solidFill>
                            <a:schemeClr val="bg1">
                              <a:lumMod val="65000"/>
                            </a:schemeClr>
                          </a:solidFill>
                          <a:effectLst/>
                        </a:rPr>
                        <a:t>45%</a:t>
                      </a:r>
                      <a:endParaRPr lang="en-US" sz="1400" b="0" i="0" u="none" strike="noStrike" dirty="0">
                        <a:solidFill>
                          <a:schemeClr val="bg1">
                            <a:lumMod val="65000"/>
                          </a:schemeClr>
                        </a:solidFill>
                        <a:effectLst/>
                        <a:latin typeface="Calibri" panose="020F0502020204030204" pitchFamily="34" charset="0"/>
                      </a:endParaRPr>
                    </a:p>
                  </a:txBody>
                  <a:tcPr marL="0" marR="0" marT="0" marB="0" anchor="b">
                    <a:solidFill>
                      <a:schemeClr val="accent5">
                        <a:lumMod val="20000"/>
                        <a:lumOff val="80000"/>
                      </a:schemeClr>
                    </a:solidFill>
                  </a:tcPr>
                </a:tc>
                <a:extLst>
                  <a:ext uri="{0D108BD9-81ED-4DB2-BD59-A6C34878D82A}">
                    <a16:rowId xmlns:a16="http://schemas.microsoft.com/office/drawing/2014/main" val="10012"/>
                  </a:ext>
                </a:extLst>
              </a:tr>
              <a:tr h="239790">
                <a:tc>
                  <a:txBody>
                    <a:bodyPr/>
                    <a:lstStyle/>
                    <a:p>
                      <a:pPr algn="l" fontAlgn="b"/>
                      <a:r>
                        <a:rPr lang="en-US" sz="1500" u="none" strike="noStrike">
                          <a:effectLst/>
                        </a:rPr>
                        <a:t>World</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a:effectLst/>
                        </a:rPr>
                        <a:t>100%</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a:effectLst/>
                        </a:rPr>
                        <a:t>$10,849</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dirty="0">
                          <a:effectLst/>
                        </a:rPr>
                        <a:t>100%</a:t>
                      </a:r>
                      <a:endParaRPr lang="en-US"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dirty="0">
                          <a:effectLst/>
                        </a:rPr>
                        <a:t>100%</a:t>
                      </a:r>
                      <a:endParaRPr lang="en-US"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dirty="0">
                          <a:effectLst/>
                        </a:rPr>
                        <a:t>100%</a:t>
                      </a:r>
                      <a:endParaRPr lang="en-US"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dirty="0">
                          <a:effectLst/>
                        </a:rPr>
                        <a:t>100%</a:t>
                      </a:r>
                      <a:endParaRPr lang="en-US"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500" u="none" strike="noStrike" dirty="0">
                          <a:effectLst/>
                        </a:rPr>
                        <a:t>100%</a:t>
                      </a:r>
                      <a:endParaRPr lang="en-US"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solidFill>
                            <a:schemeClr val="bg1">
                              <a:lumMod val="65000"/>
                            </a:schemeClr>
                          </a:solidFill>
                          <a:effectLst/>
                        </a:rPr>
                        <a:t>100%</a:t>
                      </a:r>
                      <a:endParaRPr lang="en-US" sz="1400" b="0" i="0" u="none" strike="noStrike" dirty="0">
                        <a:solidFill>
                          <a:schemeClr val="bg1">
                            <a:lumMod val="65000"/>
                          </a:schemeClr>
                        </a:solidFill>
                        <a:effectLst/>
                        <a:latin typeface="Calibri" panose="020F0502020204030204" pitchFamily="34" charset="0"/>
                      </a:endParaRPr>
                    </a:p>
                  </a:txBody>
                  <a:tcPr marL="0" marR="0" marT="0" marB="0" anchor="b"/>
                </a:tc>
                <a:extLst>
                  <a:ext uri="{0D108BD9-81ED-4DB2-BD59-A6C34878D82A}">
                    <a16:rowId xmlns:a16="http://schemas.microsoft.com/office/drawing/2014/main" val="10013"/>
                  </a:ext>
                </a:extLst>
              </a:tr>
            </a:tbl>
          </a:graphicData>
        </a:graphic>
      </p:graphicFrame>
      <p:sp>
        <p:nvSpPr>
          <p:cNvPr id="6" name="Slide Number Placeholder 5"/>
          <p:cNvSpPr>
            <a:spLocks noGrp="1"/>
          </p:cNvSpPr>
          <p:nvPr>
            <p:ph type="sldNum" sz="quarter" idx="12"/>
          </p:nvPr>
        </p:nvSpPr>
        <p:spPr>
          <a:xfrm>
            <a:off x="6457950" y="6400800"/>
            <a:ext cx="2057400" cy="365125"/>
          </a:xfrm>
        </p:spPr>
        <p:txBody>
          <a:bodyPr/>
          <a:lstStyle/>
          <a:p>
            <a:fld id="{48F63A3B-78C7-47BE-AE5E-E10140E04643}" type="slidenum">
              <a:rPr lang="en-US" smtClean="0">
                <a:solidFill>
                  <a:prstClr val="black">
                    <a:tint val="75000"/>
                  </a:prstClr>
                </a:solidFill>
              </a:rPr>
              <a:pPr/>
              <a:t>11</a:t>
            </a:fld>
            <a:endParaRPr lang="en-US" dirty="0">
              <a:solidFill>
                <a:prstClr val="black">
                  <a:tint val="75000"/>
                </a:prstClr>
              </a:solidFill>
            </a:endParaRPr>
          </a:p>
        </p:txBody>
      </p:sp>
      <p:sp>
        <p:nvSpPr>
          <p:cNvPr id="9" name="Oval 8"/>
          <p:cNvSpPr/>
          <p:nvPr/>
        </p:nvSpPr>
        <p:spPr>
          <a:xfrm>
            <a:off x="3429000" y="1447800"/>
            <a:ext cx="914400" cy="4419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 name="Oval 9"/>
          <p:cNvSpPr/>
          <p:nvPr/>
        </p:nvSpPr>
        <p:spPr>
          <a:xfrm>
            <a:off x="4343400" y="1447800"/>
            <a:ext cx="914400" cy="4419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 name="Oval 10"/>
          <p:cNvSpPr/>
          <p:nvPr/>
        </p:nvSpPr>
        <p:spPr>
          <a:xfrm>
            <a:off x="5257800" y="1447800"/>
            <a:ext cx="914400" cy="4419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2" name="Oval 11"/>
          <p:cNvSpPr/>
          <p:nvPr/>
        </p:nvSpPr>
        <p:spPr>
          <a:xfrm>
            <a:off x="6172200" y="762000"/>
            <a:ext cx="1007971" cy="5334000"/>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3" name="Oval 12"/>
          <p:cNvSpPr/>
          <p:nvPr/>
        </p:nvSpPr>
        <p:spPr>
          <a:xfrm>
            <a:off x="7316145" y="762000"/>
            <a:ext cx="914400" cy="5334000"/>
          </a:xfrm>
          <a:prstGeom prst="ellipse">
            <a:avLst/>
          </a:prstGeom>
          <a:noFill/>
          <a:ln w="317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4" name="Oval 13"/>
          <p:cNvSpPr/>
          <p:nvPr/>
        </p:nvSpPr>
        <p:spPr>
          <a:xfrm>
            <a:off x="8366519" y="990600"/>
            <a:ext cx="701281" cy="5029200"/>
          </a:xfrm>
          <a:prstGeom prst="ellipse">
            <a:avLst/>
          </a:prstGeom>
          <a:noFill/>
          <a:ln w="22225">
            <a:solidFill>
              <a:schemeClr val="bg1">
                <a:lumMod val="50000"/>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95184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3" y="45815"/>
            <a:ext cx="8839200" cy="650874"/>
          </a:xfrm>
        </p:spPr>
        <p:txBody>
          <a:bodyPr>
            <a:normAutofit fontScale="90000"/>
          </a:bodyPr>
          <a:lstStyle/>
          <a:p>
            <a:pPr algn="r"/>
            <a:r>
              <a:rPr lang="en-US" b="1" dirty="0">
                <a:solidFill>
                  <a:srgbClr val="0D4CB3"/>
                </a:solidFill>
                <a:latin typeface="Verdana" charset="0"/>
                <a:ea typeface="Verdana" charset="0"/>
                <a:cs typeface="Verdana" charset="0"/>
              </a:rPr>
              <a:t>Results: Fair shares and NDCs</a:t>
            </a:r>
          </a:p>
        </p:txBody>
      </p:sp>
      <p:sp>
        <p:nvSpPr>
          <p:cNvPr id="10" name="Slide Number Placeholder 9"/>
          <p:cNvSpPr>
            <a:spLocks noGrp="1"/>
          </p:cNvSpPr>
          <p:nvPr>
            <p:ph type="sldNum" sz="quarter" idx="12"/>
          </p:nvPr>
        </p:nvSpPr>
        <p:spPr/>
        <p:txBody>
          <a:bodyPr/>
          <a:lstStyle/>
          <a:p>
            <a:fld id="{48F63A3B-78C7-47BE-AE5E-E10140E04643}" type="slidenum">
              <a:rPr lang="en-US" smtClean="0">
                <a:solidFill>
                  <a:prstClr val="black">
                    <a:tint val="75000"/>
                  </a:prstClr>
                </a:solidFill>
              </a:rPr>
              <a:pPr/>
              <a:t>12</a:t>
            </a:fld>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152400" y="838216"/>
            <a:ext cx="9296958" cy="5791184"/>
          </a:xfrm>
          <a:prstGeom prst="rect">
            <a:avLst/>
          </a:prstGeom>
        </p:spPr>
      </p:pic>
    </p:spTree>
    <p:extLst>
      <p:ext uri="{BB962C8B-B14F-4D97-AF65-F5344CB8AC3E}">
        <p14:creationId xmlns:p14="http://schemas.microsoft.com/office/powerpoint/2010/main" val="4017603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3" y="45815"/>
            <a:ext cx="8839200" cy="650874"/>
          </a:xfrm>
        </p:spPr>
        <p:txBody>
          <a:bodyPr>
            <a:normAutofit fontScale="90000"/>
          </a:bodyPr>
          <a:lstStyle/>
          <a:p>
            <a:pPr algn="r"/>
            <a:r>
              <a:rPr lang="en-US" b="1" dirty="0">
                <a:solidFill>
                  <a:srgbClr val="0D4CB3"/>
                </a:solidFill>
                <a:latin typeface="Verdana" charset="0"/>
                <a:ea typeface="Verdana" charset="0"/>
                <a:cs typeface="Verdana" charset="0"/>
              </a:rPr>
              <a:t>Results: Fair shares and NDCs</a:t>
            </a:r>
          </a:p>
        </p:txBody>
      </p:sp>
      <p:sp>
        <p:nvSpPr>
          <p:cNvPr id="10" name="Slide Number Placeholder 9"/>
          <p:cNvSpPr>
            <a:spLocks noGrp="1"/>
          </p:cNvSpPr>
          <p:nvPr>
            <p:ph type="sldNum" sz="quarter" idx="12"/>
          </p:nvPr>
        </p:nvSpPr>
        <p:spPr/>
        <p:txBody>
          <a:bodyPr/>
          <a:lstStyle/>
          <a:p>
            <a:fld id="{48F63A3B-78C7-47BE-AE5E-E10140E04643}" type="slidenum">
              <a:rPr lang="en-US" smtClean="0">
                <a:solidFill>
                  <a:prstClr val="black">
                    <a:tint val="75000"/>
                  </a:prstClr>
                </a:solidFill>
              </a:rPr>
              <a:pPr/>
              <a:t>13</a:t>
            </a:fld>
            <a:endParaRPr lang="en-US" dirty="0">
              <a:solidFill>
                <a:prstClr val="black">
                  <a:tint val="75000"/>
                </a:prstClr>
              </a:solidFill>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26468" t="33333" r="18499" b="33333"/>
          <a:stretch/>
        </p:blipFill>
        <p:spPr>
          <a:xfrm>
            <a:off x="381000" y="696689"/>
            <a:ext cx="7086600" cy="6074226"/>
          </a:xfrm>
          <a:prstGeom prst="rect">
            <a:avLst/>
          </a:prstGeom>
        </p:spPr>
      </p:pic>
    </p:spTree>
    <p:extLst>
      <p:ext uri="{BB962C8B-B14F-4D97-AF65-F5344CB8AC3E}">
        <p14:creationId xmlns:p14="http://schemas.microsoft.com/office/powerpoint/2010/main" val="1262405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381000"/>
            <a:ext cx="8666480" cy="650874"/>
          </a:xfrm>
        </p:spPr>
        <p:txBody>
          <a:bodyPr>
            <a:normAutofit fontScale="90000"/>
          </a:bodyPr>
          <a:lstStyle/>
          <a:p>
            <a:pPr algn="r"/>
            <a:r>
              <a:rPr lang="en-US" b="1" dirty="0">
                <a:solidFill>
                  <a:srgbClr val="0D4CB3"/>
                </a:solidFill>
                <a:latin typeface="Verdana" charset="0"/>
                <a:ea typeface="Verdana" charset="0"/>
                <a:cs typeface="Verdana" charset="0"/>
              </a:rPr>
              <a:t>Results</a:t>
            </a:r>
            <a:r>
              <a:rPr lang="en-US" b="1">
                <a:solidFill>
                  <a:srgbClr val="0D4CB3"/>
                </a:solidFill>
                <a:latin typeface="Verdana" charset="0"/>
                <a:ea typeface="Verdana" charset="0"/>
                <a:cs typeface="Verdana" charset="0"/>
              </a:rPr>
              <a:t>: </a:t>
            </a:r>
            <a:br>
              <a:rPr lang="en-US" b="1">
                <a:solidFill>
                  <a:srgbClr val="0D4CB3"/>
                </a:solidFill>
                <a:latin typeface="Verdana" charset="0"/>
                <a:ea typeface="Verdana" charset="0"/>
                <a:cs typeface="Verdana" charset="0"/>
              </a:rPr>
            </a:br>
            <a:r>
              <a:rPr lang="en-US" b="1">
                <a:solidFill>
                  <a:srgbClr val="0D4CB3"/>
                </a:solidFill>
                <a:latin typeface="Verdana" charset="0"/>
                <a:ea typeface="Verdana" charset="0"/>
                <a:cs typeface="Verdana" charset="0"/>
              </a:rPr>
              <a:t>Fair </a:t>
            </a:r>
            <a:r>
              <a:rPr lang="en-US" b="1" dirty="0">
                <a:solidFill>
                  <a:srgbClr val="0D4CB3"/>
                </a:solidFill>
                <a:latin typeface="Verdana" charset="0"/>
                <a:ea typeface="Verdana" charset="0"/>
                <a:cs typeface="Verdana" charset="0"/>
              </a:rPr>
              <a:t>shares and NDCs</a:t>
            </a:r>
          </a:p>
        </p:txBody>
      </p:sp>
      <p:sp>
        <p:nvSpPr>
          <p:cNvPr id="10" name="Slide Number Placeholder 9"/>
          <p:cNvSpPr>
            <a:spLocks noGrp="1"/>
          </p:cNvSpPr>
          <p:nvPr>
            <p:ph type="sldNum" sz="quarter" idx="12"/>
          </p:nvPr>
        </p:nvSpPr>
        <p:spPr/>
        <p:txBody>
          <a:bodyPr/>
          <a:lstStyle/>
          <a:p>
            <a:fld id="{48F63A3B-78C7-47BE-AE5E-E10140E04643}" type="slidenum">
              <a:rPr lang="en-US" smtClean="0">
                <a:solidFill>
                  <a:prstClr val="black">
                    <a:tint val="75000"/>
                  </a:prstClr>
                </a:solidFill>
              </a:rPr>
              <a:pPr/>
              <a:t>14</a:t>
            </a:fld>
            <a:endParaRPr lang="en-US" dirty="0">
              <a:solidFill>
                <a:prstClr val="black">
                  <a:tint val="75000"/>
                </a:prstClr>
              </a:solidFill>
            </a:endParaRPr>
          </a:p>
        </p:txBody>
      </p:sp>
      <p:pic>
        <p:nvPicPr>
          <p:cNvPr id="3" name="Picture 2"/>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2720" y="228599"/>
            <a:ext cx="5542280" cy="6531971"/>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95498" y="1752601"/>
            <a:ext cx="6743702" cy="1371600"/>
          </a:xfrm>
          <a:prstGeom prst="rect">
            <a:avLst/>
          </a:prstGeom>
        </p:spPr>
      </p:pic>
    </p:spTree>
    <p:extLst>
      <p:ext uri="{BB962C8B-B14F-4D97-AF65-F5344CB8AC3E}">
        <p14:creationId xmlns:p14="http://schemas.microsoft.com/office/powerpoint/2010/main" val="2226470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15</a:t>
            </a:fld>
            <a:endParaRPr lang="en-US" dirty="0">
              <a:solidFill>
                <a:prstClr val="black">
                  <a:tint val="75000"/>
                </a:prstClr>
              </a:solidFill>
            </a:endParaRPr>
          </a:p>
        </p:txBody>
      </p:sp>
      <p:sp>
        <p:nvSpPr>
          <p:cNvPr id="5" name="Title 1"/>
          <p:cNvSpPr txBox="1">
            <a:spLocks/>
          </p:cNvSpPr>
          <p:nvPr/>
        </p:nvSpPr>
        <p:spPr>
          <a:xfrm>
            <a:off x="197798" y="152401"/>
            <a:ext cx="6812602" cy="762000"/>
          </a:xfrm>
          <a:prstGeom prst="rect">
            <a:avLst/>
          </a:prstGeom>
          <a:solidFill>
            <a:schemeClr val="bg1">
              <a:alpha val="73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a:solidFill>
                  <a:srgbClr val="1E4982"/>
                </a:solidFill>
                <a:latin typeface="Effra Heavy" charset="0"/>
                <a:ea typeface="Effra Heavy" charset="0"/>
                <a:cs typeface="Effra Heavy" charset="0"/>
              </a:rPr>
              <a:t>FOR MORE INFORMATION</a:t>
            </a:r>
            <a:endParaRPr lang="en-CA" dirty="0">
              <a:solidFill>
                <a:srgbClr val="1E4982"/>
              </a:solidFill>
              <a:latin typeface="Effra Heavy" charset="0"/>
              <a:ea typeface="Effra Heavy" charset="0"/>
              <a:cs typeface="Effra Heavy" charset="0"/>
            </a:endParaRPr>
          </a:p>
        </p:txBody>
      </p:sp>
      <p:sp>
        <p:nvSpPr>
          <p:cNvPr id="6" name="Content Placeholder 4"/>
          <p:cNvSpPr txBox="1">
            <a:spLocks/>
          </p:cNvSpPr>
          <p:nvPr/>
        </p:nvSpPr>
        <p:spPr>
          <a:xfrm>
            <a:off x="208312" y="950363"/>
            <a:ext cx="8478488" cy="5221837"/>
          </a:xfrm>
          <a:prstGeom prst="rect">
            <a:avLst/>
          </a:prstGeom>
          <a:solidFill>
            <a:schemeClr val="bg1">
              <a:alpha val="67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dirty="0">
                <a:latin typeface="Whitney Semibold" charset="0"/>
                <a:ea typeface="Whitney Semibold" charset="0"/>
                <a:cs typeface="Whitney Semibold" charset="0"/>
              </a:rPr>
              <a:t>The Report:</a:t>
            </a:r>
            <a:br>
              <a:rPr lang="en-CA" sz="2400" dirty="0">
                <a:latin typeface="Whitney Semibold" charset="0"/>
                <a:ea typeface="Whitney Semibold" charset="0"/>
                <a:cs typeface="Whitney Semibold" charset="0"/>
              </a:rPr>
            </a:br>
            <a:r>
              <a:rPr lang="en-CA" sz="2400" dirty="0">
                <a:latin typeface="Whitney Semibold" charset="0"/>
                <a:ea typeface="Whitney Semibold" charset="0"/>
                <a:cs typeface="Whitney Semibold" charset="0"/>
                <a:hlinkClick r:id="rId3"/>
              </a:rPr>
              <a:t>www.civilsocietyreview.org</a:t>
            </a:r>
            <a:r>
              <a:rPr lang="en-CA" sz="2400">
                <a:latin typeface="Whitney Semibold" charset="0"/>
                <a:ea typeface="Whitney Semibold" charset="0"/>
                <a:cs typeface="Whitney Semibold" charset="0"/>
                <a:hlinkClick r:id="rId3"/>
              </a:rPr>
              <a:t>/report201</a:t>
            </a:r>
            <a:r>
              <a:rPr lang="en-CA" sz="2400">
                <a:latin typeface="Whitney Semibold" charset="0"/>
                <a:ea typeface="Whitney Semibold" charset="0"/>
                <a:cs typeface="Whitney Semibold" charset="0"/>
                <a:hlinkClick r:id="rId3"/>
              </a:rPr>
              <a:t>7</a:t>
            </a:r>
            <a:endParaRPr lang="en-CA" sz="2400" dirty="0">
              <a:latin typeface="Whitney Semibold" charset="0"/>
              <a:ea typeface="Whitney Semibold" charset="0"/>
              <a:cs typeface="Whitney Semibold" charset="0"/>
            </a:endParaRPr>
          </a:p>
          <a:p>
            <a:pPr marL="0" indent="0">
              <a:buNone/>
            </a:pPr>
            <a:r>
              <a:rPr lang="en-US" sz="2400" dirty="0">
                <a:latin typeface="Whitney Semibold" charset="0"/>
                <a:ea typeface="Whitney Semibold" charset="0"/>
                <a:cs typeface="Whitney Semibold" charset="0"/>
              </a:rPr>
              <a:t>    </a:t>
            </a:r>
            <a:r>
              <a:rPr lang="en-US" sz="2400" dirty="0" err="1">
                <a:latin typeface="Whitney Semibold" charset="0"/>
                <a:ea typeface="Whitney Semibold" charset="0"/>
                <a:cs typeface="Whitney Semibold" charset="0"/>
              </a:rPr>
              <a:t>en</a:t>
            </a:r>
            <a:r>
              <a:rPr lang="en-US" sz="2400" dirty="0">
                <a:latin typeface="Whitney Semibold" charset="0"/>
                <a:ea typeface="Whitney Semibold" charset="0"/>
                <a:cs typeface="Whitney Semibold" charset="0"/>
              </a:rPr>
              <a:t> </a:t>
            </a:r>
            <a:r>
              <a:rPr lang="en-US" sz="2400" dirty="0" err="1">
                <a:latin typeface="Whitney Semibold" charset="0"/>
                <a:ea typeface="Whitney Semibold" charset="0"/>
                <a:cs typeface="Whitney Semibold" charset="0"/>
              </a:rPr>
              <a:t>Español</a:t>
            </a:r>
            <a:r>
              <a:rPr lang="en-US" sz="2400" dirty="0">
                <a:latin typeface="Whitney Semibold" charset="0"/>
                <a:ea typeface="Whitney Semibold" charset="0"/>
                <a:cs typeface="Whitney Semibold" charset="0"/>
              </a:rPr>
              <a:t>: </a:t>
            </a:r>
            <a:r>
              <a:rPr lang="en-US" sz="2400" dirty="0">
                <a:latin typeface="Whitney Semibold" charset="0"/>
                <a:ea typeface="Whitney Semibold" charset="0"/>
                <a:cs typeface="Whitney Semibold" charset="0"/>
                <a:hlinkClick r:id="rId4"/>
              </a:rPr>
              <a:t>www.civilsocietyreview.org/report2017es</a:t>
            </a:r>
            <a:endParaRPr lang="en-US" sz="2400" dirty="0">
              <a:latin typeface="Whitney Semibold" charset="0"/>
              <a:ea typeface="Whitney Semibold" charset="0"/>
              <a:cs typeface="Whitney Semibold" charset="0"/>
            </a:endParaRPr>
          </a:p>
          <a:p>
            <a:endParaRPr lang="en-CA" sz="2400" dirty="0">
              <a:latin typeface="Whitney Semibold" charset="0"/>
              <a:ea typeface="Whitney Semibold" charset="0"/>
              <a:cs typeface="Whitney Semibold" charset="0"/>
            </a:endParaRPr>
          </a:p>
          <a:p>
            <a:r>
              <a:rPr lang="en-CA" sz="2400" u="sng" dirty="0">
                <a:latin typeface="Whitney Semibold" charset="0"/>
                <a:ea typeface="Whitney Semibold" charset="0"/>
                <a:cs typeface="Whitney Semibold" charset="0"/>
              </a:rPr>
              <a:t>Methodological Appendix (with results for all countries):</a:t>
            </a:r>
            <a:br>
              <a:rPr lang="en-CA" sz="2400" dirty="0">
                <a:latin typeface="Whitney Semibold" charset="0"/>
                <a:ea typeface="Whitney Semibold" charset="0"/>
                <a:cs typeface="Whitney Semibold" charset="0"/>
              </a:rPr>
            </a:br>
            <a:r>
              <a:rPr lang="en-CA" sz="2400" dirty="0">
                <a:latin typeface="Whitney Semibold" charset="0"/>
                <a:ea typeface="Whitney Semibold" charset="0"/>
                <a:cs typeface="Whitney Semibold" charset="0"/>
                <a:hlinkClick r:id="rId5"/>
              </a:rPr>
              <a:t>www.civilsocietyreview.org/report2017/appendix</a:t>
            </a:r>
            <a:r>
              <a:rPr lang="en-CA" sz="2400" dirty="0">
                <a:latin typeface="Whitney Semibold" charset="0"/>
                <a:ea typeface="Whitney Semibold" charset="0"/>
                <a:cs typeface="Whitney Semibold" charset="0"/>
              </a:rPr>
              <a:t> </a:t>
            </a:r>
          </a:p>
          <a:p>
            <a:endParaRPr lang="en-CA" sz="2400" dirty="0">
              <a:latin typeface="Whitney Semibold" charset="0"/>
              <a:ea typeface="Whitney Semibold" charset="0"/>
              <a:cs typeface="Whitney Semibold" charset="0"/>
            </a:endParaRPr>
          </a:p>
          <a:p>
            <a:r>
              <a:rPr lang="en-CA" sz="2400" dirty="0">
                <a:latin typeface="Whitney Semibold" charset="0"/>
                <a:ea typeface="Whitney Semibold" charset="0"/>
                <a:cs typeface="Whitney Semibold" charset="0"/>
              </a:rPr>
              <a:t>Peer-reviewed methodology article:</a:t>
            </a:r>
            <a:br>
              <a:rPr lang="en-CA" sz="2400" dirty="0">
                <a:latin typeface="Whitney Semibold" charset="0"/>
                <a:ea typeface="Whitney Semibold" charset="0"/>
                <a:cs typeface="Whitney Semibold" charset="0"/>
              </a:rPr>
            </a:br>
            <a:r>
              <a:rPr lang="en-CA" sz="2400" dirty="0">
                <a:latin typeface="Whitney Semibold" charset="0"/>
                <a:ea typeface="Whitney Semibold" charset="0"/>
                <a:cs typeface="Whitney Semibold" charset="0"/>
                <a:hlinkClick r:id="rId6"/>
              </a:rPr>
              <a:t>www.civilsocietyreview.org/article</a:t>
            </a:r>
            <a:r>
              <a:rPr lang="en-CA" sz="2400" dirty="0">
                <a:latin typeface="Whitney Semibold" charset="0"/>
                <a:ea typeface="Whitney Semibold" charset="0"/>
                <a:cs typeface="Whitney Semibold" charset="0"/>
              </a:rPr>
              <a:t> </a:t>
            </a:r>
          </a:p>
          <a:p>
            <a:endParaRPr lang="en-CA" sz="2400" dirty="0">
              <a:latin typeface="Whitney Semibold" charset="0"/>
              <a:ea typeface="Whitney Semibold" charset="0"/>
              <a:cs typeface="Whitney Semibold" charset="0"/>
            </a:endParaRPr>
          </a:p>
          <a:p>
            <a:r>
              <a:rPr lang="en-CA" sz="2400" dirty="0">
                <a:latin typeface="Whitney Semibold" charset="0"/>
                <a:ea typeface="Whitney Semibold" charset="0"/>
                <a:cs typeface="Whitney Semibold" charset="0"/>
              </a:rPr>
              <a:t>Organizational Sign on:</a:t>
            </a:r>
            <a:br>
              <a:rPr lang="en-CA" sz="2400" dirty="0">
                <a:latin typeface="Whitney Semibold" charset="0"/>
                <a:ea typeface="Whitney Semibold" charset="0"/>
                <a:cs typeface="Whitney Semibold" charset="0"/>
              </a:rPr>
            </a:br>
            <a:r>
              <a:rPr lang="en-CA" sz="2400" dirty="0">
                <a:latin typeface="Whitney Semibold" charset="0"/>
                <a:ea typeface="Whitney Semibold" charset="0"/>
                <a:cs typeface="Whitney Semibold" charset="0"/>
                <a:hlinkClick r:id="rId7"/>
              </a:rPr>
              <a:t>www.civilsocietyreview.org/signon2017</a:t>
            </a:r>
            <a:r>
              <a:rPr lang="en-CA" sz="2400" dirty="0">
                <a:latin typeface="Whitney Semibold" charset="0"/>
                <a:ea typeface="Whitney Semibold" charset="0"/>
                <a:cs typeface="Whitney Semibold" charset="0"/>
              </a:rPr>
              <a:t> </a:t>
            </a:r>
          </a:p>
          <a:p>
            <a:endParaRPr lang="en-CA" sz="2400" u="sng" dirty="0">
              <a:latin typeface="Whitney Semibold" charset="0"/>
              <a:ea typeface="Whitney Semibold" charset="0"/>
              <a:cs typeface="Whitney Semibold" charset="0"/>
            </a:endParaRPr>
          </a:p>
          <a:p>
            <a:endParaRPr lang="en-CA" sz="2400" dirty="0">
              <a:latin typeface="Whitney Semibold" charset="0"/>
              <a:ea typeface="Whitney Semibold" charset="0"/>
              <a:cs typeface="Whitney Semibold" charset="0"/>
            </a:endParaRPr>
          </a:p>
        </p:txBody>
      </p:sp>
    </p:spTree>
    <p:extLst>
      <p:ext uri="{BB962C8B-B14F-4D97-AF65-F5344CB8AC3E}">
        <p14:creationId xmlns:p14="http://schemas.microsoft.com/office/powerpoint/2010/main" val="235262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txBox="1">
            <a:spLocks noGrp="1"/>
          </p:cNvSpPr>
          <p:nvPr/>
        </p:nvSpPr>
        <p:spPr bwMode="auto">
          <a:xfrm>
            <a:off x="6572250" y="5786437"/>
            <a:ext cx="1428750" cy="214313"/>
          </a:xfrm>
          <a:prstGeom prst="rect">
            <a:avLst/>
          </a:prstGeom>
          <a:noFill/>
          <a:ln w="9525">
            <a:noFill/>
            <a:miter lim="800000"/>
            <a:headEnd/>
            <a:tailEnd/>
          </a:ln>
        </p:spPr>
        <p:txBody>
          <a:bodyPr/>
          <a:lstStyle/>
          <a:p>
            <a:pPr algn="r" eaLnBrk="0" hangingPunct="0">
              <a:spcBef>
                <a:spcPct val="0"/>
              </a:spcBef>
            </a:pPr>
            <a:fld id="{2AB4C864-1C63-4FDD-ABB4-DFBEA5F264F0}" type="slidenum">
              <a:rPr lang="en-US" sz="1050"/>
              <a:pPr algn="r" eaLnBrk="0" hangingPunct="0">
                <a:spcBef>
                  <a:spcPct val="0"/>
                </a:spcBef>
              </a:pPr>
              <a:t>16</a:t>
            </a:fld>
            <a:endParaRPr lang="en-US" sz="1050"/>
          </a:p>
        </p:txBody>
      </p:sp>
      <p:sp>
        <p:nvSpPr>
          <p:cNvPr id="15363" name="Rectangle 2"/>
          <p:cNvSpPr>
            <a:spLocks noGrp="1" noChangeArrowheads="1"/>
          </p:cNvSpPr>
          <p:nvPr>
            <p:ph type="title" idx="4294967295"/>
          </p:nvPr>
        </p:nvSpPr>
        <p:spPr>
          <a:xfrm>
            <a:off x="200025" y="870347"/>
            <a:ext cx="8496300" cy="654129"/>
          </a:xfrm>
        </p:spPr>
        <p:txBody>
          <a:bodyPr>
            <a:noAutofit/>
          </a:bodyPr>
          <a:lstStyle/>
          <a:p>
            <a:pPr eaLnBrk="1" hangingPunct="1"/>
            <a:r>
              <a:rPr lang="en-US" sz="3000" dirty="0"/>
              <a:t>Development and energy… </a:t>
            </a:r>
          </a:p>
        </p:txBody>
      </p:sp>
      <p:pic>
        <p:nvPicPr>
          <p:cNvPr id="15364" name="Picture 4"/>
          <p:cNvPicPr>
            <a:picLocks noChangeAspect="1" noChangeArrowheads="1"/>
          </p:cNvPicPr>
          <p:nvPr/>
        </p:nvPicPr>
        <p:blipFill>
          <a:blip r:embed="rId3" cstate="print">
            <a:lum bright="54000"/>
          </a:blip>
          <a:srcRect/>
          <a:stretch>
            <a:fillRect/>
          </a:stretch>
        </p:blipFill>
        <p:spPr bwMode="auto">
          <a:xfrm>
            <a:off x="517693" y="4857750"/>
            <a:ext cx="8092907" cy="1144905"/>
          </a:xfrm>
          <a:prstGeom prst="rect">
            <a:avLst/>
          </a:prstGeom>
          <a:noFill/>
          <a:ln w="9525" algn="ctr">
            <a:noFill/>
            <a:miter lim="800000"/>
            <a:headEnd/>
            <a:tailEnd/>
          </a:ln>
        </p:spPr>
      </p:pic>
      <p:pic>
        <p:nvPicPr>
          <p:cNvPr id="15365" name="Picture 5"/>
          <p:cNvPicPr>
            <a:picLocks noChangeAspect="1" noChangeArrowheads="1"/>
          </p:cNvPicPr>
          <p:nvPr/>
        </p:nvPicPr>
        <p:blipFill>
          <a:blip r:embed="rId4" cstate="email">
            <a:lum bright="54000"/>
            <a:extLst>
              <a:ext uri="{28A0092B-C50C-407E-A947-70E740481C1C}">
                <a14:useLocalDpi xmlns:a14="http://schemas.microsoft.com/office/drawing/2010/main"/>
              </a:ext>
            </a:extLst>
          </a:blip>
          <a:srcRect/>
          <a:stretch>
            <a:fillRect/>
          </a:stretch>
        </p:blipFill>
        <p:spPr bwMode="auto">
          <a:xfrm>
            <a:off x="584180" y="1726405"/>
            <a:ext cx="1804214" cy="2750345"/>
          </a:xfrm>
          <a:prstGeom prst="rect">
            <a:avLst/>
          </a:prstGeom>
          <a:noFill/>
          <a:ln w="9525" algn="ctr">
            <a:noFill/>
            <a:miter lim="800000"/>
            <a:headEnd/>
            <a:tailEnd/>
          </a:ln>
        </p:spPr>
      </p:pic>
      <p:pic>
        <p:nvPicPr>
          <p:cNvPr id="15366" name="Picture 6"/>
          <p:cNvPicPr>
            <a:picLocks noChangeAspect="1" noChangeArrowheads="1"/>
          </p:cNvPicPr>
          <p:nvPr/>
        </p:nvPicPr>
        <p:blipFill>
          <a:blip r:embed="rId5" cstate="email">
            <a:lum bright="56000"/>
            <a:extLst>
              <a:ext uri="{28A0092B-C50C-407E-A947-70E740481C1C}">
                <a14:useLocalDpi xmlns:a14="http://schemas.microsoft.com/office/drawing/2010/main"/>
              </a:ext>
            </a:extLst>
          </a:blip>
          <a:srcRect/>
          <a:stretch>
            <a:fillRect/>
          </a:stretch>
        </p:blipFill>
        <p:spPr bwMode="auto">
          <a:xfrm>
            <a:off x="5082780" y="1746356"/>
            <a:ext cx="3394471" cy="2257718"/>
          </a:xfrm>
          <a:prstGeom prst="rect">
            <a:avLst/>
          </a:prstGeom>
          <a:noFill/>
          <a:ln w="9525" algn="ctr">
            <a:noFill/>
            <a:miter lim="800000"/>
            <a:headEnd/>
            <a:tailEnd/>
          </a:ln>
        </p:spPr>
      </p:pic>
      <p:sp>
        <p:nvSpPr>
          <p:cNvPr id="15367" name="Rectangle 3"/>
          <p:cNvSpPr>
            <a:spLocks noGrp="1" noChangeArrowheads="1"/>
          </p:cNvSpPr>
          <p:nvPr>
            <p:ph type="body" idx="4294967295"/>
          </p:nvPr>
        </p:nvSpPr>
        <p:spPr>
          <a:xfrm>
            <a:off x="517693" y="1791652"/>
            <a:ext cx="7959558" cy="4685348"/>
          </a:xfrm>
        </p:spPr>
        <p:txBody>
          <a:bodyPr>
            <a:normAutofit fontScale="92500" lnSpcReduction="10000"/>
          </a:bodyPr>
          <a:lstStyle/>
          <a:p>
            <a:pPr marL="173831" indent="-173831">
              <a:spcBef>
                <a:spcPct val="100000"/>
              </a:spcBef>
            </a:pPr>
            <a:r>
              <a:rPr lang="en-US" dirty="0"/>
              <a:t>about 800 million people chronically undernourished </a:t>
            </a:r>
          </a:p>
          <a:p>
            <a:pPr marL="173831" indent="-173831">
              <a:spcBef>
                <a:spcPct val="100000"/>
              </a:spcBef>
            </a:pPr>
            <a:r>
              <a:rPr lang="en-US" dirty="0"/>
              <a:t>more than 1 billion have poor access to fresh water</a:t>
            </a:r>
          </a:p>
          <a:p>
            <a:pPr marL="173831" indent="-173831">
              <a:spcBef>
                <a:spcPct val="100000"/>
              </a:spcBef>
            </a:pPr>
            <a:r>
              <a:rPr lang="en-US" dirty="0"/>
              <a:t>800,000 children die per year from diarrhea</a:t>
            </a:r>
          </a:p>
          <a:p>
            <a:pPr marL="173831" indent="-173831">
              <a:spcBef>
                <a:spcPct val="100000"/>
              </a:spcBef>
            </a:pPr>
            <a:r>
              <a:rPr lang="en-US" dirty="0"/>
              <a:t>30,000 deaths each day from preventable diseases</a:t>
            </a:r>
          </a:p>
          <a:p>
            <a:pPr marL="173831" indent="-173831">
              <a:spcBef>
                <a:spcPct val="100000"/>
              </a:spcBef>
            </a:pPr>
            <a:r>
              <a:rPr lang="en-US" dirty="0"/>
              <a:t>2 million per year die from lung disease from cooking smoke</a:t>
            </a:r>
          </a:p>
          <a:p>
            <a:pPr marL="173831" indent="-173831">
              <a:spcBef>
                <a:spcPct val="100000"/>
              </a:spcBef>
            </a:pPr>
            <a:r>
              <a:rPr lang="en-US" dirty="0"/>
              <a:t>3 billion people without access to clean cooking fuel, electricity, or both</a:t>
            </a:r>
          </a:p>
          <a:p>
            <a:pPr>
              <a:spcBef>
                <a:spcPct val="100000"/>
              </a:spcBef>
              <a:buFont typeface="Wingdings" panose="05000000000000000000" pitchFamily="2" charset="2"/>
              <a:buChar char="Ø"/>
            </a:pPr>
            <a:endParaRPr lang="en-US" dirty="0"/>
          </a:p>
        </p:txBody>
      </p:sp>
      <p:sp>
        <p:nvSpPr>
          <p:cNvPr id="2" name="Slide Number Placeholder 1"/>
          <p:cNvSpPr>
            <a:spLocks noGrp="1"/>
          </p:cNvSpPr>
          <p:nvPr>
            <p:ph type="sldNum" sz="quarter" idx="12"/>
          </p:nvPr>
        </p:nvSpPr>
        <p:spPr/>
        <p:txBody>
          <a:bodyPr/>
          <a:lstStyle/>
          <a:p>
            <a:fld id="{83BE1547-A041-468F-8077-C0B5C0E0723A}" type="slidenum">
              <a:rPr lang="en-US" smtClean="0"/>
              <a:t>16</a:t>
            </a:fld>
            <a:endParaRPr lang="en-US"/>
          </a:p>
        </p:txBody>
      </p:sp>
    </p:spTree>
    <p:extLst>
      <p:ext uri="{BB962C8B-B14F-4D97-AF65-F5344CB8AC3E}">
        <p14:creationId xmlns:p14="http://schemas.microsoft.com/office/powerpoint/2010/main" val="267455428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650874"/>
          </a:xfrm>
        </p:spPr>
        <p:txBody>
          <a:bodyPr>
            <a:noAutofit/>
          </a:bodyPr>
          <a:lstStyle/>
          <a:p>
            <a:pPr algn="ctr"/>
            <a:r>
              <a:rPr lang="en-CA" sz="2800" b="1" dirty="0">
                <a:solidFill>
                  <a:srgbClr val="0D4CB3"/>
                </a:solidFill>
                <a:latin typeface="Verdana" charset="0"/>
                <a:ea typeface="Verdana" charset="0"/>
                <a:cs typeface="Verdana" charset="0"/>
              </a:rPr>
              <a:t>CSO Equity Review Fair Share Benchmarks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4416747"/>
              </p:ext>
            </p:extLst>
          </p:nvPr>
        </p:nvGraphicFramePr>
        <p:xfrm>
          <a:off x="400844" y="1481456"/>
          <a:ext cx="8342312" cy="4766944"/>
        </p:xfrm>
        <a:graphic>
          <a:graphicData uri="http://schemas.openxmlformats.org/drawingml/2006/table">
            <a:tbl>
              <a:tblPr firstRow="1" bandRow="1">
                <a:tableStyleId>{5C22544A-7EE6-4342-B048-85BDC9FD1C3A}</a:tableStyleId>
              </a:tblPr>
              <a:tblGrid>
                <a:gridCol w="2085578">
                  <a:extLst>
                    <a:ext uri="{9D8B030D-6E8A-4147-A177-3AD203B41FA5}">
                      <a16:colId xmlns:a16="http://schemas.microsoft.com/office/drawing/2014/main" val="20000"/>
                    </a:ext>
                  </a:extLst>
                </a:gridCol>
                <a:gridCol w="2085578">
                  <a:extLst>
                    <a:ext uri="{9D8B030D-6E8A-4147-A177-3AD203B41FA5}">
                      <a16:colId xmlns:a16="http://schemas.microsoft.com/office/drawing/2014/main" val="20001"/>
                    </a:ext>
                  </a:extLst>
                </a:gridCol>
                <a:gridCol w="2085578">
                  <a:extLst>
                    <a:ext uri="{9D8B030D-6E8A-4147-A177-3AD203B41FA5}">
                      <a16:colId xmlns:a16="http://schemas.microsoft.com/office/drawing/2014/main" val="20002"/>
                    </a:ext>
                  </a:extLst>
                </a:gridCol>
                <a:gridCol w="2085578">
                  <a:extLst>
                    <a:ext uri="{9D8B030D-6E8A-4147-A177-3AD203B41FA5}">
                      <a16:colId xmlns:a16="http://schemas.microsoft.com/office/drawing/2014/main" val="20003"/>
                    </a:ext>
                  </a:extLst>
                </a:gridCol>
              </a:tblGrid>
              <a:tr h="370840">
                <a:tc>
                  <a:txBody>
                    <a:bodyPr/>
                    <a:lstStyle/>
                    <a:p>
                      <a:endParaRPr lang="en-CA" sz="2000" dirty="0"/>
                    </a:p>
                  </a:txBody>
                  <a:tcPr/>
                </a:tc>
                <a:tc>
                  <a:txBody>
                    <a:bodyPr/>
                    <a:lstStyle/>
                    <a:p>
                      <a:pPr algn="ctr"/>
                      <a:r>
                        <a:rPr lang="en-CA" sz="2000" dirty="0"/>
                        <a:t>1850/High</a:t>
                      </a:r>
                      <a:r>
                        <a:rPr lang="en-CA" sz="2000" baseline="0" dirty="0"/>
                        <a:t> Progressivity</a:t>
                      </a:r>
                      <a:endParaRPr lang="en-CA" sz="2000" dirty="0"/>
                    </a:p>
                  </a:txBody>
                  <a:tcPr anchor="ctr"/>
                </a:tc>
                <a:tc>
                  <a:txBody>
                    <a:bodyPr/>
                    <a:lstStyle/>
                    <a:p>
                      <a:pPr algn="ctr"/>
                      <a:r>
                        <a:rPr lang="en-CA" sz="2000" dirty="0"/>
                        <a:t>1950/Medium</a:t>
                      </a:r>
                      <a:r>
                        <a:rPr lang="en-CA" sz="2000" baseline="0" dirty="0"/>
                        <a:t> Progressivity</a:t>
                      </a:r>
                      <a:endParaRPr lang="en-CA" sz="2000" dirty="0"/>
                    </a:p>
                  </a:txBody>
                  <a:tcPr anchor="ctr"/>
                </a:tc>
                <a:tc>
                  <a:txBody>
                    <a:bodyPr/>
                    <a:lstStyle/>
                    <a:p>
                      <a:pPr algn="ctr"/>
                      <a:r>
                        <a:rPr lang="en-CA" sz="2000" dirty="0">
                          <a:solidFill>
                            <a:schemeClr val="bg1">
                              <a:lumMod val="85000"/>
                            </a:schemeClr>
                          </a:solidFill>
                        </a:rPr>
                        <a:t>1990/Low Progressivity</a:t>
                      </a:r>
                    </a:p>
                  </a:txBody>
                  <a:tcPr anchor="ctr"/>
                </a:tc>
                <a:extLst>
                  <a:ext uri="{0D108BD9-81ED-4DB2-BD59-A6C34878D82A}">
                    <a16:rowId xmlns:a16="http://schemas.microsoft.com/office/drawing/2014/main" val="10000"/>
                  </a:ext>
                </a:extLst>
              </a:tr>
              <a:tr h="370840">
                <a:tc>
                  <a:txBody>
                    <a:bodyPr/>
                    <a:lstStyle/>
                    <a:p>
                      <a:r>
                        <a:rPr lang="en-CA" sz="2000" dirty="0"/>
                        <a:t>Responsibility Start Date</a:t>
                      </a:r>
                    </a:p>
                  </a:txBody>
                  <a:tcPr/>
                </a:tc>
                <a:tc>
                  <a:txBody>
                    <a:bodyPr/>
                    <a:lstStyle/>
                    <a:p>
                      <a:pPr algn="ctr"/>
                      <a:r>
                        <a:rPr lang="en-CA" sz="2000" dirty="0"/>
                        <a:t>1850</a:t>
                      </a:r>
                    </a:p>
                  </a:txBody>
                  <a:tcPr anchor="ctr"/>
                </a:tc>
                <a:tc>
                  <a:txBody>
                    <a:bodyPr/>
                    <a:lstStyle/>
                    <a:p>
                      <a:pPr algn="ctr"/>
                      <a:r>
                        <a:rPr lang="en-CA" sz="2000" dirty="0"/>
                        <a:t>1950</a:t>
                      </a:r>
                    </a:p>
                  </a:txBody>
                  <a:tcPr anchor="ctr"/>
                </a:tc>
                <a:tc>
                  <a:txBody>
                    <a:bodyPr/>
                    <a:lstStyle/>
                    <a:p>
                      <a:pPr algn="ctr"/>
                      <a:r>
                        <a:rPr lang="en-CA" sz="2000" dirty="0">
                          <a:solidFill>
                            <a:schemeClr val="bg1">
                              <a:lumMod val="65000"/>
                            </a:schemeClr>
                          </a:solidFill>
                        </a:rPr>
                        <a:t>1990</a:t>
                      </a:r>
                    </a:p>
                  </a:txBody>
                  <a:tcPr anchor="ctr"/>
                </a:tc>
                <a:extLst>
                  <a:ext uri="{0D108BD9-81ED-4DB2-BD59-A6C34878D82A}">
                    <a16:rowId xmlns:a16="http://schemas.microsoft.com/office/drawing/2014/main" val="10001"/>
                  </a:ext>
                </a:extLst>
              </a:tr>
              <a:tr h="370840">
                <a:tc>
                  <a:txBody>
                    <a:bodyPr/>
                    <a:lstStyle/>
                    <a:p>
                      <a:r>
                        <a:rPr lang="en-CA" sz="2000" dirty="0"/>
                        <a:t>Development Threshold</a:t>
                      </a:r>
                    </a:p>
                  </a:txBody>
                  <a:tcPr/>
                </a:tc>
                <a:tc>
                  <a:txBody>
                    <a:bodyPr/>
                    <a:lstStyle/>
                    <a:p>
                      <a:pPr algn="ctr"/>
                      <a:r>
                        <a:rPr lang="en-CA" sz="2000" dirty="0"/>
                        <a:t>$7,500 p.a.</a:t>
                      </a:r>
                    </a:p>
                  </a:txBody>
                  <a:tcPr anchor="ctr"/>
                </a:tc>
                <a:tc>
                  <a:txBody>
                    <a:bodyPr/>
                    <a:lstStyle/>
                    <a:p>
                      <a:pPr algn="ctr"/>
                      <a:r>
                        <a:rPr lang="en-CA" sz="2000" dirty="0"/>
                        <a:t>$7,500 p.a.</a:t>
                      </a:r>
                    </a:p>
                  </a:txBody>
                  <a:tcPr anchor="ctr"/>
                </a:tc>
                <a:tc>
                  <a:txBody>
                    <a:bodyPr/>
                    <a:lstStyle/>
                    <a:p>
                      <a:pPr algn="ctr"/>
                      <a:r>
                        <a:rPr lang="en-CA" sz="2000" dirty="0">
                          <a:solidFill>
                            <a:schemeClr val="bg1">
                              <a:lumMod val="65000"/>
                            </a:schemeClr>
                          </a:solidFill>
                        </a:rPr>
                        <a:t>$2,500 p.a.</a:t>
                      </a:r>
                    </a:p>
                  </a:txBody>
                  <a:tcPr anchor="ctr"/>
                </a:tc>
                <a:extLst>
                  <a:ext uri="{0D108BD9-81ED-4DB2-BD59-A6C34878D82A}">
                    <a16:rowId xmlns:a16="http://schemas.microsoft.com/office/drawing/2014/main" val="10002"/>
                  </a:ext>
                </a:extLst>
              </a:tr>
              <a:tr h="370840">
                <a:tc>
                  <a:txBody>
                    <a:bodyPr/>
                    <a:lstStyle/>
                    <a:p>
                      <a:r>
                        <a:rPr lang="en-CA" sz="2000" dirty="0"/>
                        <a:t>Additional Progressivity Factors </a:t>
                      </a:r>
                    </a:p>
                  </a:txBody>
                  <a:tcPr/>
                </a:tc>
                <a:tc>
                  <a:txBody>
                    <a:bodyPr/>
                    <a:lstStyle/>
                    <a:p>
                      <a:pPr algn="ctr"/>
                      <a:r>
                        <a:rPr lang="en-CA" sz="2000" dirty="0"/>
                        <a:t>Yes</a:t>
                      </a:r>
                      <a:br>
                        <a:rPr lang="en-CA" sz="2000" dirty="0"/>
                      </a:br>
                      <a:r>
                        <a:rPr lang="en-CA" sz="2000" dirty="0"/>
                        <a:t>($50,000 “luxury threshold”</a:t>
                      </a:r>
                      <a:r>
                        <a:rPr lang="en-CA" sz="2000" baseline="0" dirty="0"/>
                        <a:t>)</a:t>
                      </a:r>
                      <a:endParaRPr lang="en-CA" sz="2000" dirty="0"/>
                    </a:p>
                  </a:txBody>
                  <a:tcPr anchor="ctr"/>
                </a:tc>
                <a:tc>
                  <a:txBody>
                    <a:bodyPr/>
                    <a:lstStyle/>
                    <a:p>
                      <a:pPr algn="ctr"/>
                      <a:r>
                        <a:rPr lang="en-CA" sz="2000" dirty="0"/>
                        <a:t>No</a:t>
                      </a:r>
                    </a:p>
                  </a:txBody>
                  <a:tcPr anchor="ctr"/>
                </a:tc>
                <a:tc>
                  <a:txBody>
                    <a:bodyPr/>
                    <a:lstStyle/>
                    <a:p>
                      <a:pPr algn="ctr"/>
                      <a:r>
                        <a:rPr lang="en-CA" sz="2000" dirty="0">
                          <a:solidFill>
                            <a:schemeClr val="bg1">
                              <a:lumMod val="65000"/>
                            </a:schemeClr>
                          </a:solidFill>
                        </a:rPr>
                        <a:t>No</a:t>
                      </a:r>
                    </a:p>
                  </a:txBody>
                  <a:tcPr anchor="ctr"/>
                </a:tc>
                <a:extLst>
                  <a:ext uri="{0D108BD9-81ED-4DB2-BD59-A6C34878D82A}">
                    <a16:rowId xmlns:a16="http://schemas.microsoft.com/office/drawing/2014/main" val="10003"/>
                  </a:ext>
                </a:extLst>
              </a:tr>
              <a:tr h="370840">
                <a:tc>
                  <a:txBody>
                    <a:bodyPr/>
                    <a:lstStyle/>
                    <a:p>
                      <a:r>
                        <a:rPr lang="en-CA" sz="2000" dirty="0"/>
                        <a:t>Responsibility </a:t>
                      </a:r>
                      <a:r>
                        <a:rPr lang="mr-IN" sz="2000" dirty="0"/>
                        <a:t>–</a:t>
                      </a:r>
                      <a:r>
                        <a:rPr lang="en-CA" sz="2000" dirty="0"/>
                        <a:t> Capacity Weight</a:t>
                      </a:r>
                    </a:p>
                  </a:txBody>
                  <a:tcPr/>
                </a:tc>
                <a:tc>
                  <a:txBody>
                    <a:bodyPr/>
                    <a:lstStyle/>
                    <a:p>
                      <a:pPr algn="ctr"/>
                      <a:r>
                        <a:rPr lang="en-CA" sz="2000" dirty="0"/>
                        <a:t>50%</a:t>
                      </a:r>
                      <a:r>
                        <a:rPr lang="en-CA" sz="2000" baseline="0" dirty="0"/>
                        <a:t> - 50%</a:t>
                      </a:r>
                      <a:endParaRPr lang="en-CA" sz="2000" dirty="0"/>
                    </a:p>
                  </a:txBody>
                  <a:tcPr anchor="ctr"/>
                </a:tc>
                <a:tc>
                  <a:txBody>
                    <a:bodyPr/>
                    <a:lstStyle/>
                    <a:p>
                      <a:pPr algn="ctr"/>
                      <a:r>
                        <a:rPr lang="en-CA" sz="2000" dirty="0"/>
                        <a:t>50%</a:t>
                      </a:r>
                      <a:r>
                        <a:rPr lang="en-CA" sz="2000" baseline="0" dirty="0"/>
                        <a:t> - 50%</a:t>
                      </a:r>
                      <a:endParaRPr lang="en-CA" sz="2000" dirty="0"/>
                    </a:p>
                  </a:txBody>
                  <a:tcPr anchor="ctr"/>
                </a:tc>
                <a:tc>
                  <a:txBody>
                    <a:bodyPr/>
                    <a:lstStyle/>
                    <a:p>
                      <a:pPr algn="ctr"/>
                      <a:r>
                        <a:rPr lang="en-CA" sz="2000" dirty="0">
                          <a:solidFill>
                            <a:schemeClr val="bg1">
                              <a:lumMod val="65000"/>
                            </a:schemeClr>
                          </a:solidFill>
                        </a:rPr>
                        <a:t>50%</a:t>
                      </a:r>
                      <a:r>
                        <a:rPr lang="en-CA" sz="2000" baseline="0" dirty="0">
                          <a:solidFill>
                            <a:schemeClr val="bg1">
                              <a:lumMod val="65000"/>
                            </a:schemeClr>
                          </a:solidFill>
                        </a:rPr>
                        <a:t> - 50%</a:t>
                      </a:r>
                      <a:endParaRPr lang="en-CA" sz="2000" dirty="0">
                        <a:solidFill>
                          <a:schemeClr val="bg1">
                            <a:lumMod val="65000"/>
                          </a:schemeClr>
                        </a:solidFill>
                      </a:endParaRPr>
                    </a:p>
                  </a:txBody>
                  <a:tcPr anchor="ctr"/>
                </a:tc>
                <a:extLst>
                  <a:ext uri="{0D108BD9-81ED-4DB2-BD59-A6C34878D82A}">
                    <a16:rowId xmlns:a16="http://schemas.microsoft.com/office/drawing/2014/main" val="10004"/>
                  </a:ext>
                </a:extLst>
              </a:tr>
              <a:tr h="499744">
                <a:tc>
                  <a:txBody>
                    <a:bodyPr/>
                    <a:lstStyle/>
                    <a:p>
                      <a:r>
                        <a:rPr lang="en-CA" sz="2000" dirty="0"/>
                        <a:t>LULUCF</a:t>
                      </a:r>
                    </a:p>
                  </a:txBody>
                  <a:tcPr anchor="ctr"/>
                </a:tc>
                <a:tc>
                  <a:txBody>
                    <a:bodyPr/>
                    <a:lstStyle/>
                    <a:p>
                      <a:pPr algn="ctr"/>
                      <a:r>
                        <a:rPr lang="en-CA" sz="2000" dirty="0"/>
                        <a:t>include</a:t>
                      </a:r>
                    </a:p>
                  </a:txBody>
                  <a:tcPr anchor="ctr"/>
                </a:tc>
                <a:tc>
                  <a:txBody>
                    <a:bodyPr/>
                    <a:lstStyle/>
                    <a:p>
                      <a:pPr algn="ctr"/>
                      <a:r>
                        <a:rPr lang="en-CA" sz="2000" dirty="0"/>
                        <a:t>include</a:t>
                      </a:r>
                    </a:p>
                  </a:txBody>
                  <a:tcPr anchor="ctr"/>
                </a:tc>
                <a:tc>
                  <a:txBody>
                    <a:bodyPr/>
                    <a:lstStyle/>
                    <a:p>
                      <a:pPr algn="ctr"/>
                      <a:r>
                        <a:rPr lang="en-CA" sz="2000" dirty="0">
                          <a:solidFill>
                            <a:schemeClr val="bg1">
                              <a:lumMod val="65000"/>
                            </a:schemeClr>
                          </a:solidFill>
                        </a:rPr>
                        <a:t>include</a:t>
                      </a:r>
                    </a:p>
                  </a:txBody>
                  <a:tcPr anchor="ctr"/>
                </a:tc>
                <a:extLst>
                  <a:ext uri="{0D108BD9-81ED-4DB2-BD59-A6C34878D82A}">
                    <a16:rowId xmlns:a16="http://schemas.microsoft.com/office/drawing/2014/main" val="10005"/>
                  </a:ext>
                </a:extLst>
              </a:tr>
              <a:tr h="457200">
                <a:tc>
                  <a:txBody>
                    <a:bodyPr/>
                    <a:lstStyle/>
                    <a:p>
                      <a:r>
                        <a:rPr lang="en-CA" sz="2000" dirty="0"/>
                        <a:t>Non-CO</a:t>
                      </a:r>
                      <a:r>
                        <a:rPr lang="en-CA" sz="2000" baseline="-25000" dirty="0"/>
                        <a:t>2</a:t>
                      </a:r>
                      <a:r>
                        <a:rPr lang="en-CA" sz="2000" dirty="0"/>
                        <a:t> GHGs</a:t>
                      </a:r>
                    </a:p>
                  </a:txBody>
                  <a:tcPr anchor="ctr"/>
                </a:tc>
                <a:tc>
                  <a:txBody>
                    <a:bodyPr/>
                    <a:lstStyle/>
                    <a:p>
                      <a:pPr algn="ctr"/>
                      <a:r>
                        <a:rPr lang="en-CA" sz="2000" dirty="0"/>
                        <a:t>include</a:t>
                      </a:r>
                    </a:p>
                  </a:txBody>
                  <a:tcPr anchor="ctr"/>
                </a:tc>
                <a:tc>
                  <a:txBody>
                    <a:bodyPr/>
                    <a:lstStyle/>
                    <a:p>
                      <a:pPr algn="ctr"/>
                      <a:r>
                        <a:rPr lang="en-CA" sz="2000" dirty="0"/>
                        <a:t>include</a:t>
                      </a:r>
                    </a:p>
                  </a:txBody>
                  <a:tcPr anchor="ctr"/>
                </a:tc>
                <a:tc>
                  <a:txBody>
                    <a:bodyPr/>
                    <a:lstStyle/>
                    <a:p>
                      <a:pPr algn="ctr"/>
                      <a:r>
                        <a:rPr lang="en-CA" sz="2000" dirty="0">
                          <a:solidFill>
                            <a:schemeClr val="bg1">
                              <a:lumMod val="65000"/>
                            </a:schemeClr>
                          </a:solidFill>
                        </a:rPr>
                        <a:t>include</a:t>
                      </a:r>
                    </a:p>
                  </a:txBody>
                  <a:tcPr anchor="ct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1160969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346192"/>
            <a:ext cx="8342630" cy="650874"/>
          </a:xfrm>
        </p:spPr>
        <p:txBody>
          <a:bodyPr>
            <a:normAutofit fontScale="90000"/>
          </a:bodyPr>
          <a:lstStyle/>
          <a:p>
            <a:r>
              <a:rPr lang="en-US" b="1" dirty="0">
                <a:solidFill>
                  <a:srgbClr val="0D4CB3"/>
                </a:solidFill>
                <a:latin typeface="Verdana" charset="0"/>
                <a:ea typeface="Verdana" charset="0"/>
                <a:cs typeface="Verdana" charset="0"/>
              </a:rPr>
              <a:t>Results: Global </a:t>
            </a:r>
            <a:endParaRPr lang="en-CA"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8619" y="1409817"/>
            <a:ext cx="9095381" cy="4533783"/>
          </a:xfrm>
        </p:spPr>
      </p:pic>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912629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4988" y="381000"/>
            <a:ext cx="9144000" cy="650874"/>
          </a:xfrm>
        </p:spPr>
        <p:txBody>
          <a:bodyPr>
            <a:noAutofit/>
          </a:bodyPr>
          <a:lstStyle/>
          <a:p>
            <a:pPr algn="ctr"/>
            <a:r>
              <a:rPr lang="en-CA" sz="4000" b="1" dirty="0">
                <a:solidFill>
                  <a:srgbClr val="0D4CB3"/>
                </a:solidFill>
                <a:latin typeface="Verdana" charset="0"/>
                <a:ea typeface="Verdana" charset="0"/>
                <a:cs typeface="Verdana" charset="0"/>
              </a:rPr>
              <a:t>Implications for Paris Ratcheting Mechanism</a:t>
            </a: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19</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501192614"/>
              </p:ext>
            </p:extLst>
          </p:nvPr>
        </p:nvGraphicFramePr>
        <p:xfrm>
          <a:off x="516036" y="1518767"/>
          <a:ext cx="7981952" cy="5055835"/>
        </p:xfrm>
        <a:graphic>
          <a:graphicData uri="http://schemas.openxmlformats.org/drawingml/2006/table">
            <a:tbl>
              <a:tblPr firstRow="1" bandRow="1">
                <a:tableStyleId>{5C22544A-7EE6-4342-B048-85BDC9FD1C3A}</a:tableStyleId>
              </a:tblPr>
              <a:tblGrid>
                <a:gridCol w="1995488">
                  <a:extLst>
                    <a:ext uri="{9D8B030D-6E8A-4147-A177-3AD203B41FA5}">
                      <a16:colId xmlns:a16="http://schemas.microsoft.com/office/drawing/2014/main" val="20000"/>
                    </a:ext>
                  </a:extLst>
                </a:gridCol>
                <a:gridCol w="1357312">
                  <a:extLst>
                    <a:ext uri="{9D8B030D-6E8A-4147-A177-3AD203B41FA5}">
                      <a16:colId xmlns:a16="http://schemas.microsoft.com/office/drawing/2014/main" val="20001"/>
                    </a:ext>
                  </a:extLst>
                </a:gridCol>
                <a:gridCol w="2455764">
                  <a:extLst>
                    <a:ext uri="{9D8B030D-6E8A-4147-A177-3AD203B41FA5}">
                      <a16:colId xmlns:a16="http://schemas.microsoft.com/office/drawing/2014/main" val="20002"/>
                    </a:ext>
                  </a:extLst>
                </a:gridCol>
                <a:gridCol w="2173388">
                  <a:extLst>
                    <a:ext uri="{9D8B030D-6E8A-4147-A177-3AD203B41FA5}">
                      <a16:colId xmlns:a16="http://schemas.microsoft.com/office/drawing/2014/main" val="20003"/>
                    </a:ext>
                  </a:extLst>
                </a:gridCol>
              </a:tblGrid>
              <a:tr h="1299245">
                <a:tc rowSpan="2" gridSpan="2">
                  <a:txBody>
                    <a:bodyPr/>
                    <a:lstStyle/>
                    <a:p>
                      <a:endParaRPr lang="en-CA" b="1" dirty="0">
                        <a:solidFill>
                          <a:schemeClr val="bg1"/>
                        </a:solidFill>
                      </a:endParaRPr>
                    </a:p>
                  </a:txBody>
                  <a:tcPr>
                    <a:solidFill>
                      <a:srgbClr val="0D4CB3"/>
                    </a:solidFill>
                  </a:tcPr>
                </a:tc>
                <a:tc rowSpan="2" hMerge="1">
                  <a:txBody>
                    <a:bodyPr/>
                    <a:lstStyle/>
                    <a:p>
                      <a:endParaRPr lang="en-CA"/>
                    </a:p>
                  </a:txBody>
                  <a:tcPr/>
                </a:tc>
                <a:tc gridSpan="2">
                  <a:txBody>
                    <a:bodyPr/>
                    <a:lstStyle/>
                    <a:p>
                      <a:pPr algn="ctr"/>
                      <a:r>
                        <a:rPr lang="en-CA" sz="2800" b="1" dirty="0">
                          <a:solidFill>
                            <a:schemeClr val="bg1"/>
                          </a:solidFill>
                        </a:rPr>
                        <a:t>NDC reflects fair</a:t>
                      </a:r>
                      <a:r>
                        <a:rPr lang="en-CA" sz="2800" b="1" baseline="0" dirty="0">
                          <a:solidFill>
                            <a:schemeClr val="bg1"/>
                          </a:solidFill>
                        </a:rPr>
                        <a:t> share</a:t>
                      </a:r>
                      <a:br>
                        <a:rPr lang="en-CA" sz="2800" b="1" baseline="0" dirty="0">
                          <a:solidFill>
                            <a:schemeClr val="bg1"/>
                          </a:solidFill>
                        </a:rPr>
                      </a:br>
                      <a:r>
                        <a:rPr lang="en-CA" sz="2800" b="1" baseline="0" dirty="0">
                          <a:solidFill>
                            <a:schemeClr val="bg1"/>
                          </a:solidFill>
                        </a:rPr>
                        <a:t>(mitigation + support)</a:t>
                      </a:r>
                      <a:endParaRPr lang="en-CA" sz="2800" b="1" dirty="0">
                        <a:solidFill>
                          <a:schemeClr val="bg1"/>
                        </a:solidFill>
                      </a:endParaRPr>
                    </a:p>
                  </a:txBody>
                  <a:tcPr anchor="ctr">
                    <a:solidFill>
                      <a:srgbClr val="0D4CB3"/>
                    </a:solidFill>
                  </a:tcPr>
                </a:tc>
                <a:tc hMerge="1">
                  <a:txBody>
                    <a:bodyPr/>
                    <a:lstStyle/>
                    <a:p>
                      <a:endParaRPr lang="en-CA" dirty="0"/>
                    </a:p>
                  </a:txBody>
                  <a:tcPr/>
                </a:tc>
                <a:extLst>
                  <a:ext uri="{0D108BD9-81ED-4DB2-BD59-A6C34878D82A}">
                    <a16:rowId xmlns:a16="http://schemas.microsoft.com/office/drawing/2014/main" val="10000"/>
                  </a:ext>
                </a:extLst>
              </a:tr>
              <a:tr h="902865">
                <a:tc gridSpan="2" vMerge="1">
                  <a:txBody>
                    <a:bodyPr/>
                    <a:lstStyle/>
                    <a:p>
                      <a:endParaRPr lang="en-CA" dirty="0"/>
                    </a:p>
                  </a:txBody>
                  <a:tcPr/>
                </a:tc>
                <a:tc hMerge="1" vMerge="1">
                  <a:txBody>
                    <a:bodyPr/>
                    <a:lstStyle/>
                    <a:p>
                      <a:endParaRPr lang="en-CA" dirty="0"/>
                    </a:p>
                  </a:txBody>
                  <a:tcPr/>
                </a:tc>
                <a:tc>
                  <a:txBody>
                    <a:bodyPr/>
                    <a:lstStyle/>
                    <a:p>
                      <a:pPr algn="ctr"/>
                      <a:r>
                        <a:rPr lang="en-CA" sz="2800" b="1" dirty="0">
                          <a:solidFill>
                            <a:schemeClr val="bg1"/>
                          </a:solidFill>
                        </a:rPr>
                        <a:t>no</a:t>
                      </a:r>
                    </a:p>
                  </a:txBody>
                  <a:tcPr anchor="ctr">
                    <a:solidFill>
                      <a:srgbClr val="0D4CB3"/>
                    </a:solidFill>
                  </a:tcPr>
                </a:tc>
                <a:tc>
                  <a:txBody>
                    <a:bodyPr/>
                    <a:lstStyle/>
                    <a:p>
                      <a:pPr algn="ctr"/>
                      <a:r>
                        <a:rPr lang="en-CA" sz="2800" b="1" dirty="0">
                          <a:solidFill>
                            <a:schemeClr val="bg1"/>
                          </a:solidFill>
                        </a:rPr>
                        <a:t>yes</a:t>
                      </a:r>
                    </a:p>
                  </a:txBody>
                  <a:tcPr anchor="ctr">
                    <a:solidFill>
                      <a:srgbClr val="0D4CB3"/>
                    </a:solidFill>
                  </a:tcPr>
                </a:tc>
                <a:extLst>
                  <a:ext uri="{0D108BD9-81ED-4DB2-BD59-A6C34878D82A}">
                    <a16:rowId xmlns:a16="http://schemas.microsoft.com/office/drawing/2014/main" val="10001"/>
                  </a:ext>
                </a:extLst>
              </a:tr>
              <a:tr h="1299245">
                <a:tc rowSpan="2">
                  <a:txBody>
                    <a:bodyPr/>
                    <a:lstStyle/>
                    <a:p>
                      <a:pPr algn="ctr"/>
                      <a:r>
                        <a:rPr lang="en-CA" sz="2800" b="1" dirty="0">
                          <a:solidFill>
                            <a:schemeClr val="bg1"/>
                          </a:solidFill>
                        </a:rPr>
                        <a:t>Fair shares exceeds full mitigation potential</a:t>
                      </a:r>
                    </a:p>
                  </a:txBody>
                  <a:tcPr vert="vert270" anchor="ctr">
                    <a:solidFill>
                      <a:srgbClr val="0D4CB3"/>
                    </a:solidFill>
                  </a:tcPr>
                </a:tc>
                <a:tc>
                  <a:txBody>
                    <a:bodyPr/>
                    <a:lstStyle/>
                    <a:p>
                      <a:pPr algn="ctr"/>
                      <a:r>
                        <a:rPr lang="en-CA" sz="2800" b="1" dirty="0">
                          <a:solidFill>
                            <a:schemeClr val="bg1"/>
                          </a:solidFill>
                        </a:rPr>
                        <a:t>no</a:t>
                      </a:r>
                    </a:p>
                  </a:txBody>
                  <a:tcPr vert="vert270" anchor="ctr">
                    <a:solidFill>
                      <a:srgbClr val="0D4CB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400" dirty="0"/>
                        <a:t>at least fair share as unconditional</a:t>
                      </a:r>
                      <a:r>
                        <a:rPr lang="en-CA" sz="2400" baseline="0" dirty="0"/>
                        <a:t> + more as conditional</a:t>
                      </a:r>
                      <a:endParaRPr lang="en-CA"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400" dirty="0"/>
                        <a:t>deeper conditional</a:t>
                      </a:r>
                      <a:r>
                        <a:rPr lang="en-CA" sz="2400" baseline="0" dirty="0"/>
                        <a:t> mitigation NDC</a:t>
                      </a:r>
                      <a:endParaRPr lang="en-CA" sz="2400" dirty="0"/>
                    </a:p>
                  </a:txBody>
                  <a:tcPr anchor="ctr"/>
                </a:tc>
                <a:extLst>
                  <a:ext uri="{0D108BD9-81ED-4DB2-BD59-A6C34878D82A}">
                    <a16:rowId xmlns:a16="http://schemas.microsoft.com/office/drawing/2014/main" val="10002"/>
                  </a:ext>
                </a:extLst>
              </a:tr>
              <a:tr h="1299245">
                <a:tc vMerge="1">
                  <a:txBody>
                    <a:bodyPr/>
                    <a:lstStyle/>
                    <a:p>
                      <a:endParaRPr lang="en-CA" dirty="0"/>
                    </a:p>
                  </a:txBody>
                  <a:tcPr/>
                </a:tc>
                <a:tc>
                  <a:txBody>
                    <a:bodyPr/>
                    <a:lstStyle/>
                    <a:p>
                      <a:pPr algn="ctr"/>
                      <a:r>
                        <a:rPr lang="en-CA" sz="2800" b="1" dirty="0">
                          <a:solidFill>
                            <a:schemeClr val="bg1"/>
                          </a:solidFill>
                        </a:rPr>
                        <a:t>yes</a:t>
                      </a:r>
                    </a:p>
                  </a:txBody>
                  <a:tcPr vert="vert270" anchor="ctr">
                    <a:solidFill>
                      <a:srgbClr val="0D4CB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400" dirty="0"/>
                        <a:t>deeper</a:t>
                      </a:r>
                      <a:r>
                        <a:rPr lang="en-CA" sz="2400" baseline="0" dirty="0"/>
                        <a:t> domestic ambition and provision of MOI</a:t>
                      </a:r>
                      <a:endParaRPr lang="en-CA"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400" dirty="0"/>
                        <a:t>{currently</a:t>
                      </a:r>
                      <a:r>
                        <a:rPr lang="en-CA" sz="2400" baseline="0" dirty="0"/>
                        <a:t> empty set}</a:t>
                      </a:r>
                      <a:endParaRPr lang="en-CA" sz="2400" dirty="0"/>
                    </a:p>
                  </a:txBody>
                  <a:tcPr anchor="ctr"/>
                </a:tc>
                <a:extLst>
                  <a:ext uri="{0D108BD9-81ED-4DB2-BD59-A6C34878D82A}">
                    <a16:rowId xmlns:a16="http://schemas.microsoft.com/office/drawing/2014/main" val="10003"/>
                  </a:ext>
                </a:extLst>
              </a:tr>
            </a:tbl>
          </a:graphicData>
        </a:graphic>
      </p:graphicFrame>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34" y="1518767"/>
            <a:ext cx="3949784" cy="1224433"/>
          </a:xfrm>
          <a:prstGeom prst="rect">
            <a:avLst/>
          </a:prstGeom>
        </p:spPr>
      </p:pic>
    </p:spTree>
    <p:extLst>
      <p:ext uri="{BB962C8B-B14F-4D97-AF65-F5344CB8AC3E}">
        <p14:creationId xmlns:p14="http://schemas.microsoft.com/office/powerpoint/2010/main" val="859166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2</a:t>
            </a:fld>
            <a:endParaRPr lang="en-US" dirty="0">
              <a:solidFill>
                <a:prstClr val="black">
                  <a:tint val="75000"/>
                </a:prstClr>
              </a:solidFill>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60806" y="4724400"/>
            <a:ext cx="1411054" cy="1993392"/>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4731445"/>
            <a:ext cx="1441048" cy="1989704"/>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60381" y="4750900"/>
            <a:ext cx="1409692" cy="1993392"/>
          </a:xfrm>
          <a:prstGeom prst="rect">
            <a:avLst/>
          </a:prstGeom>
        </p:spPr>
      </p:pic>
      <p:sp>
        <p:nvSpPr>
          <p:cNvPr id="12" name="Rectangle 11"/>
          <p:cNvSpPr/>
          <p:nvPr/>
        </p:nvSpPr>
        <p:spPr>
          <a:xfrm>
            <a:off x="5395278" y="4876800"/>
            <a:ext cx="4572000" cy="646331"/>
          </a:xfrm>
          <a:prstGeom prst="rect">
            <a:avLst/>
          </a:prstGeom>
        </p:spPr>
        <p:txBody>
          <a:bodyPr>
            <a:spAutoFit/>
          </a:bodyPr>
          <a:lstStyle/>
          <a:p>
            <a:r>
              <a:rPr lang="en-CA" dirty="0">
                <a:solidFill>
                  <a:srgbClr val="0D4CB3"/>
                </a:solidFill>
              </a:rPr>
              <a:t>Full list and sign-on form: </a:t>
            </a:r>
            <a:r>
              <a:rPr lang="en-CA" u="sng" dirty="0" err="1">
                <a:solidFill>
                  <a:srgbClr val="0D4CB3"/>
                </a:solidFill>
              </a:rPr>
              <a:t>CivilSocietyReview.org</a:t>
            </a:r>
            <a:r>
              <a:rPr lang="en-CA" u="sng" dirty="0">
                <a:solidFill>
                  <a:srgbClr val="0D4CB3"/>
                </a:solidFill>
              </a:rPr>
              <a:t>/groups2018 </a:t>
            </a:r>
          </a:p>
        </p:txBody>
      </p:sp>
      <p:sp>
        <p:nvSpPr>
          <p:cNvPr id="3" name="TextBox 2">
            <a:extLst>
              <a:ext uri="{FF2B5EF4-FFF2-40B4-BE49-F238E27FC236}">
                <a16:creationId xmlns:a16="http://schemas.microsoft.com/office/drawing/2014/main" id="{65CEFBF4-0AF7-E840-9F17-B53106AC8A2E}"/>
              </a:ext>
            </a:extLst>
          </p:cNvPr>
          <p:cNvSpPr txBox="1"/>
          <p:nvPr/>
        </p:nvSpPr>
        <p:spPr>
          <a:xfrm>
            <a:off x="0" y="-14591"/>
            <a:ext cx="9144000" cy="4738991"/>
          </a:xfrm>
          <a:prstGeom prst="rect">
            <a:avLst/>
          </a:prstGeom>
          <a:noFill/>
        </p:spPr>
        <p:txBody>
          <a:bodyPr wrap="square" numCol="5" rtlCol="0">
            <a:spAutoFit/>
          </a:bodyPr>
          <a:lstStyle/>
          <a:p>
            <a:pPr marL="47625" indent="-47625"/>
            <a:r>
              <a:rPr lang="en-US" sz="800" b="1" dirty="0"/>
              <a:t>INTERNATIONAL</a:t>
            </a:r>
            <a:endParaRPr lang="en-US" sz="600" b="1" dirty="0"/>
          </a:p>
          <a:p>
            <a:pPr marL="47625" indent="-47625"/>
            <a:r>
              <a:rPr lang="en-US" sz="600" dirty="0"/>
              <a:t>•	350.org</a:t>
            </a:r>
          </a:p>
          <a:p>
            <a:pPr marL="47625" indent="-47625"/>
            <a:r>
              <a:rPr lang="en-US" sz="600" dirty="0"/>
              <a:t>•	ACT Alliance</a:t>
            </a:r>
          </a:p>
          <a:p>
            <a:pPr marL="47625" indent="-47625"/>
            <a:r>
              <a:rPr lang="en-US" sz="600" dirty="0"/>
              <a:t>•	ActionAid International</a:t>
            </a:r>
          </a:p>
          <a:p>
            <a:pPr marL="47625" indent="-47625"/>
            <a:r>
              <a:rPr lang="en-US" sz="600" dirty="0"/>
              <a:t>•	CARE International</a:t>
            </a:r>
          </a:p>
          <a:p>
            <a:pPr marL="47625" indent="-47625"/>
            <a:r>
              <a:rPr lang="en-US" sz="600" dirty="0"/>
              <a:t>•	Center for International Environmental Law (CIEL)</a:t>
            </a:r>
          </a:p>
          <a:p>
            <a:pPr marL="47625" indent="-47625"/>
            <a:r>
              <a:rPr lang="en-US" sz="600" dirty="0"/>
              <a:t>•	Christian Aid</a:t>
            </a:r>
          </a:p>
          <a:p>
            <a:pPr marL="47625" indent="-47625"/>
            <a:r>
              <a:rPr lang="en-US" sz="600" dirty="0"/>
              <a:t>•	Church World Service</a:t>
            </a:r>
          </a:p>
          <a:p>
            <a:pPr marL="47625" indent="-47625"/>
            <a:r>
              <a:rPr lang="en-US" sz="600" dirty="0"/>
              <a:t>•	CIDSE</a:t>
            </a:r>
          </a:p>
          <a:p>
            <a:pPr marL="47625" indent="-47625"/>
            <a:r>
              <a:rPr lang="en-US" sz="600" dirty="0"/>
              <a:t>•	Climate Action Network International</a:t>
            </a:r>
          </a:p>
          <a:p>
            <a:pPr marL="47625" indent="-47625"/>
            <a:r>
              <a:rPr lang="en-US" sz="600" dirty="0"/>
              <a:t>•	Corporate Accountability International</a:t>
            </a:r>
          </a:p>
          <a:p>
            <a:pPr marL="47625" indent="-47625"/>
            <a:r>
              <a:rPr lang="en-US" sz="600" dirty="0"/>
              <a:t>•	Fast for the Climate</a:t>
            </a:r>
          </a:p>
          <a:p>
            <a:pPr marL="47625" indent="-47625"/>
            <a:r>
              <a:rPr lang="en-US" sz="600" dirty="0"/>
              <a:t>•	Friends of the Earth International</a:t>
            </a:r>
          </a:p>
          <a:p>
            <a:pPr marL="47625" indent="-47625"/>
            <a:r>
              <a:rPr lang="en-US" sz="600" dirty="0"/>
              <a:t>•	Global Catholic Climate Movement</a:t>
            </a:r>
          </a:p>
          <a:p>
            <a:pPr marL="47625" indent="-47625"/>
            <a:r>
              <a:rPr lang="en-US" sz="600" dirty="0"/>
              <a:t>•	Global Policy Forum</a:t>
            </a:r>
          </a:p>
          <a:p>
            <a:pPr marL="47625" indent="-47625"/>
            <a:r>
              <a:rPr lang="en-US" sz="600" dirty="0"/>
              <a:t>•	IBON International</a:t>
            </a:r>
          </a:p>
          <a:p>
            <a:pPr marL="47625" indent="-47625"/>
            <a:r>
              <a:rPr lang="en-US" sz="600" dirty="0"/>
              <a:t>•	International Trade Union Confederation (ITUC)</a:t>
            </a:r>
          </a:p>
          <a:p>
            <a:pPr marL="47625" indent="-47625"/>
            <a:r>
              <a:rPr lang="en-US" sz="600" dirty="0"/>
              <a:t>•	Islamic Relief Worldwide</a:t>
            </a:r>
          </a:p>
          <a:p>
            <a:pPr marL="47625" indent="-47625"/>
            <a:r>
              <a:rPr lang="en-US" sz="600" dirty="0"/>
              <a:t>•	LDC News</a:t>
            </a:r>
          </a:p>
          <a:p>
            <a:pPr marL="47625" indent="-47625"/>
            <a:r>
              <a:rPr lang="en-US" sz="600" dirty="0"/>
              <a:t>•	LDC Watch International</a:t>
            </a:r>
          </a:p>
          <a:p>
            <a:pPr marL="47625" indent="-47625"/>
            <a:r>
              <a:rPr lang="en-US" sz="600" dirty="0"/>
              <a:t>•	</a:t>
            </a:r>
            <a:r>
              <a:rPr lang="en-US" sz="600" dirty="0" err="1"/>
              <a:t>Maryknoll</a:t>
            </a:r>
            <a:r>
              <a:rPr lang="en-US" sz="600" dirty="0"/>
              <a:t> Office for Global Concerns</a:t>
            </a:r>
          </a:p>
          <a:p>
            <a:pPr marL="47625" indent="-47625"/>
            <a:r>
              <a:rPr lang="en-US" sz="600" dirty="0"/>
              <a:t>•	Oil Change International</a:t>
            </a:r>
          </a:p>
          <a:p>
            <a:pPr marL="47625" indent="-47625"/>
            <a:r>
              <a:rPr lang="en-US" sz="600" dirty="0"/>
              <a:t>•	Oxfam</a:t>
            </a:r>
          </a:p>
          <a:p>
            <a:pPr marL="47625" indent="-47625"/>
            <a:r>
              <a:rPr lang="en-US" sz="600" dirty="0"/>
              <a:t>•	Rainforest Action Network</a:t>
            </a:r>
          </a:p>
          <a:p>
            <a:pPr marL="47625" indent="-47625"/>
            <a:r>
              <a:rPr lang="en-US" sz="600" dirty="0"/>
              <a:t>•	War on Want</a:t>
            </a:r>
          </a:p>
          <a:p>
            <a:pPr marL="47625" indent="-47625"/>
            <a:r>
              <a:rPr lang="en-US" sz="600" dirty="0"/>
              <a:t>•	What Next? Forum</a:t>
            </a:r>
          </a:p>
          <a:p>
            <a:pPr marL="47625" indent="-47625"/>
            <a:r>
              <a:rPr lang="en-US" sz="600" dirty="0"/>
              <a:t>•	WWF International</a:t>
            </a:r>
          </a:p>
          <a:p>
            <a:pPr marL="47625" indent="-47625"/>
            <a:r>
              <a:rPr lang="en-US" sz="800" b="1" dirty="0"/>
              <a:t>REGIONAL</a:t>
            </a:r>
            <a:endParaRPr lang="en-US" sz="600" b="1" dirty="0"/>
          </a:p>
          <a:p>
            <a:pPr marL="47625" indent="-47625"/>
            <a:r>
              <a:rPr lang="en-US" sz="600" dirty="0"/>
              <a:t>•	African Women’s Economic Policy Network (AWEPON)</a:t>
            </a:r>
          </a:p>
          <a:p>
            <a:pPr marL="47625" indent="-47625"/>
            <a:r>
              <a:rPr lang="en-US" sz="600" dirty="0"/>
              <a:t>•	Arab NGO Network for Development</a:t>
            </a:r>
          </a:p>
          <a:p>
            <a:pPr marL="47625" indent="-47625"/>
            <a:r>
              <a:rPr lang="en-US" sz="600" dirty="0"/>
              <a:t>•	Asia Pacific Forum on Women, Law and Development</a:t>
            </a:r>
          </a:p>
          <a:p>
            <a:pPr marL="47625" indent="-47625"/>
            <a:r>
              <a:rPr lang="en-US" sz="600" dirty="0"/>
              <a:t>•	Asian Peoples Movement on Debt and Development</a:t>
            </a:r>
          </a:p>
          <a:p>
            <a:pPr marL="47625" indent="-47625"/>
            <a:r>
              <a:rPr lang="en-US" sz="600" dirty="0"/>
              <a:t>•	Catholic Youth Network for Environmental Sustainability in Africa (CYNESA)</a:t>
            </a:r>
          </a:p>
          <a:p>
            <a:pPr marL="47625" indent="-47625"/>
            <a:r>
              <a:rPr lang="en-US" sz="600" dirty="0"/>
              <a:t>•	Climate Action Network South Asia</a:t>
            </a:r>
          </a:p>
          <a:p>
            <a:pPr marL="47625" indent="-47625"/>
            <a:r>
              <a:rPr lang="en-US" sz="600" dirty="0"/>
              <a:t>•	Friends of the Earth Europe</a:t>
            </a:r>
          </a:p>
          <a:p>
            <a:pPr marL="47625" indent="-47625"/>
            <a:r>
              <a:rPr lang="en-US" sz="600" dirty="0"/>
              <a:t>•	Health of Mother Earth Foundation (HOMEF)</a:t>
            </a:r>
          </a:p>
          <a:p>
            <a:pPr marL="47625" indent="-47625"/>
            <a:r>
              <a:rPr lang="en-US" sz="600" dirty="0"/>
              <a:t>•	</a:t>
            </a:r>
            <a:r>
              <a:rPr lang="en-US" sz="600" dirty="0" err="1"/>
              <a:t>Jeunes</a:t>
            </a:r>
            <a:r>
              <a:rPr lang="en-US" sz="600" dirty="0"/>
              <a:t> </a:t>
            </a:r>
            <a:r>
              <a:rPr lang="en-US" sz="600" dirty="0" err="1"/>
              <a:t>Volontaires</a:t>
            </a:r>
            <a:r>
              <a:rPr lang="en-US" sz="600" dirty="0"/>
              <a:t> pour </a:t>
            </a:r>
            <a:r>
              <a:rPr lang="en-US" sz="600" dirty="0" err="1"/>
              <a:t>l’Environnement</a:t>
            </a:r>
            <a:r>
              <a:rPr lang="en-US" sz="600" dirty="0"/>
              <a:t>-International</a:t>
            </a:r>
          </a:p>
          <a:p>
            <a:pPr marL="47625" indent="-47625"/>
            <a:r>
              <a:rPr lang="en-US" sz="600" dirty="0"/>
              <a:t>•	Migrant Forum in Asia</a:t>
            </a:r>
          </a:p>
          <a:p>
            <a:pPr marL="47625" indent="-47625"/>
            <a:r>
              <a:rPr lang="en-US" sz="600" dirty="0"/>
              <a:t>•	Pan African Climate Justice Alliance (PACJA)</a:t>
            </a:r>
          </a:p>
          <a:p>
            <a:pPr marL="47625" indent="-47625"/>
            <a:r>
              <a:rPr lang="en-US" sz="600" dirty="0"/>
              <a:t>•	Society for Development Alternatives</a:t>
            </a:r>
          </a:p>
          <a:p>
            <a:pPr marL="47625" indent="-47625"/>
            <a:r>
              <a:rPr lang="en-US" sz="600" dirty="0"/>
              <a:t>•	South Asia Alliance for Poverty Eradication (SAAPE)</a:t>
            </a:r>
          </a:p>
          <a:p>
            <a:pPr marL="47625" indent="-47625"/>
            <a:r>
              <a:rPr lang="en-US" sz="600" dirty="0"/>
              <a:t>•	</a:t>
            </a:r>
            <a:r>
              <a:rPr lang="en-US" sz="600" dirty="0" err="1"/>
              <a:t>WoMin</a:t>
            </a:r>
            <a:r>
              <a:rPr lang="en-US" sz="600" dirty="0"/>
              <a:t> African Alliance</a:t>
            </a:r>
          </a:p>
          <a:p>
            <a:pPr marL="47625" indent="-47625"/>
            <a:r>
              <a:rPr lang="en-US" sz="600" dirty="0"/>
              <a:t>•	Young Friends of the Earth Europe</a:t>
            </a:r>
          </a:p>
          <a:p>
            <a:pPr marL="47625" indent="-47625"/>
            <a:r>
              <a:rPr lang="en-US" sz="800" b="1" dirty="0"/>
              <a:t>AFRICA</a:t>
            </a:r>
            <a:endParaRPr lang="en-US" sz="600" b="1" dirty="0"/>
          </a:p>
          <a:p>
            <a:pPr marL="47625" indent="-47625"/>
            <a:r>
              <a:rPr lang="en-US" sz="600" dirty="0"/>
              <a:t>•	</a:t>
            </a:r>
            <a:r>
              <a:rPr lang="en-US" sz="600" dirty="0" err="1"/>
              <a:t>Abibiman</a:t>
            </a:r>
            <a:r>
              <a:rPr lang="en-US" sz="600" dirty="0"/>
              <a:t> Foundation, Ghana</a:t>
            </a:r>
          </a:p>
          <a:p>
            <a:pPr marL="47625" indent="-47625"/>
            <a:r>
              <a:rPr lang="en-US" sz="600" dirty="0"/>
              <a:t>•	APEDDUB, Tunisia</a:t>
            </a:r>
          </a:p>
          <a:p>
            <a:pPr marL="47625" indent="-47625"/>
            <a:r>
              <a:rPr lang="en-US" sz="600" dirty="0"/>
              <a:t>•	Centre for Environment Justice, Zambia</a:t>
            </a:r>
          </a:p>
          <a:p>
            <a:pPr marL="47625" indent="-47625"/>
            <a:r>
              <a:rPr lang="en-US" sz="600" dirty="0"/>
              <a:t>•	Ecological Christian </a:t>
            </a:r>
            <a:r>
              <a:rPr lang="en-US" sz="600" dirty="0" err="1"/>
              <a:t>Organisation</a:t>
            </a:r>
            <a:r>
              <a:rPr lang="en-US" sz="600" dirty="0"/>
              <a:t> (ECO), Uganda</a:t>
            </a:r>
          </a:p>
          <a:p>
            <a:pPr marL="47625" indent="-47625"/>
            <a:r>
              <a:rPr lang="en-US" sz="600" dirty="0"/>
              <a:t>•	Energy Democracy Initiative, South Africa</a:t>
            </a:r>
          </a:p>
          <a:p>
            <a:pPr marL="47625" indent="-47625"/>
            <a:r>
              <a:rPr lang="en-US" sz="600" dirty="0"/>
              <a:t>•	Institute for Economic Research on Innovation, South Africa</a:t>
            </a:r>
          </a:p>
          <a:p>
            <a:pPr marL="47625" indent="-47625"/>
            <a:r>
              <a:rPr lang="en-US" sz="600" dirty="0"/>
              <a:t>•	</a:t>
            </a:r>
            <a:r>
              <a:rPr lang="en-US" sz="600" dirty="0" err="1"/>
              <a:t>Labour</a:t>
            </a:r>
            <a:r>
              <a:rPr lang="en-US" sz="600" dirty="0"/>
              <a:t> and Economic Development Research Institute of Zimbabwe</a:t>
            </a:r>
          </a:p>
          <a:p>
            <a:pPr marL="47625" indent="-47625"/>
            <a:r>
              <a:rPr lang="en-US" sz="600" dirty="0"/>
              <a:t>•	</a:t>
            </a:r>
            <a:r>
              <a:rPr lang="en-US" sz="600" dirty="0" err="1"/>
              <a:t>Labour</a:t>
            </a:r>
            <a:r>
              <a:rPr lang="en-US" sz="600" dirty="0"/>
              <a:t>, Health and Human Rights Development Centre, Nigeria</a:t>
            </a:r>
          </a:p>
          <a:p>
            <a:pPr marL="47625" indent="-47625"/>
            <a:r>
              <a:rPr lang="en-US" sz="600" dirty="0"/>
              <a:t>•	ORAM (Rural Organization for Mutual Support), Mozambique</a:t>
            </a:r>
          </a:p>
          <a:p>
            <a:pPr marL="47625" indent="-47625"/>
            <a:r>
              <a:rPr lang="en-US" sz="600" dirty="0"/>
              <a:t>•	Pesticide Action Network – Mauritius</a:t>
            </a:r>
          </a:p>
          <a:p>
            <a:pPr marL="47625" indent="-47625"/>
            <a:r>
              <a:rPr lang="en-US" sz="600" dirty="0"/>
              <a:t>•	Project 90 by 2030, South Africa</a:t>
            </a:r>
          </a:p>
          <a:p>
            <a:pPr marL="47625" indent="-47625"/>
            <a:r>
              <a:rPr lang="en-US" sz="600" dirty="0"/>
              <a:t>•	</a:t>
            </a:r>
            <a:r>
              <a:rPr lang="en-US" sz="600" dirty="0" err="1"/>
              <a:t>Reseau</a:t>
            </a:r>
            <a:r>
              <a:rPr lang="en-US" sz="600" dirty="0"/>
              <a:t> sur le </a:t>
            </a:r>
            <a:r>
              <a:rPr lang="en-US" sz="600" dirty="0" err="1"/>
              <a:t>Changement</a:t>
            </a:r>
            <a:r>
              <a:rPr lang="en-US" sz="600" dirty="0"/>
              <a:t> </a:t>
            </a:r>
            <a:r>
              <a:rPr lang="en-US" sz="600" dirty="0" err="1"/>
              <a:t>Climatique</a:t>
            </a:r>
            <a:r>
              <a:rPr lang="en-US" sz="600" dirty="0"/>
              <a:t> RDC/ DRC Climate Change Network</a:t>
            </a:r>
          </a:p>
          <a:p>
            <a:pPr marL="47625" indent="-47625"/>
            <a:r>
              <a:rPr lang="en-US" sz="600" dirty="0"/>
              <a:t>•	Somali Climate Change Network (SCCN)</a:t>
            </a:r>
          </a:p>
          <a:p>
            <a:pPr marL="47625" indent="-47625"/>
            <a:r>
              <a:rPr lang="en-US" sz="600" dirty="0"/>
              <a:t>•	Third World Institute, Uruguay</a:t>
            </a:r>
          </a:p>
          <a:p>
            <a:pPr marL="47625" indent="-47625"/>
            <a:r>
              <a:rPr lang="en-US" sz="600" dirty="0"/>
              <a:t>•	Uganda Coalition for Sustainable Development</a:t>
            </a:r>
          </a:p>
          <a:p>
            <a:pPr marL="47625" indent="-47625"/>
            <a:r>
              <a:rPr lang="en-US" sz="800" b="1" dirty="0"/>
              <a:t>ASIA</a:t>
            </a:r>
            <a:endParaRPr lang="en-US" sz="600" b="1" dirty="0"/>
          </a:p>
          <a:p>
            <a:pPr marL="47625" indent="-47625"/>
            <a:r>
              <a:rPr lang="en-US" sz="600" dirty="0"/>
              <a:t>•	All India Hawkers Federation</a:t>
            </a:r>
          </a:p>
          <a:p>
            <a:pPr marL="47625" indent="-47625"/>
            <a:r>
              <a:rPr lang="en-US" sz="600" dirty="0"/>
              <a:t>•	All India Women Hawkers Federation</a:t>
            </a:r>
          </a:p>
          <a:p>
            <a:pPr marL="47625" indent="-47625"/>
            <a:r>
              <a:rPr lang="en-US" sz="600" dirty="0"/>
              <a:t>•	All Nepal Peasants Federation</a:t>
            </a:r>
          </a:p>
          <a:p>
            <a:pPr marL="47625" indent="-47625"/>
            <a:r>
              <a:rPr lang="en-US" sz="600" dirty="0"/>
              <a:t>•	All Nepal Women Association</a:t>
            </a:r>
          </a:p>
          <a:p>
            <a:pPr marL="47625" indent="-47625"/>
            <a:r>
              <a:rPr lang="en-US" sz="600" dirty="0"/>
              <a:t>•	All Nepal Youth Peasants’ Federation (Revolutionary)</a:t>
            </a:r>
          </a:p>
          <a:p>
            <a:pPr marL="47625" indent="-47625"/>
            <a:r>
              <a:rPr lang="en-US" sz="600" dirty="0"/>
              <a:t>•	</a:t>
            </a:r>
            <a:r>
              <a:rPr lang="en-US" sz="600" dirty="0" err="1"/>
              <a:t>Alyansa</a:t>
            </a:r>
            <a:r>
              <a:rPr lang="en-US" sz="600" dirty="0"/>
              <a:t> </a:t>
            </a:r>
            <a:r>
              <a:rPr lang="en-US" sz="600" dirty="0" err="1"/>
              <a:t>Tigil</a:t>
            </a:r>
            <a:r>
              <a:rPr lang="en-US" sz="600" dirty="0"/>
              <a:t> Mina (ATM) – Alliance Against Mining, Philippines</a:t>
            </a:r>
          </a:p>
          <a:p>
            <a:pPr marL="47625" indent="-47625"/>
            <a:r>
              <a:rPr lang="en-US" sz="600" dirty="0"/>
              <a:t>•	Archdiocese pf Manila Ministry on Ecology, Philippines</a:t>
            </a:r>
          </a:p>
          <a:p>
            <a:pPr marL="47625" indent="-47625"/>
            <a:r>
              <a:rPr lang="en-US" sz="600" dirty="0"/>
              <a:t>•	Bangladesh Adivasi Samity</a:t>
            </a:r>
          </a:p>
          <a:p>
            <a:pPr marL="47625" indent="-47625"/>
            <a:r>
              <a:rPr lang="en-US" sz="600" dirty="0"/>
              <a:t>•	Bangladesh </a:t>
            </a:r>
            <a:r>
              <a:rPr lang="en-US" sz="600" dirty="0" err="1"/>
              <a:t>Bakolight</a:t>
            </a:r>
            <a:r>
              <a:rPr lang="en-US" sz="600" dirty="0"/>
              <a:t> </a:t>
            </a:r>
            <a:r>
              <a:rPr lang="en-US" sz="600" dirty="0" err="1"/>
              <a:t>Shramik</a:t>
            </a:r>
            <a:r>
              <a:rPr lang="en-US" sz="600" dirty="0"/>
              <a:t> Union</a:t>
            </a:r>
          </a:p>
          <a:p>
            <a:pPr marL="47625" indent="-47625"/>
            <a:r>
              <a:rPr lang="en-US" sz="600" dirty="0"/>
              <a:t>•	Bangladesh </a:t>
            </a:r>
            <a:r>
              <a:rPr lang="en-US" sz="600" dirty="0" err="1"/>
              <a:t>Bhasman</a:t>
            </a:r>
            <a:r>
              <a:rPr lang="en-US" sz="600" dirty="0"/>
              <a:t> </a:t>
            </a:r>
            <a:r>
              <a:rPr lang="en-US" sz="600" dirty="0" err="1"/>
              <a:t>Nari</a:t>
            </a:r>
            <a:r>
              <a:rPr lang="en-US" sz="600" dirty="0"/>
              <a:t> </a:t>
            </a:r>
            <a:r>
              <a:rPr lang="en-US" sz="600" dirty="0" err="1"/>
              <a:t>Shramik</a:t>
            </a:r>
            <a:r>
              <a:rPr lang="en-US" sz="600" dirty="0"/>
              <a:t> Union</a:t>
            </a:r>
          </a:p>
          <a:p>
            <a:pPr marL="47625" indent="-47625"/>
            <a:r>
              <a:rPr lang="en-US" sz="600" dirty="0"/>
              <a:t>•	Bangladesh </a:t>
            </a:r>
            <a:r>
              <a:rPr lang="en-US" sz="600" dirty="0" err="1"/>
              <a:t>Bhasman</a:t>
            </a:r>
            <a:r>
              <a:rPr lang="en-US" sz="600" dirty="0"/>
              <a:t> </a:t>
            </a:r>
            <a:r>
              <a:rPr lang="en-US" sz="600" dirty="0" err="1"/>
              <a:t>Shramik</a:t>
            </a:r>
            <a:r>
              <a:rPr lang="en-US" sz="600" dirty="0"/>
              <a:t> Union</a:t>
            </a:r>
          </a:p>
          <a:p>
            <a:pPr marL="47625" indent="-47625"/>
            <a:r>
              <a:rPr lang="en-US" sz="600" dirty="0"/>
              <a:t>•	Bangladesh </a:t>
            </a:r>
            <a:r>
              <a:rPr lang="en-US" sz="600" dirty="0" err="1"/>
              <a:t>Bhumiheen</a:t>
            </a:r>
            <a:r>
              <a:rPr lang="en-US" sz="600" dirty="0"/>
              <a:t> Samity</a:t>
            </a:r>
          </a:p>
          <a:p>
            <a:pPr marL="47625" indent="-47625"/>
            <a:r>
              <a:rPr lang="en-US" sz="600" dirty="0"/>
              <a:t>•	Bangladesh </a:t>
            </a:r>
            <a:r>
              <a:rPr lang="en-US" sz="600" dirty="0" err="1"/>
              <a:t>Chhatra</a:t>
            </a:r>
            <a:r>
              <a:rPr lang="en-US" sz="600" dirty="0"/>
              <a:t> Sabha</a:t>
            </a:r>
          </a:p>
          <a:p>
            <a:pPr marL="47625" indent="-47625"/>
            <a:r>
              <a:rPr lang="en-US" sz="600" dirty="0"/>
              <a:t>•	Bangladesh </a:t>
            </a:r>
            <a:r>
              <a:rPr lang="en-US" sz="600" dirty="0" err="1"/>
              <a:t>Jubo</a:t>
            </a:r>
            <a:r>
              <a:rPr lang="en-US" sz="600" dirty="0"/>
              <a:t> Sabha</a:t>
            </a:r>
          </a:p>
          <a:p>
            <a:pPr marL="47625" indent="-47625"/>
            <a:r>
              <a:rPr lang="en-US" sz="600" dirty="0"/>
              <a:t>•	Bangladesh </a:t>
            </a:r>
            <a:r>
              <a:rPr lang="en-US" sz="600" dirty="0" err="1"/>
              <a:t>Kishani</a:t>
            </a:r>
            <a:r>
              <a:rPr lang="en-US" sz="600" dirty="0"/>
              <a:t> Sabha</a:t>
            </a:r>
          </a:p>
          <a:p>
            <a:pPr marL="47625" indent="-47625"/>
            <a:r>
              <a:rPr lang="en-US" sz="600" dirty="0"/>
              <a:t>•	Bangladesh </a:t>
            </a:r>
            <a:r>
              <a:rPr lang="en-US" sz="600" dirty="0" err="1"/>
              <a:t>Krishok</a:t>
            </a:r>
            <a:r>
              <a:rPr lang="en-US" sz="600" dirty="0"/>
              <a:t> Federation</a:t>
            </a:r>
          </a:p>
          <a:p>
            <a:pPr marL="47625" indent="-47625"/>
            <a:r>
              <a:rPr lang="en-US" sz="600" dirty="0"/>
              <a:t>•	Bangladesh Readymade Garment </a:t>
            </a:r>
            <a:r>
              <a:rPr lang="en-US" sz="600" dirty="0" err="1"/>
              <a:t>Shramik</a:t>
            </a:r>
            <a:r>
              <a:rPr lang="en-US" sz="600" dirty="0"/>
              <a:t> Federation</a:t>
            </a:r>
          </a:p>
          <a:p>
            <a:pPr marL="47625" indent="-47625"/>
            <a:r>
              <a:rPr lang="en-US" sz="600" dirty="0"/>
              <a:t>•	Bangladesh Rural Intellectuals’ Front</a:t>
            </a:r>
          </a:p>
          <a:p>
            <a:pPr marL="47625" indent="-47625"/>
            <a:r>
              <a:rPr lang="en-US" sz="600" dirty="0"/>
              <a:t>•	Bangladesh </a:t>
            </a:r>
            <a:r>
              <a:rPr lang="en-US" sz="600" dirty="0" err="1"/>
              <a:t>Shramik</a:t>
            </a:r>
            <a:r>
              <a:rPr lang="en-US" sz="600" dirty="0"/>
              <a:t> Federation</a:t>
            </a:r>
          </a:p>
          <a:p>
            <a:pPr marL="47625" indent="-47625"/>
            <a:r>
              <a:rPr lang="en-US" sz="600" dirty="0"/>
              <a:t>•	BCPH, India</a:t>
            </a:r>
          </a:p>
          <a:p>
            <a:pPr marL="47625" indent="-47625"/>
            <a:r>
              <a:rPr lang="en-US" sz="600" dirty="0"/>
              <a:t>•	</a:t>
            </a:r>
            <a:r>
              <a:rPr lang="en-US" sz="600" dirty="0" err="1"/>
              <a:t>Bulig</a:t>
            </a:r>
            <a:r>
              <a:rPr lang="en-US" sz="600" dirty="0"/>
              <a:t> </a:t>
            </a:r>
            <a:r>
              <a:rPr lang="en-US" sz="600" dirty="0" err="1"/>
              <a:t>Pilipina</a:t>
            </a:r>
            <a:r>
              <a:rPr lang="en-US" sz="600" dirty="0"/>
              <a:t>, Philippines</a:t>
            </a:r>
          </a:p>
          <a:p>
            <a:pPr marL="47625" indent="-47625"/>
            <a:r>
              <a:rPr lang="en-US" sz="600" dirty="0"/>
              <a:t>•	Campaign for Climate Justice Network, Nepal</a:t>
            </a:r>
          </a:p>
          <a:p>
            <a:pPr marL="47625" indent="-47625"/>
            <a:r>
              <a:rPr lang="en-US" sz="600" dirty="0"/>
              <a:t>•	Campaign for Good Governance (SUPRO), Bangladesh</a:t>
            </a:r>
          </a:p>
          <a:p>
            <a:pPr marL="47625" indent="-47625"/>
            <a:r>
              <a:rPr lang="en-US" sz="600" dirty="0"/>
              <a:t>•	Catholic Stewards of Creation, Inc., Philippines</a:t>
            </a:r>
          </a:p>
          <a:p>
            <a:pPr marL="47625" indent="-47625"/>
            <a:r>
              <a:rPr lang="en-US" sz="600" dirty="0"/>
              <a:t>•	Center for Energy, Ecology and Development, Philippines</a:t>
            </a:r>
          </a:p>
          <a:p>
            <a:pPr marL="47625" indent="-47625"/>
            <a:r>
              <a:rPr lang="en-US" sz="600" dirty="0"/>
              <a:t>•	Center for Participatory Research and Development-CPRD, Bangladesh</a:t>
            </a:r>
          </a:p>
          <a:p>
            <a:pPr marL="47625" indent="-47625"/>
            <a:r>
              <a:rPr lang="en-US" sz="600" dirty="0"/>
              <a:t>•	Center for Research and Development Nepal (CERDN)</a:t>
            </a:r>
          </a:p>
          <a:p>
            <a:pPr marL="47625" indent="-47625"/>
            <a:r>
              <a:rPr lang="en-US" sz="600" dirty="0"/>
              <a:t>•	Centre for Environmental Justice, Sri Lanka</a:t>
            </a:r>
          </a:p>
          <a:p>
            <a:pPr marL="47625" indent="-47625"/>
            <a:r>
              <a:rPr lang="en-US" sz="600" dirty="0"/>
              <a:t>•	Centre for Science and Environment, India</a:t>
            </a:r>
          </a:p>
          <a:p>
            <a:pPr marL="47625" indent="-47625"/>
            <a:r>
              <a:rPr lang="en-US" sz="600" dirty="0"/>
              <a:t>•	Centre for Technology and Development, India</a:t>
            </a:r>
          </a:p>
          <a:p>
            <a:pPr marL="47625" indent="-47625"/>
            <a:r>
              <a:rPr lang="en-US" sz="600" dirty="0"/>
              <a:t>•	Civic Concern Nepal (CCN), Nepal</a:t>
            </a:r>
          </a:p>
          <a:p>
            <a:pPr marL="47625" indent="-47625"/>
            <a:r>
              <a:rPr lang="en-US" sz="600" dirty="0"/>
              <a:t>•	Climate Watch Thailand</a:t>
            </a:r>
          </a:p>
          <a:p>
            <a:pPr marL="47625" indent="-47625"/>
            <a:r>
              <a:rPr lang="en-US" sz="600" dirty="0"/>
              <a:t>•	Commission on Justice, Peace and Creation, National Council of Churches in India</a:t>
            </a:r>
          </a:p>
          <a:p>
            <a:pPr marL="47625" indent="-47625"/>
            <a:r>
              <a:rPr lang="en-US" sz="600" dirty="0"/>
              <a:t>•	</a:t>
            </a:r>
            <a:r>
              <a:rPr lang="en-US" sz="600" dirty="0" err="1"/>
              <a:t>debtWATCH</a:t>
            </a:r>
            <a:r>
              <a:rPr lang="en-US" sz="600" dirty="0"/>
              <a:t> Indonesia</a:t>
            </a:r>
          </a:p>
          <a:p>
            <a:pPr marL="47625" indent="-47625"/>
            <a:r>
              <a:rPr lang="en-US" sz="600" dirty="0"/>
              <a:t>•	</a:t>
            </a:r>
            <a:r>
              <a:rPr lang="en-US" sz="600" dirty="0" err="1"/>
              <a:t>Digo</a:t>
            </a:r>
            <a:r>
              <a:rPr lang="en-US" sz="600" dirty="0"/>
              <a:t> </a:t>
            </a:r>
            <a:r>
              <a:rPr lang="en-US" sz="600" dirty="0" err="1"/>
              <a:t>Bikas</a:t>
            </a:r>
            <a:r>
              <a:rPr lang="en-US" sz="600" dirty="0"/>
              <a:t> Institute, Nepal</a:t>
            </a:r>
          </a:p>
          <a:p>
            <a:pPr marL="47625" indent="-47625"/>
            <a:r>
              <a:rPr lang="en-US" sz="600" dirty="0"/>
              <a:t>•	</a:t>
            </a:r>
            <a:r>
              <a:rPr lang="en-US" sz="600" dirty="0" err="1"/>
              <a:t>EcoHimal</a:t>
            </a:r>
            <a:r>
              <a:rPr lang="en-US" sz="600" dirty="0"/>
              <a:t> Nepal</a:t>
            </a:r>
          </a:p>
          <a:p>
            <a:pPr marL="47625" indent="-47625"/>
            <a:r>
              <a:rPr lang="en-US" sz="600" dirty="0"/>
              <a:t>•	Ecology Collective Association, Turkey</a:t>
            </a:r>
          </a:p>
          <a:p>
            <a:pPr marL="47625" indent="-47625"/>
            <a:r>
              <a:rPr lang="en-US" sz="600" dirty="0"/>
              <a:t>•	Environics Trust, India</a:t>
            </a:r>
          </a:p>
          <a:p>
            <a:pPr marL="47625" indent="-47625"/>
            <a:r>
              <a:rPr lang="en-US" sz="600" dirty="0"/>
              <a:t>•	Environmental Protection Society Malaysia</a:t>
            </a:r>
          </a:p>
          <a:p>
            <a:pPr marL="47625" indent="-47625"/>
            <a:r>
              <a:rPr lang="en-US" sz="600" dirty="0"/>
              <a:t>•	Equity and Justice Working Group Bangladesh (</a:t>
            </a:r>
            <a:r>
              <a:rPr lang="en-US" sz="600" dirty="0" err="1"/>
              <a:t>EquityBD</a:t>
            </a:r>
            <a:r>
              <a:rPr lang="en-US" sz="600" dirty="0"/>
              <a:t>)</a:t>
            </a:r>
          </a:p>
          <a:p>
            <a:pPr marL="47625" indent="-47625"/>
            <a:r>
              <a:rPr lang="en-US" sz="600" dirty="0"/>
              <a:t>•	Freedom from Debt Coalition, Philippines</a:t>
            </a:r>
          </a:p>
          <a:p>
            <a:pPr marL="47625" indent="-47625"/>
            <a:r>
              <a:rPr lang="en-US" sz="600" dirty="0"/>
              <a:t>•	</a:t>
            </a:r>
            <a:r>
              <a:rPr lang="en-US" sz="600" dirty="0" err="1"/>
              <a:t>Ganochhaya</a:t>
            </a:r>
            <a:r>
              <a:rPr lang="en-US" sz="600" dirty="0"/>
              <a:t> </a:t>
            </a:r>
            <a:r>
              <a:rPr lang="en-US" sz="600" dirty="0" err="1"/>
              <a:t>Sanskritic</a:t>
            </a:r>
            <a:r>
              <a:rPr lang="en-US" sz="600" dirty="0"/>
              <a:t> </a:t>
            </a:r>
            <a:r>
              <a:rPr lang="en-US" sz="600" dirty="0" err="1"/>
              <a:t>Kendro</a:t>
            </a:r>
            <a:r>
              <a:rPr lang="en-US" sz="600" dirty="0"/>
              <a:t>, Bangladesh</a:t>
            </a:r>
          </a:p>
          <a:p>
            <a:pPr marL="47625" indent="-47625"/>
            <a:r>
              <a:rPr lang="en-US" sz="600" dirty="0"/>
              <a:t>•	Himalaya Nithi Abhiyan India</a:t>
            </a:r>
          </a:p>
          <a:p>
            <a:pPr marL="47625" indent="-47625"/>
            <a:r>
              <a:rPr lang="en-US" sz="600" dirty="0"/>
              <a:t>•	Human Rights Alliance, Nepal</a:t>
            </a:r>
          </a:p>
          <a:p>
            <a:pPr marL="47625" indent="-47625"/>
            <a:r>
              <a:rPr lang="en-US" sz="600" dirty="0"/>
              <a:t>•	Indian Social Action Forum – INSAF</a:t>
            </a:r>
          </a:p>
          <a:p>
            <a:pPr marL="47625" indent="-47625"/>
            <a:r>
              <a:rPr lang="en-US" sz="600" dirty="0"/>
              <a:t>•	INSEDA, India</a:t>
            </a:r>
          </a:p>
          <a:p>
            <a:pPr marL="47625" indent="-47625"/>
            <a:r>
              <a:rPr lang="en-US" sz="600" dirty="0"/>
              <a:t>•	Integrated Regional Support Program, Pakistan</a:t>
            </a:r>
          </a:p>
          <a:p>
            <a:pPr marL="47625" indent="-47625"/>
            <a:r>
              <a:rPr lang="en-US" sz="600" dirty="0"/>
              <a:t>•	</a:t>
            </a:r>
            <a:r>
              <a:rPr lang="en-US" sz="600" dirty="0" err="1"/>
              <a:t>Jagaran</a:t>
            </a:r>
            <a:r>
              <a:rPr lang="en-US" sz="600" dirty="0"/>
              <a:t> Nepal</a:t>
            </a:r>
          </a:p>
          <a:p>
            <a:pPr marL="47625" indent="-47625"/>
            <a:r>
              <a:rPr lang="en-US" sz="600" dirty="0"/>
              <a:t>•	</a:t>
            </a:r>
            <a:r>
              <a:rPr lang="en-US" sz="600" dirty="0" err="1"/>
              <a:t>Jago</a:t>
            </a:r>
            <a:r>
              <a:rPr lang="en-US" sz="600" dirty="0"/>
              <a:t> Bangla Garment </a:t>
            </a:r>
            <a:r>
              <a:rPr lang="en-US" sz="600" dirty="0" err="1"/>
              <a:t>Shramik</a:t>
            </a:r>
            <a:r>
              <a:rPr lang="en-US" sz="600" dirty="0"/>
              <a:t> Federation, Bangladesh</a:t>
            </a:r>
          </a:p>
          <a:p>
            <a:pPr marL="47625" indent="-47625"/>
            <a:r>
              <a:rPr lang="en-US" sz="600" dirty="0"/>
              <a:t>•	</a:t>
            </a:r>
            <a:r>
              <a:rPr lang="en-US" sz="600" dirty="0" err="1"/>
              <a:t>Jatyo</a:t>
            </a:r>
            <a:r>
              <a:rPr lang="en-US" sz="600" dirty="0"/>
              <a:t> </a:t>
            </a:r>
            <a:r>
              <a:rPr lang="en-US" sz="600" dirty="0" err="1"/>
              <a:t>Jele</a:t>
            </a:r>
            <a:r>
              <a:rPr lang="en-US" sz="600" dirty="0"/>
              <a:t> Federation, Bangladesh</a:t>
            </a:r>
          </a:p>
          <a:p>
            <a:pPr marL="47625" indent="-47625"/>
            <a:r>
              <a:rPr lang="en-US" sz="600" dirty="0"/>
              <a:t>•	</a:t>
            </a:r>
            <a:r>
              <a:rPr lang="en-US" sz="600" dirty="0" err="1"/>
              <a:t>Karavali</a:t>
            </a:r>
            <a:r>
              <a:rPr lang="en-US" sz="600" dirty="0"/>
              <a:t> Karnataka </a:t>
            </a:r>
            <a:r>
              <a:rPr lang="en-US" sz="600" dirty="0" err="1"/>
              <a:t>Janabhivriddhi</a:t>
            </a:r>
            <a:r>
              <a:rPr lang="en-US" sz="600" dirty="0"/>
              <a:t> </a:t>
            </a:r>
            <a:r>
              <a:rPr lang="en-US" sz="600" dirty="0" err="1"/>
              <a:t>Vedike</a:t>
            </a:r>
            <a:r>
              <a:rPr lang="en-US" sz="600" dirty="0"/>
              <a:t> India</a:t>
            </a:r>
          </a:p>
          <a:p>
            <a:pPr marL="47625" indent="-47625"/>
            <a:r>
              <a:rPr lang="en-US" sz="600" dirty="0"/>
              <a:t>•	</a:t>
            </a:r>
            <a:r>
              <a:rPr lang="en-US" sz="600" dirty="0" err="1"/>
              <a:t>Kissan</a:t>
            </a:r>
            <a:r>
              <a:rPr lang="en-US" sz="600" dirty="0"/>
              <a:t> </a:t>
            </a:r>
            <a:r>
              <a:rPr lang="en-US" sz="600" dirty="0" err="1"/>
              <a:t>Rabita</a:t>
            </a:r>
            <a:r>
              <a:rPr lang="en-US" sz="600" dirty="0"/>
              <a:t> Committee, Pakistan</a:t>
            </a:r>
          </a:p>
          <a:p>
            <a:pPr marL="47625" indent="-47625"/>
            <a:r>
              <a:rPr lang="en-US" sz="600" dirty="0"/>
              <a:t>•	</a:t>
            </a:r>
            <a:r>
              <a:rPr lang="en-US" sz="600" dirty="0" err="1"/>
              <a:t>KRuHA</a:t>
            </a:r>
            <a:r>
              <a:rPr lang="en-US" sz="600" dirty="0"/>
              <a:t> (people’s coalition for the right to water), Indonesia</a:t>
            </a:r>
          </a:p>
          <a:p>
            <a:pPr marL="47625" indent="-47625"/>
            <a:r>
              <a:rPr lang="en-US" sz="600" dirty="0"/>
              <a:t>•	Malaysian Nature Society</a:t>
            </a:r>
          </a:p>
          <a:p>
            <a:pPr marL="47625" indent="-47625"/>
            <a:r>
              <a:rPr lang="en-US" sz="600" dirty="0"/>
              <a:t>•	Mom Loves Taiwan Association</a:t>
            </a:r>
          </a:p>
          <a:p>
            <a:pPr marL="47625" indent="-47625"/>
            <a:r>
              <a:rPr lang="en-US" sz="600" dirty="0"/>
              <a:t>•	National Hawker Federation, India</a:t>
            </a:r>
          </a:p>
          <a:p>
            <a:pPr marL="47625" indent="-47625"/>
            <a:r>
              <a:rPr lang="en-US" sz="600" dirty="0"/>
              <a:t>•	National Youth Federation Nepal (NYFN)</a:t>
            </a:r>
          </a:p>
          <a:p>
            <a:pPr marL="47625" indent="-47625"/>
            <a:r>
              <a:rPr lang="en-US" sz="600" dirty="0"/>
              <a:t>•	</a:t>
            </a:r>
            <a:r>
              <a:rPr lang="en-US" sz="600" dirty="0" err="1"/>
              <a:t>Oriang</a:t>
            </a:r>
            <a:r>
              <a:rPr lang="en-US" sz="600" dirty="0"/>
              <a:t> Philippines</a:t>
            </a:r>
          </a:p>
          <a:p>
            <a:pPr marL="47625" indent="-47625"/>
            <a:r>
              <a:rPr lang="en-US" sz="600" dirty="0"/>
              <a:t>•	Our Rivers, Our Life (OROL), Philippines</a:t>
            </a:r>
          </a:p>
          <a:p>
            <a:pPr marL="47625" indent="-47625"/>
            <a:r>
              <a:rPr lang="en-US" sz="600" dirty="0"/>
              <a:t>•	PAIRVI (Public Advocacy Initiatives for Rights &amp; Values in India)</a:t>
            </a:r>
          </a:p>
          <a:p>
            <a:pPr marL="47625" indent="-47625"/>
            <a:r>
              <a:rPr lang="en-US" sz="600" dirty="0"/>
              <a:t>•	Pakistan Fisherfolk Forum</a:t>
            </a:r>
          </a:p>
          <a:p>
            <a:pPr marL="47625" indent="-47625"/>
            <a:r>
              <a:rPr lang="en-US" sz="600" dirty="0"/>
              <a:t>•	</a:t>
            </a:r>
            <a:r>
              <a:rPr lang="en-US" sz="600" dirty="0" err="1"/>
              <a:t>Pambansang</a:t>
            </a:r>
            <a:r>
              <a:rPr lang="en-US" sz="600" dirty="0"/>
              <a:t> </a:t>
            </a:r>
            <a:r>
              <a:rPr lang="en-US" sz="600" dirty="0" err="1"/>
              <a:t>Koalisyon</a:t>
            </a:r>
            <a:r>
              <a:rPr lang="en-US" sz="600" dirty="0"/>
              <a:t> ng </a:t>
            </a:r>
            <a:r>
              <a:rPr lang="en-US" sz="600" dirty="0" err="1"/>
              <a:t>Kababaihan</a:t>
            </a:r>
            <a:r>
              <a:rPr lang="en-US" sz="600" dirty="0"/>
              <a:t> </a:t>
            </a:r>
            <a:r>
              <a:rPr lang="en-US" sz="600" dirty="0" err="1"/>
              <a:t>sa</a:t>
            </a:r>
            <a:r>
              <a:rPr lang="en-US" sz="600" dirty="0"/>
              <a:t> </a:t>
            </a:r>
            <a:r>
              <a:rPr lang="en-US" sz="600" dirty="0" err="1"/>
              <a:t>Kanayunan</a:t>
            </a:r>
            <a:r>
              <a:rPr lang="en-US" sz="600" dirty="0"/>
              <a:t> (National Rural Women Coalition- Philippines), Philippines</a:t>
            </a:r>
          </a:p>
          <a:p>
            <a:pPr marL="47625" indent="-47625"/>
            <a:r>
              <a:rPr lang="en-US" sz="600" dirty="0"/>
              <a:t>•	Philippine Advocates for the Care of Our Planet,</a:t>
            </a:r>
          </a:p>
          <a:p>
            <a:pPr marL="47625" indent="-47625"/>
            <a:r>
              <a:rPr lang="en-US" sz="600" dirty="0"/>
              <a:t>•	Philippine Movement for Climate Justice (PMCJ)</a:t>
            </a:r>
          </a:p>
          <a:p>
            <a:pPr marL="47625" indent="-47625"/>
            <a:r>
              <a:rPr lang="en-US" sz="600" dirty="0"/>
              <a:t>•	Revolutionary Garment-Textile </a:t>
            </a:r>
            <a:r>
              <a:rPr lang="en-US" sz="600" dirty="0" err="1"/>
              <a:t>Shramik</a:t>
            </a:r>
            <a:r>
              <a:rPr lang="en-US" sz="600" dirty="0"/>
              <a:t> Forum, Bangladesh</a:t>
            </a:r>
          </a:p>
          <a:p>
            <a:pPr marL="47625" indent="-47625"/>
            <a:r>
              <a:rPr lang="en-US" sz="600" dirty="0"/>
              <a:t>•	Rural Reconstruction Nepal (RRN)</a:t>
            </a:r>
          </a:p>
          <a:p>
            <a:pPr marL="47625" indent="-47625"/>
            <a:r>
              <a:rPr lang="en-US" sz="600" dirty="0"/>
              <a:t>•	SANLAKAS, Philippines</a:t>
            </a:r>
          </a:p>
          <a:p>
            <a:pPr marL="47625" indent="-47625"/>
            <a:r>
              <a:rPr lang="en-US" sz="600" dirty="0"/>
              <a:t>•	Social Economic Development Society [SEDS], Bangladesh</a:t>
            </a:r>
          </a:p>
          <a:p>
            <a:pPr marL="47625" indent="-47625"/>
            <a:r>
              <a:rPr lang="en-US" sz="600" dirty="0"/>
              <a:t>•	</a:t>
            </a:r>
            <a:r>
              <a:rPr lang="en-US" sz="600" dirty="0" err="1"/>
              <a:t>Solidaritas</a:t>
            </a:r>
            <a:r>
              <a:rPr lang="en-US" sz="600" dirty="0"/>
              <a:t> </a:t>
            </a:r>
            <a:r>
              <a:rPr lang="en-US" sz="600" dirty="0" err="1"/>
              <a:t>Perempuan</a:t>
            </a:r>
            <a:r>
              <a:rPr lang="en-US" sz="600" dirty="0"/>
              <a:t>, Indonesia</a:t>
            </a:r>
          </a:p>
          <a:p>
            <a:pPr marL="47625" indent="-47625"/>
            <a:r>
              <a:rPr lang="en-US" sz="600" dirty="0"/>
              <a:t>•	South Asian Forum for Environment, India</a:t>
            </a:r>
          </a:p>
          <a:p>
            <a:pPr marL="47625" indent="-47625"/>
            <a:r>
              <a:rPr lang="en-US" sz="600" dirty="0"/>
              <a:t>•	Sri Lanka Climate and Forest Action Network</a:t>
            </a:r>
          </a:p>
          <a:p>
            <a:pPr marL="47625" indent="-47625"/>
            <a:r>
              <a:rPr lang="en-US" sz="600" dirty="0"/>
              <a:t>•	</a:t>
            </a:r>
            <a:r>
              <a:rPr lang="en-US" sz="600" dirty="0" err="1"/>
              <a:t>Tadbeer</a:t>
            </a:r>
            <a:r>
              <a:rPr lang="en-US" sz="600" dirty="0"/>
              <a:t> Consulting &amp; Research Organization, Afghanistan</a:t>
            </a:r>
          </a:p>
          <a:p>
            <a:pPr marL="47625" indent="-47625"/>
            <a:r>
              <a:rPr lang="en-US" sz="600" dirty="0"/>
              <a:t>•	</a:t>
            </a:r>
            <a:r>
              <a:rPr lang="en-US" sz="600" dirty="0" err="1"/>
              <a:t>Tambuyog</a:t>
            </a:r>
            <a:r>
              <a:rPr lang="en-US" sz="600" dirty="0"/>
              <a:t> Development Center, Philippines</a:t>
            </a:r>
          </a:p>
          <a:p>
            <a:pPr marL="47625" indent="-47625"/>
            <a:r>
              <a:rPr lang="en-US" sz="600" dirty="0"/>
              <a:t>•	Task Force Detainees of the Philippines (TFDP)</a:t>
            </a:r>
          </a:p>
          <a:p>
            <a:pPr marL="47625" indent="-47625"/>
            <a:r>
              <a:rPr lang="en-US" sz="600" dirty="0"/>
              <a:t>•	Tax and Fiscal Justice Alliance – Nepal (TFJAN)</a:t>
            </a:r>
          </a:p>
          <a:p>
            <a:pPr marL="47625" indent="-47625"/>
            <a:r>
              <a:rPr lang="en-US" sz="600" dirty="0"/>
              <a:t>•	The NGO Forum on Cambodia</a:t>
            </a:r>
          </a:p>
          <a:p>
            <a:pPr marL="47625" indent="-47625"/>
            <a:r>
              <a:rPr lang="en-US" sz="600" dirty="0"/>
              <a:t>•	Trivandrum Friend In Need Society (TFINS), India</a:t>
            </a:r>
          </a:p>
          <a:p>
            <a:pPr marL="47625" indent="-47625"/>
            <a:r>
              <a:rPr lang="en-US" sz="600" dirty="0"/>
              <a:t>•	Voice of South Bangladesh</a:t>
            </a:r>
          </a:p>
          <a:p>
            <a:pPr marL="47625" indent="-47625"/>
            <a:r>
              <a:rPr lang="en-US" sz="600" dirty="0"/>
              <a:t>•	VOICE, Bangladesh</a:t>
            </a:r>
          </a:p>
          <a:p>
            <a:pPr marL="47625" indent="-47625"/>
            <a:r>
              <a:rPr lang="en-US" sz="600" dirty="0"/>
              <a:t>•	WALHI-Friends of the Earth Indonesia</a:t>
            </a:r>
          </a:p>
          <a:p>
            <a:pPr marL="47625" indent="-47625"/>
            <a:r>
              <a:rPr lang="en-US" sz="600" dirty="0"/>
              <a:t>•	</a:t>
            </a:r>
            <a:r>
              <a:rPr lang="en-US" sz="600" dirty="0" err="1"/>
              <a:t>WomanHealth</a:t>
            </a:r>
            <a:r>
              <a:rPr lang="en-US" sz="600" dirty="0"/>
              <a:t> Philippines</a:t>
            </a:r>
          </a:p>
          <a:p>
            <a:pPr marL="47625" indent="-47625"/>
            <a:r>
              <a:rPr lang="en-US" sz="600" dirty="0"/>
              <a:t>•	Women Welfare Society (WWS), Nepal</a:t>
            </a:r>
          </a:p>
          <a:p>
            <a:pPr marL="47625" indent="-47625"/>
            <a:r>
              <a:rPr lang="en-US" sz="600" dirty="0"/>
              <a:t>•	Zambales </a:t>
            </a:r>
            <a:r>
              <a:rPr lang="en-US" sz="600" dirty="0" err="1"/>
              <a:t>Lingap</a:t>
            </a:r>
            <a:r>
              <a:rPr lang="en-US" sz="600" dirty="0"/>
              <a:t> </a:t>
            </a:r>
            <a:r>
              <a:rPr lang="en-US" sz="600" dirty="0" err="1"/>
              <a:t>Kalikasan</a:t>
            </a:r>
            <a:r>
              <a:rPr lang="en-US" sz="600" dirty="0"/>
              <a:t>, Philippines</a:t>
            </a:r>
          </a:p>
          <a:p>
            <a:pPr marL="47625" indent="-47625"/>
            <a:r>
              <a:rPr lang="en-US" sz="800" b="1" dirty="0"/>
              <a:t>EUROPE</a:t>
            </a:r>
            <a:endParaRPr lang="en-US" sz="600" b="1" dirty="0"/>
          </a:p>
          <a:p>
            <a:pPr marL="47625" indent="-47625"/>
            <a:r>
              <a:rPr lang="en-US" sz="600" dirty="0"/>
              <a:t>•	11.11.11, Belgium</a:t>
            </a:r>
          </a:p>
          <a:p>
            <a:pPr marL="47625" indent="-47625"/>
            <a:r>
              <a:rPr lang="en-US" sz="600" dirty="0"/>
              <a:t>•	Amigos de la Tierra (</a:t>
            </a:r>
            <a:r>
              <a:rPr lang="en-US" sz="600" dirty="0" err="1"/>
              <a:t>FoE</a:t>
            </a:r>
            <a:r>
              <a:rPr lang="en-US" sz="600" dirty="0"/>
              <a:t> Spain)</a:t>
            </a:r>
          </a:p>
          <a:p>
            <a:pPr marL="47625" indent="-47625"/>
            <a:r>
              <a:rPr lang="en-US" sz="600" dirty="0"/>
              <a:t>•	Change Partnership, Belgium</a:t>
            </a:r>
          </a:p>
          <a:p>
            <a:pPr marL="47625" indent="-47625"/>
            <a:r>
              <a:rPr lang="en-US" sz="600" dirty="0"/>
              <a:t>•	Climate Revolution, United Kingdom</a:t>
            </a:r>
          </a:p>
          <a:p>
            <a:pPr marL="47625" indent="-47625"/>
            <a:r>
              <a:rPr lang="en-US" sz="600" dirty="0"/>
              <a:t>•	Coordination Office of the Austrian Bishop’s Conference for International Development and Mission (KOO)</a:t>
            </a:r>
          </a:p>
          <a:p>
            <a:pPr marL="47625" indent="-47625"/>
            <a:r>
              <a:rPr lang="en-US" sz="600" dirty="0"/>
              <a:t>•	</a:t>
            </a:r>
            <a:r>
              <a:rPr lang="en-US" sz="600" dirty="0" err="1"/>
              <a:t>Ecoclub</a:t>
            </a:r>
            <a:r>
              <a:rPr lang="en-US" sz="600" dirty="0"/>
              <a:t>, Ukraine</a:t>
            </a:r>
          </a:p>
          <a:p>
            <a:pPr marL="47625" indent="-47625"/>
            <a:r>
              <a:rPr lang="en-US" sz="600" dirty="0"/>
              <a:t>•	</a:t>
            </a:r>
            <a:r>
              <a:rPr lang="en-US" sz="600" dirty="0" err="1"/>
              <a:t>Ecologistas</a:t>
            </a:r>
            <a:r>
              <a:rPr lang="en-US" sz="600" dirty="0"/>
              <a:t> </a:t>
            </a:r>
            <a:r>
              <a:rPr lang="en-US" sz="600" dirty="0" err="1"/>
              <a:t>en</a:t>
            </a:r>
            <a:r>
              <a:rPr lang="en-US" sz="600" dirty="0"/>
              <a:t> </a:t>
            </a:r>
            <a:r>
              <a:rPr lang="en-US" sz="600" dirty="0" err="1"/>
              <a:t>Acción</a:t>
            </a:r>
            <a:r>
              <a:rPr lang="en-US" sz="600" dirty="0"/>
              <a:t>, Spain</a:t>
            </a:r>
          </a:p>
          <a:p>
            <a:pPr marL="47625" indent="-47625"/>
            <a:r>
              <a:rPr lang="en-US" sz="600" dirty="0"/>
              <a:t>•	Fossil Free Sweden</a:t>
            </a:r>
          </a:p>
          <a:p>
            <a:pPr marL="47625" indent="-47625"/>
            <a:r>
              <a:rPr lang="en-US" sz="600" dirty="0"/>
              <a:t>•	Friends of the Earth England, Wales and Northern Ireland</a:t>
            </a:r>
          </a:p>
          <a:p>
            <a:pPr marL="47625" indent="-47625"/>
            <a:r>
              <a:rPr lang="en-US" sz="600" dirty="0"/>
              <a:t>•	Friends of the Siberian Forests, Russia</a:t>
            </a:r>
          </a:p>
          <a:p>
            <a:pPr marL="47625" indent="-47625"/>
            <a:r>
              <a:rPr lang="en-US" sz="600" dirty="0"/>
              <a:t>•	</a:t>
            </a:r>
            <a:r>
              <a:rPr lang="en-US" sz="600" dirty="0" err="1"/>
              <a:t>InspirAction</a:t>
            </a:r>
            <a:r>
              <a:rPr lang="en-US" sz="600" dirty="0"/>
              <a:t> Spain</a:t>
            </a:r>
          </a:p>
          <a:p>
            <a:pPr marL="47625" indent="-47625"/>
            <a:r>
              <a:rPr lang="en-US" sz="600" dirty="0"/>
              <a:t>•	International-</a:t>
            </a:r>
            <a:r>
              <a:rPr lang="en-US" sz="600" dirty="0" err="1"/>
              <a:t>Lawyers.Org</a:t>
            </a:r>
            <a:endParaRPr lang="en-US" sz="600" dirty="0"/>
          </a:p>
          <a:p>
            <a:pPr marL="47625" indent="-47625"/>
            <a:r>
              <a:rPr lang="en-US" sz="600" dirty="0"/>
              <a:t>•	</a:t>
            </a:r>
            <a:r>
              <a:rPr lang="en-US" sz="600" dirty="0" err="1"/>
              <a:t>Maan</a:t>
            </a:r>
            <a:r>
              <a:rPr lang="en-US" sz="600" dirty="0"/>
              <a:t> </a:t>
            </a:r>
            <a:r>
              <a:rPr lang="en-US" sz="600" dirty="0" err="1"/>
              <a:t>ystävät</a:t>
            </a:r>
            <a:r>
              <a:rPr lang="en-US" sz="600" dirty="0"/>
              <a:t> </a:t>
            </a:r>
            <a:r>
              <a:rPr lang="en-US" sz="600" dirty="0" err="1"/>
              <a:t>ry</a:t>
            </a:r>
            <a:r>
              <a:rPr lang="en-US" sz="600" dirty="0"/>
              <a:t> – Friends of the Earth Finland</a:t>
            </a:r>
          </a:p>
          <a:p>
            <a:pPr marL="47625" indent="-47625"/>
            <a:r>
              <a:rPr lang="en-US" sz="600" dirty="0"/>
              <a:t>•	</a:t>
            </a:r>
            <a:r>
              <a:rPr lang="en-US" sz="600" dirty="0" err="1"/>
              <a:t>Milieudefensie</a:t>
            </a:r>
            <a:r>
              <a:rPr lang="en-US" sz="600" dirty="0"/>
              <a:t>, Nederland</a:t>
            </a:r>
          </a:p>
          <a:p>
            <a:pPr marL="47625" indent="-47625"/>
            <a:r>
              <a:rPr lang="en-US" sz="600" dirty="0"/>
              <a:t>•	</a:t>
            </a:r>
            <a:r>
              <a:rPr lang="en-US" sz="600" dirty="0" err="1"/>
              <a:t>Naturvernforbundet</a:t>
            </a:r>
            <a:r>
              <a:rPr lang="en-US" sz="600" dirty="0"/>
              <a:t> – Friends of the Earth Norway</a:t>
            </a:r>
          </a:p>
          <a:p>
            <a:pPr marL="47625" indent="-47625"/>
            <a:r>
              <a:rPr lang="en-US" sz="600" dirty="0"/>
              <a:t>•	Norwegian Church Aid</a:t>
            </a:r>
          </a:p>
          <a:p>
            <a:pPr marL="47625" indent="-47625"/>
            <a:r>
              <a:rPr lang="en-US" sz="600" dirty="0"/>
              <a:t>•	Oil </a:t>
            </a:r>
            <a:r>
              <a:rPr lang="en-US" sz="600" dirty="0" err="1"/>
              <a:t>Vay</a:t>
            </a:r>
            <a:r>
              <a:rPr lang="en-US" sz="600" dirty="0"/>
              <a:t>: Jewish Climate Action Network, United Kingdom</a:t>
            </a:r>
          </a:p>
          <a:p>
            <a:pPr marL="47625" indent="-47625"/>
            <a:r>
              <a:rPr lang="en-US" sz="600" dirty="0"/>
              <a:t>•	ONGAWA, Spain</a:t>
            </a:r>
          </a:p>
          <a:p>
            <a:pPr marL="47625" indent="-47625"/>
            <a:r>
              <a:rPr lang="en-US" sz="600" dirty="0"/>
              <a:t>•	Oxford Climate Policy, United Kingdom</a:t>
            </a:r>
          </a:p>
          <a:p>
            <a:pPr marL="47625" indent="-47625"/>
            <a:r>
              <a:rPr lang="en-US" sz="600" dirty="0"/>
              <a:t>•	Rainforest Foundation Norway</a:t>
            </a:r>
          </a:p>
          <a:p>
            <a:pPr marL="47625" indent="-47625"/>
            <a:r>
              <a:rPr lang="en-US" sz="600" dirty="0"/>
              <a:t>•	Share The World’s Resources, United Kingdom</a:t>
            </a:r>
          </a:p>
          <a:p>
            <a:pPr marL="47625" indent="-47625"/>
            <a:r>
              <a:rPr lang="en-US" sz="600" dirty="0"/>
              <a:t>•	United Kingdom Without Incineration Network (UKWIN)</a:t>
            </a:r>
          </a:p>
          <a:p>
            <a:pPr marL="47625" indent="-47625"/>
            <a:r>
              <a:rPr lang="en-US" sz="600" dirty="0"/>
              <a:t>•	Zero Waste Alliance Ireland</a:t>
            </a:r>
          </a:p>
          <a:p>
            <a:pPr marL="47625" indent="-47625"/>
            <a:r>
              <a:rPr lang="en-US" sz="600" dirty="0"/>
              <a:t>LATIN AMERICA</a:t>
            </a:r>
          </a:p>
          <a:p>
            <a:pPr marL="47625" indent="-47625"/>
            <a:r>
              <a:rPr lang="en-US" sz="600" dirty="0"/>
              <a:t>•	</a:t>
            </a:r>
            <a:r>
              <a:rPr lang="en-US" sz="600" dirty="0" err="1"/>
              <a:t>Aclimatando</a:t>
            </a:r>
            <a:r>
              <a:rPr lang="en-US" sz="600" dirty="0"/>
              <a:t>, Argentina</a:t>
            </a:r>
          </a:p>
          <a:p>
            <a:pPr marL="47625" indent="-47625"/>
            <a:r>
              <a:rPr lang="en-US" sz="600" dirty="0"/>
              <a:t>•	</a:t>
            </a:r>
            <a:r>
              <a:rPr lang="en-US" sz="600" dirty="0" err="1"/>
              <a:t>Asociacion</a:t>
            </a:r>
            <a:r>
              <a:rPr lang="en-US" sz="600" dirty="0"/>
              <a:t> </a:t>
            </a:r>
            <a:r>
              <a:rPr lang="en-US" sz="600" dirty="0" err="1"/>
              <a:t>ambiente</a:t>
            </a:r>
            <a:r>
              <a:rPr lang="en-US" sz="600" dirty="0"/>
              <a:t> y </a:t>
            </a:r>
            <a:r>
              <a:rPr lang="en-US" sz="600" dirty="0" err="1"/>
              <a:t>sociedad</a:t>
            </a:r>
            <a:r>
              <a:rPr lang="en-US" sz="600" dirty="0"/>
              <a:t>, Colombia</a:t>
            </a:r>
          </a:p>
          <a:p>
            <a:pPr marL="47625" indent="-47625"/>
            <a:r>
              <a:rPr lang="en-US" sz="600" dirty="0"/>
              <a:t>•	Bolivian Platform on Climate Change</a:t>
            </a:r>
          </a:p>
          <a:p>
            <a:pPr marL="47625" indent="-47625"/>
            <a:r>
              <a:rPr lang="en-US" sz="600" dirty="0"/>
              <a:t>•	CESTA FOE El Salvador</a:t>
            </a:r>
          </a:p>
          <a:p>
            <a:pPr marL="47625" indent="-47625"/>
            <a:r>
              <a:rPr lang="en-US" sz="600" dirty="0"/>
              <a:t>•	</a:t>
            </a:r>
            <a:r>
              <a:rPr lang="en-US" sz="600" dirty="0" err="1"/>
              <a:t>Movimiento</a:t>
            </a:r>
            <a:r>
              <a:rPr lang="en-US" sz="600" dirty="0"/>
              <a:t> </a:t>
            </a:r>
            <a:r>
              <a:rPr lang="en-US" sz="600" dirty="0" err="1"/>
              <a:t>Ciudadano</a:t>
            </a:r>
            <a:r>
              <a:rPr lang="en-US" sz="600" dirty="0"/>
              <a:t> </a:t>
            </a:r>
            <a:r>
              <a:rPr lang="en-US" sz="600" dirty="0" err="1"/>
              <a:t>frente</a:t>
            </a:r>
            <a:r>
              <a:rPr lang="en-US" sz="600" dirty="0"/>
              <a:t> al Cambio </a:t>
            </a:r>
            <a:r>
              <a:rPr lang="en-US" sz="600" dirty="0" err="1"/>
              <a:t>Climático</a:t>
            </a:r>
            <a:r>
              <a:rPr lang="en-US" sz="600" dirty="0"/>
              <a:t> – MOCICC, Perú</a:t>
            </a:r>
          </a:p>
          <a:p>
            <a:pPr marL="47625" indent="-47625"/>
            <a:r>
              <a:rPr lang="en-US" sz="600" dirty="0"/>
              <a:t>•	</a:t>
            </a:r>
            <a:r>
              <a:rPr lang="en-US" sz="600" dirty="0" err="1"/>
              <a:t>TierrActiva</a:t>
            </a:r>
            <a:r>
              <a:rPr lang="en-US" sz="600" dirty="0"/>
              <a:t> Perú</a:t>
            </a:r>
          </a:p>
          <a:p>
            <a:pPr marL="47625" indent="-47625"/>
            <a:r>
              <a:rPr lang="en-US" sz="800" b="1" dirty="0"/>
              <a:t>NORTH AMERICA</a:t>
            </a:r>
          </a:p>
          <a:p>
            <a:pPr marL="47625" indent="-47625"/>
            <a:r>
              <a:rPr lang="en-US" sz="600" dirty="0"/>
              <a:t>•	Alabama Center for Rural Enterprise, USA</a:t>
            </a:r>
          </a:p>
          <a:p>
            <a:pPr marL="47625" indent="-47625"/>
            <a:r>
              <a:rPr lang="en-US" sz="600" dirty="0"/>
              <a:t>•	Anthropocene Alliance, USA</a:t>
            </a:r>
          </a:p>
          <a:p>
            <a:pPr marL="47625" indent="-47625"/>
            <a:r>
              <a:rPr lang="en-US" sz="600" dirty="0"/>
              <a:t>•	Association for the Tree of Life, USA</a:t>
            </a:r>
          </a:p>
          <a:p>
            <a:pPr marL="47625" indent="-47625"/>
            <a:r>
              <a:rPr lang="en-US" sz="600" dirty="0"/>
              <a:t>•	Association </a:t>
            </a:r>
            <a:r>
              <a:rPr lang="en-US" sz="600" dirty="0" err="1"/>
              <a:t>québécoise</a:t>
            </a:r>
            <a:r>
              <a:rPr lang="en-US" sz="600" dirty="0"/>
              <a:t> de </a:t>
            </a:r>
            <a:r>
              <a:rPr lang="en-US" sz="600" dirty="0" err="1"/>
              <a:t>lutte</a:t>
            </a:r>
            <a:r>
              <a:rPr lang="en-US" sz="600" dirty="0"/>
              <a:t> </a:t>
            </a:r>
            <a:r>
              <a:rPr lang="en-US" sz="600" dirty="0" err="1"/>
              <a:t>contre</a:t>
            </a:r>
            <a:r>
              <a:rPr lang="en-US" sz="600" dirty="0"/>
              <a:t> la pollution </a:t>
            </a:r>
            <a:r>
              <a:rPr lang="en-US" sz="600" dirty="0" err="1"/>
              <a:t>atmosphérique</a:t>
            </a:r>
            <a:r>
              <a:rPr lang="en-US" sz="600" dirty="0"/>
              <a:t> (AQLPA), Canada</a:t>
            </a:r>
          </a:p>
          <a:p>
            <a:pPr marL="47625" indent="-47625"/>
            <a:r>
              <a:rPr lang="en-US" sz="600" dirty="0"/>
              <a:t>•	Brighter Green, USA</a:t>
            </a:r>
          </a:p>
          <a:p>
            <a:pPr marL="47625" indent="-47625"/>
            <a:r>
              <a:rPr lang="en-US" sz="600" dirty="0"/>
              <a:t>•	Canadian Association of Physicians for the Environment </a:t>
            </a:r>
          </a:p>
          <a:p>
            <a:pPr marL="47625" indent="-47625"/>
            <a:r>
              <a:rPr lang="en-US" sz="600" dirty="0"/>
              <a:t>•	Canadian Engaged Buddhism Association</a:t>
            </a:r>
          </a:p>
          <a:p>
            <a:pPr marL="47625" indent="-47625"/>
            <a:r>
              <a:rPr lang="en-US" sz="600" dirty="0"/>
              <a:t>•	Canadian Interfaith Fast for the Climate</a:t>
            </a:r>
          </a:p>
          <a:p>
            <a:pPr marL="47625" indent="-47625"/>
            <a:r>
              <a:rPr lang="en-US" sz="600" dirty="0"/>
              <a:t>•	Canadian Voice of Women for Peace</a:t>
            </a:r>
          </a:p>
          <a:p>
            <a:pPr marL="47625" indent="-47625"/>
            <a:r>
              <a:rPr lang="en-US" sz="600" dirty="0"/>
              <a:t>•	Center for Biological Diversity, USA</a:t>
            </a:r>
          </a:p>
          <a:p>
            <a:pPr marL="47625" indent="-47625"/>
            <a:r>
              <a:rPr lang="en-US" sz="600" dirty="0"/>
              <a:t>•	Climate Action Network Canada – </a:t>
            </a:r>
            <a:r>
              <a:rPr lang="en-US" sz="600" dirty="0" err="1"/>
              <a:t>Réseau</a:t>
            </a:r>
            <a:r>
              <a:rPr lang="en-US" sz="600" dirty="0"/>
              <a:t> action </a:t>
            </a:r>
            <a:r>
              <a:rPr lang="en-US" sz="600" dirty="0" err="1"/>
              <a:t>climat</a:t>
            </a:r>
            <a:r>
              <a:rPr lang="en-US" sz="600" dirty="0"/>
              <a:t> Canada</a:t>
            </a:r>
          </a:p>
          <a:p>
            <a:pPr marL="47625" indent="-47625"/>
            <a:r>
              <a:rPr lang="en-US" sz="600" dirty="0"/>
              <a:t>•	Climate Action Now, Canada</a:t>
            </a:r>
          </a:p>
          <a:p>
            <a:pPr marL="47625" indent="-47625"/>
            <a:r>
              <a:rPr lang="en-US" sz="600" dirty="0"/>
              <a:t>•	Climate and Development Lab, Brown University, USA</a:t>
            </a:r>
          </a:p>
          <a:p>
            <a:pPr marL="47625" indent="-47625"/>
            <a:r>
              <a:rPr lang="en-US" sz="600" dirty="0"/>
              <a:t>•	Climate Emergency Coalition, USA </a:t>
            </a:r>
          </a:p>
          <a:p>
            <a:pPr marL="47625" indent="-47625"/>
            <a:r>
              <a:rPr lang="en-US" sz="600" dirty="0"/>
              <a:t>•	Climate Justice Project, USA</a:t>
            </a:r>
          </a:p>
          <a:p>
            <a:pPr marL="47625" indent="-47625"/>
            <a:r>
              <a:rPr lang="en-US" sz="600" dirty="0"/>
              <a:t>•	Climate Wise Women, USA</a:t>
            </a:r>
          </a:p>
          <a:p>
            <a:pPr marL="47625" indent="-47625"/>
            <a:r>
              <a:rPr lang="en-US" sz="600" dirty="0"/>
              <a:t>•	</a:t>
            </a:r>
            <a:r>
              <a:rPr lang="en-US" sz="600" dirty="0" err="1"/>
              <a:t>ClimateFast</a:t>
            </a:r>
            <a:r>
              <a:rPr lang="en-US" sz="600" dirty="0"/>
              <a:t>, Canada</a:t>
            </a:r>
          </a:p>
          <a:p>
            <a:pPr marL="47625" indent="-47625"/>
            <a:r>
              <a:rPr lang="en-US" sz="600" dirty="0"/>
              <a:t>•	Earth Ethics, USA</a:t>
            </a:r>
          </a:p>
          <a:p>
            <a:pPr marL="47625" indent="-47625"/>
            <a:r>
              <a:rPr lang="en-US" sz="600" dirty="0"/>
              <a:t>•	</a:t>
            </a:r>
            <a:r>
              <a:rPr lang="en-US" sz="600" dirty="0" err="1"/>
              <a:t>EcoEquity</a:t>
            </a:r>
            <a:r>
              <a:rPr lang="en-US" sz="600" dirty="0"/>
              <a:t>, USA</a:t>
            </a:r>
          </a:p>
          <a:p>
            <a:pPr marL="47625" indent="-47625"/>
            <a:r>
              <a:rPr lang="en-US" sz="600" dirty="0"/>
              <a:t>•	Environmental </a:t>
            </a:r>
            <a:r>
              <a:rPr lang="en-US" sz="600" dirty="0" err="1"/>
              <a:t>Defence</a:t>
            </a:r>
            <a:r>
              <a:rPr lang="en-US" sz="600" dirty="0"/>
              <a:t> Canada</a:t>
            </a:r>
          </a:p>
          <a:p>
            <a:pPr marL="47625" indent="-47625"/>
            <a:r>
              <a:rPr lang="en-US" sz="600" dirty="0"/>
              <a:t>•	</a:t>
            </a:r>
            <a:r>
              <a:rPr lang="en-US" sz="600" dirty="0" err="1"/>
              <a:t>ENvironnement</a:t>
            </a:r>
            <a:r>
              <a:rPr lang="en-US" sz="600" dirty="0"/>
              <a:t> </a:t>
            </a:r>
            <a:r>
              <a:rPr lang="en-US" sz="600" dirty="0" err="1"/>
              <a:t>JEUnesse</a:t>
            </a:r>
            <a:r>
              <a:rPr lang="en-US" sz="600" dirty="0"/>
              <a:t>, Canada</a:t>
            </a:r>
          </a:p>
          <a:p>
            <a:pPr marL="47625" indent="-47625"/>
            <a:r>
              <a:rPr lang="en-US" sz="600" dirty="0"/>
              <a:t>•	Franciscan Action Network, USA</a:t>
            </a:r>
          </a:p>
          <a:p>
            <a:pPr marL="47625" indent="-47625"/>
            <a:r>
              <a:rPr lang="en-US" sz="600" dirty="0"/>
              <a:t>•	Friends of the Earth Canada</a:t>
            </a:r>
          </a:p>
          <a:p>
            <a:pPr marL="47625" indent="-47625"/>
            <a:r>
              <a:rPr lang="en-US" sz="600" dirty="0"/>
              <a:t>•	Friends of the Earth U.S.</a:t>
            </a:r>
          </a:p>
          <a:p>
            <a:pPr marL="47625" indent="-47625"/>
            <a:r>
              <a:rPr lang="en-US" sz="600" dirty="0"/>
              <a:t>•	Green 13, Canada</a:t>
            </a:r>
          </a:p>
          <a:p>
            <a:pPr marL="47625" indent="-47625"/>
            <a:r>
              <a:rPr lang="en-US" sz="600" dirty="0"/>
              <a:t>•	Institute for Agriculture and Trade Policy, USA</a:t>
            </a:r>
          </a:p>
          <a:p>
            <a:pPr marL="47625" indent="-47625"/>
            <a:r>
              <a:rPr lang="en-US" sz="600" dirty="0"/>
              <a:t>•	Institute for Policy Studies, USA</a:t>
            </a:r>
          </a:p>
          <a:p>
            <a:pPr marL="47625" indent="-47625"/>
            <a:r>
              <a:rPr lang="en-US" sz="600" dirty="0"/>
              <a:t>•	Interfaith Power &amp; Light, USA</a:t>
            </a:r>
          </a:p>
          <a:p>
            <a:pPr marL="47625" indent="-47625"/>
            <a:r>
              <a:rPr lang="en-US" sz="600" dirty="0"/>
              <a:t>•	</a:t>
            </a:r>
            <a:r>
              <a:rPr lang="en-US" sz="600" dirty="0" err="1"/>
              <a:t>Parvati.org</a:t>
            </a:r>
            <a:endParaRPr lang="en-US" sz="600" dirty="0"/>
          </a:p>
          <a:p>
            <a:pPr marL="47625" indent="-47625"/>
            <a:r>
              <a:rPr lang="en-US" sz="600" dirty="0"/>
              <a:t>•	Physicians for Social Responsibility, USA</a:t>
            </a:r>
          </a:p>
          <a:p>
            <a:pPr marL="47625" indent="-47625"/>
            <a:r>
              <a:rPr lang="en-US" sz="600" dirty="0"/>
              <a:t>•	Sierra Youth, Canada</a:t>
            </a:r>
          </a:p>
          <a:p>
            <a:pPr marL="47625" indent="-47625"/>
            <a:r>
              <a:rPr lang="en-US" sz="600" dirty="0"/>
              <a:t>•	Society of Catholic Medical Missionaries, USA</a:t>
            </a:r>
          </a:p>
          <a:p>
            <a:pPr marL="47625" indent="-47625"/>
            <a:r>
              <a:rPr lang="en-US" sz="600" dirty="0"/>
              <a:t>•	Stop Line 9 – Toronto, Canada</a:t>
            </a:r>
          </a:p>
          <a:p>
            <a:pPr marL="47625" indent="-47625"/>
            <a:r>
              <a:rPr lang="en-US" sz="600" dirty="0"/>
              <a:t>•	</a:t>
            </a:r>
            <a:r>
              <a:rPr lang="en-US" sz="600" dirty="0" err="1"/>
              <a:t>SustainUS</a:t>
            </a:r>
            <a:r>
              <a:rPr lang="en-US" sz="600" dirty="0"/>
              <a:t>, USA</a:t>
            </a:r>
          </a:p>
          <a:p>
            <a:pPr marL="47625" indent="-47625"/>
            <a:r>
              <a:rPr lang="en-US" sz="600" dirty="0"/>
              <a:t>•	Texas Interfaith Center for Public Policy/Texas Impact</a:t>
            </a:r>
          </a:p>
          <a:p>
            <a:pPr marL="47625" indent="-47625"/>
            <a:r>
              <a:rPr lang="en-US" sz="600" dirty="0"/>
              <a:t>•	University of Toronto Environmental Action, Canada</a:t>
            </a:r>
          </a:p>
          <a:p>
            <a:pPr marL="47625" indent="-47625"/>
            <a:r>
              <a:rPr lang="en-US" sz="600" dirty="0"/>
              <a:t>•	Vegans &amp; Vegetarians of Alberta, Canada</a:t>
            </a:r>
          </a:p>
          <a:p>
            <a:pPr marL="47625" indent="-47625"/>
            <a:r>
              <a:rPr lang="en-US" sz="600" dirty="0"/>
              <a:t>•	Windfall Ecology Centre, Canada</a:t>
            </a:r>
          </a:p>
          <a:p>
            <a:pPr marL="47625" indent="-47625"/>
            <a:r>
              <a:rPr lang="en-US" sz="600" dirty="0"/>
              <a:t>•	World Federalist Movement – Canada</a:t>
            </a:r>
          </a:p>
          <a:p>
            <a:pPr marL="47625" indent="-47625"/>
            <a:r>
              <a:rPr lang="en-US" sz="800" b="1" dirty="0"/>
              <a:t>OCEANIA</a:t>
            </a:r>
            <a:endParaRPr lang="en-US" sz="600" b="1" dirty="0"/>
          </a:p>
          <a:p>
            <a:pPr marL="47625" indent="-47625"/>
            <a:r>
              <a:rPr lang="en-US" sz="600" dirty="0"/>
              <a:t>•	Blacktown &amp; District Environment Group, Australia</a:t>
            </a:r>
          </a:p>
          <a:p>
            <a:pPr marL="47625" indent="-47625"/>
            <a:r>
              <a:rPr lang="en-US" sz="600" dirty="0"/>
              <a:t>•	Climate Change Balmain-</a:t>
            </a:r>
            <a:r>
              <a:rPr lang="en-US" sz="600" dirty="0" err="1"/>
              <a:t>Rozelle</a:t>
            </a:r>
            <a:r>
              <a:rPr lang="en-US" sz="600" dirty="0"/>
              <a:t>, Australia</a:t>
            </a:r>
          </a:p>
          <a:p>
            <a:pPr marL="47625" indent="-47625"/>
            <a:r>
              <a:rPr lang="en-US" sz="600" dirty="0"/>
              <a:t>•	Human Rights Foundation Aotearoa New Zealand</a:t>
            </a:r>
          </a:p>
          <a:p>
            <a:pPr marL="47625" indent="-47625"/>
            <a:r>
              <a:rPr lang="en-US" sz="600" dirty="0"/>
              <a:t>•	New Zealand Climate Action Network</a:t>
            </a:r>
          </a:p>
          <a:p>
            <a:pPr marL="47625" indent="-47625"/>
            <a:r>
              <a:rPr lang="en-US" sz="600" dirty="0"/>
              <a:t>•	New Zealand College of Public Health Medicine</a:t>
            </a:r>
          </a:p>
          <a:p>
            <a:pPr marL="47625" indent="-47625"/>
            <a:r>
              <a:rPr lang="en-US" sz="600" dirty="0"/>
              <a:t>•	</a:t>
            </a:r>
            <a:r>
              <a:rPr lang="en-US" sz="600" dirty="0" err="1"/>
              <a:t>OraTaiao</a:t>
            </a:r>
            <a:r>
              <a:rPr lang="en-US" sz="600" dirty="0"/>
              <a:t>: New Zealand Climate &amp; Health Council</a:t>
            </a:r>
          </a:p>
          <a:p>
            <a:pPr marL="47625" indent="-47625"/>
            <a:endParaRPr lang="en-US" sz="600" dirty="0"/>
          </a:p>
        </p:txBody>
      </p:sp>
    </p:spTree>
    <p:extLst>
      <p:ext uri="{BB962C8B-B14F-4D97-AF65-F5344CB8AC3E}">
        <p14:creationId xmlns:p14="http://schemas.microsoft.com/office/powerpoint/2010/main" val="3424045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D4CB3"/>
                </a:solidFill>
                <a:latin typeface="Verdana" charset="0"/>
                <a:ea typeface="Verdana" charset="0"/>
                <a:cs typeface="Verdana" charset="0"/>
              </a:rPr>
              <a:t>In conclusion:</a:t>
            </a: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638800" y="5999570"/>
            <a:ext cx="3179371" cy="708546"/>
          </a:xfrm>
        </p:spPr>
      </p:pic>
      <p:sp>
        <p:nvSpPr>
          <p:cNvPr id="6" name="Content Placeholder 2"/>
          <p:cNvSpPr txBox="1">
            <a:spLocks/>
          </p:cNvSpPr>
          <p:nvPr/>
        </p:nvSpPr>
        <p:spPr>
          <a:xfrm>
            <a:off x="172720" y="6143384"/>
            <a:ext cx="8838373" cy="56473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prstClr val="black"/>
                </a:solidFill>
                <a:hlinkClick r:id="rId4"/>
              </a:rPr>
              <a:t>ClimateEquityReference.org</a:t>
            </a:r>
            <a:r>
              <a:rPr lang="en-US" sz="2400" dirty="0">
                <a:solidFill>
                  <a:prstClr val="black"/>
                </a:solidFill>
              </a:rPr>
              <a:t> </a:t>
            </a:r>
          </a:p>
        </p:txBody>
      </p:sp>
      <p:sp>
        <p:nvSpPr>
          <p:cNvPr id="9" name="Content Placeholder 2"/>
          <p:cNvSpPr txBox="1">
            <a:spLocks/>
          </p:cNvSpPr>
          <p:nvPr/>
        </p:nvSpPr>
        <p:spPr>
          <a:xfrm>
            <a:off x="332949" y="812802"/>
            <a:ext cx="8676168" cy="464378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prstClr val="black"/>
                </a:solidFill>
              </a:rPr>
              <a:t> </a:t>
            </a:r>
          </a:p>
          <a:p>
            <a:endParaRPr lang="en-US" sz="2400" dirty="0">
              <a:solidFill>
                <a:prstClr val="black"/>
              </a:solidFill>
            </a:endParaRPr>
          </a:p>
        </p:txBody>
      </p:sp>
      <p:sp>
        <p:nvSpPr>
          <p:cNvPr id="8" name="Content Placeholder 2"/>
          <p:cNvSpPr txBox="1">
            <a:spLocks/>
          </p:cNvSpPr>
          <p:nvPr/>
        </p:nvSpPr>
        <p:spPr>
          <a:xfrm>
            <a:off x="304800" y="956615"/>
            <a:ext cx="8676168" cy="453489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800"/>
              </a:spcAft>
              <a:buFont typeface="Arial" panose="020B0604020202020204" pitchFamily="34" charset="0"/>
              <a:buNone/>
            </a:pPr>
            <a:r>
              <a:rPr lang="en-US" sz="2400" dirty="0">
                <a:solidFill>
                  <a:prstClr val="black"/>
                </a:solidFill>
              </a:rPr>
              <a:t>It </a:t>
            </a:r>
            <a:r>
              <a:rPr lang="en-US" sz="2400" i="1" dirty="0">
                <a:solidFill>
                  <a:prstClr val="black"/>
                </a:solidFill>
              </a:rPr>
              <a:t>is </a:t>
            </a:r>
            <a:r>
              <a:rPr lang="en-US" sz="2400" dirty="0">
                <a:solidFill>
                  <a:prstClr val="black"/>
                </a:solidFill>
              </a:rPr>
              <a:t>possible to do a science and equity-based assessment of the NDCs, and it can accommodate a range of equity perspectives. It provides clear lessons:</a:t>
            </a:r>
          </a:p>
          <a:p>
            <a:pPr>
              <a:lnSpc>
                <a:spcPct val="100000"/>
              </a:lnSpc>
              <a:spcBef>
                <a:spcPts val="0"/>
              </a:spcBef>
              <a:spcAft>
                <a:spcPts val="1800"/>
              </a:spcAft>
              <a:buFontTx/>
              <a:buChar char="-"/>
            </a:pPr>
            <a:r>
              <a:rPr lang="en-US" sz="2000" dirty="0">
                <a:solidFill>
                  <a:prstClr val="black"/>
                </a:solidFill>
              </a:rPr>
              <a:t>Insufficient effort has been pledged; we are on a 3°C+ pathway. </a:t>
            </a:r>
          </a:p>
          <a:p>
            <a:pPr>
              <a:lnSpc>
                <a:spcPct val="100000"/>
              </a:lnSpc>
              <a:spcBef>
                <a:spcPts val="0"/>
              </a:spcBef>
              <a:spcAft>
                <a:spcPts val="1800"/>
              </a:spcAft>
              <a:buFontTx/>
              <a:buChar char="-"/>
            </a:pPr>
            <a:r>
              <a:rPr lang="en-US" sz="2000" dirty="0">
                <a:solidFill>
                  <a:prstClr val="black"/>
                </a:solidFill>
              </a:rPr>
              <a:t>All countries must do more but that means different things for different countries.</a:t>
            </a:r>
          </a:p>
          <a:p>
            <a:pPr>
              <a:lnSpc>
                <a:spcPct val="100000"/>
              </a:lnSpc>
              <a:spcBef>
                <a:spcPts val="0"/>
              </a:spcBef>
              <a:spcAft>
                <a:spcPts val="1800"/>
              </a:spcAft>
              <a:buFontTx/>
              <a:buChar char="-"/>
            </a:pPr>
            <a:r>
              <a:rPr lang="en-US" sz="2000" dirty="0">
                <a:solidFill>
                  <a:prstClr val="black"/>
                </a:solidFill>
              </a:rPr>
              <a:t>For wealthier countries, providing support is a core part of fulfilling the fair share of the effort.</a:t>
            </a:r>
          </a:p>
          <a:p>
            <a:pPr>
              <a:lnSpc>
                <a:spcPct val="100000"/>
              </a:lnSpc>
              <a:spcBef>
                <a:spcPts val="0"/>
              </a:spcBef>
              <a:spcAft>
                <a:spcPts val="1800"/>
              </a:spcAft>
              <a:buFontTx/>
              <a:buChar char="-"/>
            </a:pPr>
            <a:r>
              <a:rPr lang="en-US" sz="2000" dirty="0">
                <a:solidFill>
                  <a:prstClr val="black"/>
                </a:solidFill>
              </a:rPr>
              <a:t>For poorer countries, even those who have met their own fair share, much more must be done with support through cooperative action.</a:t>
            </a:r>
          </a:p>
          <a:p>
            <a:pPr>
              <a:lnSpc>
                <a:spcPct val="100000"/>
              </a:lnSpc>
              <a:spcBef>
                <a:spcPts val="0"/>
              </a:spcBef>
              <a:spcAft>
                <a:spcPts val="1800"/>
              </a:spcAft>
              <a:buFontTx/>
              <a:buChar char="-"/>
            </a:pPr>
            <a:r>
              <a:rPr lang="en-US" sz="2000" dirty="0">
                <a:solidFill>
                  <a:prstClr val="black"/>
                </a:solidFill>
              </a:rPr>
              <a:t>Moves conditional NDCs and the various support needs to enable them into center stage</a:t>
            </a:r>
          </a:p>
        </p:txBody>
      </p:sp>
    </p:spTree>
    <p:extLst>
      <p:ext uri="{BB962C8B-B14F-4D97-AF65-F5344CB8AC3E}">
        <p14:creationId xmlns:p14="http://schemas.microsoft.com/office/powerpoint/2010/main" val="285113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Equity between and within countries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3</a:t>
            </a:fld>
            <a:endParaRPr lang="en-US" dirty="0">
              <a:solidFill>
                <a:prstClr val="black">
                  <a:tint val="75000"/>
                </a:prstClr>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27364"/>
            <a:ext cx="9144000" cy="4897236"/>
          </a:xfrm>
          <a:prstGeom prst="rect">
            <a:avLst/>
          </a:prstGeom>
        </p:spPr>
      </p:pic>
    </p:spTree>
    <p:extLst>
      <p:ext uri="{BB962C8B-B14F-4D97-AF65-F5344CB8AC3E}">
        <p14:creationId xmlns:p14="http://schemas.microsoft.com/office/powerpoint/2010/main" val="687369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Paris NDCs compared to Fair shares </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4</a:t>
            </a:fld>
            <a:endParaRPr lang="en-US" dirty="0">
              <a:solidFill>
                <a:prstClr val="black">
                  <a:tint val="75000"/>
                </a:prstClr>
              </a:solidFill>
            </a:endParaRP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1000" y="838200"/>
            <a:ext cx="8001000" cy="5889902"/>
          </a:xfrm>
          <a:prstGeom prst="rect">
            <a:avLst/>
          </a:prstGeom>
        </p:spPr>
      </p:pic>
    </p:spTree>
    <p:extLst>
      <p:ext uri="{BB962C8B-B14F-4D97-AF65-F5344CB8AC3E}">
        <p14:creationId xmlns:p14="http://schemas.microsoft.com/office/powerpoint/2010/main" val="2670977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5</a:t>
            </a:fld>
            <a:endParaRPr lang="en-US" dirty="0">
              <a:solidFill>
                <a:prstClr val="black">
                  <a:tint val="75000"/>
                </a:prstClr>
              </a:solidFill>
            </a:endParaRPr>
          </a:p>
        </p:txBody>
      </p:sp>
      <p:sp>
        <p:nvSpPr>
          <p:cNvPr id="5" name="Title 1"/>
          <p:cNvSpPr txBox="1">
            <a:spLocks/>
          </p:cNvSpPr>
          <p:nvPr/>
        </p:nvSpPr>
        <p:spPr>
          <a:xfrm>
            <a:off x="197798" y="152401"/>
            <a:ext cx="6812602" cy="762000"/>
          </a:xfrm>
          <a:prstGeom prst="rect">
            <a:avLst/>
          </a:prstGeom>
          <a:solidFill>
            <a:schemeClr val="bg1">
              <a:alpha val="73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a:solidFill>
                  <a:srgbClr val="1E4982"/>
                </a:solidFill>
                <a:latin typeface="Effra Heavy" charset="0"/>
                <a:ea typeface="Effra Heavy" charset="0"/>
                <a:cs typeface="Effra Heavy" charset="0"/>
              </a:rPr>
              <a:t>FOR MORE INFORMATION</a:t>
            </a:r>
            <a:endParaRPr lang="en-CA" dirty="0">
              <a:solidFill>
                <a:srgbClr val="1E4982"/>
              </a:solidFill>
              <a:latin typeface="Effra Heavy" charset="0"/>
              <a:ea typeface="Effra Heavy" charset="0"/>
              <a:cs typeface="Effra Heavy" charset="0"/>
            </a:endParaRPr>
          </a:p>
        </p:txBody>
      </p:sp>
      <p:sp>
        <p:nvSpPr>
          <p:cNvPr id="6" name="Content Placeholder 4"/>
          <p:cNvSpPr txBox="1">
            <a:spLocks/>
          </p:cNvSpPr>
          <p:nvPr/>
        </p:nvSpPr>
        <p:spPr>
          <a:xfrm>
            <a:off x="208312" y="950363"/>
            <a:ext cx="8478488" cy="5221837"/>
          </a:xfrm>
          <a:prstGeom prst="rect">
            <a:avLst/>
          </a:prstGeom>
          <a:solidFill>
            <a:schemeClr val="bg1">
              <a:alpha val="67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000" dirty="0">
                <a:latin typeface="Whitney Semibold" charset="0"/>
                <a:ea typeface="Whitney Semibold" charset="0"/>
                <a:cs typeface="Whitney Semibold" charset="0"/>
              </a:rPr>
              <a:t>The report:</a:t>
            </a:r>
            <a:br>
              <a:rPr lang="en-CA" sz="2000" dirty="0">
                <a:latin typeface="Whitney Semibold" charset="0"/>
                <a:ea typeface="Whitney Semibold" charset="0"/>
                <a:cs typeface="Whitney Semibold" charset="0"/>
              </a:rPr>
            </a:br>
            <a:r>
              <a:rPr lang="en-CA" sz="2000" dirty="0">
                <a:latin typeface="Whitney Semibold" charset="0"/>
                <a:ea typeface="Whitney Semibold" charset="0"/>
                <a:cs typeface="Whitney Semibold" charset="0"/>
                <a:hlinkClick r:id="rId2"/>
              </a:rPr>
              <a:t>www.civilsocietyreview.org/report2018</a:t>
            </a:r>
            <a:endParaRPr lang="en-CA" sz="2000" dirty="0">
              <a:latin typeface="Whitney Semibold" charset="0"/>
              <a:ea typeface="Whitney Semibold" charset="0"/>
              <a:cs typeface="Whitney Semibold" charset="0"/>
            </a:endParaRPr>
          </a:p>
          <a:p>
            <a:endParaRPr lang="en-CA" sz="2000" dirty="0">
              <a:latin typeface="Whitney Semibold" charset="0"/>
              <a:ea typeface="Whitney Semibold" charset="0"/>
              <a:cs typeface="Whitney Semibold" charset="0"/>
            </a:endParaRPr>
          </a:p>
          <a:p>
            <a:r>
              <a:rPr lang="en-CA" sz="2000" dirty="0">
                <a:latin typeface="Whitney Semibold" charset="0"/>
                <a:ea typeface="Whitney Semibold" charset="0"/>
                <a:cs typeface="Whitney Semibold" charset="0"/>
              </a:rPr>
              <a:t>Organizational sign on:</a:t>
            </a:r>
            <a:br>
              <a:rPr lang="en-CA" sz="2000" dirty="0">
                <a:latin typeface="Whitney Semibold" charset="0"/>
                <a:ea typeface="Whitney Semibold" charset="0"/>
                <a:cs typeface="Whitney Semibold" charset="0"/>
              </a:rPr>
            </a:br>
            <a:r>
              <a:rPr lang="en-CA" sz="2000" dirty="0">
                <a:latin typeface="Whitney Semibold" charset="0"/>
                <a:ea typeface="Whitney Semibold" charset="0"/>
                <a:cs typeface="Whitney Semibold" charset="0"/>
                <a:hlinkClick r:id="rId3"/>
              </a:rPr>
              <a:t>www.civilsocietyreview.org/signon2018</a:t>
            </a:r>
            <a:r>
              <a:rPr lang="en-CA" sz="2000" dirty="0">
                <a:latin typeface="Whitney Semibold" charset="0"/>
                <a:ea typeface="Whitney Semibold" charset="0"/>
                <a:cs typeface="Whitney Semibold" charset="0"/>
              </a:rPr>
              <a:t> </a:t>
            </a:r>
          </a:p>
          <a:p>
            <a:endParaRPr lang="en-CA" sz="2000" u="sng" dirty="0">
              <a:latin typeface="Whitney Semibold" charset="0"/>
              <a:ea typeface="Whitney Semibold" charset="0"/>
              <a:cs typeface="Whitney Semibold" charset="0"/>
            </a:endParaRPr>
          </a:p>
          <a:p>
            <a:r>
              <a:rPr lang="en-CA" sz="2000" dirty="0">
                <a:latin typeface="Whitney Semibold" charset="0"/>
                <a:ea typeface="Whitney Semibold" charset="0"/>
                <a:cs typeface="Whitney Semibold" charset="0"/>
              </a:rPr>
              <a:t>Peer-reviewed methodology article:</a:t>
            </a:r>
            <a:br>
              <a:rPr lang="en-CA" sz="2000" dirty="0">
                <a:latin typeface="Whitney Semibold" charset="0"/>
                <a:ea typeface="Whitney Semibold" charset="0"/>
                <a:cs typeface="Whitney Semibold" charset="0"/>
              </a:rPr>
            </a:br>
            <a:r>
              <a:rPr lang="en-CA" sz="2000" dirty="0">
                <a:latin typeface="Whitney Semibold" charset="0"/>
                <a:ea typeface="Whitney Semibold" charset="0"/>
                <a:cs typeface="Whitney Semibold" charset="0"/>
                <a:hlinkClick r:id="rId4"/>
              </a:rPr>
              <a:t>www.civilsocietyreview.org/article</a:t>
            </a:r>
            <a:r>
              <a:rPr lang="en-CA" sz="2000" dirty="0">
                <a:latin typeface="Whitney Semibold" charset="0"/>
                <a:ea typeface="Whitney Semibold" charset="0"/>
                <a:cs typeface="Whitney Semibold" charset="0"/>
              </a:rPr>
              <a:t> </a:t>
            </a:r>
          </a:p>
          <a:p>
            <a:endParaRPr lang="en-CA" sz="2000" u="sng" dirty="0">
              <a:latin typeface="Whitney Semibold" charset="0"/>
              <a:ea typeface="Whitney Semibold" charset="0"/>
              <a:cs typeface="Whitney Semibold" charset="0"/>
            </a:endParaRPr>
          </a:p>
          <a:p>
            <a:r>
              <a:rPr lang="en-CA" sz="2000" u="sng" dirty="0">
                <a:latin typeface="Whitney Semibold" charset="0"/>
                <a:ea typeface="Whitney Semibold" charset="0"/>
                <a:cs typeface="Whitney Semibold" charset="0"/>
              </a:rPr>
              <a:t>Methodological overview :</a:t>
            </a:r>
            <a:br>
              <a:rPr lang="en-CA" sz="2000" dirty="0">
                <a:latin typeface="Whitney Semibold" charset="0"/>
                <a:ea typeface="Whitney Semibold" charset="0"/>
                <a:cs typeface="Whitney Semibold" charset="0"/>
              </a:rPr>
            </a:br>
            <a:r>
              <a:rPr lang="en-CA" sz="2000" dirty="0">
                <a:latin typeface="Whitney Semibold" charset="0"/>
                <a:ea typeface="Whitney Semibold" charset="0"/>
                <a:cs typeface="Whitney Semibold" charset="0"/>
                <a:hlinkClick r:id="rId5"/>
              </a:rPr>
              <a:t>www.civilsocietyreview.org/report2017/appendix</a:t>
            </a:r>
            <a:r>
              <a:rPr lang="en-CA" sz="2000" dirty="0">
                <a:latin typeface="Whitney Semibold" charset="0"/>
                <a:ea typeface="Whitney Semibold" charset="0"/>
                <a:cs typeface="Whitney Semibold" charset="0"/>
              </a:rPr>
              <a:t> </a:t>
            </a:r>
          </a:p>
          <a:p>
            <a:endParaRPr lang="en-CA" sz="2000" dirty="0">
              <a:latin typeface="Whitney Semibold" charset="0"/>
              <a:ea typeface="Whitney Semibold" charset="0"/>
              <a:cs typeface="Whitney Semibold" charset="0"/>
            </a:endParaRPr>
          </a:p>
          <a:p>
            <a:endParaRPr lang="en-CA" sz="2000" dirty="0">
              <a:latin typeface="Whitney Semibold" charset="0"/>
              <a:ea typeface="Whitney Semibold" charset="0"/>
              <a:cs typeface="Whitney Semibold" charset="0"/>
            </a:endParaRPr>
          </a:p>
          <a:p>
            <a:r>
              <a:rPr lang="en-CA" sz="2000" u="sng" dirty="0">
                <a:latin typeface="Whitney Semibold" charset="0"/>
                <a:ea typeface="Whitney Semibold" charset="0"/>
                <a:cs typeface="Whitney Semibold" charset="0"/>
              </a:rPr>
              <a:t>Further methodological detail:</a:t>
            </a:r>
            <a:br>
              <a:rPr lang="en-CA" sz="2000" dirty="0">
                <a:latin typeface="Whitney Semibold" charset="0"/>
                <a:ea typeface="Whitney Semibold" charset="0"/>
                <a:cs typeface="Whitney Semibold" charset="0"/>
              </a:rPr>
            </a:br>
            <a:r>
              <a:rPr lang="en-CA" sz="2000" dirty="0">
                <a:latin typeface="Whitney Semibold" charset="0"/>
                <a:ea typeface="Whitney Semibold" charset="0"/>
                <a:cs typeface="Whitney Semibold" charset="0"/>
                <a:hlinkClick r:id="rId6"/>
              </a:rPr>
              <a:t>https://climateequityreference.org/calculator-information/calcs_techdoc/</a:t>
            </a:r>
            <a:r>
              <a:rPr lang="en-CA" sz="2000" dirty="0">
                <a:latin typeface="Whitney Semibold" charset="0"/>
                <a:ea typeface="Whitney Semibold" charset="0"/>
                <a:cs typeface="Whitney Semibold" charset="0"/>
              </a:rPr>
              <a:t>  </a:t>
            </a:r>
          </a:p>
          <a:p>
            <a:pPr marL="0" indent="0">
              <a:buNone/>
            </a:pPr>
            <a:endParaRPr lang="en-CA" sz="2000" dirty="0">
              <a:latin typeface="Whitney Semibold" charset="0"/>
              <a:ea typeface="Whitney Semibold" charset="0"/>
              <a:cs typeface="Whitney Semibold" charset="0"/>
            </a:endParaRPr>
          </a:p>
        </p:txBody>
      </p:sp>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38600" y="5410200"/>
            <a:ext cx="2145823" cy="478212"/>
          </a:xfrm>
          <a:prstGeom prst="rect">
            <a:avLst/>
          </a:prstGeom>
        </p:spPr>
      </p:pic>
    </p:spTree>
    <p:extLst>
      <p:ext uri="{BB962C8B-B14F-4D97-AF65-F5344CB8AC3E}">
        <p14:creationId xmlns:p14="http://schemas.microsoft.com/office/powerpoint/2010/main" val="3575479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93281" y="990600"/>
            <a:ext cx="6757394" cy="4953000"/>
          </a:xfrm>
        </p:spPr>
      </p:pic>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3039397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1925723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9617" y="227858"/>
            <a:ext cx="8643885" cy="742950"/>
          </a:xfrm>
        </p:spPr>
        <p:txBody>
          <a:bodyPr>
            <a:noAutofit/>
          </a:bodyPr>
          <a:lstStyle/>
          <a:p>
            <a:r>
              <a:rPr lang="en-US" sz="2700" dirty="0">
                <a:latin typeface="Verdana" charset="0"/>
                <a:ea typeface="Verdana" charset="0"/>
                <a:cs typeface="Verdana" charset="0"/>
              </a:rPr>
              <a:t>Purpose: to define a set of national fair shares of the global effort, and to compare to </a:t>
            </a:r>
            <a:r>
              <a:rPr lang="en-US" sz="2700">
                <a:latin typeface="Verdana" charset="0"/>
                <a:ea typeface="Verdana" charset="0"/>
                <a:cs typeface="Verdana" charset="0"/>
              </a:rPr>
              <a:t>the NDCs </a:t>
            </a:r>
            <a:endParaRPr lang="en-GB" sz="2700" dirty="0">
              <a:latin typeface="Verdana" charset="0"/>
              <a:ea typeface="Verdana" charset="0"/>
              <a:cs typeface="Verdana"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18543435"/>
              </p:ext>
            </p:extLst>
          </p:nvPr>
        </p:nvGraphicFramePr>
        <p:xfrm>
          <a:off x="239617" y="1758363"/>
          <a:ext cx="2787732" cy="3028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1" y="5150180"/>
            <a:ext cx="9144000" cy="1477328"/>
          </a:xfrm>
          <a:prstGeom prst="rect">
            <a:avLst/>
          </a:prstGeom>
          <a:noFill/>
        </p:spPr>
        <p:txBody>
          <a:bodyPr wrap="square" rtlCol="0">
            <a:spAutoFit/>
          </a:bodyPr>
          <a:lstStyle/>
          <a:p>
            <a:pPr defTabSz="457200"/>
            <a:r>
              <a:rPr lang="en-US" sz="2700" i="1" dirty="0">
                <a:solidFill>
                  <a:srgbClr val="C00000"/>
                </a:solidFill>
              </a:rPr>
              <a:t>Range of equity and ambition choices</a:t>
            </a:r>
          </a:p>
          <a:p>
            <a:pPr defTabSz="457200"/>
            <a:r>
              <a:rPr lang="en-US" sz="2700" i="1" dirty="0">
                <a:solidFill>
                  <a:srgbClr val="C00000"/>
                </a:solidFill>
                <a:sym typeface="Wingdings"/>
              </a:rPr>
              <a:t>   </a:t>
            </a:r>
            <a:r>
              <a:rPr lang="en-US" sz="3600" dirty="0">
                <a:solidFill>
                  <a:srgbClr val="C00000"/>
                </a:solidFill>
                <a:sym typeface="Wingdings"/>
              </a:rPr>
              <a:t></a:t>
            </a:r>
            <a:r>
              <a:rPr lang="en-US" sz="2700" i="1" dirty="0">
                <a:solidFill>
                  <a:srgbClr val="C00000"/>
                </a:solidFill>
              </a:rPr>
              <a:t> for each country, a range of fair shares of the global effort, 			an “equity range”</a:t>
            </a:r>
            <a:endParaRPr lang="en-GB" sz="2700" i="1" dirty="0">
              <a:solidFill>
                <a:srgbClr val="C00000"/>
              </a:solidFill>
            </a:endParaRPr>
          </a:p>
        </p:txBody>
      </p:sp>
      <p:pic>
        <p:nvPicPr>
          <p:cNvPr id="10" name="officeArt object"/>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096149" y="1115150"/>
            <a:ext cx="5894297" cy="3742600"/>
          </a:xfrm>
          <a:prstGeom prst="rect">
            <a:avLst/>
          </a:prstGeom>
          <a:ln w="12700" cap="flat">
            <a:noFill/>
            <a:miter lim="400000"/>
          </a:ln>
          <a:effectLst/>
        </p:spPr>
      </p:pic>
      <p:pic>
        <p:nvPicPr>
          <p:cNvPr id="12" name="officeArt object"/>
          <p:cNvPicPr>
            <a:picLocks/>
          </p:cNvPicPr>
          <p:nvPr/>
        </p:nvPicPr>
        <p:blipFill rotWithShape="1">
          <a:blip r:embed="rId9" cstate="email">
            <a:extLst>
              <a:ext uri="{28A0092B-C50C-407E-A947-70E740481C1C}">
                <a14:useLocalDpi xmlns:a14="http://schemas.microsoft.com/office/drawing/2010/main"/>
              </a:ext>
            </a:extLst>
          </a:blip>
          <a:srcRect/>
          <a:stretch/>
        </p:blipFill>
        <p:spPr>
          <a:xfrm>
            <a:off x="3086541" y="1115150"/>
            <a:ext cx="5852160" cy="3729313"/>
          </a:xfrm>
          <a:prstGeom prst="rect">
            <a:avLst/>
          </a:prstGeom>
          <a:ln w="12700" cap="flat">
            <a:noFill/>
            <a:miter lim="400000"/>
          </a:ln>
          <a:effectLst/>
        </p:spPr>
      </p:pic>
      <p:sp>
        <p:nvSpPr>
          <p:cNvPr id="2" name="Slide Number Placeholder 1"/>
          <p:cNvSpPr>
            <a:spLocks noGrp="1"/>
          </p:cNvSpPr>
          <p:nvPr>
            <p:ph type="sldNum" sz="quarter" idx="12"/>
          </p:nvPr>
        </p:nvSpPr>
        <p:spPr/>
        <p:txBody>
          <a:bodyPr/>
          <a:lstStyle/>
          <a:p>
            <a:fld id="{48F63A3B-78C7-47BE-AE5E-E10140E04643}"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133180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1515" y="124205"/>
            <a:ext cx="8859578" cy="626857"/>
          </a:xfrm>
        </p:spPr>
        <p:txBody>
          <a:bodyPr>
            <a:normAutofit fontScale="90000"/>
          </a:bodyPr>
          <a:lstStyle/>
          <a:p>
            <a:r>
              <a:rPr lang="en-US" b="1" dirty="0"/>
              <a:t>Responsibility,</a:t>
            </a:r>
            <a:r>
              <a:rPr lang="en-US" dirty="0"/>
              <a:t> and historical emissions</a:t>
            </a:r>
            <a:endParaRPr lang="en-GB" dirty="0"/>
          </a:p>
        </p:txBody>
      </p:sp>
      <p:sp>
        <p:nvSpPr>
          <p:cNvPr id="2" name="Content Placeholder 1"/>
          <p:cNvSpPr>
            <a:spLocks noGrp="1"/>
          </p:cNvSpPr>
          <p:nvPr>
            <p:ph idx="1"/>
          </p:nvPr>
        </p:nvSpPr>
        <p:spPr>
          <a:xfrm>
            <a:off x="1238029" y="5749437"/>
            <a:ext cx="6686550" cy="800100"/>
          </a:xfrm>
        </p:spPr>
        <p:txBody>
          <a:bodyPr/>
          <a:lstStyle/>
          <a:p>
            <a:pPr>
              <a:buNone/>
            </a:pPr>
            <a:r>
              <a:rPr lang="en-US" sz="1800" dirty="0"/>
              <a:t> </a:t>
            </a:r>
          </a:p>
        </p:txBody>
      </p:sp>
      <p:pic>
        <p:nvPicPr>
          <p:cNvPr id="10137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t="6667"/>
          <a:stretch>
            <a:fillRect/>
          </a:stretch>
        </p:blipFill>
        <p:spPr bwMode="auto">
          <a:xfrm>
            <a:off x="319257" y="1207376"/>
            <a:ext cx="7392921" cy="4608933"/>
          </a:xfrm>
          <a:prstGeom prst="rect">
            <a:avLst/>
          </a:prstGeom>
          <a:noFill/>
          <a:ln w="9525">
            <a:noFill/>
            <a:miter lim="800000"/>
            <a:headEnd/>
            <a:tailEnd/>
          </a:ln>
        </p:spPr>
      </p:pic>
      <p:cxnSp>
        <p:nvCxnSpPr>
          <p:cNvPr id="12" name="Straight Connector 11"/>
          <p:cNvCxnSpPr/>
          <p:nvPr/>
        </p:nvCxnSpPr>
        <p:spPr>
          <a:xfrm>
            <a:off x="6930993" y="1310644"/>
            <a:ext cx="0" cy="411480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960737" y="1377204"/>
            <a:ext cx="0" cy="411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598104" y="1325173"/>
            <a:ext cx="0" cy="411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325432" y="995408"/>
            <a:ext cx="5022921" cy="338554"/>
          </a:xfrm>
          <a:prstGeom prst="rect">
            <a:avLst/>
          </a:prstGeom>
          <a:noFill/>
        </p:spPr>
        <p:txBody>
          <a:bodyPr wrap="square" rtlCol="0">
            <a:spAutoFit/>
          </a:bodyPr>
          <a:lstStyle/>
          <a:p>
            <a:pPr defTabSz="457200"/>
            <a:r>
              <a:rPr lang="en-US" sz="1600" dirty="0">
                <a:solidFill>
                  <a:srgbClr val="FF0000"/>
                </a:solidFill>
              </a:rPr>
              <a:t>1850					1950		  </a:t>
            </a:r>
            <a:r>
              <a:rPr lang="en-US" sz="1600" dirty="0">
                <a:solidFill>
                  <a:prstClr val="white">
                    <a:lumMod val="50000"/>
                  </a:prstClr>
                </a:solidFill>
              </a:rPr>
              <a:t>1990</a:t>
            </a:r>
            <a:endParaRPr lang="en-GB" sz="1600" dirty="0">
              <a:solidFill>
                <a:prstClr val="white">
                  <a:lumMod val="50000"/>
                </a:prstClr>
              </a:solidFill>
            </a:endParaRPr>
          </a:p>
        </p:txBody>
      </p:sp>
      <p:sp>
        <p:nvSpPr>
          <p:cNvPr id="10" name="Content Placeholder 1"/>
          <p:cNvSpPr txBox="1">
            <a:spLocks/>
          </p:cNvSpPr>
          <p:nvPr/>
        </p:nvSpPr>
        <p:spPr>
          <a:xfrm>
            <a:off x="7813964" y="5005116"/>
            <a:ext cx="1225046" cy="6872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GB" sz="1200" dirty="0">
                <a:solidFill>
                  <a:prstClr val="black"/>
                </a:solidFill>
              </a:rPr>
              <a:t>IPCC AR5  WG3, Figure TS.2</a:t>
            </a: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prstClr val="black">
                    <a:tint val="75000"/>
                  </a:prstClr>
                </a:solidFill>
              </a:rPr>
              <a:pPr/>
              <a:t>9</a:t>
            </a:fld>
            <a:endParaRPr lang="en-US" dirty="0">
              <a:solidFill>
                <a:prstClr val="black">
                  <a:tint val="75000"/>
                </a:prstClr>
              </a:solidFill>
            </a:endParaRPr>
          </a:p>
        </p:txBody>
      </p:sp>
      <p:sp>
        <p:nvSpPr>
          <p:cNvPr id="4" name="TextBox 3"/>
          <p:cNvSpPr txBox="1"/>
          <p:nvPr/>
        </p:nvSpPr>
        <p:spPr>
          <a:xfrm>
            <a:off x="332509" y="5791200"/>
            <a:ext cx="8678584" cy="923330"/>
          </a:xfrm>
          <a:prstGeom prst="rect">
            <a:avLst/>
          </a:prstGeom>
          <a:noFill/>
        </p:spPr>
        <p:txBody>
          <a:bodyPr wrap="square" rtlCol="0">
            <a:spAutoFit/>
          </a:bodyPr>
          <a:lstStyle/>
          <a:p>
            <a:pPr defTabSz="457200"/>
            <a:r>
              <a:rPr lang="en-US" dirty="0">
                <a:solidFill>
                  <a:prstClr val="black"/>
                </a:solidFill>
              </a:rPr>
              <a:t>						</a:t>
            </a:r>
            <a:r>
              <a:rPr lang="en-US" dirty="0">
                <a:solidFill>
                  <a:srgbClr val="FF0000"/>
                </a:solidFill>
              </a:rPr>
              <a:t>1850</a:t>
            </a:r>
            <a:r>
              <a:rPr lang="en-US" dirty="0">
                <a:solidFill>
                  <a:prstClr val="black"/>
                </a:solidFill>
              </a:rPr>
              <a:t>: ~95% of emissions;</a:t>
            </a:r>
          </a:p>
          <a:p>
            <a:pPr defTabSz="457200"/>
            <a:r>
              <a:rPr lang="en-US" dirty="0">
                <a:solidFill>
                  <a:prstClr val="black"/>
                </a:solidFill>
              </a:rPr>
              <a:t>										</a:t>
            </a:r>
            <a:r>
              <a:rPr lang="en-US" dirty="0">
                <a:solidFill>
                  <a:srgbClr val="FF0000"/>
                </a:solidFill>
              </a:rPr>
              <a:t>1950</a:t>
            </a:r>
            <a:r>
              <a:rPr lang="en-US" dirty="0">
                <a:solidFill>
                  <a:prstClr val="black"/>
                </a:solidFill>
              </a:rPr>
              <a:t>: ~2/3</a:t>
            </a:r>
            <a:r>
              <a:rPr lang="en-US" baseline="30000" dirty="0">
                <a:solidFill>
                  <a:prstClr val="black"/>
                </a:solidFill>
              </a:rPr>
              <a:t>rd</a:t>
            </a:r>
            <a:r>
              <a:rPr lang="en-US" dirty="0">
                <a:solidFill>
                  <a:prstClr val="black"/>
                </a:solidFill>
              </a:rPr>
              <a:t> of emissions;</a:t>
            </a:r>
          </a:p>
          <a:p>
            <a:pPr defTabSz="457200"/>
            <a:r>
              <a:rPr lang="en-US" dirty="0">
                <a:solidFill>
                  <a:prstClr val="black"/>
                </a:solidFill>
              </a:rPr>
              <a:t>													 </a:t>
            </a:r>
            <a:r>
              <a:rPr lang="en-US" dirty="0">
                <a:solidFill>
                  <a:srgbClr val="FF0000"/>
                </a:solidFill>
              </a:rPr>
              <a:t>1990</a:t>
            </a:r>
            <a:r>
              <a:rPr lang="en-US" dirty="0">
                <a:solidFill>
                  <a:prstClr val="black"/>
                </a:solidFill>
              </a:rPr>
              <a:t>:  ~1/3</a:t>
            </a:r>
            <a:r>
              <a:rPr lang="en-US" baseline="30000" dirty="0">
                <a:solidFill>
                  <a:prstClr val="black"/>
                </a:solidFill>
              </a:rPr>
              <a:t>rd</a:t>
            </a:r>
            <a:r>
              <a:rPr lang="en-US" dirty="0">
                <a:solidFill>
                  <a:prstClr val="black"/>
                </a:solidFill>
              </a:rPr>
              <a:t> of emissions</a:t>
            </a:r>
          </a:p>
        </p:txBody>
      </p:sp>
    </p:spTree>
    <p:extLst>
      <p:ext uri="{BB962C8B-B14F-4D97-AF65-F5344CB8AC3E}">
        <p14:creationId xmlns:p14="http://schemas.microsoft.com/office/powerpoint/2010/main" val="224504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Lst>
  </p:timing>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4714</TotalTime>
  <Words>1062</Words>
  <Application>Microsoft Macintosh PowerPoint</Application>
  <PresentationFormat>On-screen Show (4:3)</PresentationFormat>
  <Paragraphs>497</Paragraphs>
  <Slides>20</Slides>
  <Notes>7</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Effra Heavy</vt:lpstr>
      <vt:lpstr>Verdana</vt:lpstr>
      <vt:lpstr>Whitney Semibold</vt:lpstr>
      <vt:lpstr>Wingdings</vt:lpstr>
      <vt:lpstr>2_Office Theme</vt:lpstr>
      <vt:lpstr>PowerPoint Presentation</vt:lpstr>
      <vt:lpstr> </vt:lpstr>
      <vt:lpstr>Equity between and within countries</vt:lpstr>
      <vt:lpstr>Paris NDCs compared to Fair shares </vt:lpstr>
      <vt:lpstr>PowerPoint Presentation</vt:lpstr>
      <vt:lpstr>PowerPoint Presentation</vt:lpstr>
      <vt:lpstr>PowerPoint Presentation</vt:lpstr>
      <vt:lpstr>Purpose: to define a set of national fair shares of the global effort, and to compare to the NDCs </vt:lpstr>
      <vt:lpstr>Responsibility, and historical emissions</vt:lpstr>
      <vt:lpstr> Capacity, national income and progressivity</vt:lpstr>
      <vt:lpstr>Indicators, and what they tell us</vt:lpstr>
      <vt:lpstr>Results: Fair shares and NDCs</vt:lpstr>
      <vt:lpstr>Results: Fair shares and NDCs</vt:lpstr>
      <vt:lpstr>Results:  Fair shares and NDCs</vt:lpstr>
      <vt:lpstr>PowerPoint Presentation</vt:lpstr>
      <vt:lpstr>Development and energy… </vt:lpstr>
      <vt:lpstr>CSO Equity Review Fair Share Benchmarks</vt:lpstr>
      <vt:lpstr>Results: Global </vt:lpstr>
      <vt:lpstr>Implications for Paris Ratcheting Mechanism</vt:lpstr>
      <vt:lpstr>In conclusion:</vt:lpstr>
    </vt:vector>
  </TitlesOfParts>
  <Company>ActionAid USA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ACTIONS NEEDED TO CLOSE THE EMISSIONS GAP</dc:title>
  <dc:creator>Brandon Wu</dc:creator>
  <cp:lastModifiedBy>Christian Holz</cp:lastModifiedBy>
  <cp:revision>71</cp:revision>
  <dcterms:created xsi:type="dcterms:W3CDTF">2015-10-19T08:53:26Z</dcterms:created>
  <dcterms:modified xsi:type="dcterms:W3CDTF">2018-12-21T19:24:40Z</dcterms:modified>
</cp:coreProperties>
</file>