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3" r:id="rId3"/>
    <p:sldId id="354" r:id="rId4"/>
    <p:sldId id="355" r:id="rId5"/>
    <p:sldId id="356" r:id="rId6"/>
    <p:sldId id="358" r:id="rId7"/>
    <p:sldId id="357" r:id="rId8"/>
    <p:sldId id="370" r:id="rId9"/>
    <p:sldId id="371" r:id="rId10"/>
    <p:sldId id="372" r:id="rId11"/>
    <p:sldId id="375" r:id="rId12"/>
    <p:sldId id="377" r:id="rId13"/>
    <p:sldId id="379" r:id="rId14"/>
    <p:sldId id="381" r:id="rId15"/>
    <p:sldId id="382" r:id="rId16"/>
    <p:sldId id="391" r:id="rId17"/>
    <p:sldId id="383" r:id="rId18"/>
    <p:sldId id="386" r:id="rId19"/>
    <p:sldId id="398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89640" autoAdjust="0"/>
  </p:normalViewPr>
  <p:slideViewPr>
    <p:cSldViewPr snapToGrid="0">
      <p:cViewPr>
        <p:scale>
          <a:sx n="65" d="100"/>
          <a:sy n="65" d="100"/>
        </p:scale>
        <p:origin x="-2232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Countries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Global!$B$7:$B$12</c:f>
              <c:strCache>
                <c:ptCount val="6"/>
                <c:pt idx="0">
                  <c:v>Latin America</c:v>
                </c:pt>
                <c:pt idx="1">
                  <c:v>Caribbean</c:v>
                </c:pt>
                <c:pt idx="2">
                  <c:v>Africa</c:v>
                </c:pt>
                <c:pt idx="3">
                  <c:v>Pacific</c:v>
                </c:pt>
                <c:pt idx="4">
                  <c:v>Asia</c:v>
                </c:pt>
                <c:pt idx="5">
                  <c:v>Europe and CIS</c:v>
                </c:pt>
              </c:strCache>
            </c:strRef>
          </c:cat>
          <c:val>
            <c:numRef>
              <c:f>Global!$C$7:$C$12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18</c:v>
                </c:pt>
                <c:pt idx="3">
                  <c:v>5</c:v>
                </c:pt>
                <c:pt idx="4">
                  <c:v>10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34528"/>
        <c:axId val="56536064"/>
      </c:barChart>
      <c:lineChart>
        <c:grouping val="standard"/>
        <c:varyColors val="0"/>
        <c:ser>
          <c:idx val="1"/>
          <c:order val="1"/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Global!$F$7:$F$12</c:f>
              <c:numCache>
                <c:formatCode>0%</c:formatCode>
                <c:ptCount val="6"/>
                <c:pt idx="0">
                  <c:v>0.5</c:v>
                </c:pt>
                <c:pt idx="1">
                  <c:v>0.35714285714285715</c:v>
                </c:pt>
                <c:pt idx="2">
                  <c:v>0.33333333333333331</c:v>
                </c:pt>
                <c:pt idx="3">
                  <c:v>0.38461538461538464</c:v>
                </c:pt>
                <c:pt idx="4">
                  <c:v>0.2857142857142857</c:v>
                </c:pt>
                <c:pt idx="5">
                  <c:v>0.5714285714285714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55776"/>
        <c:axId val="56554240"/>
      </c:lineChart>
      <c:catAx>
        <c:axId val="5653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6064"/>
        <c:crosses val="autoZero"/>
        <c:auto val="1"/>
        <c:lblAlgn val="ctr"/>
        <c:lblOffset val="100"/>
        <c:noMultiLvlLbl val="0"/>
      </c:catAx>
      <c:valAx>
        <c:axId val="56536064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34528"/>
        <c:crosses val="autoZero"/>
        <c:crossBetween val="between"/>
      </c:valAx>
      <c:valAx>
        <c:axId val="5655424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555776"/>
        <c:crosses val="max"/>
        <c:crossBetween val="between"/>
      </c:valAx>
      <c:catAx>
        <c:axId val="56555776"/>
        <c:scaling>
          <c:orientation val="minMax"/>
        </c:scaling>
        <c:delete val="1"/>
        <c:axPos val="b"/>
        <c:majorTickMark val="none"/>
        <c:minorTickMark val="none"/>
        <c:tickLblPos val="nextTo"/>
        <c:crossAx val="56554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With support by the GSP, would you be interested in providing South- South support?</a:t>
            </a:r>
          </a:p>
        </c:rich>
      </c:tx>
      <c:layout>
        <c:manualLayout>
          <c:xMode val="edge"/>
          <c:yMode val="edge"/>
          <c:x val="0.12847244003709588"/>
          <c:y val="3.5294168333766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215322223785781"/>
          <c:y val="0.24705917833636595"/>
          <c:w val="0.39236177632950903"/>
          <c:h val="0.66470683695260357"/>
        </c:manualLayout>
      </c:layout>
      <c:pieChart>
        <c:varyColors val="1"/>
        <c:ser>
          <c:idx val="0"/>
          <c:order val="0"/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'South-South'!$A$22:$A$23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'South-South'!$C$22:$C$23</c:f>
              <c:numCache>
                <c:formatCode>0.0%</c:formatCode>
                <c:ptCount val="2"/>
                <c:pt idx="0">
                  <c:v>0.8970588235294118</c:v>
                </c:pt>
                <c:pt idx="1">
                  <c:v>0.10294117647058823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Total Respondents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Global!$B$7:$B$12</c:f>
              <c:strCache>
                <c:ptCount val="6"/>
                <c:pt idx="0">
                  <c:v>Latin America</c:v>
                </c:pt>
                <c:pt idx="1">
                  <c:v>Caribbean</c:v>
                </c:pt>
                <c:pt idx="2">
                  <c:v>Africa</c:v>
                </c:pt>
                <c:pt idx="3">
                  <c:v>Pacific</c:v>
                </c:pt>
                <c:pt idx="4">
                  <c:v>Asia</c:v>
                </c:pt>
                <c:pt idx="5">
                  <c:v>Europe and CIS</c:v>
                </c:pt>
              </c:strCache>
            </c:strRef>
          </c:cat>
          <c:val>
            <c:numRef>
              <c:f>Global!$D$7:$D$12</c:f>
              <c:numCache>
                <c:formatCode>General</c:formatCode>
                <c:ptCount val="6"/>
                <c:pt idx="0">
                  <c:v>14</c:v>
                </c:pt>
                <c:pt idx="1">
                  <c:v>7</c:v>
                </c:pt>
                <c:pt idx="2">
                  <c:v>26</c:v>
                </c:pt>
                <c:pt idx="3">
                  <c:v>6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7578624"/>
        <c:axId val="57581568"/>
      </c:barChart>
      <c:catAx>
        <c:axId val="5757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81568"/>
        <c:crosses val="autoZero"/>
        <c:auto val="1"/>
        <c:lblAlgn val="ctr"/>
        <c:lblOffset val="100"/>
        <c:noMultiLvlLbl val="0"/>
      </c:catAx>
      <c:valAx>
        <c:axId val="57581568"/>
        <c:scaling>
          <c:orientation val="minMax"/>
          <c:max val="26"/>
        </c:scaling>
        <c:delete val="1"/>
        <c:axPos val="l"/>
        <c:numFmt formatCode="General" sourceLinked="1"/>
        <c:majorTickMark val="none"/>
        <c:minorTickMark val="none"/>
        <c:tickLblPos val="nextTo"/>
        <c:crossAx val="5757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Please identify a maximum of 3 areas that your country may consider as a priority area of improvement:</a:t>
            </a:r>
          </a:p>
        </c:rich>
      </c:tx>
      <c:layout>
        <c:manualLayout>
          <c:xMode val="edge"/>
          <c:yMode val="edge"/>
          <c:x val="0.14409746652809402"/>
          <c:y val="3.5294168333766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37518543698703"/>
          <c:y val="0.20009510907910708"/>
          <c:w val="0.86632091322311944"/>
          <c:h val="0.479317585301837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'Question 1'!$A$4:$A$12</c:f>
              <c:strCache>
                <c:ptCount val="9"/>
                <c:pt idx="0">
                  <c:v>National emission factors</c:v>
                </c:pt>
                <c:pt idx="1">
                  <c:v>Use of 2006 IPCC guidelines</c:v>
                </c:pt>
                <c:pt idx="2">
                  <c:v>Institutional arrangements</c:v>
                </c:pt>
                <c:pt idx="3">
                  <c:v>National GHG inventory systems</c:v>
                </c:pt>
                <c:pt idx="4">
                  <c:v>Data collection and analysis - data management</c:v>
                </c:pt>
                <c:pt idx="5">
                  <c:v>QA/QC procedures</c:v>
                </c:pt>
                <c:pt idx="6">
                  <c:v>Uncertainties of data and emission calculations</c:v>
                </c:pt>
                <c:pt idx="7">
                  <c:v>Legal framework</c:v>
                </c:pt>
                <c:pt idx="8">
                  <c:v>Other (please specify)</c:v>
                </c:pt>
              </c:strCache>
            </c:strRef>
          </c:cat>
          <c:val>
            <c:numRef>
              <c:f>'Question 1'!$C$4:$C$12</c:f>
              <c:numCache>
                <c:formatCode>0.0%</c:formatCode>
                <c:ptCount val="9"/>
                <c:pt idx="0">
                  <c:v>0.40789473684210525</c:v>
                </c:pt>
                <c:pt idx="1">
                  <c:v>0.27631578947368424</c:v>
                </c:pt>
                <c:pt idx="2">
                  <c:v>0.35526315789473684</c:v>
                </c:pt>
                <c:pt idx="3">
                  <c:v>0.61842105263157898</c:v>
                </c:pt>
                <c:pt idx="4">
                  <c:v>0.55263157894736847</c:v>
                </c:pt>
                <c:pt idx="5">
                  <c:v>0.26315789473684209</c:v>
                </c:pt>
                <c:pt idx="6">
                  <c:v>0.31578947368421051</c:v>
                </c:pt>
                <c:pt idx="7">
                  <c:v>0.13157894736842105</c:v>
                </c:pt>
                <c:pt idx="8">
                  <c:v>3.9473684210526314E-2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937920"/>
        <c:axId val="57940608"/>
      </c:barChart>
      <c:catAx>
        <c:axId val="579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40608"/>
        <c:crosses val="autoZero"/>
        <c:auto val="1"/>
        <c:lblAlgn val="ctr"/>
        <c:lblOffset val="100"/>
        <c:tickMarkSkip val="1"/>
        <c:noMultiLvlLbl val="0"/>
      </c:catAx>
      <c:valAx>
        <c:axId val="5794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37920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Did you face any capacity challenges in using or attempting to use the 2006 IPCC Guidelines?</a:t>
            </a:r>
          </a:p>
        </c:rich>
      </c:tx>
      <c:layout>
        <c:manualLayout>
          <c:xMode val="edge"/>
          <c:yMode val="edge"/>
          <c:x val="0.12673632598254053"/>
          <c:y val="3.5294168333766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215322223785781"/>
          <c:y val="0.24705917833636595"/>
          <c:w val="0.39236177632950903"/>
          <c:h val="0.664706836952603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2'!$A$4:$A$5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'Question 2'!$C$4:$C$5</c:f>
              <c:numCache>
                <c:formatCode>0.0%</c:formatCode>
                <c:ptCount val="2"/>
                <c:pt idx="0">
                  <c:v>0.85915492957746475</c:v>
                </c:pt>
                <c:pt idx="1">
                  <c:v>0.14084507042253522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Are you planning to start or continue using the 2006 IPCC Guidelines to develop the next GHG inventory?</a:t>
            </a:r>
          </a:p>
        </c:rich>
      </c:tx>
      <c:layout>
        <c:manualLayout>
          <c:xMode val="edge"/>
          <c:yMode val="edge"/>
          <c:x val="0.16145860707364751"/>
          <c:y val="3.5294168333766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215322223785781"/>
          <c:y val="0.24705917833636595"/>
          <c:w val="0.39236177632950903"/>
          <c:h val="0.664706836952603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2'!$A$21:$A$22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'Question 2'!$C$21:$C$22</c:f>
              <c:numCache>
                <c:formatCode>0.0%</c:formatCode>
                <c:ptCount val="2"/>
                <c:pt idx="0">
                  <c:v>0.87142857142857144</c:v>
                </c:pt>
                <c:pt idx="1">
                  <c:v>0.12857142857142856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Which guidelines did you use in the preparation of your last GHG inventory?</a:t>
            </a:r>
          </a:p>
        </c:rich>
      </c:tx>
      <c:layout>
        <c:manualLayout>
          <c:xMode val="edge"/>
          <c:yMode val="edge"/>
          <c:x val="0.11111129949154237"/>
          <c:y val="3.5294168333766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187529140097962"/>
          <c:y val="0.24705917833636595"/>
          <c:w val="0.39236177632950903"/>
          <c:h val="0.664706836952603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2'!$A$41:$A$42</c:f>
              <c:strCache>
                <c:ptCount val="2"/>
                <c:pt idx="0">
                  <c:v>Revised 1996 IPCC Guidelines</c:v>
                </c:pt>
                <c:pt idx="1">
                  <c:v>2006 IPCC Guidelines</c:v>
                </c:pt>
              </c:strCache>
            </c:strRef>
          </c:cat>
          <c:val>
            <c:numRef>
              <c:f>'Question 2'!$C$41:$C$42</c:f>
              <c:numCache>
                <c:formatCode>0.0%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Regarding the mitigation analysis of the NC/BUR, please identify a maximum of 3 areas that your Country may consider as a priority area of improvement</a:t>
            </a:r>
          </a:p>
        </c:rich>
      </c:tx>
      <c:layout>
        <c:manualLayout>
          <c:xMode val="edge"/>
          <c:yMode val="edge"/>
          <c:x val="0.11111129949154237"/>
          <c:y val="3.5294168333766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37518543698703"/>
          <c:y val="0.28235334667013251"/>
          <c:w val="0.86632091322311944"/>
          <c:h val="0.3823534902824711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Mitigation!$A$3:$A$11</c:f>
              <c:strCache>
                <c:ptCount val="9"/>
                <c:pt idx="0">
                  <c:v>Scenarios and modelling</c:v>
                </c:pt>
                <c:pt idx="1">
                  <c:v>Institutional arrangements</c:v>
                </c:pt>
                <c:pt idx="2">
                  <c:v>Measuring, Reporting and Verification (MRV)</c:v>
                </c:pt>
                <c:pt idx="3">
                  <c:v>Integration with NAMAs, LEDS and NDCs</c:v>
                </c:pt>
                <c:pt idx="4">
                  <c:v>Legal framework</c:v>
                </c:pt>
                <c:pt idx="5">
                  <c:v>Costing of mitigation options</c:v>
                </c:pt>
                <c:pt idx="6">
                  <c:v>Gender mainstreaming</c:v>
                </c:pt>
                <c:pt idx="7">
                  <c:v>Technological transfer</c:v>
                </c:pt>
                <c:pt idx="8">
                  <c:v>Other (please specify)</c:v>
                </c:pt>
              </c:strCache>
            </c:strRef>
          </c:cat>
          <c:val>
            <c:numRef>
              <c:f>Mitigation!$C$3:$C$11</c:f>
              <c:numCache>
                <c:formatCode>0.0%</c:formatCode>
                <c:ptCount val="9"/>
                <c:pt idx="0">
                  <c:v>0.65333333333333332</c:v>
                </c:pt>
                <c:pt idx="1">
                  <c:v>0.17333333333333334</c:v>
                </c:pt>
                <c:pt idx="2">
                  <c:v>0.66666666666666663</c:v>
                </c:pt>
                <c:pt idx="3">
                  <c:v>0.50666666666666671</c:v>
                </c:pt>
                <c:pt idx="4">
                  <c:v>5.3333333333333337E-2</c:v>
                </c:pt>
                <c:pt idx="5">
                  <c:v>0.45333333333333331</c:v>
                </c:pt>
                <c:pt idx="6">
                  <c:v>1.3333333333333334E-2</c:v>
                </c:pt>
                <c:pt idx="7">
                  <c:v>0.25333333333333335</c:v>
                </c:pt>
                <c:pt idx="8">
                  <c:v>5.3333333333333337E-2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3006976"/>
        <c:axId val="63018112"/>
      </c:barChart>
      <c:catAx>
        <c:axId val="630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18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0181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30069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Regarding NDCs, please identify a maximum of 3 areas where your country may need support</a:t>
            </a:r>
          </a:p>
        </c:rich>
      </c:tx>
      <c:layout>
        <c:manualLayout>
          <c:xMode val="edge"/>
          <c:yMode val="edge"/>
          <c:x val="0.12673632598254053"/>
          <c:y val="3.5294168333766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937518543698703"/>
          <c:y val="0.23235327486396321"/>
          <c:w val="0.86632091322311944"/>
          <c:h val="0.4176476586162376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INDC!$A$4:$A$12</c:f>
              <c:strCache>
                <c:ptCount val="9"/>
                <c:pt idx="0">
                  <c:v>Support to a broader consultation process</c:v>
                </c:pt>
                <c:pt idx="1">
                  <c:v>Identification of priority areas for implementation</c:v>
                </c:pt>
                <c:pt idx="2">
                  <c:v>Streghtening the design of NDCs, including data</c:v>
                </c:pt>
                <c:pt idx="3">
                  <c:v>Measuring, Reporting and Verification</c:v>
                </c:pt>
                <c:pt idx="4">
                  <c:v>Gender Mainstreaming</c:v>
                </c:pt>
                <c:pt idx="5">
                  <c:v>Integration with NC/BUR, LEDS and NAMAs</c:v>
                </c:pt>
                <c:pt idx="6">
                  <c:v>Integration with  NAPs (or NAPAs) and DRR</c:v>
                </c:pt>
                <c:pt idx="7">
                  <c:v>Identification of sources of finance</c:v>
                </c:pt>
                <c:pt idx="8">
                  <c:v>Other (please specify)</c:v>
                </c:pt>
              </c:strCache>
            </c:strRef>
          </c:cat>
          <c:val>
            <c:numRef>
              <c:f>INDC!$C$4:$C$12</c:f>
              <c:numCache>
                <c:formatCode>0.0%</c:formatCode>
                <c:ptCount val="9"/>
                <c:pt idx="0">
                  <c:v>0.20270270270270271</c:v>
                </c:pt>
                <c:pt idx="1">
                  <c:v>0.21621621621621623</c:v>
                </c:pt>
                <c:pt idx="2">
                  <c:v>0.48648648648648651</c:v>
                </c:pt>
                <c:pt idx="3">
                  <c:v>0.72972972972972971</c:v>
                </c:pt>
                <c:pt idx="4">
                  <c:v>1.3513513513513514E-2</c:v>
                </c:pt>
                <c:pt idx="5">
                  <c:v>0.5</c:v>
                </c:pt>
                <c:pt idx="6">
                  <c:v>0.12162162162162163</c:v>
                </c:pt>
                <c:pt idx="7">
                  <c:v>0.59459459459459463</c:v>
                </c:pt>
                <c:pt idx="8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8283136"/>
        <c:axId val="58286080"/>
      </c:barChart>
      <c:catAx>
        <c:axId val="5828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8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86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828313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With support by the GSP, would you be interested in receiving South- South support?</a:t>
            </a:r>
          </a:p>
        </c:rich>
      </c:tx>
      <c:layout>
        <c:manualLayout>
          <c:xMode val="edge"/>
          <c:yMode val="edge"/>
          <c:x val="0.13020855409165122"/>
          <c:y val="3.52941683337665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6215322223785781"/>
          <c:y val="0.24705917833636595"/>
          <c:w val="0.39236177632950903"/>
          <c:h val="0.664706836952603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'South-South'!$A$3:$A$4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'South-South'!$C$3:$C$4</c:f>
              <c:numCache>
                <c:formatCode>0.0%</c:formatCode>
                <c:ptCount val="2"/>
                <c:pt idx="0">
                  <c:v>0.95774647887323938</c:v>
                </c:pt>
                <c:pt idx="1">
                  <c:v>4.2253521126760563E-2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3CD860-BD09-4069-9354-662DFBF8CE63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774633-3EC2-4961-A782-3DE0B4360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2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E938F-F34F-6147-B721-103CB8965244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1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74633-3EC2-4961-A782-3DE0B43602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6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E938F-F34F-6147-B721-103CB896524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685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E938F-F34F-6147-B721-103CB896524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61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E938F-F34F-6147-B721-103CB8965244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7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review, the</a:t>
            </a:r>
            <a:r>
              <a:rPr lang="en-US" baseline="0" dirty="0" smtClean="0"/>
              <a:t> GSP should review drafts and not pieces of reports/consultants’ work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pPr defTabSz="931774"/>
            <a:r>
              <a:rPr lang="en-US" i="1" dirty="0" smtClean="0"/>
              <a:t>We provide up to USD 5.000 per country, cost-sharing</a:t>
            </a:r>
            <a:r>
              <a:rPr lang="en-US" i="1" baseline="0" dirty="0" smtClean="0"/>
              <a:t> case. We provide support to develop the training package.</a:t>
            </a:r>
          </a:p>
          <a:p>
            <a:pPr defTabSz="931774"/>
            <a:endParaRPr lang="en-US" i="1" baseline="0" dirty="0" smtClean="0"/>
          </a:p>
          <a:p>
            <a:pPr marL="232943" indent="-232943" defTabSz="931774">
              <a:buFontTx/>
              <a:buAutoNum type="arabicParenR"/>
            </a:pPr>
            <a:r>
              <a:rPr lang="en-US" i="1" baseline="0" dirty="0" smtClean="0"/>
              <a:t>We receive a specific request by a Country</a:t>
            </a:r>
          </a:p>
          <a:p>
            <a:pPr defTabSz="931774"/>
            <a:r>
              <a:rPr lang="en-US" i="1" baseline="0" dirty="0" smtClean="0"/>
              <a:t>2) We engage in the design of the capacity building initiative</a:t>
            </a:r>
          </a:p>
          <a:p>
            <a:pPr defTabSz="931774"/>
            <a:r>
              <a:rPr lang="en-US" i="1" baseline="0" dirty="0" smtClean="0"/>
              <a:t>3) Only if funds or experts are needed, we analyze interventions, up to 5K per year per Country.</a:t>
            </a:r>
          </a:p>
          <a:p>
            <a:pPr defTabSz="931774"/>
            <a:r>
              <a:rPr lang="en-US" i="1" baseline="0" dirty="0" smtClean="0"/>
              <a:t>4) On a cost-sharing basis – local costs must come from their national budget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74633-3EC2-4961-A782-3DE0B43602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74633-3EC2-4961-A782-3DE0B43602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22" y="23813"/>
            <a:ext cx="5312278" cy="2749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90" y="5124792"/>
            <a:ext cx="1293627" cy="15118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293" y="5063067"/>
            <a:ext cx="696629" cy="1573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" y="5253129"/>
            <a:ext cx="1900524" cy="12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3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8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106" y="0"/>
            <a:ext cx="2426894" cy="1255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6358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9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6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52ED-29D8-4B36-B219-A63BB729437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C587F-D282-45CE-8CAC-B0A05812B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amiano.borgogno@undp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32" y="1934820"/>
            <a:ext cx="10305534" cy="2387600"/>
          </a:xfrm>
        </p:spPr>
        <p:txBody>
          <a:bodyPr>
            <a:normAutofit/>
          </a:bodyPr>
          <a:lstStyle/>
          <a:p>
            <a:pPr lvl="0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available for Parties for MRV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obligations</a:t>
            </a:r>
            <a:r>
              <a:rPr lang="en-GB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979520"/>
            <a:ext cx="9144000" cy="1655762"/>
          </a:xfrm>
        </p:spPr>
        <p:txBody>
          <a:bodyPr/>
          <a:lstStyle/>
          <a:p>
            <a:r>
              <a:rPr lang="en-US" sz="2800" i="1" dirty="0" smtClean="0"/>
              <a:t>Bonn</a:t>
            </a:r>
          </a:p>
          <a:p>
            <a:r>
              <a:rPr lang="en-US" sz="2800" i="1" dirty="0" smtClean="0"/>
              <a:t>May 26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, 2016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8480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IPCC Guidelines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93077" y="2244969"/>
          <a:ext cx="5486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095999" y="3619139"/>
          <a:ext cx="4097215" cy="307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096000" y="520886"/>
          <a:ext cx="4097215" cy="294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69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6688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17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6688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97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- South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90688"/>
          <a:ext cx="5158154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412523" y="1690688"/>
          <a:ext cx="5486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82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support: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Targeted support</a:t>
            </a:r>
          </a:p>
          <a:p>
            <a:pPr marL="0" indent="0">
              <a:buNone/>
            </a:pP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Thematic/regional groups</a:t>
            </a:r>
          </a:p>
          <a:p>
            <a:pPr marL="0" indent="0">
              <a:buNone/>
            </a:pP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7030A0"/>
                </a:solidFill>
              </a:rPr>
              <a:t>Global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Targeted one on one support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Guidance on </a:t>
            </a:r>
            <a:r>
              <a:rPr lang="en-US" dirty="0" err="1" smtClean="0">
                <a:solidFill>
                  <a:srgbClr val="0070C0"/>
                </a:solidFill>
              </a:rPr>
              <a:t>ToRs</a:t>
            </a:r>
            <a:r>
              <a:rPr lang="en-US" dirty="0" smtClean="0">
                <a:solidFill>
                  <a:srgbClr val="0070C0"/>
                </a:solidFill>
              </a:rPr>
              <a:t> for the different studies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Review of draft reports 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GHG inventories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Mitigation analysis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V&amp;A </a:t>
            </a:r>
            <a:r>
              <a:rPr lang="en-US" dirty="0" smtClean="0">
                <a:solidFill>
                  <a:srgbClr val="0070C0"/>
                </a:solidFill>
              </a:rPr>
              <a:t>assessments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Final drafts of NC/BUR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Specific support to countries in designing and implementing training – e.g. on 2006 IPCC guidelines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Work in pilot countries in implementing gender toolkit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92" y="0"/>
            <a:ext cx="5306421" cy="686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Thematic/(sub)regional groups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How to group countries?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i="1" dirty="0" smtClean="0">
                <a:solidFill>
                  <a:srgbClr val="0070C0"/>
                </a:solidFill>
              </a:rPr>
              <a:t>Where are they </a:t>
            </a:r>
            <a:r>
              <a:rPr lang="en-US" sz="2600" i="1" dirty="0" smtClean="0">
                <a:solidFill>
                  <a:srgbClr val="0070C0"/>
                </a:solidFill>
              </a:rPr>
              <a:t>in </a:t>
            </a:r>
            <a:r>
              <a:rPr lang="en-US" sz="2600" i="1" dirty="0" smtClean="0">
                <a:solidFill>
                  <a:srgbClr val="0070C0"/>
                </a:solidFill>
              </a:rPr>
              <a:t>the process?</a:t>
            </a:r>
          </a:p>
          <a:p>
            <a:r>
              <a:rPr lang="en-US" sz="2600" i="1" dirty="0" smtClean="0">
                <a:solidFill>
                  <a:srgbClr val="0070C0"/>
                </a:solidFill>
              </a:rPr>
              <a:t>Is there a common priority?</a:t>
            </a:r>
          </a:p>
          <a:p>
            <a:r>
              <a:rPr lang="en-US" sz="2600" i="1" dirty="0" smtClean="0">
                <a:solidFill>
                  <a:srgbClr val="0070C0"/>
                </a:solidFill>
              </a:rPr>
              <a:t>Are they in the same region?</a:t>
            </a:r>
          </a:p>
          <a:p>
            <a:r>
              <a:rPr lang="en-US" sz="2600" i="1" dirty="0" smtClean="0">
                <a:solidFill>
                  <a:srgbClr val="0070C0"/>
                </a:solidFill>
              </a:rPr>
              <a:t>Do they share common linguistic elements?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Foster established networks for South- South exchange</a:t>
            </a:r>
            <a:r>
              <a:rPr lang="en-US" dirty="0">
                <a:solidFill>
                  <a:srgbClr val="0070C0"/>
                </a:solidFill>
              </a:rPr>
              <a:t>, in partnership with other </a:t>
            </a:r>
            <a:r>
              <a:rPr lang="en-US" dirty="0" smtClean="0">
                <a:solidFill>
                  <a:srgbClr val="0070C0"/>
                </a:solidFill>
              </a:rPr>
              <a:t>organizations whenever possible, also a way to streamline coordination among donors.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Support to the strengthening of the Latin American network on GHG inventories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Support to the establishment of an Eurasian network on the MRV framework</a:t>
            </a:r>
          </a:p>
          <a:p>
            <a:pPr marL="457200" lvl="1" indent="0">
              <a:buNone/>
            </a:pPr>
            <a:r>
              <a:rPr lang="es-ES" i="1" dirty="0" smtClean="0">
                <a:solidFill>
                  <a:srgbClr val="0070C0"/>
                </a:solidFill>
              </a:rPr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Global support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 web-based platform available, including expert database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Blogs – at least one per month, including by guests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Webinars on V&amp;A, mitigation assessment, MRV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Sharing best practices by </a:t>
            </a:r>
            <a:r>
              <a:rPr lang="en-US" dirty="0" smtClean="0">
                <a:solidFill>
                  <a:srgbClr val="0070C0"/>
                </a:solidFill>
              </a:rPr>
              <a:t>non </a:t>
            </a:r>
            <a:r>
              <a:rPr lang="en-US" dirty="0" smtClean="0">
                <a:solidFill>
                  <a:srgbClr val="0070C0"/>
                </a:solidFill>
              </a:rPr>
              <a:t>Annex I countries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Guidance note on Institutional Arrangements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Support the work of the CGE</a:t>
            </a:r>
          </a:p>
        </p:txBody>
      </p:sp>
    </p:spTree>
    <p:extLst>
      <p:ext uri="{BB962C8B-B14F-4D97-AF65-F5344CB8AC3E}">
        <p14:creationId xmlns:p14="http://schemas.microsoft.com/office/powerpoint/2010/main" val="5991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70C0"/>
                </a:solidFill>
              </a:rPr>
              <a:t>Damiano Borgogno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UNDP</a:t>
            </a:r>
            <a:endParaRPr lang="en-US" sz="4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70C0"/>
                </a:solidFill>
                <a:hlinkClick r:id="rId2"/>
              </a:rPr>
              <a:t>damiano.borgogno@undp.org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48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Stanford </a:t>
            </a:r>
            <a:r>
              <a:rPr lang="en-US" sz="4800" b="1" dirty="0" err="1" smtClean="0">
                <a:solidFill>
                  <a:srgbClr val="0070C0"/>
                </a:solidFill>
              </a:rPr>
              <a:t>Mwakasonda</a:t>
            </a:r>
            <a:endParaRPr lang="en-US" sz="48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 UNEP</a:t>
            </a:r>
          </a:p>
          <a:p>
            <a:pPr marL="0" indent="0" algn="ctr">
              <a:buNone/>
            </a:pPr>
            <a:r>
              <a:rPr lang="en-US" sz="4800" u="sng" dirty="0" smtClean="0">
                <a:solidFill>
                  <a:srgbClr val="0070C0"/>
                </a:solidFill>
              </a:rPr>
              <a:t>Stanford.mwakasonda@unep.org</a:t>
            </a:r>
            <a:endParaRPr lang="en-US" sz="4800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0070C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GSP Core Team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/>
              <a:t>Types of support provided to Countries: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9184CA-D1F7-F84F-A057-CAE968F06E22}" type="slidenum">
              <a:rPr lang="it-IT" smtClean="0"/>
              <a:t>2</a:t>
            </a:fld>
            <a:endParaRPr lang="it-IT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059057" y="2411723"/>
            <a:ext cx="8153400" cy="315419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Financial: Access GEF funds (through preparation of </a:t>
            </a:r>
            <a:r>
              <a:rPr lang="en-US" sz="3200" dirty="0" smtClean="0">
                <a:solidFill>
                  <a:srgbClr val="0070C0"/>
                </a:solidFill>
              </a:rPr>
              <a:t>BUR/NC </a:t>
            </a:r>
            <a:r>
              <a:rPr lang="en-US" sz="3200" dirty="0">
                <a:solidFill>
                  <a:srgbClr val="0070C0"/>
                </a:solidFill>
              </a:rPr>
              <a:t>proposals for funding</a:t>
            </a:r>
            <a:r>
              <a:rPr lang="en-US" sz="3200" dirty="0" smtClean="0">
                <a:solidFill>
                  <a:srgbClr val="0070C0"/>
                </a:solidFill>
              </a:rPr>
              <a:t>);</a:t>
            </a: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70C0"/>
                </a:solidFill>
              </a:rPr>
              <a:t>Technical: Support for the preparation of  good quality </a:t>
            </a:r>
            <a:r>
              <a:rPr lang="en-US" sz="3200" dirty="0" smtClean="0">
                <a:solidFill>
                  <a:srgbClr val="0070C0"/>
                </a:solidFill>
              </a:rPr>
              <a:t>BURs – the Global Support </a:t>
            </a:r>
            <a:r>
              <a:rPr lang="en-US" sz="3200" dirty="0" smtClean="0">
                <a:solidFill>
                  <a:srgbClr val="0070C0"/>
                </a:solidFill>
              </a:rPr>
              <a:t>Program.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rgbClr val="00B050"/>
                </a:solidFill>
              </a:rPr>
              <a:t>I: Accessing GEF </a:t>
            </a:r>
            <a:r>
              <a:rPr lang="en-US" sz="2900" b="1" dirty="0" smtClean="0">
                <a:solidFill>
                  <a:srgbClr val="00B050"/>
                </a:solidFill>
              </a:rPr>
              <a:t>funds </a:t>
            </a:r>
            <a:br>
              <a:rPr lang="en-US" sz="2900" b="1" dirty="0" smtClean="0">
                <a:solidFill>
                  <a:srgbClr val="00B050"/>
                </a:solidFill>
              </a:rPr>
            </a:br>
            <a:r>
              <a:rPr lang="en-US" sz="2900" b="1" dirty="0" smtClean="0"/>
              <a:t>Expedited </a:t>
            </a:r>
            <a:r>
              <a:rPr lang="en-US" sz="2900" b="1" dirty="0"/>
              <a:t>Procedures</a:t>
            </a:r>
            <a:r>
              <a:rPr lang="en-US" sz="2900" b="1" dirty="0">
                <a:solidFill>
                  <a:srgbClr val="00B050"/>
                </a:solidFill>
              </a:rPr>
              <a:t> </a:t>
            </a:r>
            <a:r>
              <a:rPr lang="en-US" sz="2900" b="1" dirty="0">
                <a:solidFill>
                  <a:srgbClr val="775F55"/>
                </a:solidFill>
              </a:rPr>
              <a:t>– </a:t>
            </a:r>
            <a:r>
              <a:rPr lang="en-US" sz="2900" dirty="0">
                <a:solidFill>
                  <a:srgbClr val="775F55"/>
                </a:solidFill>
              </a:rPr>
              <a:t>GEF Policy Guidelines</a:t>
            </a:r>
            <a:endParaRPr lang="it-IT" sz="2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9184CA-D1F7-F84F-A057-CAE968F06E22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9" y="1629509"/>
            <a:ext cx="8229600" cy="522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BUR </a:t>
            </a:r>
            <a:r>
              <a:rPr lang="en-US" sz="3200" b="1" dirty="0"/>
              <a:t>Proposal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9184CA-D1F7-F84F-A057-CAE968F06E22}" type="slidenum">
              <a:rPr lang="it-IT" smtClean="0"/>
              <a:t>4</a:t>
            </a:fld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36648" y="1600201"/>
            <a:ext cx="8153400" cy="4564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</a:rPr>
              <a:t>Options for BUR Proposal development: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Single BUR: $</a:t>
            </a:r>
            <a:r>
              <a:rPr lang="en-US" sz="3200" dirty="0" smtClean="0">
                <a:solidFill>
                  <a:srgbClr val="0070C0"/>
                </a:solidFill>
              </a:rPr>
              <a:t>352,000; 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‘Bundled</a:t>
            </a:r>
            <a:r>
              <a:rPr lang="en-US" sz="3200" dirty="0">
                <a:solidFill>
                  <a:srgbClr val="0070C0"/>
                </a:solidFill>
              </a:rPr>
              <a:t>’ with other </a:t>
            </a:r>
            <a:r>
              <a:rPr lang="en-US" sz="3200" dirty="0" smtClean="0">
                <a:solidFill>
                  <a:srgbClr val="0070C0"/>
                </a:solidFill>
              </a:rPr>
              <a:t>EAs: e.g. BUR+NC proposal </a:t>
            </a:r>
            <a:r>
              <a:rPr lang="en-US" sz="3200" dirty="0">
                <a:solidFill>
                  <a:srgbClr val="0070C0"/>
                </a:solidFill>
              </a:rPr>
              <a:t>- $ 500,000+$352,000 </a:t>
            </a:r>
            <a:r>
              <a:rPr lang="en-US" sz="3200" dirty="0" smtClean="0">
                <a:solidFill>
                  <a:srgbClr val="0070C0"/>
                </a:solidFill>
              </a:rPr>
              <a:t>;</a:t>
            </a:r>
            <a:endParaRPr lang="en-US" sz="32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‘Umbrella’ proposal:  A number of countries supported to access BUR GEF funding usually through a FSP. e.g. the UNEP umbrella  programme for LDCs/SIDS BUR approved in the October, </a:t>
            </a:r>
            <a:r>
              <a:rPr lang="en-US" sz="3200" dirty="0" smtClean="0">
                <a:solidFill>
                  <a:srgbClr val="0070C0"/>
                </a:solidFill>
              </a:rPr>
              <a:t>2014.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85" y="228601"/>
            <a:ext cx="9236163" cy="89783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rgbClr val="00B050"/>
                </a:solidFill>
              </a:rPr>
              <a:t>II: Technical Support for the preparation of BURs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9184CA-D1F7-F84F-A057-CAE968F06E22}" type="slidenum">
              <a:rPr lang="it-IT" smtClean="0"/>
              <a:t>5</a:t>
            </a:fld>
            <a:endParaRPr lang="it-IT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95266" y="1602642"/>
            <a:ext cx="8153400" cy="4753708"/>
          </a:xfrm>
        </p:spPr>
        <p:txBody>
          <a:bodyPr>
            <a:normAutofit/>
          </a:bodyPr>
          <a:lstStyle/>
          <a:p>
            <a:r>
              <a:rPr lang="it-IT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Targetted support to national teams during 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BUR/NC 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preparation;</a:t>
            </a:r>
            <a:endParaRPr lang="it-IT" sz="2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it-IT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Global Support for BUR, NCs and INDC </a:t>
            </a:r>
            <a:r>
              <a:rPr lang="it-IT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preparation: </a:t>
            </a:r>
            <a:endParaRPr lang="it-IT" sz="2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it-IT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Lessons </a:t>
            </a:r>
            <a:r>
              <a:rPr lang="it-IT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learn</a:t>
            </a:r>
            <a:r>
              <a:rPr lang="it-IT" sz="2000" b="1" strike="sngStrike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ed</a:t>
            </a:r>
            <a:r>
              <a:rPr lang="it-IT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from t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</a:t>
            </a:r>
            <a:r>
              <a:rPr lang="it-IT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000" b="1" strike="sngStrike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</a:t>
            </a:r>
            <a:r>
              <a:rPr lang="it-IT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revious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National Communication </a:t>
            </a:r>
            <a:r>
              <a:rPr lang="it-IT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Support Programme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(NCSP):</a:t>
            </a:r>
            <a:endParaRPr lang="it-IT" sz="20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2">
              <a:buClr>
                <a:srgbClr val="94B6D2"/>
              </a:buClr>
            </a:pPr>
            <a:r>
              <a:rPr lang="it-IT" dirty="0">
                <a:solidFill>
                  <a:srgbClr val="0070C0"/>
                </a:solidFill>
                <a:latin typeface="+mj-lt"/>
              </a:rPr>
              <a:t>Individual and institutional capacity is still 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lacking; </a:t>
            </a:r>
            <a:endParaRPr lang="it-IT" dirty="0">
              <a:solidFill>
                <a:srgbClr val="0070C0"/>
              </a:solidFill>
              <a:latin typeface="+mj-lt"/>
            </a:endParaRPr>
          </a:p>
          <a:p>
            <a:pPr lvl="2">
              <a:buClr>
                <a:srgbClr val="94B6D2"/>
              </a:buClr>
            </a:pPr>
            <a:r>
              <a:rPr lang="it-IT" dirty="0">
                <a:solidFill>
                  <a:srgbClr val="0070C0"/>
                </a:solidFill>
                <a:latin typeface="+mj-lt"/>
              </a:rPr>
              <a:t>Need for more substantive involvement of 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stakeholders; </a:t>
            </a:r>
            <a:endParaRPr lang="it-IT" dirty="0">
              <a:solidFill>
                <a:srgbClr val="0070C0"/>
              </a:solidFill>
              <a:latin typeface="+mj-lt"/>
            </a:endParaRPr>
          </a:p>
          <a:p>
            <a:pPr lvl="2">
              <a:buClr>
                <a:srgbClr val="94B6D2"/>
              </a:buClr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Need </a:t>
            </a:r>
            <a:r>
              <a:rPr lang="it-IT" dirty="0">
                <a:solidFill>
                  <a:srgbClr val="0070C0"/>
                </a:solidFill>
                <a:latin typeface="+mj-lt"/>
              </a:rPr>
              <a:t>to avoid repeating assessments and prioritize work on the basis of work arising from previous 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assessments; </a:t>
            </a:r>
            <a:endParaRPr lang="it-IT" dirty="0">
              <a:solidFill>
                <a:srgbClr val="0070C0"/>
              </a:solidFill>
              <a:latin typeface="+mj-lt"/>
            </a:endParaRPr>
          </a:p>
          <a:p>
            <a:pPr lvl="2">
              <a:buClr>
                <a:srgbClr val="94B6D2"/>
              </a:buClr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National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experts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face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difficulties in enhancing the depth and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quality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GHG inventories reporting, V&amp; A and mitigation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;</a:t>
            </a:r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pPr lvl="2">
              <a:buClr>
                <a:srgbClr val="94B6D2"/>
              </a:buClr>
            </a:pPr>
            <a:r>
              <a:rPr lang="it-IT" dirty="0" smtClean="0">
                <a:solidFill>
                  <a:srgbClr val="0070C0"/>
                </a:solidFill>
                <a:latin typeface="+mj-lt"/>
              </a:rPr>
              <a:t>Need </a:t>
            </a:r>
            <a:r>
              <a:rPr lang="it-IT" dirty="0">
                <a:solidFill>
                  <a:srgbClr val="0070C0"/>
                </a:solidFill>
                <a:latin typeface="+mj-lt"/>
              </a:rPr>
              <a:t>to strengthen knowledge exchange and lessons 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learn</a:t>
            </a:r>
            <a:r>
              <a:rPr lang="it-IT" strike="sngStrike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it-IT" dirty="0" smtClean="0">
                <a:solidFill>
                  <a:srgbClr val="FF0000"/>
                </a:solidFill>
                <a:latin typeface="+mj-lt"/>
              </a:rPr>
              <a:t>ed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it-IT" dirty="0">
                <a:solidFill>
                  <a:srgbClr val="0070C0"/>
                </a:solidFill>
                <a:latin typeface="+mj-lt"/>
              </a:rPr>
              <a:t>to facilitate south-south </a:t>
            </a:r>
            <a:r>
              <a:rPr lang="it-IT" dirty="0" smtClean="0">
                <a:solidFill>
                  <a:srgbClr val="0070C0"/>
                </a:solidFill>
                <a:latin typeface="+mj-lt"/>
              </a:rPr>
              <a:t>learning. </a:t>
            </a:r>
            <a:endParaRPr lang="it-IT" dirty="0">
              <a:solidFill>
                <a:srgbClr val="0070C0"/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Support </a:t>
            </a:r>
            <a:r>
              <a:rPr lang="en-US" dirty="0" err="1"/>
              <a:t>Programme</a:t>
            </a:r>
            <a:r>
              <a:rPr lang="en-US" dirty="0"/>
              <a:t> (</a:t>
            </a:r>
            <a:r>
              <a:rPr lang="en-US" dirty="0">
                <a:solidFill>
                  <a:srgbClr val="FFC000"/>
                </a:solidFill>
              </a:rPr>
              <a:t>GSP</a:t>
            </a:r>
            <a:r>
              <a:rPr lang="en-US" dirty="0"/>
              <a:t>)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9184CA-D1F7-F84F-A057-CAE968F06E22}" type="slidenum">
              <a:rPr lang="it-IT" smtClean="0"/>
              <a:t>6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5013131"/>
          </a:xfrm>
        </p:spPr>
        <p:txBody>
          <a:bodyPr>
            <a:noAutofit/>
          </a:bodyPr>
          <a:lstStyle/>
          <a:p>
            <a:r>
              <a:rPr lang="it-IT" sz="2600" dirty="0">
                <a:solidFill>
                  <a:srgbClr val="0070C0"/>
                </a:solidFill>
              </a:rPr>
              <a:t>Provision of technical and </a:t>
            </a:r>
            <a:r>
              <a:rPr lang="it-IT" sz="2600" dirty="0" smtClean="0">
                <a:solidFill>
                  <a:srgbClr val="0070C0"/>
                </a:solidFill>
              </a:rPr>
              <a:t>capacity-building </a:t>
            </a:r>
            <a:r>
              <a:rPr lang="it-IT" sz="2600" dirty="0">
                <a:solidFill>
                  <a:srgbClr val="0070C0"/>
                </a:solidFill>
              </a:rPr>
              <a:t>support to all </a:t>
            </a:r>
            <a:r>
              <a:rPr lang="it-IT" sz="2600" dirty="0" smtClean="0">
                <a:solidFill>
                  <a:srgbClr val="0070C0"/>
                </a:solidFill>
              </a:rPr>
              <a:t>non </a:t>
            </a:r>
            <a:r>
              <a:rPr lang="it-IT" sz="2600" dirty="0">
                <a:solidFill>
                  <a:srgbClr val="0070C0"/>
                </a:solidFill>
              </a:rPr>
              <a:t>Annex-I Parties in the preparation of their NCs, BURs and </a:t>
            </a:r>
            <a:r>
              <a:rPr lang="it-IT" sz="2600" dirty="0" smtClean="0">
                <a:solidFill>
                  <a:srgbClr val="0070C0"/>
                </a:solidFill>
              </a:rPr>
              <a:t>INDCs;</a:t>
            </a:r>
            <a:endParaRPr lang="it-IT" sz="2600" dirty="0">
              <a:solidFill>
                <a:srgbClr val="0070C0"/>
              </a:solidFill>
            </a:endParaRPr>
          </a:p>
          <a:p>
            <a:r>
              <a:rPr lang="it-IT" sz="2600" dirty="0">
                <a:solidFill>
                  <a:srgbClr val="0070C0"/>
                </a:solidFill>
              </a:rPr>
              <a:t>P</a:t>
            </a:r>
            <a:r>
              <a:rPr lang="it-IT" sz="2600" dirty="0" smtClean="0">
                <a:solidFill>
                  <a:srgbClr val="0070C0"/>
                </a:solidFill>
              </a:rPr>
              <a:t>rogramme </a:t>
            </a:r>
            <a:r>
              <a:rPr lang="it-IT" sz="2600" u="sng" dirty="0" smtClean="0">
                <a:solidFill>
                  <a:srgbClr val="0070C0"/>
                </a:solidFill>
              </a:rPr>
              <a:t>implemented </a:t>
            </a:r>
            <a:r>
              <a:rPr lang="it-IT" sz="2600" u="sng" dirty="0">
                <a:solidFill>
                  <a:srgbClr val="0070C0"/>
                </a:solidFill>
              </a:rPr>
              <a:t>jointly by UNDP and </a:t>
            </a:r>
            <a:r>
              <a:rPr lang="it-IT" sz="2600" u="sng" dirty="0" smtClean="0">
                <a:solidFill>
                  <a:srgbClr val="0070C0"/>
                </a:solidFill>
              </a:rPr>
              <a:t>UNEP;</a:t>
            </a:r>
            <a:endParaRPr lang="it-IT" sz="2600" u="sng" dirty="0">
              <a:solidFill>
                <a:srgbClr val="0070C0"/>
              </a:solidFill>
            </a:endParaRPr>
          </a:p>
          <a:p>
            <a:r>
              <a:rPr lang="it-IT" sz="2600" dirty="0">
                <a:solidFill>
                  <a:srgbClr val="0070C0"/>
                </a:solidFill>
              </a:rPr>
              <a:t>Operational </a:t>
            </a:r>
            <a:r>
              <a:rPr lang="it-IT" sz="2600" dirty="0" smtClean="0">
                <a:solidFill>
                  <a:srgbClr val="0070C0"/>
                </a:solidFill>
              </a:rPr>
              <a:t>from September 2015, until the end of </a:t>
            </a:r>
            <a:r>
              <a:rPr lang="it-IT" sz="2600" dirty="0" smtClean="0">
                <a:solidFill>
                  <a:srgbClr val="0070C0"/>
                </a:solidFill>
              </a:rPr>
              <a:t>2019; </a:t>
            </a:r>
            <a:endParaRPr lang="it-IT" sz="2600" dirty="0">
              <a:solidFill>
                <a:srgbClr val="0070C0"/>
              </a:solidFill>
            </a:endParaRPr>
          </a:p>
          <a:p>
            <a:r>
              <a:rPr lang="it-IT" sz="2600" dirty="0">
                <a:solidFill>
                  <a:srgbClr val="0070C0"/>
                </a:solidFill>
              </a:rPr>
              <a:t>An Advisory Committee composed of representatives from UNDP, UNEP, UNFCCC, </a:t>
            </a:r>
            <a:r>
              <a:rPr lang="it-IT" sz="2600" dirty="0" smtClean="0">
                <a:solidFill>
                  <a:srgbClr val="0070C0"/>
                </a:solidFill>
              </a:rPr>
              <a:t>GEF, CGE.</a:t>
            </a:r>
          </a:p>
        </p:txBody>
      </p:sp>
    </p:spTree>
    <p:extLst>
      <p:ext uri="{BB962C8B-B14F-4D97-AF65-F5344CB8AC3E}">
        <p14:creationId xmlns:p14="http://schemas.microsoft.com/office/powerpoint/2010/main" val="38547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Emerging gaps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9184CA-D1F7-F84F-A057-CAE968F06E22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"/>
          </p:nvPr>
        </p:nvSpPr>
        <p:spPr>
          <a:xfrm>
            <a:off x="1889760" y="1623391"/>
            <a:ext cx="8658970" cy="4495800"/>
          </a:xfrm>
        </p:spPr>
        <p:txBody>
          <a:bodyPr>
            <a:normAutofit/>
          </a:bodyPr>
          <a:lstStyle/>
          <a:p>
            <a:pPr algn="just"/>
            <a:r>
              <a:rPr lang="it-IT" sz="2600" dirty="0">
                <a:solidFill>
                  <a:srgbClr val="0070C0"/>
                </a:solidFill>
              </a:rPr>
              <a:t>New gaps are emerging from new reporting requirements</a:t>
            </a:r>
            <a:r>
              <a:rPr lang="it-IT" sz="2600" dirty="0" smtClean="0">
                <a:solidFill>
                  <a:srgbClr val="0070C0"/>
                </a:solidFill>
              </a:rPr>
              <a:t>:</a:t>
            </a:r>
            <a:endParaRPr lang="it-IT" dirty="0" smtClean="0">
              <a:solidFill>
                <a:srgbClr val="0070C0"/>
              </a:solidFill>
            </a:endParaRPr>
          </a:p>
          <a:p>
            <a:pPr lvl="2" algn="just"/>
            <a:r>
              <a:rPr lang="it-IT" sz="2600" dirty="0" smtClean="0">
                <a:solidFill>
                  <a:srgbClr val="FF0000"/>
                </a:solidFill>
              </a:rPr>
              <a:t>N</a:t>
            </a:r>
            <a:r>
              <a:rPr lang="it-IT" sz="2600" strike="sngStrike" dirty="0" smtClean="0">
                <a:solidFill>
                  <a:srgbClr val="0070C0"/>
                </a:solidFill>
              </a:rPr>
              <a:t>n</a:t>
            </a:r>
            <a:r>
              <a:rPr lang="it-IT" sz="2600" dirty="0" smtClean="0">
                <a:solidFill>
                  <a:srgbClr val="0070C0"/>
                </a:solidFill>
              </a:rPr>
              <a:t>eed </a:t>
            </a:r>
            <a:r>
              <a:rPr lang="it-IT" sz="2600" dirty="0">
                <a:solidFill>
                  <a:srgbClr val="0070C0"/>
                </a:solidFill>
              </a:rPr>
              <a:t>for sustainable and enhanced institutional arrangements</a:t>
            </a:r>
          </a:p>
          <a:p>
            <a:pPr lvl="2" algn="just"/>
            <a:r>
              <a:rPr lang="it-IT" sz="2600" dirty="0" smtClean="0">
                <a:solidFill>
                  <a:srgbClr val="FF0000"/>
                </a:solidFill>
              </a:rPr>
              <a:t>C</a:t>
            </a:r>
            <a:r>
              <a:rPr lang="it-IT" sz="2600" strike="sngStrike" dirty="0" smtClean="0">
                <a:solidFill>
                  <a:srgbClr val="0070C0"/>
                </a:solidFill>
              </a:rPr>
              <a:t>c</a:t>
            </a:r>
            <a:r>
              <a:rPr lang="it-IT" sz="2600" dirty="0" smtClean="0">
                <a:solidFill>
                  <a:srgbClr val="0070C0"/>
                </a:solidFill>
              </a:rPr>
              <a:t>apacity </a:t>
            </a:r>
            <a:r>
              <a:rPr lang="it-IT" sz="2600" dirty="0">
                <a:solidFill>
                  <a:srgbClr val="0070C0"/>
                </a:solidFill>
              </a:rPr>
              <a:t>to report on a more frequent basis</a:t>
            </a:r>
          </a:p>
          <a:p>
            <a:pPr lvl="2" algn="just"/>
            <a:r>
              <a:rPr lang="it-IT" sz="2600" dirty="0" smtClean="0">
                <a:solidFill>
                  <a:srgbClr val="FF0000"/>
                </a:solidFill>
              </a:rPr>
              <a:t>S</a:t>
            </a:r>
            <a:r>
              <a:rPr lang="it-IT" sz="2600" strike="sngStrike" dirty="0" smtClean="0">
                <a:solidFill>
                  <a:srgbClr val="0070C0"/>
                </a:solidFill>
              </a:rPr>
              <a:t>s</a:t>
            </a:r>
            <a:r>
              <a:rPr lang="it-IT" sz="2600" dirty="0" smtClean="0">
                <a:solidFill>
                  <a:srgbClr val="0070C0"/>
                </a:solidFill>
              </a:rPr>
              <a:t>olid </a:t>
            </a:r>
            <a:r>
              <a:rPr lang="it-IT" sz="2600" dirty="0">
                <a:solidFill>
                  <a:srgbClr val="0070C0"/>
                </a:solidFill>
              </a:rPr>
              <a:t>national GHG inventory systems </a:t>
            </a:r>
            <a:endParaRPr lang="it-IT" sz="2600" dirty="0" smtClean="0">
              <a:solidFill>
                <a:srgbClr val="0070C0"/>
              </a:solidFill>
            </a:endParaRPr>
          </a:p>
          <a:p>
            <a:pPr lvl="2" algn="just"/>
            <a:r>
              <a:rPr lang="it-IT" sz="2600" dirty="0" smtClean="0">
                <a:solidFill>
                  <a:srgbClr val="FF0000"/>
                </a:solidFill>
              </a:rPr>
              <a:t>D</a:t>
            </a:r>
            <a:r>
              <a:rPr lang="it-IT" sz="2600" strike="sngStrike" dirty="0" smtClean="0">
                <a:solidFill>
                  <a:srgbClr val="0070C0"/>
                </a:solidFill>
              </a:rPr>
              <a:t>d</a:t>
            </a:r>
            <a:r>
              <a:rPr lang="it-IT" sz="2600" dirty="0" smtClean="0">
                <a:solidFill>
                  <a:srgbClr val="0070C0"/>
                </a:solidFill>
              </a:rPr>
              <a:t>omestic </a:t>
            </a:r>
            <a:r>
              <a:rPr lang="it-IT" sz="2600" dirty="0" smtClean="0">
                <a:solidFill>
                  <a:srgbClr val="0070C0"/>
                </a:solidFill>
              </a:rPr>
              <a:t>motivations for BUR use</a:t>
            </a:r>
            <a:endParaRPr lang="it-IT" sz="2600" dirty="0">
              <a:solidFill>
                <a:srgbClr val="0070C0"/>
              </a:solidFill>
            </a:endParaRPr>
          </a:p>
          <a:p>
            <a:pPr marL="685800" lvl="2" indent="0" algn="just">
              <a:buNone/>
            </a:pPr>
            <a:endParaRPr lang="it-IT" sz="2600" dirty="0">
              <a:solidFill>
                <a:srgbClr val="0070C0"/>
              </a:solidFill>
            </a:endParaRPr>
          </a:p>
          <a:p>
            <a:pPr lvl="1" algn="just"/>
            <a:r>
              <a:rPr lang="it-IT" dirty="0" smtClean="0">
                <a:solidFill>
                  <a:srgbClr val="0070C0"/>
                </a:solidFill>
              </a:rPr>
              <a:t>In light of the Paris Agreement and beyond</a:t>
            </a:r>
          </a:p>
          <a:p>
            <a:pPr lvl="2" algn="just"/>
            <a:r>
              <a:rPr lang="it-IT" sz="2600" dirty="0" smtClean="0">
                <a:solidFill>
                  <a:srgbClr val="0070C0"/>
                </a:solidFill>
              </a:rPr>
              <a:t>Strong linkages between NIR, BUR and NDCs </a:t>
            </a:r>
            <a:endParaRPr lang="it-IT" sz="2600" dirty="0">
              <a:solidFill>
                <a:srgbClr val="0070C0"/>
              </a:solidFill>
            </a:endParaRP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GSP survey on </a:t>
            </a:r>
            <a:r>
              <a:rPr lang="en-US" dirty="0" smtClean="0"/>
              <a:t>capacity-building </a:t>
            </a:r>
            <a:r>
              <a:rPr lang="en-US" dirty="0"/>
              <a:t>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460" y="1690688"/>
            <a:ext cx="10738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56 countries filled the survey                                                          75 total respondents</a:t>
            </a:r>
            <a:endParaRPr lang="en-US" sz="2400" b="1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838199" y="2818722"/>
          <a:ext cx="5246077" cy="316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752493" y="2818721"/>
          <a:ext cx="4988168" cy="322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76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GHG Inventory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959723"/>
              </p:ext>
            </p:extLst>
          </p:nvPr>
        </p:nvGraphicFramePr>
        <p:xfrm>
          <a:off x="1583989" y="1379349"/>
          <a:ext cx="8722384" cy="5302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6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8571</TotalTime>
  <Words>805</Words>
  <Application>Microsoft Office PowerPoint</Application>
  <PresentationFormat>Custom</PresentationFormat>
  <Paragraphs>116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Support available for Parties for MRV obligations </vt:lpstr>
      <vt:lpstr> Types of support provided to Countries: </vt:lpstr>
      <vt:lpstr>I: Accessing GEF funds  Expedited Procedures – GEF Policy Guidelines</vt:lpstr>
      <vt:lpstr> BUR Proposal Development</vt:lpstr>
      <vt:lpstr> II: Technical Support for the preparation of BURs</vt:lpstr>
      <vt:lpstr>Global Support Programme (GSP)</vt:lpstr>
      <vt:lpstr>Emerging gaps </vt:lpstr>
      <vt:lpstr>GSP survey on capacity-building needs</vt:lpstr>
      <vt:lpstr>GHG Inventory</vt:lpstr>
      <vt:lpstr>Use of IPCC Guidelines</vt:lpstr>
      <vt:lpstr>Mitigation</vt:lpstr>
      <vt:lpstr>INDC</vt:lpstr>
      <vt:lpstr>South - South</vt:lpstr>
      <vt:lpstr>3 types of support:</vt:lpstr>
      <vt:lpstr>Targeted one on one support</vt:lpstr>
      <vt:lpstr>PowerPoint Presentation</vt:lpstr>
      <vt:lpstr>Thematic/(sub)regional groups How to group countries?</vt:lpstr>
      <vt:lpstr>Global support</vt:lpstr>
      <vt:lpstr>GSP Core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</dc:title>
  <dc:creator>Damiano Borgogno</dc:creator>
  <cp:lastModifiedBy>w7</cp:lastModifiedBy>
  <cp:revision>222</cp:revision>
  <cp:lastPrinted>2016-01-29T07:44:31Z</cp:lastPrinted>
  <dcterms:created xsi:type="dcterms:W3CDTF">2015-12-28T13:58:16Z</dcterms:created>
  <dcterms:modified xsi:type="dcterms:W3CDTF">2016-05-13T13:52:19Z</dcterms:modified>
</cp:coreProperties>
</file>