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0" r:id="rId5"/>
    <p:sldId id="261" r:id="rId6"/>
    <p:sldId id="262" r:id="rId7"/>
    <p:sldId id="266" r:id="rId8"/>
    <p:sldId id="269" r:id="rId9"/>
    <p:sldId id="270" r:id="rId10"/>
    <p:sldId id="271" r:id="rId11"/>
    <p:sldId id="273" r:id="rId12"/>
    <p:sldId id="274" r:id="rId13"/>
    <p:sldId id="278" r:id="rId14"/>
    <p:sldId id="279" r:id="rId15"/>
    <p:sldId id="280" r:id="rId16"/>
    <p:sldId id="283" r:id="rId17"/>
    <p:sldId id="286" r:id="rId18"/>
    <p:sldId id="28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pitchFamily="34" charset="0"/>
        <a:ea typeface="+mn-ea"/>
        <a:cs typeface="+mn-cs"/>
      </a:defRPr>
    </a:lvl1pPr>
    <a:lvl2pPr marL="457200" algn="l" rtl="0" fontAlgn="base">
      <a:spcBef>
        <a:spcPct val="0"/>
      </a:spcBef>
      <a:spcAft>
        <a:spcPct val="0"/>
      </a:spcAft>
      <a:defRPr kern="1200">
        <a:solidFill>
          <a:schemeClr val="tx1"/>
        </a:solidFill>
        <a:latin typeface="Corbel" pitchFamily="34" charset="0"/>
        <a:ea typeface="+mn-ea"/>
        <a:cs typeface="+mn-cs"/>
      </a:defRPr>
    </a:lvl2pPr>
    <a:lvl3pPr marL="914400" algn="l" rtl="0" fontAlgn="base">
      <a:spcBef>
        <a:spcPct val="0"/>
      </a:spcBef>
      <a:spcAft>
        <a:spcPct val="0"/>
      </a:spcAft>
      <a:defRPr kern="1200">
        <a:solidFill>
          <a:schemeClr val="tx1"/>
        </a:solidFill>
        <a:latin typeface="Corbel" pitchFamily="34" charset="0"/>
        <a:ea typeface="+mn-ea"/>
        <a:cs typeface="+mn-cs"/>
      </a:defRPr>
    </a:lvl3pPr>
    <a:lvl4pPr marL="1371600" algn="l" rtl="0" fontAlgn="base">
      <a:spcBef>
        <a:spcPct val="0"/>
      </a:spcBef>
      <a:spcAft>
        <a:spcPct val="0"/>
      </a:spcAft>
      <a:defRPr kern="1200">
        <a:solidFill>
          <a:schemeClr val="tx1"/>
        </a:solidFill>
        <a:latin typeface="Corbel" pitchFamily="34" charset="0"/>
        <a:ea typeface="+mn-ea"/>
        <a:cs typeface="+mn-cs"/>
      </a:defRPr>
    </a:lvl4pPr>
    <a:lvl5pPr marL="1828800" algn="l" rtl="0" fontAlgn="base">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3B88281-3C85-404D-AF94-18D599168A17}" type="datetimeFigureOut">
              <a:rPr lang="en-US"/>
              <a:pPr>
                <a:defRPr/>
              </a:pPr>
              <a:t>5/23/2012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2120FDB-322C-4F13-AD18-56CCC26AA57E}" type="slidenum">
              <a:rPr lang="en-US"/>
              <a:pPr>
                <a:defRPr/>
              </a:pPr>
              <a:t>‹#›</a:t>
            </a:fld>
            <a:endParaRPr lang="en-US"/>
          </a:p>
        </p:txBody>
      </p:sp>
    </p:spTree>
    <p:extLst>
      <p:ext uri="{BB962C8B-B14F-4D97-AF65-F5344CB8AC3E}">
        <p14:creationId xmlns:p14="http://schemas.microsoft.com/office/powerpoint/2010/main" val="2749672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D1B39A2C-2167-4793-81E9-B552611EA62F}" type="slidenum">
              <a:rPr lang="en-US" smtClean="0">
                <a:latin typeface="Calibri" pitchFamily="34" charset="0"/>
              </a:rPr>
              <a:pPr eaLnBrk="1" fontAlgn="base" hangingPunct="1">
                <a:spcBef>
                  <a:spcPct val="0"/>
                </a:spcBef>
                <a:spcAft>
                  <a:spcPct val="0"/>
                </a:spcAft>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6B05A92C-A255-46FF-BF4D-BF21DED51DB5}"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EB4D2A8D-ED98-4BD0-BA3C-D43D34304041}" type="slidenum">
              <a:rPr lang="en-US" smtClean="0">
                <a:latin typeface="Calibri" pitchFamily="34" charset="0"/>
              </a:rPr>
              <a:pPr eaLnBrk="1" fontAlgn="base" hangingPunct="1">
                <a:spcBef>
                  <a:spcPct val="0"/>
                </a:spcBef>
                <a:spcAft>
                  <a:spcPct val="0"/>
                </a:spcAft>
              </a:pPr>
              <a:t>11</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51C5E460-148E-4220-8345-49865F1AC199}" type="slidenum">
              <a:rPr lang="en-US" smtClean="0">
                <a:latin typeface="Calibri" pitchFamily="34" charset="0"/>
              </a:rPr>
              <a:pPr eaLnBrk="1" fontAlgn="base" hangingPunct="1">
                <a:spcBef>
                  <a:spcPct val="0"/>
                </a:spcBef>
                <a:spcAft>
                  <a:spcPct val="0"/>
                </a:spcAft>
              </a:pPr>
              <a:t>12</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FEB1F236-784F-45A9-90AD-8D9A4B6FAF79}" type="slidenum">
              <a:rPr lang="en-US" smtClean="0">
                <a:latin typeface="Calibri" pitchFamily="34" charset="0"/>
              </a:rPr>
              <a:pPr eaLnBrk="1" fontAlgn="base" hangingPunct="1">
                <a:spcBef>
                  <a:spcPct val="0"/>
                </a:spcBef>
                <a:spcAft>
                  <a:spcPct val="0"/>
                </a:spcAft>
              </a:pPr>
              <a:t>13</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85CF9EC6-328B-4736-860E-156F2BA25DB7}" type="slidenum">
              <a:rPr lang="en-US" smtClean="0">
                <a:latin typeface="Calibri" pitchFamily="34" charset="0"/>
              </a:rPr>
              <a:pPr eaLnBrk="1" fontAlgn="base" hangingPunct="1">
                <a:spcBef>
                  <a:spcPct val="0"/>
                </a:spcBef>
                <a:spcAft>
                  <a:spcPct val="0"/>
                </a:spcAft>
              </a:pPr>
              <a:t>14</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61DAAF90-FEE2-4224-A412-38BCDD3C0838}" type="slidenum">
              <a:rPr lang="en-US" smtClean="0">
                <a:latin typeface="Calibri" pitchFamily="34" charset="0"/>
              </a:rPr>
              <a:pPr eaLnBrk="1" fontAlgn="base" hangingPunct="1">
                <a:spcBef>
                  <a:spcPct val="0"/>
                </a:spcBef>
                <a:spcAft>
                  <a:spcPct val="0"/>
                </a:spcAft>
              </a:pPr>
              <a:t>15</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4DB8C2AC-648B-48C3-9208-17AC0BA24452}" type="slidenum">
              <a:rPr lang="en-US" smtClean="0">
                <a:latin typeface="Calibri" pitchFamily="34" charset="0"/>
              </a:rPr>
              <a:pPr eaLnBrk="1" fontAlgn="base" hangingPunct="1">
                <a:spcBef>
                  <a:spcPct val="0"/>
                </a:spcBef>
                <a:spcAft>
                  <a:spcPct val="0"/>
                </a:spcAft>
              </a:pPr>
              <a:t>16</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4470D8F7-799B-4BA3-9F2F-E4044D758B07}" type="slidenum">
              <a:rPr lang="en-US" smtClean="0">
                <a:latin typeface="Calibri" pitchFamily="34" charset="0"/>
              </a:rPr>
              <a:pPr eaLnBrk="1" fontAlgn="base" hangingPunct="1">
                <a:spcBef>
                  <a:spcPct val="0"/>
                </a:spcBef>
                <a:spcAft>
                  <a:spcPct val="0"/>
                </a:spcAft>
              </a:pPr>
              <a:t>17</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06F1E0DD-1BCE-4B76-9E1E-3AFCC5F6DEE2}" type="slidenum">
              <a:rPr lang="en-US" smtClean="0">
                <a:latin typeface="Calibri" pitchFamily="34" charset="0"/>
              </a:rPr>
              <a:pPr eaLnBrk="1" fontAlgn="base" hangingPunct="1">
                <a:spcBef>
                  <a:spcPct val="0"/>
                </a:spcBef>
                <a:spcAft>
                  <a:spcPct val="0"/>
                </a:spcAft>
              </a:pPr>
              <a:t>2</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157356BC-9D41-44DC-8848-70A1290F25A7}"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429E8B00-F785-43A2-9662-46ED3125675F}"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01132390-A392-4F4C-A009-31369B5B1C7D}"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E7E02E6A-B240-46AA-AECA-A655BF256E37}"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D06BE166-9BCB-462A-A171-1E779E063097}"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392D2EB4-6AEA-4736-9341-282472397664}"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pPr>
            <a:fld id="{69202884-8DCB-4E47-9F52-970656388E55}" type="slidenum">
              <a:rPr lang="en-US" smtClean="0">
                <a:latin typeface="Calibri" pitchFamily="34" charset="0"/>
              </a:rPr>
              <a:pPr eaLnBrk="1" fontAlgn="base" hangingPunct="1">
                <a:spcBef>
                  <a:spcPct val="0"/>
                </a:spcBef>
                <a:spcAft>
                  <a:spcPct val="0"/>
                </a:spcAft>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fld id="{7E30294F-C406-4CE4-A80D-A6478E47D95E}" type="datetimeFigureOut">
              <a:rPr lang="en-US"/>
              <a:pPr>
                <a:defRPr/>
              </a:pPr>
              <a:t>5/23/2012</a:t>
            </a:fld>
            <a:endParaRPr lang="en-US"/>
          </a:p>
        </p:txBody>
      </p:sp>
      <p:sp>
        <p:nvSpPr>
          <p:cNvPr id="7" name="Slide Number Placeholder 22"/>
          <p:cNvSpPr>
            <a:spLocks noGrp="1"/>
          </p:cNvSpPr>
          <p:nvPr>
            <p:ph type="sldNum" sz="quarter" idx="11"/>
          </p:nvPr>
        </p:nvSpPr>
        <p:spPr/>
        <p:txBody>
          <a:bodyPr/>
          <a:lstStyle>
            <a:lvl1pPr>
              <a:defRPr/>
            </a:lvl1pPr>
          </a:lstStyle>
          <a:p>
            <a:pPr>
              <a:defRPr/>
            </a:pPr>
            <a:fld id="{492B4812-E9B4-4578-BDA3-7A1A38A6E743}" type="slidenum">
              <a:rPr lang="en-US"/>
              <a:pPr>
                <a:defRPr/>
              </a:pPr>
              <a:t>‹#›</a:t>
            </a:fld>
            <a:endParaRPr lang="en-US"/>
          </a:p>
        </p:txBody>
      </p:sp>
      <p:sp>
        <p:nvSpPr>
          <p:cNvPr id="8" name="Footer Placeholder 2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0833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4917A7-B6E0-4CCE-AA2E-D498298DC908}" type="datetimeFigureOut">
              <a:rPr lang="en-US"/>
              <a:pPr>
                <a:defRPr/>
              </a:pPr>
              <a:t>5/23/2012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DB29DD-B8B8-4EFA-A7D7-88C419FAC830}" type="slidenum">
              <a:rPr lang="en-US"/>
              <a:pPr>
                <a:defRPr/>
              </a:pPr>
              <a:t>‹#›</a:t>
            </a:fld>
            <a:endParaRPr lang="en-US"/>
          </a:p>
        </p:txBody>
      </p:sp>
    </p:spTree>
    <p:extLst>
      <p:ext uri="{BB962C8B-B14F-4D97-AF65-F5344CB8AC3E}">
        <p14:creationId xmlns:p14="http://schemas.microsoft.com/office/powerpoint/2010/main" val="193577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958AB5-2147-448F-AD37-ABC7D6A5D5DC}" type="datetimeFigureOut">
              <a:rPr lang="en-US"/>
              <a:pPr>
                <a:defRPr/>
              </a:pPr>
              <a:t>5/23/2012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3D0561-6BCE-4365-9948-E8677A94267A}" type="slidenum">
              <a:rPr lang="en-US"/>
              <a:pPr>
                <a:defRPr/>
              </a:pPr>
              <a:t>‹#›</a:t>
            </a:fld>
            <a:endParaRPr lang="en-US"/>
          </a:p>
        </p:txBody>
      </p:sp>
    </p:spTree>
    <p:extLst>
      <p:ext uri="{BB962C8B-B14F-4D97-AF65-F5344CB8AC3E}">
        <p14:creationId xmlns:p14="http://schemas.microsoft.com/office/powerpoint/2010/main" val="97128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fld id="{171E0A5B-609B-43E9-A5F7-FA37EBFE6BED}" type="datetimeFigureOut">
              <a:rPr lang="en-US"/>
              <a:pPr>
                <a:defRPr/>
              </a:pPr>
              <a:t>5/23/2012</a:t>
            </a:fld>
            <a:endParaRPr lang="en-US"/>
          </a:p>
        </p:txBody>
      </p:sp>
      <p:sp>
        <p:nvSpPr>
          <p:cNvPr id="6" name="Slide Number Placeholder 18"/>
          <p:cNvSpPr>
            <a:spLocks noGrp="1"/>
          </p:cNvSpPr>
          <p:nvPr>
            <p:ph type="sldNum" sz="quarter" idx="15"/>
          </p:nvPr>
        </p:nvSpPr>
        <p:spPr/>
        <p:txBody>
          <a:bodyPr/>
          <a:lstStyle>
            <a:lvl1pPr>
              <a:defRPr/>
            </a:lvl1pPr>
          </a:lstStyle>
          <a:p>
            <a:pPr>
              <a:defRPr/>
            </a:pPr>
            <a:fld id="{80378015-DC90-441E-BE43-36E5B99B5D5D}" type="slidenum">
              <a:rPr lang="en-US"/>
              <a:pPr>
                <a:defRPr/>
              </a:pPr>
              <a:t>‹#›</a:t>
            </a:fld>
            <a:endParaRPr lang="en-US"/>
          </a:p>
        </p:txBody>
      </p:sp>
      <p:sp>
        <p:nvSpPr>
          <p:cNvPr id="7"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08018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fld id="{90E40B58-B206-4732-9F3E-20C81CB24B94}" type="datetimeFigureOut">
              <a:rPr lang="en-US"/>
              <a:pPr>
                <a:defRPr/>
              </a:pPr>
              <a:t>5/23/2012</a:t>
            </a:fld>
            <a:endParaRPr lang="en-US"/>
          </a:p>
        </p:txBody>
      </p:sp>
      <p:sp>
        <p:nvSpPr>
          <p:cNvPr id="8" name="Slide Number Placeholder 19"/>
          <p:cNvSpPr>
            <a:spLocks noGrp="1"/>
          </p:cNvSpPr>
          <p:nvPr>
            <p:ph type="sldNum" sz="quarter" idx="11"/>
          </p:nvPr>
        </p:nvSpPr>
        <p:spPr/>
        <p:txBody>
          <a:bodyPr/>
          <a:lstStyle>
            <a:lvl1pPr>
              <a:defRPr/>
            </a:lvl1pPr>
          </a:lstStyle>
          <a:p>
            <a:pPr>
              <a:defRPr/>
            </a:pPr>
            <a:fld id="{C0941488-F7C6-4D08-8C1A-115C0977FB4F}" type="slidenum">
              <a:rPr lang="en-US"/>
              <a:pPr>
                <a:defRPr/>
              </a:pPr>
              <a:t>‹#›</a:t>
            </a:fld>
            <a:endParaRPr lang="en-US"/>
          </a:p>
        </p:txBody>
      </p:sp>
      <p:sp>
        <p:nvSpPr>
          <p:cNvPr id="9"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34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fld id="{D7CE93C8-0EA3-4829-AB28-25484A0A67D9}" type="datetimeFigureOut">
              <a:rPr lang="en-US"/>
              <a:pPr>
                <a:defRPr/>
              </a:pPr>
              <a:t>5/23/2012</a:t>
            </a:fld>
            <a:endParaRPr lang="en-US"/>
          </a:p>
        </p:txBody>
      </p:sp>
      <p:sp>
        <p:nvSpPr>
          <p:cNvPr id="7" name="Slide Number Placeholder 24"/>
          <p:cNvSpPr>
            <a:spLocks noGrp="1"/>
          </p:cNvSpPr>
          <p:nvPr>
            <p:ph type="sldNum" sz="quarter" idx="16"/>
          </p:nvPr>
        </p:nvSpPr>
        <p:spPr/>
        <p:txBody>
          <a:bodyPr/>
          <a:lstStyle>
            <a:lvl1pPr>
              <a:defRPr/>
            </a:lvl1pPr>
          </a:lstStyle>
          <a:p>
            <a:pPr>
              <a:defRPr/>
            </a:pPr>
            <a:fld id="{692C76D5-28C4-48E4-862A-CA8A8A08C8BE}" type="slidenum">
              <a:rPr lang="en-US"/>
              <a:pPr>
                <a:defRPr/>
              </a:pPr>
              <a:t>‹#›</a:t>
            </a:fld>
            <a:endParaRPr lang="en-US"/>
          </a:p>
        </p:txBody>
      </p:sp>
      <p:sp>
        <p:nvSpPr>
          <p:cNvPr id="8" name="Footer Placeholder 25"/>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05631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pPr>
              <a:defRPr/>
            </a:pPr>
            <a:fld id="{0B4F071B-6064-4536-8F8C-B631A47C6061}" type="datetimeFigureOut">
              <a:rPr lang="en-US"/>
              <a:pPr>
                <a:defRPr/>
              </a:pPr>
              <a:t>5/23/2012</a:t>
            </a:fld>
            <a:endParaRPr lang="en-US"/>
          </a:p>
        </p:txBody>
      </p:sp>
      <p:sp>
        <p:nvSpPr>
          <p:cNvPr id="9" name="Slide Number Placeholder 23"/>
          <p:cNvSpPr>
            <a:spLocks noGrp="1"/>
          </p:cNvSpPr>
          <p:nvPr>
            <p:ph type="sldNum" sz="quarter" idx="17"/>
          </p:nvPr>
        </p:nvSpPr>
        <p:spPr/>
        <p:txBody>
          <a:bodyPr/>
          <a:lstStyle>
            <a:lvl1pPr>
              <a:defRPr/>
            </a:lvl1pPr>
          </a:lstStyle>
          <a:p>
            <a:pPr>
              <a:defRPr/>
            </a:pPr>
            <a:fld id="{41A6BB7E-E499-474C-A40D-A613BC56B511}" type="slidenum">
              <a:rPr lang="en-US"/>
              <a:pPr>
                <a:defRPr/>
              </a:pPr>
              <a:t>‹#›</a:t>
            </a:fld>
            <a:endParaRPr lang="en-US"/>
          </a:p>
        </p:txBody>
      </p:sp>
      <p:sp>
        <p:nvSpPr>
          <p:cNvPr id="10" name="Footer Placeholder 28"/>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00417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pPr>
              <a:defRPr/>
            </a:pPr>
            <a:fld id="{685997A3-E41C-4117-B0A8-8E5C979876FF}" type="datetimeFigureOut">
              <a:rPr lang="en-US"/>
              <a:pPr>
                <a:defRPr/>
              </a:pPr>
              <a:t>5/23/2012</a:t>
            </a:fld>
            <a:endParaRPr lang="en-US"/>
          </a:p>
        </p:txBody>
      </p:sp>
      <p:sp>
        <p:nvSpPr>
          <p:cNvPr id="5" name="Slide Number Placeholder 13"/>
          <p:cNvSpPr>
            <a:spLocks noGrp="1"/>
          </p:cNvSpPr>
          <p:nvPr>
            <p:ph type="sldNum" sz="quarter" idx="11"/>
          </p:nvPr>
        </p:nvSpPr>
        <p:spPr/>
        <p:txBody>
          <a:bodyPr/>
          <a:lstStyle>
            <a:lvl1pPr>
              <a:defRPr/>
            </a:lvl1pPr>
          </a:lstStyle>
          <a:p>
            <a:pPr>
              <a:defRPr/>
            </a:pPr>
            <a:fld id="{D435DD81-9FE2-4BC8-A7CF-940EDD11046B}" type="slidenum">
              <a:rPr lang="en-US"/>
              <a:pPr>
                <a:defRPr/>
              </a:pPr>
              <a:t>‹#›</a:t>
            </a:fld>
            <a:endParaRPr lang="en-US"/>
          </a:p>
        </p:txBody>
      </p:sp>
      <p:sp>
        <p:nvSpPr>
          <p:cNvPr id="6" name="Footer Placeholder 1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7128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6"/>
          <p:cNvSpPr>
            <a:spLocks noGrp="1"/>
          </p:cNvSpPr>
          <p:nvPr>
            <p:ph type="dt" sz="half" idx="10"/>
          </p:nvPr>
        </p:nvSpPr>
        <p:spPr/>
        <p:txBody>
          <a:bodyPr/>
          <a:lstStyle>
            <a:lvl1pPr>
              <a:defRPr/>
            </a:lvl1pPr>
          </a:lstStyle>
          <a:p>
            <a:pPr>
              <a:defRPr/>
            </a:pPr>
            <a:fld id="{ED2BD6E1-431C-41EF-9C02-C84807E29170}" type="datetimeFigureOut">
              <a:rPr lang="en-US"/>
              <a:pPr>
                <a:defRPr/>
              </a:pPr>
              <a:t>5/23/2012</a:t>
            </a:fld>
            <a:endParaRPr lang="en-US"/>
          </a:p>
        </p:txBody>
      </p:sp>
      <p:sp>
        <p:nvSpPr>
          <p:cNvPr id="4" name="Slide Number Placeholder 11"/>
          <p:cNvSpPr>
            <a:spLocks noGrp="1"/>
          </p:cNvSpPr>
          <p:nvPr>
            <p:ph type="sldNum" sz="quarter" idx="11"/>
          </p:nvPr>
        </p:nvSpPr>
        <p:spPr/>
        <p:txBody>
          <a:bodyPr/>
          <a:lstStyle>
            <a:lvl1pPr>
              <a:defRPr/>
            </a:lvl1pPr>
          </a:lstStyle>
          <a:p>
            <a:pPr>
              <a:defRPr/>
            </a:pPr>
            <a:fld id="{A848BE1E-83CA-47D0-BED2-19B2267FF4F2}" type="slidenum">
              <a:rPr lang="en-US"/>
              <a:pPr>
                <a:defRPr/>
              </a:pPr>
              <a:t>‹#›</a:t>
            </a:fld>
            <a:endParaRPr lang="en-US"/>
          </a:p>
        </p:txBody>
      </p:sp>
      <p:sp>
        <p:nvSpPr>
          <p:cNvPr id="5" name="Footer Placeholder 1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2349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pPr>
              <a:defRPr/>
            </a:pPr>
            <a:fld id="{8CF5D851-A262-4A6C-B430-37CC609282C0}" type="datetimeFigureOut">
              <a:rPr lang="en-US"/>
              <a:pPr>
                <a:defRPr/>
              </a:pPr>
              <a:t>5/23/2012</a:t>
            </a:fld>
            <a:endParaRPr lang="en-US"/>
          </a:p>
        </p:txBody>
      </p:sp>
      <p:sp>
        <p:nvSpPr>
          <p:cNvPr id="9" name="Slide Number Placeholder 17"/>
          <p:cNvSpPr>
            <a:spLocks noGrp="1"/>
          </p:cNvSpPr>
          <p:nvPr>
            <p:ph type="sldNum" sz="quarter" idx="16"/>
          </p:nvPr>
        </p:nvSpPr>
        <p:spPr/>
        <p:txBody>
          <a:bodyPr/>
          <a:lstStyle>
            <a:lvl1pPr>
              <a:defRPr/>
            </a:lvl1pPr>
          </a:lstStyle>
          <a:p>
            <a:pPr>
              <a:defRPr/>
            </a:pPr>
            <a:fld id="{E1F8C5E3-2E25-41AC-BD1A-6B7849A368F4}" type="slidenum">
              <a:rPr lang="en-US"/>
              <a:pPr>
                <a:defRPr/>
              </a:pPr>
              <a:t>‹#›</a:t>
            </a:fld>
            <a:endParaRPr lang="en-US"/>
          </a:p>
        </p:txBody>
      </p:sp>
      <p:sp>
        <p:nvSpPr>
          <p:cNvPr id="10" name="Footer Placeholder 1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425934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fld id="{ACA05088-7578-4A30-BC9F-87313F0EC36F}" type="datetimeFigureOut">
              <a:rPr lang="en-US"/>
              <a:pPr>
                <a:defRPr/>
              </a:pPr>
              <a:t>5/23/2012</a:t>
            </a:fld>
            <a:endParaRPr lang="en-US"/>
          </a:p>
        </p:txBody>
      </p:sp>
      <p:sp>
        <p:nvSpPr>
          <p:cNvPr id="9" name="Slide Number Placeholder 19"/>
          <p:cNvSpPr>
            <a:spLocks noGrp="1"/>
          </p:cNvSpPr>
          <p:nvPr>
            <p:ph type="sldNum" sz="quarter" idx="15"/>
          </p:nvPr>
        </p:nvSpPr>
        <p:spPr/>
        <p:txBody>
          <a:bodyPr/>
          <a:lstStyle>
            <a:lvl1pPr>
              <a:defRPr/>
            </a:lvl1pPr>
          </a:lstStyle>
          <a:p>
            <a:pPr>
              <a:defRPr/>
            </a:pPr>
            <a:fld id="{4178C9BB-99E9-4B8D-9279-260655AF60F3}" type="slidenum">
              <a:rPr lang="en-US"/>
              <a:pPr>
                <a:defRPr/>
              </a:pPr>
              <a:t>‹#›</a:t>
            </a:fld>
            <a:endParaRPr lang="en-US"/>
          </a:p>
        </p:txBody>
      </p:sp>
      <p:sp>
        <p:nvSpPr>
          <p:cNvPr id="10"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55416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lIns="91440" tIns="45720" rIns="91440" bIns="45720" rtlCol="0" anchor="ctr">
            <a:normAutofit/>
          </a:bodyPr>
          <a:lstStyle>
            <a:lvl1pPr algn="l" fontAlgn="auto">
              <a:spcBef>
                <a:spcPts val="0"/>
              </a:spcBef>
              <a:spcAft>
                <a:spcPts val="0"/>
              </a:spcAft>
              <a:defRPr sz="1000" b="1">
                <a:solidFill>
                  <a:schemeClr val="tx1">
                    <a:alpha val="65000"/>
                  </a:schemeClr>
                </a:solidFill>
                <a:latin typeface="+mn-lt"/>
              </a:defRPr>
            </a:lvl1pPr>
          </a:lstStyle>
          <a:p>
            <a:pPr>
              <a:defRPr/>
            </a:pPr>
            <a:fld id="{EB6A2B2C-67E9-4392-A51D-371BA051EE81}" type="datetimeFigureOut">
              <a:rPr lang="en-US"/>
              <a:pPr>
                <a:defRPr/>
              </a:pPr>
              <a:t>5/23/2012</a:t>
            </a:fld>
            <a:endParaRPr lang="en-US"/>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fontAlgn="auto">
              <a:spcBef>
                <a:spcPts val="0"/>
              </a:spcBef>
              <a:spcAft>
                <a:spcPts val="0"/>
              </a:spcAft>
              <a:defRPr sz="1000" b="1" i="1">
                <a:solidFill>
                  <a:schemeClr val="tx1">
                    <a:alpha val="6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fontAlgn="auto">
              <a:spcBef>
                <a:spcPts val="0"/>
              </a:spcBef>
              <a:spcAft>
                <a:spcPts val="0"/>
              </a:spcAft>
              <a:defRPr sz="1000" b="1">
                <a:solidFill>
                  <a:schemeClr val="tx1">
                    <a:alpha val="65000"/>
                  </a:schemeClr>
                </a:solidFill>
                <a:latin typeface="+mn-lt"/>
              </a:defRPr>
            </a:lvl1pPr>
          </a:lstStyle>
          <a:p>
            <a:pPr>
              <a:defRPr/>
            </a:pPr>
            <a:fld id="{1BB48428-C92E-4853-B010-0AACADF3CA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0" fontAlgn="base" hangingPunct="0">
        <a:spcBef>
          <a:spcPts val="400"/>
        </a:spcBef>
        <a:spcAft>
          <a:spcPct val="0"/>
        </a:spcAft>
        <a:defRPr sz="4000" kern="1200">
          <a:solidFill>
            <a:schemeClr val="tx1"/>
          </a:solidFill>
          <a:latin typeface="+mj-lt"/>
          <a:ea typeface="Tunga" pitchFamily="2"/>
          <a:cs typeface="Tunga" pitchFamily="2"/>
        </a:defRPr>
      </a:lvl1pPr>
      <a:lvl2pPr algn="l" rtl="0" eaLnBrk="0" fontAlgn="base" hangingPunct="0">
        <a:spcBef>
          <a:spcPts val="400"/>
        </a:spcBef>
        <a:spcAft>
          <a:spcPct val="0"/>
        </a:spcAft>
        <a:defRPr sz="4000">
          <a:solidFill>
            <a:schemeClr val="tx1"/>
          </a:solidFill>
          <a:latin typeface="Corbel" pitchFamily="34" charset="0"/>
          <a:ea typeface="Tunga" pitchFamily="2"/>
          <a:cs typeface="Tunga" pitchFamily="2"/>
        </a:defRPr>
      </a:lvl2pPr>
      <a:lvl3pPr algn="l" rtl="0" eaLnBrk="0" fontAlgn="base" hangingPunct="0">
        <a:spcBef>
          <a:spcPts val="400"/>
        </a:spcBef>
        <a:spcAft>
          <a:spcPct val="0"/>
        </a:spcAft>
        <a:defRPr sz="4000">
          <a:solidFill>
            <a:schemeClr val="tx1"/>
          </a:solidFill>
          <a:latin typeface="Corbel" pitchFamily="34" charset="0"/>
          <a:ea typeface="Tunga" pitchFamily="2"/>
          <a:cs typeface="Tunga" pitchFamily="2"/>
        </a:defRPr>
      </a:lvl3pPr>
      <a:lvl4pPr algn="l" rtl="0" eaLnBrk="0" fontAlgn="base" hangingPunct="0">
        <a:spcBef>
          <a:spcPts val="400"/>
        </a:spcBef>
        <a:spcAft>
          <a:spcPct val="0"/>
        </a:spcAft>
        <a:defRPr sz="4000">
          <a:solidFill>
            <a:schemeClr val="tx1"/>
          </a:solidFill>
          <a:latin typeface="Corbel" pitchFamily="34" charset="0"/>
          <a:ea typeface="Tunga" pitchFamily="2"/>
          <a:cs typeface="Tunga" pitchFamily="2"/>
        </a:defRPr>
      </a:lvl4pPr>
      <a:lvl5pPr algn="l" rtl="0" eaLnBrk="0" fontAlgn="base" hangingPunct="0">
        <a:spcBef>
          <a:spcPts val="400"/>
        </a:spcBef>
        <a:spcAft>
          <a:spcPct val="0"/>
        </a:spcAft>
        <a:defRPr sz="4000">
          <a:solidFill>
            <a:schemeClr val="tx1"/>
          </a:solidFill>
          <a:latin typeface="Corbel" pitchFamily="34" charset="0"/>
          <a:ea typeface="Tunga" pitchFamily="2"/>
          <a:cs typeface="Tunga" pitchFamily="2"/>
        </a:defRPr>
      </a:lvl5pPr>
      <a:lvl6pPr marL="457200" algn="l" rtl="0" fontAlgn="base">
        <a:spcBef>
          <a:spcPts val="400"/>
        </a:spcBef>
        <a:spcAft>
          <a:spcPct val="0"/>
        </a:spcAft>
        <a:defRPr sz="4000">
          <a:solidFill>
            <a:schemeClr val="tx1"/>
          </a:solidFill>
          <a:latin typeface="Corbel" pitchFamily="34" charset="0"/>
          <a:ea typeface="Tunga" pitchFamily="2"/>
          <a:cs typeface="Tunga" pitchFamily="2"/>
        </a:defRPr>
      </a:lvl6pPr>
      <a:lvl7pPr marL="914400" algn="l" rtl="0" fontAlgn="base">
        <a:spcBef>
          <a:spcPts val="400"/>
        </a:spcBef>
        <a:spcAft>
          <a:spcPct val="0"/>
        </a:spcAft>
        <a:defRPr sz="4000">
          <a:solidFill>
            <a:schemeClr val="tx1"/>
          </a:solidFill>
          <a:latin typeface="Corbel" pitchFamily="34" charset="0"/>
          <a:ea typeface="Tunga" pitchFamily="2"/>
          <a:cs typeface="Tunga" pitchFamily="2"/>
        </a:defRPr>
      </a:lvl7pPr>
      <a:lvl8pPr marL="1371600" algn="l" rtl="0" fontAlgn="base">
        <a:spcBef>
          <a:spcPts val="400"/>
        </a:spcBef>
        <a:spcAft>
          <a:spcPct val="0"/>
        </a:spcAft>
        <a:defRPr sz="4000">
          <a:solidFill>
            <a:schemeClr val="tx1"/>
          </a:solidFill>
          <a:latin typeface="Corbel" pitchFamily="34" charset="0"/>
          <a:ea typeface="Tunga" pitchFamily="2"/>
          <a:cs typeface="Tunga" pitchFamily="2"/>
        </a:defRPr>
      </a:lvl8pPr>
      <a:lvl9pPr marL="1828800" algn="l" rtl="0" fontAlgn="base">
        <a:spcBef>
          <a:spcPts val="400"/>
        </a:spcBef>
        <a:spcAft>
          <a:spcPct val="0"/>
        </a:spcAft>
        <a:defRPr sz="4000">
          <a:solidFill>
            <a:schemeClr val="tx1"/>
          </a:solidFill>
          <a:latin typeface="Corbel" pitchFamily="34" charset="0"/>
          <a:ea typeface="Tunga" pitchFamily="2"/>
          <a:cs typeface="Tunga" pitchFamily="2"/>
        </a:defRPr>
      </a:lvl9pPr>
    </p:titleStyle>
    <p:bodyStyle>
      <a:lvl1pPr marL="342900" indent="-342900" algn="l" rtl="0" eaLnBrk="0" fontAlgn="base" hangingPunct="0">
        <a:spcBef>
          <a:spcPts val="1200"/>
        </a:spcBef>
        <a:spcAft>
          <a:spcPct val="0"/>
        </a:spcAft>
        <a:buClr>
          <a:srgbClr val="838995"/>
        </a:buClr>
        <a:buFont typeface="Arial" charset="0"/>
        <a:defRPr kern="1200" spc="30">
          <a:solidFill>
            <a:schemeClr val="tx1"/>
          </a:solidFill>
          <a:latin typeface="+mn-lt"/>
          <a:ea typeface="+mn-ea"/>
          <a:cs typeface="Tahoma" pitchFamily="34" charset="0"/>
        </a:defRPr>
      </a:lvl1pPr>
      <a:lvl2pPr marL="171450" indent="-17145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2pPr>
      <a:lvl3pPr marL="344488" indent="-16510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3pPr>
      <a:lvl4pPr marL="517525" indent="-169863"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4pPr>
      <a:lvl5pPr marL="688975" indent="-173038"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anjanpanda@gmail.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52425" y="2895600"/>
            <a:ext cx="4295775" cy="1368425"/>
          </a:xfrm>
        </p:spPr>
        <p:txBody>
          <a:bodyPr/>
          <a:lstStyle/>
          <a:p>
            <a:pPr eaLnBrk="1" fontAlgn="auto" hangingPunct="1">
              <a:spcAft>
                <a:spcPts val="0"/>
              </a:spcAft>
              <a:buClr>
                <a:schemeClr val="accent5"/>
              </a:buClr>
              <a:buFont typeface="Arial" pitchFamily="34" charset="0"/>
              <a:buNone/>
              <a:defRPr/>
            </a:pPr>
            <a:r>
              <a:rPr lang="en-US" dirty="0" smtClean="0"/>
              <a:t>Keeping people out of consultations is not a sacrosanct practice in CDM projects</a:t>
            </a:r>
            <a:endParaRPr lang="en-US" dirty="0"/>
          </a:p>
        </p:txBody>
      </p:sp>
      <p:sp>
        <p:nvSpPr>
          <p:cNvPr id="13316" name="Title 1"/>
          <p:cNvSpPr>
            <a:spLocks noGrp="1"/>
          </p:cNvSpPr>
          <p:nvPr>
            <p:ph type="title"/>
          </p:nvPr>
        </p:nvSpPr>
        <p:spPr>
          <a:xfrm>
            <a:off x="76200" y="381000"/>
            <a:ext cx="6324600" cy="1295400"/>
          </a:xfrm>
        </p:spPr>
        <p:txBody>
          <a:bodyPr>
            <a:normAutofit fontScale="90000"/>
          </a:bodyPr>
          <a:lstStyle/>
          <a:p>
            <a:pPr eaLnBrk="1" hangingPunct="1">
              <a:spcBef>
                <a:spcPct val="0"/>
              </a:spcBef>
              <a:defRPr/>
            </a:pPr>
            <a:r>
              <a:rPr dirty="0">
                <a:solidFill>
                  <a:srgbClr val="FF0000"/>
                </a:solidFill>
                <a:ea typeface="Tunga" pitchFamily="2"/>
              </a:rPr>
              <a:t/>
            </a:r>
            <a:br>
              <a:rPr dirty="0">
                <a:solidFill>
                  <a:srgbClr val="FF0000"/>
                </a:solidFill>
                <a:ea typeface="Tunga" pitchFamily="2"/>
              </a:rPr>
            </a:br>
            <a:r>
              <a:rPr dirty="0">
                <a:solidFill>
                  <a:srgbClr val="FF0000"/>
                </a:solidFill>
                <a:ea typeface="Tunga" pitchFamily="2"/>
              </a:rPr>
              <a:t/>
            </a:r>
            <a:br>
              <a:rPr dirty="0">
                <a:solidFill>
                  <a:srgbClr val="FF0000"/>
                </a:solidFill>
                <a:ea typeface="Tunga" pitchFamily="2"/>
              </a:rPr>
            </a:br>
            <a:r>
              <a:rPr dirty="0">
                <a:solidFill>
                  <a:srgbClr val="FF0000"/>
                </a:solidFill>
                <a:ea typeface="Tunga" pitchFamily="2"/>
              </a:rPr>
              <a:t/>
            </a:r>
            <a:br>
              <a:rPr dirty="0">
                <a:solidFill>
                  <a:srgbClr val="FF0000"/>
                </a:solidFill>
                <a:ea typeface="Tunga" pitchFamily="2"/>
              </a:rPr>
            </a:br>
            <a:r>
              <a:rPr sz="5300" dirty="0">
                <a:solidFill>
                  <a:srgbClr val="FF0000"/>
                </a:solidFill>
                <a:ea typeface="Tunga" pitchFamily="2"/>
              </a:rPr>
              <a:t>Unholy </a:t>
            </a:r>
            <a:endParaRPr dirty="0">
              <a:solidFill>
                <a:srgbClr val="FF0000"/>
              </a:solidFill>
              <a:ea typeface="Tunga" pitchFamily="2"/>
            </a:endParaRPr>
          </a:p>
        </p:txBody>
      </p:sp>
      <p:sp>
        <p:nvSpPr>
          <p:cNvPr id="13317" name="TextBox 4"/>
          <p:cNvSpPr txBox="1">
            <a:spLocks noChangeArrowheads="1"/>
          </p:cNvSpPr>
          <p:nvPr/>
        </p:nvSpPr>
        <p:spPr bwMode="auto">
          <a:xfrm>
            <a:off x="457200" y="5029200"/>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en-US" sz="2800" b="1"/>
              <a:t>Ranjan K Panda</a:t>
            </a:r>
          </a:p>
          <a:p>
            <a:pPr eaLnBrk="1" hangingPunct="1"/>
            <a:r>
              <a:rPr lang="en-US" sz="2800"/>
              <a:t>Water Initiatives Odisha</a:t>
            </a:r>
          </a:p>
          <a:p>
            <a:pPr eaLnBrk="1" hangingPunct="1"/>
            <a:r>
              <a:rPr lang="en-US" sz="2800"/>
              <a:t>ranjanpanda@gmail.com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914400"/>
            <a:ext cx="8915400" cy="5715000"/>
          </a:xfrm>
        </p:spPr>
        <p:txBody>
          <a:bodyPr>
            <a:normAutofit fontScale="92500" lnSpcReduction="20000"/>
          </a:bodyPr>
          <a:lstStyle/>
          <a:p>
            <a:pPr marL="285750" indent="-285750" eaLnBrk="1" fontAlgn="auto" hangingPunct="1">
              <a:spcAft>
                <a:spcPts val="0"/>
              </a:spcAft>
              <a:buClr>
                <a:schemeClr val="accent5"/>
              </a:buClr>
              <a:buFont typeface="Arial" pitchFamily="34" charset="0"/>
              <a:buChar char="•"/>
              <a:defRPr/>
            </a:pPr>
            <a:r>
              <a:rPr lang="en-US" sz="2000" b="1" dirty="0"/>
              <a:t>While most of the farmers complained that the promised yield never happened; most missed out on the cycles of harvesting as there was very less produce.  </a:t>
            </a:r>
          </a:p>
          <a:p>
            <a:pPr marL="285750" indent="-285750" eaLnBrk="1" fontAlgn="auto" hangingPunct="1">
              <a:spcAft>
                <a:spcPts val="0"/>
              </a:spcAft>
              <a:buClr>
                <a:schemeClr val="accent5"/>
              </a:buClr>
              <a:buFont typeface="Arial" pitchFamily="34" charset="0"/>
              <a:buChar char="•"/>
              <a:defRPr/>
            </a:pPr>
            <a:r>
              <a:rPr lang="en-US" sz="2000" b="1" dirty="0" smtClean="0"/>
              <a:t>To understand how the company’s regular mechanism works, we looked into farmers who are planting raw materials for the company since long and found that in some </a:t>
            </a:r>
            <a:r>
              <a:rPr lang="en-US" sz="2000" b="1" dirty="0"/>
              <a:t>cases the farmers, who had planted eucalyptus in 1992 with loan are yet to harvest and repay the loans.  The result, their land documents are kept in mortgage in the banks and they miss out on all other schemes.  In fact, only the rich farmers have benefited to some extent from the scheme. </a:t>
            </a:r>
          </a:p>
          <a:p>
            <a:pPr marL="285750" indent="-285750" eaLnBrk="1" fontAlgn="auto" hangingPunct="1">
              <a:spcAft>
                <a:spcPts val="0"/>
              </a:spcAft>
              <a:buClr>
                <a:schemeClr val="accent5"/>
              </a:buClr>
              <a:buFont typeface="Arial" pitchFamily="34" charset="0"/>
              <a:buChar char="•"/>
              <a:defRPr/>
            </a:pPr>
            <a:endParaRPr lang="en-US" sz="2000" b="1" dirty="0"/>
          </a:p>
          <a:p>
            <a:pPr marL="285750" indent="-285750" eaLnBrk="1" fontAlgn="auto" hangingPunct="1">
              <a:spcAft>
                <a:spcPts val="0"/>
              </a:spcAft>
              <a:buClr>
                <a:schemeClr val="accent5"/>
              </a:buClr>
              <a:buFont typeface="Arial" pitchFamily="34" charset="0"/>
              <a:buChar char="•"/>
              <a:defRPr/>
            </a:pPr>
            <a:r>
              <a:rPr lang="en-US" sz="2000" b="1" dirty="0"/>
              <a:t>Even when farmers have got assured harvest(though not the price), they have to keep the land fallow (virtually) for at least 12 to 15 years to harvest the three cycles of plants.  So, even if someone was to fetch the maximum price of 60 thousand rupees per acre in minimum term of 12 years it worked out to be 5000 per year.  Deduct the operation and management cost and it comes to about 3000 rupees a year.  In the same land, even if someone goes for subsistence agriculture it earns the farmer at least 6000 rupees considering 6 quintals (the least that can </a:t>
            </a:r>
            <a:r>
              <a:rPr lang="en-US" sz="2000" b="1" dirty="0" smtClean="0"/>
              <a:t>a non-irrigated land </a:t>
            </a:r>
            <a:r>
              <a:rPr lang="en-US" sz="2000" b="1" dirty="0"/>
              <a:t>in a forested area can produce, as the people said) of paddy. </a:t>
            </a:r>
            <a:r>
              <a:rPr lang="en-US" sz="2000" b="1" dirty="0" smtClean="0"/>
              <a:t>And we are not counting the other crops which is a general practice.</a:t>
            </a:r>
            <a:endParaRPr lang="en-US" sz="2000" b="1" dirty="0"/>
          </a:p>
        </p:txBody>
      </p:sp>
      <p:sp>
        <p:nvSpPr>
          <p:cNvPr id="22531" name="Title 2"/>
          <p:cNvSpPr>
            <a:spLocks noGrp="1"/>
          </p:cNvSpPr>
          <p:nvPr>
            <p:ph type="title"/>
          </p:nvPr>
        </p:nvSpPr>
        <p:spPr>
          <a:xfrm>
            <a:off x="457200" y="228600"/>
            <a:ext cx="7680325" cy="12192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A partnership to misery</a:t>
            </a:r>
            <a:br>
              <a:rPr lang="en-US" b="1" smtClean="0">
                <a:solidFill>
                  <a:srgbClr val="FF0000"/>
                </a:solidFill>
                <a:cs typeface="Tunga" pitchFamily="2" charset="0"/>
              </a:rPr>
            </a:br>
            <a:endParaRPr lang="en-US" b="1" smtClean="0">
              <a:solidFill>
                <a:srgbClr val="FF0000"/>
              </a:solidFill>
              <a:cs typeface="Tunga"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524000"/>
            <a:ext cx="8915400" cy="5105400"/>
          </a:xfrm>
        </p:spPr>
        <p:txBody>
          <a:bodyPr>
            <a:noAutofit/>
          </a:bodyPr>
          <a:lstStyle/>
          <a:p>
            <a:pPr marL="0" indent="0" eaLnBrk="1" fontAlgn="auto" hangingPunct="1">
              <a:spcAft>
                <a:spcPts val="0"/>
              </a:spcAft>
              <a:buClr>
                <a:schemeClr val="accent5"/>
              </a:buClr>
              <a:defRPr/>
            </a:pPr>
            <a:r>
              <a:rPr lang="en-US" b="1" dirty="0"/>
              <a:t>There are potential benefits of Afforestation/Reforestation credits, but I caution that that alien species may arrive via the plantation process.  </a:t>
            </a:r>
            <a:r>
              <a:rPr lang="en-US" b="1" i="1" dirty="0"/>
              <a:t>M. </a:t>
            </a:r>
            <a:r>
              <a:rPr lang="en-US" b="1" i="1" dirty="0" err="1"/>
              <a:t>Danesh</a:t>
            </a:r>
            <a:r>
              <a:rPr lang="en-US" b="1" i="1" dirty="0"/>
              <a:t> </a:t>
            </a:r>
            <a:r>
              <a:rPr lang="en-US" b="1" i="1" dirty="0" err="1"/>
              <a:t>Miah</a:t>
            </a:r>
            <a:r>
              <a:rPr lang="en-US" b="1" i="1" dirty="0"/>
              <a:t>, University of Chittagong, during  XXIII IUFRO WORLD CONGRESS , August 2010.</a:t>
            </a:r>
          </a:p>
          <a:p>
            <a:pPr marL="0" indent="0" eaLnBrk="1" fontAlgn="auto" hangingPunct="1">
              <a:spcAft>
                <a:spcPts val="0"/>
              </a:spcAft>
              <a:buClr>
                <a:schemeClr val="accent5"/>
              </a:buClr>
              <a:defRPr/>
            </a:pPr>
            <a:r>
              <a:rPr lang="en-US" b="1" dirty="0" smtClean="0"/>
              <a:t>There </a:t>
            </a:r>
            <a:r>
              <a:rPr lang="en-US" b="1" dirty="0"/>
              <a:t>are conflicts between </a:t>
            </a:r>
            <a:r>
              <a:rPr lang="en-US" b="1" dirty="0" err="1"/>
              <a:t>silviculture</a:t>
            </a:r>
            <a:r>
              <a:rPr lang="en-US" b="1" dirty="0"/>
              <a:t>, which aims to enhance select forest functions, and nature conservation, which aims to maintain an ecosystem’s historic conditions…. </a:t>
            </a:r>
            <a:r>
              <a:rPr lang="en-US" b="1" i="1" dirty="0"/>
              <a:t>Jürgen </a:t>
            </a:r>
            <a:r>
              <a:rPr lang="en-US" b="1" i="1" dirty="0" err="1"/>
              <a:t>Bauhus</a:t>
            </a:r>
            <a:r>
              <a:rPr lang="en-US" b="1" i="1" dirty="0"/>
              <a:t>, University of Freiburg,  XXIII IUFRO WORLD CONGRESS , August 2010.</a:t>
            </a:r>
          </a:p>
          <a:p>
            <a:pPr marL="0" indent="0" eaLnBrk="1" fontAlgn="auto" hangingPunct="1">
              <a:spcAft>
                <a:spcPts val="0"/>
              </a:spcAft>
              <a:buClr>
                <a:schemeClr val="accent5"/>
              </a:buClr>
              <a:defRPr/>
            </a:pPr>
            <a:r>
              <a:rPr lang="en-US" b="1" dirty="0" smtClean="0"/>
              <a:t>All </a:t>
            </a:r>
            <a:r>
              <a:rPr lang="en-US" b="1" dirty="0"/>
              <a:t>these economies and ecological comparisons have not been calculated and detailed in the PDD.  There is also no mention of the price the company will offer to the farmers and what is the mechanism to assure that price.  The company only says that a system will be developed, a common account will be opened and the farmers will earn extra profit. </a:t>
            </a:r>
          </a:p>
          <a:p>
            <a:pPr marL="0" indent="0" eaLnBrk="1" fontAlgn="auto" hangingPunct="1">
              <a:spcAft>
                <a:spcPts val="0"/>
              </a:spcAft>
              <a:buClr>
                <a:schemeClr val="accent5"/>
              </a:buClr>
              <a:defRPr/>
            </a:pPr>
            <a:r>
              <a:rPr lang="en-US" b="1" dirty="0" smtClean="0"/>
              <a:t>Going </a:t>
            </a:r>
            <a:r>
              <a:rPr lang="en-US" b="1" dirty="0"/>
              <a:t>by the experience of farmers, most of them have complained that the company saplings have not delivered the desired result in most of the cases and the company does not listen to any complaints.  Only big farmers, who have other sources to bank on, have been able to influence the company to some extent. </a:t>
            </a:r>
            <a:endParaRPr lang="en-US" b="1" i="1" dirty="0"/>
          </a:p>
        </p:txBody>
      </p:sp>
      <p:sp>
        <p:nvSpPr>
          <p:cNvPr id="23555" name="Title 2"/>
          <p:cNvSpPr>
            <a:spLocks noGrp="1"/>
          </p:cNvSpPr>
          <p:nvPr>
            <p:ph type="title"/>
          </p:nvPr>
        </p:nvSpPr>
        <p:spPr>
          <a:xfrm>
            <a:off x="381000" y="152400"/>
            <a:ext cx="8534400" cy="13716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Risks and comparative ecological &amp; economic analysis missing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524000"/>
            <a:ext cx="8915400" cy="5105400"/>
          </a:xfrm>
        </p:spPr>
        <p:txBody>
          <a:bodyPr>
            <a:noAutofit/>
          </a:bodyPr>
          <a:lstStyle/>
          <a:p>
            <a:pPr marL="0" indent="0" eaLnBrk="1" fontAlgn="auto" hangingPunct="1">
              <a:spcAft>
                <a:spcPts val="0"/>
              </a:spcAft>
              <a:buClr>
                <a:schemeClr val="accent5"/>
              </a:buClr>
              <a:defRPr/>
            </a:pPr>
            <a:r>
              <a:rPr lang="en-US" sz="2000" b="1" dirty="0"/>
              <a:t>Further, the education level and lack of any monitoring, the poor farmers will only lose out on whatever land and food security they have.  Farmers have complained that once they go for eucalyptus and fail, production of paddy and other crops reduce by almost half and water retention capacity of the land reduces drastically.  However, that’s only if someone realizes the failure in one/two years and restores the land for food security agriculture.  If one waits for all the three harvest cycles, then perhaps the land will take a few years to come back to any tillable level</a:t>
            </a:r>
            <a:r>
              <a:rPr lang="en-US" sz="2000" b="1" dirty="0" smtClean="0"/>
              <a:t>.</a:t>
            </a:r>
            <a:endParaRPr lang="en-US" sz="2000" b="1" dirty="0"/>
          </a:p>
        </p:txBody>
      </p:sp>
      <p:sp>
        <p:nvSpPr>
          <p:cNvPr id="24579" name="Title 2"/>
          <p:cNvSpPr>
            <a:spLocks noGrp="1"/>
          </p:cNvSpPr>
          <p:nvPr>
            <p:ph type="title"/>
          </p:nvPr>
        </p:nvSpPr>
        <p:spPr>
          <a:xfrm>
            <a:off x="381000" y="152400"/>
            <a:ext cx="8534400" cy="13716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Accelerating the ongoing exploitation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066800"/>
            <a:ext cx="8915400" cy="5562600"/>
          </a:xfrm>
        </p:spPr>
        <p:txBody>
          <a:bodyPr>
            <a:noAutofit/>
          </a:bodyPr>
          <a:lstStyle/>
          <a:p>
            <a:pPr marL="0" indent="0" eaLnBrk="1" fontAlgn="auto" hangingPunct="1">
              <a:spcAft>
                <a:spcPts val="0"/>
              </a:spcAft>
              <a:buClr>
                <a:schemeClr val="accent5"/>
              </a:buClr>
              <a:defRPr/>
            </a:pPr>
            <a:r>
              <a:rPr lang="en-US" sz="2000" b="1" dirty="0"/>
              <a:t>It has been a traditional socio-economic and cultural practice of the farmers in the select districts to promote agroforestry of a natural forest kind.  With proper planning, they can earn innumerable benefits to enhance their food, fuel and economic sustainability from such agro-forestry rather than going into monoculture that raises wood only for a company’s profit and has no other economic and ecological value. (Contrary to what the PDD mentions, farmers said they don’t use eucalyptus for </a:t>
            </a:r>
            <a:r>
              <a:rPr lang="en-US" sz="2000" b="1" dirty="0" err="1"/>
              <a:t>fuelwood</a:t>
            </a:r>
            <a:r>
              <a:rPr lang="en-US" sz="2000" b="1" dirty="0"/>
              <a:t> and other purposes.  In fact, the </a:t>
            </a:r>
            <a:r>
              <a:rPr lang="en-US" sz="2000" b="1" dirty="0" err="1"/>
              <a:t>dalal</a:t>
            </a:r>
            <a:r>
              <a:rPr lang="en-US" sz="2000" b="1" dirty="0"/>
              <a:t> takes away everything).</a:t>
            </a:r>
          </a:p>
        </p:txBody>
      </p:sp>
      <p:sp>
        <p:nvSpPr>
          <p:cNvPr id="25603" name="Title 2"/>
          <p:cNvSpPr>
            <a:spLocks noGrp="1"/>
          </p:cNvSpPr>
          <p:nvPr>
            <p:ph type="title"/>
          </p:nvPr>
        </p:nvSpPr>
        <p:spPr>
          <a:xfrm>
            <a:off x="381000" y="152400"/>
            <a:ext cx="8534400" cy="8382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Had the people been consulted?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777521"/>
            <a:ext cx="54864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066800"/>
            <a:ext cx="8915400" cy="5562600"/>
          </a:xfrm>
        </p:spPr>
        <p:txBody>
          <a:bodyPr>
            <a:noAutofit/>
          </a:bodyPr>
          <a:lstStyle/>
          <a:p>
            <a:pPr marL="0" indent="0" eaLnBrk="1" fontAlgn="auto" hangingPunct="1">
              <a:spcAft>
                <a:spcPts val="0"/>
              </a:spcAft>
              <a:buClr>
                <a:schemeClr val="accent5"/>
              </a:buClr>
              <a:defRPr/>
            </a:pPr>
            <a:r>
              <a:rPr lang="en-US" sz="2000" b="1" dirty="0"/>
              <a:t>Almost half the agricultural land in the world, about a billion hectares, has more than 10 percent tree cover, but there is still huge potential to increase the number of trees on farmland and improve their productivity. </a:t>
            </a:r>
            <a:endParaRPr lang="en-US" sz="2000" b="1" dirty="0" smtClean="0"/>
          </a:p>
          <a:p>
            <a:pPr marL="0" indent="0" eaLnBrk="1" fontAlgn="auto" hangingPunct="1">
              <a:spcAft>
                <a:spcPts val="0"/>
              </a:spcAft>
              <a:buClr>
                <a:schemeClr val="accent5"/>
              </a:buClr>
              <a:defRPr/>
            </a:pPr>
            <a:r>
              <a:rPr lang="en-US" sz="2000" b="1" dirty="0" smtClean="0"/>
              <a:t>Incorporating </a:t>
            </a:r>
            <a:r>
              <a:rPr lang="en-US" sz="2000" b="1" dirty="0"/>
              <a:t>trees within farming landscapes, or agroforestry, can increase soil fertility, raise and sustain yields, increase income through the sale of timber and other tree products, and produce fodder and </a:t>
            </a:r>
            <a:r>
              <a:rPr lang="en-US" sz="2000" b="1" dirty="0" err="1"/>
              <a:t>fuelwood</a:t>
            </a:r>
            <a:r>
              <a:rPr lang="en-US" sz="2000" b="1" dirty="0"/>
              <a:t>. </a:t>
            </a:r>
            <a:r>
              <a:rPr lang="en-US" sz="2000" b="1" i="1" dirty="0"/>
              <a:t>XXIII World Congress of the International Union of Forest Research Organizations in Seoul, August 2010</a:t>
            </a:r>
          </a:p>
          <a:p>
            <a:pPr marL="0" indent="0" eaLnBrk="1" fontAlgn="auto" hangingPunct="1">
              <a:spcAft>
                <a:spcPts val="0"/>
              </a:spcAft>
              <a:buClr>
                <a:schemeClr val="accent5"/>
              </a:buClr>
              <a:defRPr/>
            </a:pPr>
            <a:r>
              <a:rPr lang="en-US" sz="2000" b="1" dirty="0" smtClean="0"/>
              <a:t>In </a:t>
            </a:r>
            <a:r>
              <a:rPr lang="en-US" sz="2000" b="1" dirty="0"/>
              <a:t>many rural settings, trees provide subsistence needs and people can earn money from the sale of fruits, nuts, leaves and animal fodder; high value oils, gums and resins; timber and </a:t>
            </a:r>
            <a:r>
              <a:rPr lang="en-US" sz="2000" b="1" dirty="0" err="1"/>
              <a:t>fuelwood</a:t>
            </a:r>
            <a:r>
              <a:rPr lang="en-US" sz="2000" b="1" dirty="0"/>
              <a:t> for cooking, and medicines from various parts of trees. </a:t>
            </a:r>
            <a:endParaRPr lang="en-US" sz="2000" b="1" dirty="0" smtClean="0"/>
          </a:p>
          <a:p>
            <a:pPr marL="0" indent="0" eaLnBrk="1" fontAlgn="auto" hangingPunct="1">
              <a:spcAft>
                <a:spcPts val="0"/>
              </a:spcAft>
              <a:buClr>
                <a:schemeClr val="accent5"/>
              </a:buClr>
              <a:defRPr/>
            </a:pPr>
            <a:r>
              <a:rPr lang="en-US" sz="2000" b="1" dirty="0" smtClean="0"/>
              <a:t>A </a:t>
            </a:r>
            <a:r>
              <a:rPr lang="en-US" sz="2000" b="1" dirty="0"/>
              <a:t>study of around 1000 smallholders in Kenya found that 55 percent sold fruits to earn income. This is more than those who sold the country's major staple crop, maize. </a:t>
            </a:r>
            <a:endParaRPr lang="en-US" sz="2000" b="1" dirty="0" smtClean="0"/>
          </a:p>
        </p:txBody>
      </p:sp>
      <p:sp>
        <p:nvSpPr>
          <p:cNvPr id="26627" name="Title 2"/>
          <p:cNvSpPr>
            <a:spLocks noGrp="1"/>
          </p:cNvSpPr>
          <p:nvPr>
            <p:ph type="title"/>
          </p:nvPr>
        </p:nvSpPr>
        <p:spPr>
          <a:xfrm>
            <a:off x="381000" y="152400"/>
            <a:ext cx="8534400" cy="8382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Alternatives not taken into account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066800"/>
            <a:ext cx="8915400" cy="5562600"/>
          </a:xfrm>
        </p:spPr>
        <p:txBody>
          <a:bodyPr>
            <a:noAutofit/>
          </a:bodyPr>
          <a:lstStyle/>
          <a:p>
            <a:pPr marL="0" indent="0" eaLnBrk="1" fontAlgn="auto" hangingPunct="1">
              <a:spcAft>
                <a:spcPts val="0"/>
              </a:spcAft>
              <a:buClr>
                <a:schemeClr val="accent5"/>
              </a:buClr>
              <a:defRPr/>
            </a:pPr>
            <a:r>
              <a:rPr lang="en-US" sz="2000" b="1" dirty="0"/>
              <a:t>In Haryana and surrounding states in northern India, hundreds of thousands of smallholders are growing poplar trees within irrigated wheat and barley fields, and this is generating about US$1 million a day for the growers. </a:t>
            </a:r>
            <a:r>
              <a:rPr lang="en-US" sz="2000" b="1" i="1" dirty="0"/>
              <a:t>XXIII World Congress of the International Union of Forest Research Organizations in Seoul, August 2010</a:t>
            </a:r>
          </a:p>
          <a:p>
            <a:pPr marL="0" indent="0" eaLnBrk="1" fontAlgn="auto" hangingPunct="1">
              <a:spcAft>
                <a:spcPts val="0"/>
              </a:spcAft>
              <a:buClr>
                <a:schemeClr val="accent5"/>
              </a:buClr>
              <a:defRPr/>
            </a:pPr>
            <a:endParaRPr lang="en-US" sz="2000" b="1" dirty="0"/>
          </a:p>
          <a:p>
            <a:pPr marL="0" indent="0" eaLnBrk="1" fontAlgn="auto" hangingPunct="1">
              <a:spcAft>
                <a:spcPts val="0"/>
              </a:spcAft>
              <a:buClr>
                <a:schemeClr val="accent5"/>
              </a:buClr>
              <a:defRPr/>
            </a:pPr>
            <a:r>
              <a:rPr lang="en-US" sz="2000" b="1" dirty="0"/>
              <a:t>In fact, traditional agro-forestry can not only be a carbon sink but also can save agriculture from climate variations; can enhance soil fertility and water retention ability of crop fields.  In eucalyptus on the contrary, soil fertility goes down and water resources dry up. </a:t>
            </a:r>
          </a:p>
        </p:txBody>
      </p:sp>
      <p:sp>
        <p:nvSpPr>
          <p:cNvPr id="27651" name="Title 2"/>
          <p:cNvSpPr>
            <a:spLocks noGrp="1"/>
          </p:cNvSpPr>
          <p:nvPr>
            <p:ph type="title"/>
          </p:nvPr>
        </p:nvSpPr>
        <p:spPr>
          <a:xfrm>
            <a:off x="381000" y="152400"/>
            <a:ext cx="8534400" cy="8382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Alternatives not taken into account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752600"/>
            <a:ext cx="8915400" cy="4876800"/>
          </a:xfrm>
        </p:spPr>
        <p:txBody>
          <a:bodyPr>
            <a:noAutofit/>
          </a:bodyPr>
          <a:lstStyle/>
          <a:p>
            <a:pPr marL="0" indent="0" eaLnBrk="1" fontAlgn="auto" hangingPunct="1">
              <a:spcAft>
                <a:spcPts val="0"/>
              </a:spcAft>
              <a:buClr>
                <a:schemeClr val="accent5"/>
              </a:buClr>
              <a:defRPr/>
            </a:pPr>
            <a:r>
              <a:rPr lang="en-US" sz="2000" b="1" dirty="0"/>
              <a:t>The fact that this CDM promotes agroforestry to provide raw material to a company that already emits 288701 MT/ANNUM GHG.  That too as estimated by the company.  Without any independent verification this figure cannot be believed from a company that has been getting notices from the Pollution Control Board for not adhering to pollution control norms.  </a:t>
            </a:r>
          </a:p>
          <a:p>
            <a:pPr marL="0" indent="0" eaLnBrk="1" fontAlgn="auto" hangingPunct="1">
              <a:spcAft>
                <a:spcPts val="0"/>
              </a:spcAft>
              <a:buClr>
                <a:schemeClr val="accent5"/>
              </a:buClr>
              <a:defRPr/>
            </a:pPr>
            <a:r>
              <a:rPr lang="en-US" sz="2000" b="1" dirty="0" smtClean="0"/>
              <a:t>It</a:t>
            </a:r>
            <a:r>
              <a:rPr lang="en-US" sz="2000" b="1" dirty="0"/>
              <a:t>, at the first instance, defeats </a:t>
            </a:r>
            <a:r>
              <a:rPr lang="en-US" sz="2000" b="1" dirty="0" smtClean="0"/>
              <a:t>the very </a:t>
            </a:r>
            <a:r>
              <a:rPr lang="en-US" sz="2000" b="1" dirty="0"/>
              <a:t>basic objective of mitigating climate change through measures like CDM.  Climate change makes the poor, who do not contribute to GHGs, more vulnerable.  </a:t>
            </a:r>
            <a:endParaRPr lang="en-US" sz="2000" b="1" dirty="0" smtClean="0"/>
          </a:p>
          <a:p>
            <a:pPr marL="0" indent="0" eaLnBrk="1" fontAlgn="auto" hangingPunct="1">
              <a:spcAft>
                <a:spcPts val="0"/>
              </a:spcAft>
              <a:buClr>
                <a:schemeClr val="accent5"/>
              </a:buClr>
              <a:defRPr/>
            </a:pPr>
            <a:r>
              <a:rPr lang="en-US" sz="2000" b="1" dirty="0" smtClean="0"/>
              <a:t>But </a:t>
            </a:r>
            <a:r>
              <a:rPr lang="en-US" sz="2000" b="1" dirty="0"/>
              <a:t>through this project the poor will feed into a company that contributes GHG emissions and at the same time get further poor.  </a:t>
            </a:r>
            <a:endParaRPr lang="en-US" sz="2000" b="1" dirty="0" smtClean="0"/>
          </a:p>
        </p:txBody>
      </p:sp>
      <p:sp>
        <p:nvSpPr>
          <p:cNvPr id="28675" name="Title 2"/>
          <p:cNvSpPr>
            <a:spLocks noGrp="1"/>
          </p:cNvSpPr>
          <p:nvPr>
            <p:ph type="title"/>
          </p:nvPr>
        </p:nvSpPr>
        <p:spPr>
          <a:xfrm>
            <a:off x="381000" y="609600"/>
            <a:ext cx="8534400" cy="8382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JK’s CDM is a Unnecessary Evil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752600"/>
            <a:ext cx="8915400" cy="4876800"/>
          </a:xfrm>
        </p:spPr>
        <p:txBody>
          <a:bodyPr wrap="square" numCol="1" anchor="t" anchorCtr="0" compatLnSpc="1">
            <a:prstTxWarp prst="textNoShape">
              <a:avLst/>
            </a:prstTxWarp>
            <a:noAutofit/>
          </a:bodyPr>
          <a:lstStyle/>
          <a:p>
            <a:pPr marL="0" indent="0" eaLnBrk="1" hangingPunct="1">
              <a:buFontTx/>
              <a:buChar char="-"/>
              <a:defRPr/>
            </a:pPr>
            <a:r>
              <a:rPr lang="en-US" sz="2000" b="1" smtClean="0"/>
              <a:t>- Who carries the risk of pilot projects with marginal land holders?</a:t>
            </a:r>
          </a:p>
          <a:p>
            <a:pPr marL="0" indent="0" eaLnBrk="1" hangingPunct="1">
              <a:buFontTx/>
              <a:buChar char="-"/>
              <a:defRPr/>
            </a:pPr>
            <a:r>
              <a:rPr lang="en-US" sz="2000" b="1" smtClean="0"/>
              <a:t>- Would the people really chose plantation over irrigation if they had a choice?</a:t>
            </a:r>
          </a:p>
          <a:p>
            <a:pPr marL="0" indent="0" eaLnBrk="1" hangingPunct="1">
              <a:buFontTx/>
              <a:buChar char="-"/>
              <a:defRPr/>
            </a:pPr>
            <a:r>
              <a:rPr lang="en-US" sz="2000" b="1" smtClean="0"/>
              <a:t>- How many local stakeholder consultations are necessary for a project involving more than 1.500 farmers? </a:t>
            </a:r>
          </a:p>
          <a:p>
            <a:pPr marL="0" indent="0" eaLnBrk="1" hangingPunct="1">
              <a:buFontTx/>
              <a:buChar char="-"/>
              <a:defRPr/>
            </a:pPr>
            <a:r>
              <a:rPr lang="en-US" sz="2000" b="1" smtClean="0"/>
              <a:t>- How do you ensure that over a lifetime of 30 years, the claimed sustainability is achieved as stated in the PDD?</a:t>
            </a:r>
          </a:p>
        </p:txBody>
      </p:sp>
      <p:sp>
        <p:nvSpPr>
          <p:cNvPr id="29699" name="Title 2"/>
          <p:cNvSpPr>
            <a:spLocks noGrp="1"/>
          </p:cNvSpPr>
          <p:nvPr>
            <p:ph type="title"/>
          </p:nvPr>
        </p:nvSpPr>
        <p:spPr>
          <a:xfrm>
            <a:off x="381000" y="609600"/>
            <a:ext cx="8534400" cy="838200"/>
          </a:xfrm>
        </p:spPr>
        <p:txBody>
          <a:bodyPr/>
          <a:lstStyle/>
          <a:p>
            <a:pPr eaLnBrk="1" hangingPunct="1"/>
            <a:r>
              <a:rPr lang="en-US" b="1" smtClean="0">
                <a:solidFill>
                  <a:srgbClr val="FF0000"/>
                </a:solidFill>
                <a:cs typeface="Tunga" pitchFamily="2" charset="0"/>
              </a:rPr>
              <a:t>Open Questions: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343400" cy="6532563"/>
          </a:xfrm>
        </p:spPr>
      </p:pic>
      <p:sp>
        <p:nvSpPr>
          <p:cNvPr id="30723" name="Title 2"/>
          <p:cNvSpPr>
            <a:spLocks noGrp="1"/>
          </p:cNvSpPr>
          <p:nvPr>
            <p:ph type="title"/>
          </p:nvPr>
        </p:nvSpPr>
        <p:spPr>
          <a:xfrm>
            <a:off x="4724400" y="228600"/>
            <a:ext cx="4114800" cy="1066800"/>
          </a:xfrm>
        </p:spPr>
        <p:txBody>
          <a:bodyPr/>
          <a:lstStyle/>
          <a:p>
            <a:r>
              <a:rPr lang="en-US" sz="4800" smtClean="0">
                <a:cs typeface="Tunga" pitchFamily="2" charset="0"/>
              </a:rPr>
              <a:t>Thank You !</a:t>
            </a:r>
          </a:p>
        </p:txBody>
      </p:sp>
      <p:sp>
        <p:nvSpPr>
          <p:cNvPr id="30724" name="TextBox 4"/>
          <p:cNvSpPr txBox="1">
            <a:spLocks noChangeArrowheads="1"/>
          </p:cNvSpPr>
          <p:nvPr/>
        </p:nvSpPr>
        <p:spPr bwMode="auto">
          <a:xfrm>
            <a:off x="4038600" y="54102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en-US" sz="3600">
                <a:hlinkClick r:id="rId3"/>
              </a:rPr>
              <a:t>ranjanpanda@gmail.com</a:t>
            </a:r>
            <a:endParaRPr lang="en-US" sz="3600"/>
          </a:p>
          <a:p>
            <a:pPr eaLnBrk="1" hangingPunct="1"/>
            <a:r>
              <a:rPr lang="en-US" sz="3600"/>
              <a:t>+91-94370-50103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285750" indent="-285750" eaLnBrk="1" fontAlgn="auto" hangingPunct="1">
              <a:spcAft>
                <a:spcPts val="0"/>
              </a:spcAft>
              <a:buClr>
                <a:schemeClr val="accent5"/>
              </a:buClr>
              <a:buFont typeface="Arial" pitchFamily="34" charset="0"/>
              <a:buChar char="•"/>
              <a:defRPr/>
            </a:pPr>
            <a:r>
              <a:rPr lang="en-US" sz="2000" b="1" dirty="0"/>
              <a:t>Improving Rural Livelihoods through Carbon </a:t>
            </a:r>
            <a:r>
              <a:rPr lang="en-US" sz="2000" b="1" dirty="0" smtClean="0"/>
              <a:t>Sequestration (as per PID)</a:t>
            </a:r>
            <a:endParaRPr lang="en-US" sz="2000" b="1" dirty="0"/>
          </a:p>
          <a:p>
            <a:pPr marL="285750" indent="-285750" eaLnBrk="1" fontAlgn="auto" hangingPunct="1">
              <a:spcAft>
                <a:spcPts val="0"/>
              </a:spcAft>
              <a:buClr>
                <a:schemeClr val="accent5"/>
              </a:buClr>
              <a:buFont typeface="Arial" pitchFamily="34" charset="0"/>
              <a:buChar char="•"/>
              <a:defRPr/>
            </a:pPr>
            <a:r>
              <a:rPr lang="en-US" sz="2000" b="1" dirty="0"/>
              <a:t>Sector (Agro-) Forestry (100%)</a:t>
            </a:r>
          </a:p>
          <a:p>
            <a:pPr marL="285750" indent="-285750" eaLnBrk="1" fontAlgn="auto" hangingPunct="1">
              <a:spcAft>
                <a:spcPts val="0"/>
              </a:spcAft>
              <a:buClr>
                <a:schemeClr val="accent5"/>
              </a:buClr>
              <a:buFont typeface="Arial" pitchFamily="34" charset="0"/>
              <a:buChar char="•"/>
              <a:defRPr/>
            </a:pPr>
            <a:r>
              <a:rPr lang="en-US" sz="2000" b="1" dirty="0" smtClean="0"/>
              <a:t>Date </a:t>
            </a:r>
            <a:r>
              <a:rPr lang="en-US" sz="2000" b="1" dirty="0"/>
              <a:t>PID </a:t>
            </a:r>
            <a:r>
              <a:rPr lang="en-US" sz="2000" b="1" dirty="0" smtClean="0"/>
              <a:t>Prepared:  </a:t>
            </a:r>
            <a:r>
              <a:rPr lang="en-US" sz="2000" b="1" dirty="0"/>
              <a:t>May 1st, 2007 </a:t>
            </a:r>
          </a:p>
          <a:p>
            <a:pPr marL="285750" indent="-285750" eaLnBrk="1" fontAlgn="auto" hangingPunct="1">
              <a:spcAft>
                <a:spcPts val="0"/>
              </a:spcAft>
              <a:buClr>
                <a:schemeClr val="accent5"/>
              </a:buClr>
              <a:buFont typeface="Arial" pitchFamily="34" charset="0"/>
              <a:buChar char="•"/>
              <a:defRPr/>
            </a:pPr>
            <a:r>
              <a:rPr lang="en-US" sz="2000" b="1" dirty="0" smtClean="0"/>
              <a:t>PID Appraisal Authorization:  </a:t>
            </a:r>
            <a:r>
              <a:rPr lang="en-US" sz="2000" b="1" dirty="0"/>
              <a:t>April 4th, </a:t>
            </a:r>
            <a:r>
              <a:rPr lang="en-US" sz="2000" b="1" dirty="0" smtClean="0"/>
              <a:t>2007</a:t>
            </a:r>
          </a:p>
          <a:p>
            <a:pPr marL="285750" indent="-285750" eaLnBrk="1" fontAlgn="auto" hangingPunct="1">
              <a:spcAft>
                <a:spcPts val="0"/>
              </a:spcAft>
              <a:buClr>
                <a:schemeClr val="accent5"/>
              </a:buClr>
              <a:buFont typeface="Arial" pitchFamily="34" charset="0"/>
              <a:buChar char="•"/>
              <a:defRPr/>
            </a:pPr>
            <a:r>
              <a:rPr lang="en-US" sz="2000" b="1" dirty="0" smtClean="0"/>
              <a:t>Date of Registration: 28</a:t>
            </a:r>
            <a:r>
              <a:rPr lang="en-US" sz="2000" b="1" baseline="30000" dirty="0" smtClean="0"/>
              <a:t>th</a:t>
            </a:r>
            <a:r>
              <a:rPr lang="en-US" sz="2000" b="1" dirty="0" smtClean="0"/>
              <a:t> February 2011</a:t>
            </a:r>
            <a:endParaRPr lang="en-US" sz="2000" b="1" dirty="0"/>
          </a:p>
          <a:p>
            <a:pPr marL="285750" indent="-285750" eaLnBrk="1" fontAlgn="auto" hangingPunct="1">
              <a:spcAft>
                <a:spcPts val="0"/>
              </a:spcAft>
              <a:buClr>
                <a:schemeClr val="accent5"/>
              </a:buClr>
              <a:buFont typeface="Arial" pitchFamily="34" charset="0"/>
              <a:buChar char="•"/>
              <a:defRPr/>
            </a:pPr>
            <a:r>
              <a:rPr lang="en-US" sz="2000" b="1" dirty="0" smtClean="0"/>
              <a:t>Project Ref No. : 4531</a:t>
            </a:r>
          </a:p>
          <a:p>
            <a:pPr marL="285750" indent="-285750" eaLnBrk="1" fontAlgn="auto" hangingPunct="1">
              <a:spcAft>
                <a:spcPts val="0"/>
              </a:spcAft>
              <a:buClr>
                <a:schemeClr val="accent5"/>
              </a:buClr>
              <a:buFont typeface="Arial" pitchFamily="34" charset="0"/>
              <a:buChar char="•"/>
              <a:defRPr/>
            </a:pPr>
            <a:r>
              <a:rPr lang="es-ES" sz="2000" b="1" dirty="0" err="1" smtClean="0"/>
              <a:t>Crediting</a:t>
            </a:r>
            <a:r>
              <a:rPr lang="es-ES" sz="2000" b="1" dirty="0" smtClean="0"/>
              <a:t> </a:t>
            </a:r>
            <a:r>
              <a:rPr lang="es-ES" sz="2000" b="1" dirty="0" err="1" smtClean="0"/>
              <a:t>Period</a:t>
            </a:r>
            <a:r>
              <a:rPr lang="es-ES" sz="2000" b="1" dirty="0" smtClean="0"/>
              <a:t>: 25.06.2004 – 24.06.2034</a:t>
            </a:r>
            <a:endParaRPr lang="en-US" sz="2000" b="1" dirty="0"/>
          </a:p>
          <a:p>
            <a:pPr marL="285750" indent="-285750" eaLnBrk="1" fontAlgn="auto" hangingPunct="1">
              <a:spcAft>
                <a:spcPts val="0"/>
              </a:spcAft>
              <a:buClr>
                <a:schemeClr val="accent5"/>
              </a:buClr>
              <a:buFont typeface="Arial" pitchFamily="34" charset="0"/>
              <a:buChar char="•"/>
              <a:defRPr/>
            </a:pPr>
            <a:r>
              <a:rPr lang="en-US" sz="2000" b="1" dirty="0" smtClean="0"/>
              <a:t>1</a:t>
            </a:r>
            <a:r>
              <a:rPr lang="en-US" sz="2000" b="1" baseline="30000" dirty="0" smtClean="0"/>
              <a:t>st</a:t>
            </a:r>
            <a:r>
              <a:rPr lang="en-US" sz="2000" b="1" dirty="0" smtClean="0"/>
              <a:t> Monitoring period: 24.06.2004 to </a:t>
            </a:r>
            <a:r>
              <a:rPr lang="en-US" sz="2000" b="1" dirty="0"/>
              <a:t>31.08.2011 (Awaiting issuance </a:t>
            </a:r>
            <a:r>
              <a:rPr lang="en-US" sz="2000" b="1" dirty="0" smtClean="0"/>
              <a:t>request)</a:t>
            </a:r>
            <a:endParaRPr lang="en-US" sz="2000" b="1" dirty="0"/>
          </a:p>
          <a:p>
            <a:pPr marL="0" indent="0" eaLnBrk="1" fontAlgn="auto" hangingPunct="1">
              <a:spcAft>
                <a:spcPts val="0"/>
              </a:spcAft>
              <a:buClr>
                <a:schemeClr val="accent5"/>
              </a:buClr>
              <a:buFont typeface="Arial" pitchFamily="34" charset="0"/>
              <a:buNone/>
              <a:defRPr/>
            </a:pPr>
            <a:endParaRPr lang="en-US" dirty="0"/>
          </a:p>
        </p:txBody>
      </p:sp>
      <p:sp>
        <p:nvSpPr>
          <p:cNvPr id="3" name="Title 2"/>
          <p:cNvSpPr>
            <a:spLocks noGrp="1"/>
          </p:cNvSpPr>
          <p:nvPr>
            <p:ph type="title"/>
          </p:nvPr>
        </p:nvSpPr>
        <p:spPr/>
        <p:txBody>
          <a:bodyPr rtlCol="0">
            <a:normAutofit/>
          </a:bodyPr>
          <a:lstStyle/>
          <a:p>
            <a:pPr eaLnBrk="1" fontAlgn="auto" hangingPunct="1">
              <a:spcAft>
                <a:spcPts val="0"/>
              </a:spcAft>
              <a:defRPr/>
            </a:pPr>
            <a:r>
              <a:rPr lang="en-US" b="1" dirty="0" smtClean="0">
                <a:solidFill>
                  <a:srgbClr val="FF0000"/>
                </a:solidFill>
                <a:ea typeface="+mj-ea"/>
              </a:rPr>
              <a:t>The Project </a:t>
            </a:r>
            <a:endParaRPr lang="en-US" b="1" dirty="0">
              <a:solidFill>
                <a:srgbClr val="FF0000"/>
              </a:solidFill>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285750" indent="-285750" eaLnBrk="1" fontAlgn="auto" hangingPunct="1">
              <a:spcAft>
                <a:spcPts val="0"/>
              </a:spcAft>
              <a:buClr>
                <a:schemeClr val="accent5"/>
              </a:buClr>
              <a:buFont typeface="Arial" pitchFamily="34" charset="0"/>
              <a:buChar char="•"/>
              <a:defRPr/>
            </a:pPr>
            <a:r>
              <a:rPr lang="en-US" sz="2000" b="1" dirty="0"/>
              <a:t>Improving Rural Livelihoods Through Carbon Sequestration By Adopting Environment Friendly Technology based Agroforestry Practices</a:t>
            </a:r>
          </a:p>
          <a:p>
            <a:pPr marL="285750" indent="-285750" eaLnBrk="1" fontAlgn="auto" hangingPunct="1">
              <a:spcAft>
                <a:spcPts val="0"/>
              </a:spcAft>
              <a:buClr>
                <a:schemeClr val="accent5"/>
              </a:buClr>
              <a:buFont typeface="Arial" pitchFamily="34" charset="0"/>
              <a:buChar char="•"/>
              <a:defRPr/>
            </a:pPr>
            <a:r>
              <a:rPr lang="en-US" sz="2000" b="1" dirty="0" smtClean="0"/>
              <a:t>Estimated Annual Reductions:  4,896 metric </a:t>
            </a:r>
            <a:r>
              <a:rPr lang="en-US" sz="2000" b="1" dirty="0" err="1" smtClean="0"/>
              <a:t>tonnes</a:t>
            </a:r>
            <a:r>
              <a:rPr lang="en-US" sz="2000" b="1" dirty="0" smtClean="0"/>
              <a:t> CO2 equivalent per annum metric </a:t>
            </a:r>
            <a:r>
              <a:rPr lang="en-US" sz="2000" b="1" dirty="0" err="1" smtClean="0"/>
              <a:t>tonnes</a:t>
            </a:r>
            <a:r>
              <a:rPr lang="en-US" sz="2000" b="1" dirty="0" smtClean="0"/>
              <a:t> of CO2</a:t>
            </a:r>
          </a:p>
          <a:p>
            <a:pPr marL="285750" indent="-285750" eaLnBrk="1" fontAlgn="auto" hangingPunct="1">
              <a:spcAft>
                <a:spcPts val="0"/>
              </a:spcAft>
              <a:buClr>
                <a:schemeClr val="accent5"/>
              </a:buClr>
              <a:buFont typeface="Arial" pitchFamily="34" charset="0"/>
              <a:buChar char="•"/>
              <a:defRPr/>
            </a:pPr>
            <a:endParaRPr lang="en-US" sz="2000" b="1" dirty="0"/>
          </a:p>
          <a:p>
            <a:pPr marL="285750" indent="-285750" eaLnBrk="1" fontAlgn="auto" hangingPunct="1">
              <a:spcAft>
                <a:spcPts val="0"/>
              </a:spcAft>
              <a:buClr>
                <a:schemeClr val="accent5"/>
              </a:buClr>
              <a:buFont typeface="Arial" pitchFamily="34" charset="0"/>
              <a:buChar char="•"/>
              <a:defRPr/>
            </a:pPr>
            <a:endParaRPr lang="en-US" sz="2000" b="1" dirty="0" smtClean="0"/>
          </a:p>
          <a:p>
            <a:pPr marL="285750" indent="-285750" eaLnBrk="1" fontAlgn="auto" hangingPunct="1">
              <a:spcAft>
                <a:spcPts val="0"/>
              </a:spcAft>
              <a:buClr>
                <a:schemeClr val="accent5"/>
              </a:buClr>
              <a:buFont typeface="Arial" pitchFamily="34" charset="0"/>
              <a:buChar char="•"/>
              <a:defRPr/>
            </a:pPr>
            <a:endParaRPr lang="en-US" sz="2000" b="1" dirty="0" smtClean="0"/>
          </a:p>
        </p:txBody>
      </p:sp>
      <p:sp>
        <p:nvSpPr>
          <p:cNvPr id="15363" name="Title 2"/>
          <p:cNvSpPr>
            <a:spLocks noGrp="1"/>
          </p:cNvSpPr>
          <p:nvPr>
            <p:ph type="title"/>
          </p:nvPr>
        </p:nvSpPr>
        <p:spPr/>
        <p:txBody>
          <a:bodyPr/>
          <a:lstStyle/>
          <a:p>
            <a:pPr eaLnBrk="1" hangingPunct="1"/>
            <a:r>
              <a:rPr lang="en-US" b="1" smtClean="0">
                <a:solidFill>
                  <a:srgbClr val="FF0000"/>
                </a:solidFill>
                <a:cs typeface="Tunga" pitchFamily="2" charset="0"/>
              </a:rPr>
              <a:t>Project name changed to:</a:t>
            </a:r>
          </a:p>
        </p:txBody>
      </p:sp>
      <p:sp>
        <p:nvSpPr>
          <p:cNvPr id="15364" name="Title 2"/>
          <p:cNvSpPr txBox="1">
            <a:spLocks/>
          </p:cNvSpPr>
          <p:nvPr/>
        </p:nvSpPr>
        <p:spPr bwMode="auto">
          <a:xfrm>
            <a:off x="381000" y="30480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rbel" pitchFamily="34" charset="0"/>
              </a:defRPr>
            </a:lvl1pPr>
            <a:lvl2pPr marL="742950" indent="-285750" eaLnBrk="0" hangingPunct="0">
              <a:defRPr>
                <a:solidFill>
                  <a:schemeClr val="tx1"/>
                </a:solidFill>
                <a:latin typeface="Corbel" pitchFamily="34" charset="0"/>
              </a:defRPr>
            </a:lvl2pPr>
            <a:lvl3pPr marL="1143000" indent="-228600" eaLnBrk="0" hangingPunct="0">
              <a:defRPr>
                <a:solidFill>
                  <a:schemeClr val="tx1"/>
                </a:solidFill>
                <a:latin typeface="Corbel" pitchFamily="34" charset="0"/>
              </a:defRPr>
            </a:lvl3pPr>
            <a:lvl4pPr marL="1600200" indent="-228600" eaLnBrk="0" hangingPunct="0">
              <a:defRPr>
                <a:solidFill>
                  <a:schemeClr val="tx1"/>
                </a:solidFill>
                <a:latin typeface="Corbel" pitchFamily="34" charset="0"/>
              </a:defRPr>
            </a:lvl4pPr>
            <a:lvl5pPr marL="2057400" indent="-228600" eaLnBrk="0" hangingPunct="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spcBef>
                <a:spcPts val="400"/>
              </a:spcBef>
            </a:pPr>
            <a:endParaRPr lang="fr-FR" sz="4000" b="1">
              <a:solidFill>
                <a:srgbClr val="FF0000"/>
              </a:solidFill>
              <a:cs typeface="Tunga"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8562975" cy="4724400"/>
          </a:xfrm>
        </p:spPr>
        <p:txBody>
          <a:bodyPr>
            <a:normAutofit fontScale="92500" lnSpcReduction="20000"/>
          </a:bodyPr>
          <a:lstStyle/>
          <a:p>
            <a:pPr marL="285750" indent="-285750" eaLnBrk="1" fontAlgn="auto" hangingPunct="1">
              <a:spcAft>
                <a:spcPts val="0"/>
              </a:spcAft>
              <a:buClr>
                <a:schemeClr val="accent5"/>
              </a:buClr>
              <a:buFont typeface="Arial" pitchFamily="34" charset="0"/>
              <a:buChar char="•"/>
              <a:defRPr/>
            </a:pPr>
            <a:r>
              <a:rPr lang="en-US" sz="2000" b="1" dirty="0"/>
              <a:t>Project activity will mobilize resource-poor farmers to raise tree plantations on farmlands.</a:t>
            </a:r>
          </a:p>
          <a:p>
            <a:pPr marL="285750" indent="-285750" eaLnBrk="1" fontAlgn="auto" hangingPunct="1">
              <a:spcAft>
                <a:spcPts val="0"/>
              </a:spcAft>
              <a:buClr>
                <a:schemeClr val="accent5"/>
              </a:buClr>
              <a:buFont typeface="Arial" pitchFamily="34" charset="0"/>
              <a:buChar char="•"/>
              <a:defRPr/>
            </a:pPr>
            <a:r>
              <a:rPr lang="en-US" sz="2000" b="1" dirty="0"/>
              <a:t>To link resource poor farmers and end users of wood products in order to optimize the land use and to facilitate the co-ordination of wood producers, agronomists, financial institutions and non governmental organizations to improve the livelihood opportunities of rural households. </a:t>
            </a:r>
          </a:p>
          <a:p>
            <a:pPr marL="285750" indent="-285750" eaLnBrk="1" fontAlgn="auto" hangingPunct="1">
              <a:spcAft>
                <a:spcPts val="0"/>
              </a:spcAft>
              <a:buClr>
                <a:schemeClr val="accent5"/>
              </a:buClr>
              <a:buFont typeface="Arial" pitchFamily="34" charset="0"/>
              <a:buChar char="•"/>
              <a:defRPr/>
            </a:pPr>
            <a:r>
              <a:rPr lang="en-US" sz="2000" b="1" dirty="0"/>
              <a:t>The project activity is implemented on the degraded farmlands or lands used for </a:t>
            </a:r>
            <a:r>
              <a:rPr lang="en-US" sz="2000" b="1" dirty="0" err="1"/>
              <a:t>rainfed</a:t>
            </a:r>
            <a:r>
              <a:rPr lang="en-US" sz="2000" b="1" dirty="0"/>
              <a:t> subsistence agriculture.</a:t>
            </a:r>
          </a:p>
          <a:p>
            <a:pPr marL="285750" indent="-285750" eaLnBrk="1" fontAlgn="auto" hangingPunct="1">
              <a:spcAft>
                <a:spcPts val="0"/>
              </a:spcAft>
              <a:buClr>
                <a:schemeClr val="accent5"/>
              </a:buClr>
              <a:buFont typeface="Arial" pitchFamily="34" charset="0"/>
              <a:buChar char="•"/>
              <a:defRPr/>
            </a:pPr>
            <a:r>
              <a:rPr lang="en-US" sz="2000" b="1" dirty="0"/>
              <a:t>Project implemented in </a:t>
            </a:r>
            <a:r>
              <a:rPr lang="en-US" sz="2000" b="1" dirty="0" smtClean="0"/>
              <a:t>501 villages </a:t>
            </a:r>
            <a:r>
              <a:rPr lang="en-US" sz="2000" b="1" dirty="0"/>
              <a:t>in 6 districts of Orissa and Andhra Pradesh. </a:t>
            </a:r>
            <a:r>
              <a:rPr lang="en-US" sz="2000" b="1" dirty="0" smtClean="0"/>
              <a:t>(increased from 333 villages planned originally)</a:t>
            </a:r>
            <a:endParaRPr lang="en-US" sz="2000" b="1" dirty="0"/>
          </a:p>
          <a:p>
            <a:pPr marL="285750" indent="-285750" eaLnBrk="1" fontAlgn="auto" hangingPunct="1">
              <a:spcAft>
                <a:spcPts val="0"/>
              </a:spcAft>
              <a:buClr>
                <a:schemeClr val="accent5"/>
              </a:buClr>
              <a:buFont typeface="Arial" pitchFamily="34" charset="0"/>
              <a:buChar char="•"/>
              <a:defRPr/>
            </a:pPr>
            <a:r>
              <a:rPr lang="en-US" sz="2000" b="1" dirty="0"/>
              <a:t>Some of the poorest districts of India i.e. </a:t>
            </a:r>
            <a:r>
              <a:rPr lang="en-US" sz="2000" b="1" dirty="0" err="1"/>
              <a:t>Rayagada</a:t>
            </a:r>
            <a:r>
              <a:rPr lang="en-US" sz="2000" b="1" dirty="0"/>
              <a:t>, </a:t>
            </a:r>
            <a:r>
              <a:rPr lang="en-US" sz="2000" b="1" dirty="0" err="1"/>
              <a:t>Koraput</a:t>
            </a:r>
            <a:r>
              <a:rPr lang="en-US" sz="2000" b="1" dirty="0"/>
              <a:t>, </a:t>
            </a:r>
            <a:r>
              <a:rPr lang="en-US" sz="2000" b="1" dirty="0" err="1"/>
              <a:t>Kalahandi</a:t>
            </a:r>
            <a:r>
              <a:rPr lang="en-US" sz="2000" b="1" dirty="0"/>
              <a:t> (in KBK of Orissa) and Visakhapatnam, </a:t>
            </a:r>
            <a:r>
              <a:rPr lang="en-US" sz="2000" b="1" dirty="0" err="1"/>
              <a:t>Srikakulam</a:t>
            </a:r>
            <a:r>
              <a:rPr lang="en-US" sz="2000" b="1" dirty="0"/>
              <a:t>, and </a:t>
            </a:r>
            <a:r>
              <a:rPr lang="en-US" sz="2000" b="1" dirty="0" err="1"/>
              <a:t>Vizianagaram</a:t>
            </a:r>
            <a:r>
              <a:rPr lang="en-US" sz="2000" b="1" dirty="0"/>
              <a:t> in Andhra Pradesh. </a:t>
            </a:r>
          </a:p>
          <a:p>
            <a:pPr marL="285750" indent="-285750" eaLnBrk="1" fontAlgn="auto" hangingPunct="1">
              <a:spcAft>
                <a:spcPts val="0"/>
              </a:spcAft>
              <a:buClr>
                <a:schemeClr val="accent5"/>
              </a:buClr>
              <a:buFont typeface="Arial" pitchFamily="34" charset="0"/>
              <a:buChar char="•"/>
              <a:defRPr/>
            </a:pPr>
            <a:r>
              <a:rPr lang="en-US" sz="2000" b="1" dirty="0"/>
              <a:t>These districts have a pre-dominance of indigenous population, notified as Scheduled Tribes and Scheduled Castes in India, with the majority of them being poor.</a:t>
            </a:r>
          </a:p>
          <a:p>
            <a:pPr marL="0" indent="0" eaLnBrk="1" fontAlgn="auto" hangingPunct="1">
              <a:spcAft>
                <a:spcPts val="0"/>
              </a:spcAft>
              <a:buClr>
                <a:schemeClr val="accent5"/>
              </a:buClr>
              <a:buFont typeface="Arial" pitchFamily="34" charset="0"/>
              <a:buNone/>
              <a:defRPr/>
            </a:pPr>
            <a:endParaRPr lang="en-US" dirty="0"/>
          </a:p>
        </p:txBody>
      </p:sp>
      <p:sp>
        <p:nvSpPr>
          <p:cNvPr id="16387" name="Title 2"/>
          <p:cNvSpPr>
            <a:spLocks noGrp="1"/>
          </p:cNvSpPr>
          <p:nvPr>
            <p:ph type="title"/>
          </p:nvPr>
        </p:nvSpPr>
        <p:spPr/>
        <p:txBody>
          <a:bodyPr/>
          <a:lstStyle/>
          <a:p>
            <a:pPr eaLnBrk="1" hangingPunct="1"/>
            <a:r>
              <a:rPr lang="en-US" b="1" smtClean="0">
                <a:solidFill>
                  <a:srgbClr val="FF0000"/>
                </a:solidFill>
                <a:cs typeface="Tunga" pitchFamily="2" charset="0"/>
              </a:rPr>
              <a:t>Background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8562975" cy="4724400"/>
          </a:xfrm>
        </p:spPr>
        <p:txBody>
          <a:bodyPr>
            <a:normAutofit lnSpcReduction="10000"/>
          </a:bodyPr>
          <a:lstStyle/>
          <a:p>
            <a:pPr marL="285750" indent="-285750" eaLnBrk="1" fontAlgn="auto" hangingPunct="1">
              <a:spcAft>
                <a:spcPts val="0"/>
              </a:spcAft>
              <a:buClr>
                <a:schemeClr val="accent5"/>
              </a:buClr>
              <a:buFont typeface="Arial" pitchFamily="34" charset="0"/>
              <a:buChar char="•"/>
              <a:defRPr/>
            </a:pPr>
            <a:r>
              <a:rPr lang="en-US" sz="2000" b="1" dirty="0"/>
              <a:t>To pilot reforestation activities for generating high-quality greenhouse gas removals by sinks that can be measured, monitored and verified.</a:t>
            </a:r>
          </a:p>
          <a:p>
            <a:pPr marL="285750" indent="-285750" eaLnBrk="1" fontAlgn="auto" hangingPunct="1">
              <a:spcAft>
                <a:spcPts val="0"/>
              </a:spcAft>
              <a:buClr>
                <a:schemeClr val="accent5"/>
              </a:buClr>
              <a:buFont typeface="Arial" pitchFamily="34" charset="0"/>
              <a:buChar char="•"/>
              <a:defRPr/>
            </a:pPr>
            <a:r>
              <a:rPr lang="en-US" sz="2000" b="1" dirty="0"/>
              <a:t>To develop plantation and agro forestry models, which can provide multiple benefits to farmers in terms of timber, firewood and non-wood forest products.</a:t>
            </a:r>
          </a:p>
          <a:p>
            <a:pPr marL="285750" indent="-285750" eaLnBrk="1" fontAlgn="auto" hangingPunct="1">
              <a:spcAft>
                <a:spcPts val="0"/>
              </a:spcAft>
              <a:buClr>
                <a:schemeClr val="accent5"/>
              </a:buClr>
              <a:buFont typeface="Arial" pitchFamily="34" charset="0"/>
              <a:buChar char="•"/>
              <a:defRPr/>
            </a:pPr>
            <a:r>
              <a:rPr lang="en-US" sz="2000" b="1" dirty="0"/>
              <a:t>To provide additional income and to promote livelihoods of resource poor farmers through carbon revenues.</a:t>
            </a:r>
          </a:p>
          <a:p>
            <a:pPr marL="285750" indent="-285750" eaLnBrk="1" fontAlgn="auto" hangingPunct="1">
              <a:spcAft>
                <a:spcPts val="0"/>
              </a:spcAft>
              <a:buClr>
                <a:schemeClr val="accent5"/>
              </a:buClr>
              <a:buFont typeface="Arial" pitchFamily="34" charset="0"/>
              <a:buChar char="•"/>
              <a:defRPr/>
            </a:pPr>
            <a:r>
              <a:rPr lang="en-US" sz="2000" b="1" dirty="0"/>
              <a:t>To reforest degraded lands to control soil and water erosion and reclaim lands.</a:t>
            </a:r>
          </a:p>
          <a:p>
            <a:pPr marL="285750" indent="-285750" eaLnBrk="1" fontAlgn="auto" hangingPunct="1">
              <a:spcAft>
                <a:spcPts val="0"/>
              </a:spcAft>
              <a:buClr>
                <a:schemeClr val="accent5"/>
              </a:buClr>
              <a:buFont typeface="Arial" pitchFamily="34" charset="0"/>
              <a:buChar char="•"/>
              <a:defRPr/>
            </a:pPr>
            <a:r>
              <a:rPr lang="en-US" sz="2000" b="1" dirty="0"/>
              <a:t>To reduce the dependence of industry on natural forests thereby conserving biodiversity.</a:t>
            </a:r>
          </a:p>
          <a:p>
            <a:pPr marL="285750" indent="-285750" eaLnBrk="1" fontAlgn="auto" hangingPunct="1">
              <a:spcAft>
                <a:spcPts val="0"/>
              </a:spcAft>
              <a:buClr>
                <a:schemeClr val="accent5"/>
              </a:buClr>
              <a:buFont typeface="Arial" pitchFamily="34" charset="0"/>
              <a:buChar char="•"/>
              <a:defRPr/>
            </a:pPr>
            <a:r>
              <a:rPr lang="en-US" sz="2000" b="1" dirty="0"/>
              <a:t>To build capacity of various stakeholders to benefit from global mechanisms.</a:t>
            </a:r>
          </a:p>
          <a:p>
            <a:pPr marL="0" indent="0" eaLnBrk="1" fontAlgn="auto" hangingPunct="1">
              <a:spcAft>
                <a:spcPts val="0"/>
              </a:spcAft>
              <a:buClr>
                <a:schemeClr val="accent5"/>
              </a:buClr>
              <a:buFont typeface="Arial" pitchFamily="34" charset="0"/>
              <a:buNone/>
              <a:defRPr/>
            </a:pPr>
            <a:endParaRPr lang="en-US" dirty="0"/>
          </a:p>
        </p:txBody>
      </p:sp>
      <p:sp>
        <p:nvSpPr>
          <p:cNvPr id="17411" name="Title 2"/>
          <p:cNvSpPr>
            <a:spLocks noGrp="1"/>
          </p:cNvSpPr>
          <p:nvPr>
            <p:ph type="title"/>
          </p:nvPr>
        </p:nvSpPr>
        <p:spPr/>
        <p:txBody>
          <a:bodyPr/>
          <a:lstStyle/>
          <a:p>
            <a:pPr eaLnBrk="1" hangingPunct="1"/>
            <a:r>
              <a:rPr lang="en-US" b="1" smtClean="0">
                <a:solidFill>
                  <a:srgbClr val="FF0000"/>
                </a:solidFill>
                <a:cs typeface="Tunga" pitchFamily="2" charset="0"/>
              </a:rPr>
              <a:t>Specific objectives of the project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2286000"/>
            <a:ext cx="3886200" cy="3886200"/>
          </a:xfrm>
        </p:spPr>
        <p:txBody>
          <a:bodyPr/>
          <a:lstStyle/>
          <a:p>
            <a:pPr marL="285750" indent="-285750" eaLnBrk="1" fontAlgn="auto" hangingPunct="1">
              <a:spcAft>
                <a:spcPts val="0"/>
              </a:spcAft>
              <a:buClr>
                <a:schemeClr val="accent5"/>
              </a:buClr>
              <a:buFont typeface="Arial" pitchFamily="34" charset="0"/>
              <a:buChar char="•"/>
              <a:defRPr/>
            </a:pPr>
            <a:r>
              <a:rPr lang="en-US" sz="2000" b="1" dirty="0" smtClean="0"/>
              <a:t>The project implements reforestation on 3,607.32 ha of degraded lands in the states of Andhra Pradesh and Orissa</a:t>
            </a:r>
            <a:r>
              <a:rPr lang="en-US" sz="2000" b="1" dirty="0"/>
              <a:t>. </a:t>
            </a:r>
            <a:r>
              <a:rPr lang="en-US" sz="2000" b="1" dirty="0" smtClean="0"/>
              <a:t>This was reduced to 1607.7 in 2009.</a:t>
            </a:r>
            <a:endParaRPr lang="en-US" sz="2000" b="1" dirty="0"/>
          </a:p>
          <a:p>
            <a:pPr marL="285750" indent="-285750" eaLnBrk="1" fontAlgn="auto" hangingPunct="1">
              <a:spcAft>
                <a:spcPts val="0"/>
              </a:spcAft>
              <a:buClr>
                <a:schemeClr val="accent5"/>
              </a:buClr>
              <a:buFont typeface="Arial" pitchFamily="34" charset="0"/>
              <a:buChar char="•"/>
              <a:defRPr/>
            </a:pPr>
            <a:r>
              <a:rPr lang="en-US" sz="2000" b="1" dirty="0" smtClean="0"/>
              <a:t>The reforestation activities under the project were initiated in 2004 with a plan to complete them over a period of 4 years. </a:t>
            </a:r>
            <a:endParaRPr lang="en-US" sz="2000" dirty="0"/>
          </a:p>
        </p:txBody>
      </p:sp>
      <p:sp>
        <p:nvSpPr>
          <p:cNvPr id="18435" name="Title 2"/>
          <p:cNvSpPr>
            <a:spLocks noGrp="1"/>
          </p:cNvSpPr>
          <p:nvPr>
            <p:ph type="title"/>
          </p:nvPr>
        </p:nvSpPr>
        <p:spPr/>
        <p:txBody>
          <a:bodyPr/>
          <a:lstStyle/>
          <a:p>
            <a:pPr eaLnBrk="1" hangingPunct="1"/>
            <a:r>
              <a:rPr lang="en-US" b="1" smtClean="0">
                <a:solidFill>
                  <a:srgbClr val="FF0000"/>
                </a:solidFill>
                <a:cs typeface="Tunga" pitchFamily="2" charset="0"/>
              </a:rPr>
              <a:t>What exactly will be done?</a:t>
            </a:r>
          </a:p>
        </p:txBody>
      </p:sp>
      <p:pic>
        <p:nvPicPr>
          <p:cNvPr id="184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44613"/>
            <a:ext cx="3514725"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219200"/>
            <a:ext cx="8686800" cy="5410200"/>
          </a:xfrm>
        </p:spPr>
        <p:txBody>
          <a:bodyPr/>
          <a:lstStyle/>
          <a:p>
            <a:pPr marL="285750" indent="-285750" eaLnBrk="1" fontAlgn="auto" hangingPunct="1">
              <a:spcAft>
                <a:spcPts val="0"/>
              </a:spcAft>
              <a:buClr>
                <a:schemeClr val="accent5"/>
              </a:buClr>
              <a:buFont typeface="Arial" pitchFamily="34" charset="0"/>
              <a:buChar char="•"/>
              <a:defRPr/>
            </a:pPr>
            <a:r>
              <a:rPr lang="en-US" sz="2000" b="1" dirty="0"/>
              <a:t>The company has encased on the poverty of the region and the vacuum created by lack of proper government intervention.  </a:t>
            </a:r>
          </a:p>
          <a:p>
            <a:pPr marL="285750" indent="-285750" eaLnBrk="1" fontAlgn="auto" hangingPunct="1">
              <a:spcAft>
                <a:spcPts val="0"/>
              </a:spcAft>
              <a:buClr>
                <a:schemeClr val="accent5"/>
              </a:buClr>
              <a:buFont typeface="Arial" pitchFamily="34" charset="0"/>
              <a:buChar char="•"/>
              <a:defRPr/>
            </a:pPr>
            <a:r>
              <a:rPr lang="en-US" sz="2000" b="1" dirty="0"/>
              <a:t>In villages which we visited, and which are in the list of the PDD, the villagers said that they are always looking for some alternatives because agriculture fails quite often due to erratic monsoon, lack of ensured irrigation, lack of a support mechanism from government and lack of controlled marketing of produces. </a:t>
            </a:r>
          </a:p>
          <a:p>
            <a:pPr marL="285750" indent="-285750" eaLnBrk="1" fontAlgn="auto" hangingPunct="1">
              <a:spcAft>
                <a:spcPts val="0"/>
              </a:spcAft>
              <a:buClr>
                <a:schemeClr val="accent5"/>
              </a:buClr>
              <a:buFont typeface="Arial" pitchFamily="34" charset="0"/>
              <a:buChar char="•"/>
              <a:defRPr/>
            </a:pPr>
            <a:r>
              <a:rPr lang="en-US" sz="2000" b="1" dirty="0"/>
              <a:t>But, people prefer agriculture – paddy, millets, cereals, pulses and vegetables to anything else.  They are concerned about the food security.</a:t>
            </a:r>
          </a:p>
          <a:p>
            <a:pPr marL="285750" indent="-285750" eaLnBrk="1" fontAlgn="auto" hangingPunct="1">
              <a:spcAft>
                <a:spcPts val="0"/>
              </a:spcAft>
              <a:buClr>
                <a:schemeClr val="accent5"/>
              </a:buClr>
              <a:buFont typeface="Arial" pitchFamily="34" charset="0"/>
              <a:buChar char="•"/>
              <a:defRPr/>
            </a:pPr>
            <a:r>
              <a:rPr lang="en-US" sz="2000" b="1" dirty="0"/>
              <a:t>In some of the lands where people have already been growing raw materials for the company, they have done it only to get good profit and it’s no informed choice as put in the PDD. </a:t>
            </a:r>
          </a:p>
        </p:txBody>
      </p:sp>
      <p:sp>
        <p:nvSpPr>
          <p:cNvPr id="19459" name="Title 2"/>
          <p:cNvSpPr>
            <a:spLocks noGrp="1"/>
          </p:cNvSpPr>
          <p:nvPr>
            <p:ph type="title"/>
          </p:nvPr>
        </p:nvSpPr>
        <p:spPr>
          <a:xfrm>
            <a:off x="352425" y="228600"/>
            <a:ext cx="7680325" cy="6096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People’s opinion not counted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914400"/>
            <a:ext cx="8915400" cy="5715000"/>
          </a:xfrm>
        </p:spPr>
        <p:txBody>
          <a:bodyPr/>
          <a:lstStyle/>
          <a:p>
            <a:pPr marL="285750" indent="-285750" eaLnBrk="1" fontAlgn="auto" hangingPunct="1">
              <a:spcAft>
                <a:spcPts val="0"/>
              </a:spcAft>
              <a:buClr>
                <a:schemeClr val="accent5"/>
              </a:buClr>
              <a:buFont typeface="Arial" pitchFamily="34" charset="0"/>
              <a:buChar char="•"/>
              <a:defRPr/>
            </a:pPr>
            <a:r>
              <a:rPr lang="en-US" sz="2000" b="1" dirty="0"/>
              <a:t>The PDD describes that the people are poor, mostly tribal and indigenous communities and have been put the land to subsistence agricultural use only.  </a:t>
            </a:r>
          </a:p>
          <a:p>
            <a:pPr marL="285750" indent="-285750" eaLnBrk="1" fontAlgn="auto" hangingPunct="1">
              <a:spcAft>
                <a:spcPts val="0"/>
              </a:spcAft>
              <a:buClr>
                <a:schemeClr val="accent5"/>
              </a:buClr>
              <a:buFont typeface="Arial" pitchFamily="34" charset="0"/>
              <a:buChar char="•"/>
              <a:defRPr/>
            </a:pPr>
            <a:r>
              <a:rPr lang="en-US" sz="2000" b="1" dirty="0" smtClean="0"/>
              <a:t>The </a:t>
            </a:r>
            <a:r>
              <a:rPr lang="en-US" sz="2000" b="1" dirty="0"/>
              <a:t>company therefore will provide additional income to the poor people (both from farm forestry as well as earning Carbon Credits) and unlike its previous model of involving only big land holders, this project will involve more small land holders.  </a:t>
            </a:r>
          </a:p>
          <a:p>
            <a:pPr marL="285750" indent="-285750" eaLnBrk="1" fontAlgn="auto" hangingPunct="1">
              <a:spcAft>
                <a:spcPts val="0"/>
              </a:spcAft>
              <a:buClr>
                <a:schemeClr val="accent5"/>
              </a:buClr>
              <a:buFont typeface="Arial" pitchFamily="34" charset="0"/>
              <a:buChar char="•"/>
              <a:defRPr/>
            </a:pPr>
            <a:r>
              <a:rPr lang="en-US" sz="2000" b="1" dirty="0" smtClean="0"/>
              <a:t>In </a:t>
            </a:r>
            <a:r>
              <a:rPr lang="en-US" sz="2000" b="1" dirty="0"/>
              <a:t>reality, none of the farms are barren.</a:t>
            </a:r>
          </a:p>
          <a:p>
            <a:pPr marL="285750" indent="-285750" eaLnBrk="1" fontAlgn="auto" hangingPunct="1">
              <a:spcAft>
                <a:spcPts val="0"/>
              </a:spcAft>
              <a:buClr>
                <a:schemeClr val="accent5"/>
              </a:buClr>
              <a:buFont typeface="Arial" pitchFamily="34" charset="0"/>
              <a:buChar char="•"/>
              <a:defRPr/>
            </a:pPr>
            <a:r>
              <a:rPr lang="en-US" sz="2000" b="1" dirty="0" smtClean="0"/>
              <a:t>Small </a:t>
            </a:r>
            <a:r>
              <a:rPr lang="en-US" sz="2000" b="1" dirty="0"/>
              <a:t>land holders profit more from paddy, cereals, pulses, maize, vegetables as they get a rotating income from all these along with income from daily wage and forest produce collection.  The so called PRA exercises done by the company for the CDM project has neither provided any account of these sources nor has made a valuation of income people already earn from the land at present.</a:t>
            </a:r>
          </a:p>
          <a:p>
            <a:pPr marL="285750" indent="-285750" eaLnBrk="1" fontAlgn="auto" hangingPunct="1">
              <a:spcAft>
                <a:spcPts val="0"/>
              </a:spcAft>
              <a:buClr>
                <a:schemeClr val="accent5"/>
              </a:buClr>
              <a:buFont typeface="Arial" pitchFamily="34" charset="0"/>
              <a:buChar char="•"/>
              <a:defRPr/>
            </a:pPr>
            <a:endParaRPr lang="en-US" sz="2000" b="1" dirty="0"/>
          </a:p>
        </p:txBody>
      </p:sp>
      <p:sp>
        <p:nvSpPr>
          <p:cNvPr id="20483" name="Title 2"/>
          <p:cNvSpPr>
            <a:spLocks noGrp="1"/>
          </p:cNvSpPr>
          <p:nvPr>
            <p:ph type="title"/>
          </p:nvPr>
        </p:nvSpPr>
        <p:spPr>
          <a:xfrm>
            <a:off x="457200" y="228600"/>
            <a:ext cx="7680325" cy="12192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Wrong situational analysis</a:t>
            </a:r>
            <a:br>
              <a:rPr lang="en-US" b="1" smtClean="0">
                <a:solidFill>
                  <a:srgbClr val="FF0000"/>
                </a:solidFill>
                <a:cs typeface="Tunga" pitchFamily="2" charset="0"/>
              </a:rPr>
            </a:br>
            <a:endParaRPr lang="en-US" b="1" smtClean="0">
              <a:solidFill>
                <a:srgbClr val="FF0000"/>
              </a:solidFill>
              <a:cs typeface="Tunga"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371600"/>
            <a:ext cx="8915400" cy="5257800"/>
          </a:xfrm>
        </p:spPr>
        <p:txBody>
          <a:bodyPr>
            <a:normAutofit lnSpcReduction="10000"/>
          </a:bodyPr>
          <a:lstStyle/>
          <a:p>
            <a:pPr marL="285750" indent="-285750" eaLnBrk="1" fontAlgn="auto" hangingPunct="1">
              <a:spcAft>
                <a:spcPts val="0"/>
              </a:spcAft>
              <a:buClr>
                <a:schemeClr val="accent5"/>
              </a:buClr>
              <a:buFont typeface="Arial" pitchFamily="34" charset="0"/>
              <a:buChar char="•"/>
              <a:defRPr/>
            </a:pPr>
            <a:r>
              <a:rPr lang="en-US" sz="2000" b="1" dirty="0"/>
              <a:t>In fact, in villages which we visited, people have not been informed by any company official about the carbon credits.  They have just been motivated to go for eucalyptus plantation so that they can get an assured income.  </a:t>
            </a:r>
          </a:p>
          <a:p>
            <a:pPr marL="285750" indent="-285750" eaLnBrk="1" fontAlgn="auto" hangingPunct="1">
              <a:spcAft>
                <a:spcPts val="0"/>
              </a:spcAft>
              <a:buClr>
                <a:schemeClr val="accent5"/>
              </a:buClr>
              <a:buFont typeface="Arial" pitchFamily="34" charset="0"/>
              <a:buChar char="•"/>
              <a:defRPr/>
            </a:pPr>
            <a:endParaRPr lang="en-US" sz="2000" b="1" dirty="0"/>
          </a:p>
          <a:p>
            <a:pPr marL="285750" indent="-285750" eaLnBrk="1" fontAlgn="auto" hangingPunct="1">
              <a:spcAft>
                <a:spcPts val="0"/>
              </a:spcAft>
              <a:buClr>
                <a:schemeClr val="accent5"/>
              </a:buClr>
              <a:buFont typeface="Arial" pitchFamily="34" charset="0"/>
              <a:buChar char="•"/>
              <a:defRPr/>
            </a:pPr>
            <a:r>
              <a:rPr lang="en-US" sz="2000" b="1" dirty="0"/>
              <a:t>Company promised them 50 to 60 thousand rupees of profit per acre; helped them in getting loans from State Bank of India and local regional banks in which a condition was that the people have to buy saplings from the company.  In fact, bank used to deduct the amount from the loan and paid it directly to the company.</a:t>
            </a:r>
          </a:p>
          <a:p>
            <a:pPr marL="285750" indent="-285750" eaLnBrk="1" fontAlgn="auto" hangingPunct="1">
              <a:spcAft>
                <a:spcPts val="0"/>
              </a:spcAft>
              <a:buClr>
                <a:schemeClr val="accent5"/>
              </a:buClr>
              <a:buFont typeface="Arial" pitchFamily="34" charset="0"/>
              <a:buChar char="•"/>
              <a:defRPr/>
            </a:pPr>
            <a:endParaRPr lang="en-US" sz="2000" b="1" dirty="0"/>
          </a:p>
          <a:p>
            <a:pPr marL="285750" indent="-285750" eaLnBrk="1" fontAlgn="auto" hangingPunct="1">
              <a:spcAft>
                <a:spcPts val="0"/>
              </a:spcAft>
              <a:buClr>
                <a:schemeClr val="accent5"/>
              </a:buClr>
              <a:buFont typeface="Arial" pitchFamily="34" charset="0"/>
              <a:buChar char="•"/>
              <a:defRPr/>
            </a:pPr>
            <a:r>
              <a:rPr lang="en-US" sz="2000" b="1" dirty="0"/>
              <a:t>The company signed some agreements with farmers assuring technical support for farming but most of the small farmers said they never saw the company officials after that.  The buy back arrangement was also not working as local </a:t>
            </a:r>
            <a:r>
              <a:rPr lang="en-US" sz="2000" b="1" i="1" dirty="0" err="1"/>
              <a:t>dalals</a:t>
            </a:r>
            <a:r>
              <a:rPr lang="en-US" sz="2000" b="1" dirty="0"/>
              <a:t> are taking the produce from the farmers and there was no way the farmers can know the exact quantity of the produce. </a:t>
            </a:r>
          </a:p>
        </p:txBody>
      </p:sp>
      <p:sp>
        <p:nvSpPr>
          <p:cNvPr id="21507" name="Title 2"/>
          <p:cNvSpPr>
            <a:spLocks noGrp="1"/>
          </p:cNvSpPr>
          <p:nvPr>
            <p:ph type="title"/>
          </p:nvPr>
        </p:nvSpPr>
        <p:spPr>
          <a:xfrm>
            <a:off x="457200" y="762000"/>
            <a:ext cx="7680325" cy="1295400"/>
          </a:xfrm>
        </p:spPr>
        <p:txBody>
          <a:bodyPr/>
          <a:lstStyle/>
          <a:p>
            <a:pPr eaLnBrk="1" hangingPunct="1"/>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
            </a:r>
            <a:br>
              <a:rPr lang="en-US" b="1" smtClean="0">
                <a:solidFill>
                  <a:srgbClr val="FF0000"/>
                </a:solidFill>
                <a:cs typeface="Tunga" pitchFamily="2" charset="0"/>
              </a:rPr>
            </a:br>
            <a:r>
              <a:rPr lang="en-US" b="1" smtClean="0">
                <a:solidFill>
                  <a:srgbClr val="FF0000"/>
                </a:solidFill>
                <a:cs typeface="Tunga" pitchFamily="2" charset="0"/>
              </a:rPr>
              <a:t>One agenda – grow raw material for us</a:t>
            </a:r>
            <a:br>
              <a:rPr lang="en-US" b="1" smtClean="0">
                <a:solidFill>
                  <a:srgbClr val="FF0000"/>
                </a:solidFill>
                <a:cs typeface="Tunga" pitchFamily="2" charset="0"/>
              </a:rPr>
            </a:br>
            <a:endParaRPr lang="en-US" b="1" smtClean="0">
              <a:solidFill>
                <a:srgbClr val="FF0000"/>
              </a:solidFill>
              <a:cs typeface="Tunga" pitchFamily="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411</TotalTime>
  <Words>2066</Words>
  <Application>Microsoft Office PowerPoint</Application>
  <PresentationFormat>On-screen Show (4:3)</PresentationFormat>
  <Paragraphs>103</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Corbel</vt:lpstr>
      <vt:lpstr>Arial</vt:lpstr>
      <vt:lpstr>Tunga</vt:lpstr>
      <vt:lpstr>Tahoma</vt:lpstr>
      <vt:lpstr>Calibri</vt:lpstr>
      <vt:lpstr>Mylar</vt:lpstr>
      <vt:lpstr>   Unholy </vt:lpstr>
      <vt:lpstr>The Project </vt:lpstr>
      <vt:lpstr>Project name changed to:</vt:lpstr>
      <vt:lpstr>Background</vt:lpstr>
      <vt:lpstr>Specific objectives of the project </vt:lpstr>
      <vt:lpstr>What exactly will be done?</vt:lpstr>
      <vt:lpstr> People’s opinion not counted</vt:lpstr>
      <vt:lpstr>    Wrong situational analysis </vt:lpstr>
      <vt:lpstr>    One agenda – grow raw material for us </vt:lpstr>
      <vt:lpstr>    A partnership to misery </vt:lpstr>
      <vt:lpstr>    Risks and comparative ecological &amp; economic analysis missing</vt:lpstr>
      <vt:lpstr>    Accelerating the ongoing exploitation</vt:lpstr>
      <vt:lpstr>    Had the people been consulted?</vt:lpstr>
      <vt:lpstr>    Alternatives not taken into account</vt:lpstr>
      <vt:lpstr>    Alternatives not taken into account</vt:lpstr>
      <vt:lpstr>    JK’s CDM is a Unnecessary Evil</vt:lpstr>
      <vt:lpstr>Open Questions:</vt:lpstr>
      <vt:lpstr>Thank You !</vt:lpstr>
    </vt:vector>
  </TitlesOfParts>
  <Company>MASS, Dhanupali, Sambalpur 5  Koshal, India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Unnecessary Evil</dc:title>
  <dc:creator>Ranjan Panda</dc:creator>
  <cp:lastModifiedBy>Nicola</cp:lastModifiedBy>
  <cp:revision>25</cp:revision>
  <dcterms:created xsi:type="dcterms:W3CDTF">2010-10-19T15:25:13Z</dcterms:created>
  <dcterms:modified xsi:type="dcterms:W3CDTF">2012-05-23T14:52:35Z</dcterms:modified>
</cp:coreProperties>
</file>