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62" r:id="rId3"/>
    <p:sldId id="268" r:id="rId4"/>
    <p:sldId id="276" r:id="rId5"/>
    <p:sldId id="275" r:id="rId6"/>
    <p:sldId id="272" r:id="rId7"/>
    <p:sldId id="267" r:id="rId8"/>
    <p:sldId id="269" r:id="rId9"/>
    <p:sldId id="270" r:id="rId10"/>
    <p:sldId id="271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643F4-F34F-494A-B4EE-FD1E389FC0F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5BCDE-43D1-4613-BC16-00F248A4E8A9}">
      <dgm:prSet phldrT="[Text]"/>
      <dgm:spPr/>
      <dgm:t>
        <a:bodyPr/>
        <a:lstStyle/>
        <a:p>
          <a:r>
            <a:rPr lang="en-US" dirty="0" smtClean="0"/>
            <a:t>Affected Community </a:t>
          </a:r>
          <a:endParaRPr lang="en-US" dirty="0"/>
        </a:p>
      </dgm:t>
    </dgm:pt>
    <dgm:pt modelId="{0CE636E8-4EE1-4455-AB9C-F1805DAA45E2}" type="parTrans" cxnId="{BD33A24A-4B60-4DE1-A888-F51D5D16C8F4}">
      <dgm:prSet/>
      <dgm:spPr/>
      <dgm:t>
        <a:bodyPr/>
        <a:lstStyle/>
        <a:p>
          <a:endParaRPr lang="en-US"/>
        </a:p>
      </dgm:t>
    </dgm:pt>
    <dgm:pt modelId="{BE6DE099-473B-49A8-9250-F1C1C12A3ACB}" type="sibTrans" cxnId="{BD33A24A-4B60-4DE1-A888-F51D5D16C8F4}">
      <dgm:prSet/>
      <dgm:spPr/>
      <dgm:t>
        <a:bodyPr/>
        <a:lstStyle/>
        <a:p>
          <a:endParaRPr lang="en-US"/>
        </a:p>
      </dgm:t>
    </dgm:pt>
    <dgm:pt modelId="{79ADE245-FD64-4EFC-83D3-968D745D2F80}">
      <dgm:prSet phldrT="[Text]"/>
      <dgm:spPr/>
      <dgm:t>
        <a:bodyPr/>
        <a:lstStyle/>
        <a:p>
          <a:r>
            <a:rPr lang="en-US" dirty="0" smtClean="0"/>
            <a:t>Climate hazard - Drought</a:t>
          </a:r>
          <a:endParaRPr lang="en-US" dirty="0"/>
        </a:p>
      </dgm:t>
    </dgm:pt>
    <dgm:pt modelId="{31BF2657-043F-4DFF-A728-7D4BA3E32B1E}" type="parTrans" cxnId="{5627FD1E-A6EF-417A-B967-5F2950F4E72D}">
      <dgm:prSet/>
      <dgm:spPr/>
      <dgm:t>
        <a:bodyPr/>
        <a:lstStyle/>
        <a:p>
          <a:endParaRPr lang="en-US"/>
        </a:p>
      </dgm:t>
    </dgm:pt>
    <dgm:pt modelId="{08985B3F-2978-4AE0-9338-7B388E048FF1}" type="sibTrans" cxnId="{5627FD1E-A6EF-417A-B967-5F2950F4E72D}">
      <dgm:prSet/>
      <dgm:spPr/>
      <dgm:t>
        <a:bodyPr/>
        <a:lstStyle/>
        <a:p>
          <a:endParaRPr lang="en-US"/>
        </a:p>
      </dgm:t>
    </dgm:pt>
    <dgm:pt modelId="{00774936-55AA-4EEF-9F65-627600D7EFE1}">
      <dgm:prSet phldrT="[Text]"/>
      <dgm:spPr/>
      <dgm:t>
        <a:bodyPr/>
        <a:lstStyle/>
        <a:p>
          <a:r>
            <a:rPr lang="en-US" dirty="0" smtClean="0"/>
            <a:t>Limited  access to pasture and water</a:t>
          </a:r>
          <a:endParaRPr lang="en-US" dirty="0"/>
        </a:p>
      </dgm:t>
    </dgm:pt>
    <dgm:pt modelId="{95B77070-C179-4923-977C-64409973B6C2}" type="parTrans" cxnId="{15D984F6-DBB4-4D62-80E3-2F0A0E248C15}">
      <dgm:prSet/>
      <dgm:spPr/>
      <dgm:t>
        <a:bodyPr/>
        <a:lstStyle/>
        <a:p>
          <a:endParaRPr lang="en-US"/>
        </a:p>
      </dgm:t>
    </dgm:pt>
    <dgm:pt modelId="{E36FE6DB-53E9-47D4-9D69-8B8CFCDF286C}" type="sibTrans" cxnId="{15D984F6-DBB4-4D62-80E3-2F0A0E248C15}">
      <dgm:prSet/>
      <dgm:spPr/>
      <dgm:t>
        <a:bodyPr/>
        <a:lstStyle/>
        <a:p>
          <a:endParaRPr lang="en-US"/>
        </a:p>
      </dgm:t>
    </dgm:pt>
    <dgm:pt modelId="{96D052BE-21D8-461F-AED4-552C82C7DC80}">
      <dgm:prSet phldrT="[Text]"/>
      <dgm:spPr/>
      <dgm:t>
        <a:bodyPr/>
        <a:lstStyle/>
        <a:p>
          <a:r>
            <a:rPr lang="en-US" dirty="0" smtClean="0"/>
            <a:t>Mini population movement</a:t>
          </a:r>
          <a:endParaRPr lang="en-US" dirty="0"/>
        </a:p>
      </dgm:t>
    </dgm:pt>
    <dgm:pt modelId="{7395BCEE-EE74-4FD3-A9ED-ADE69D06C9ED}" type="parTrans" cxnId="{DE2B94C0-B7F1-4BC5-B8E9-CF1D252E45FC}">
      <dgm:prSet/>
      <dgm:spPr/>
      <dgm:t>
        <a:bodyPr/>
        <a:lstStyle/>
        <a:p>
          <a:endParaRPr lang="en-US"/>
        </a:p>
      </dgm:t>
    </dgm:pt>
    <dgm:pt modelId="{A1AFBCD2-7535-4A7A-9644-78EED747B9AC}" type="sibTrans" cxnId="{DE2B94C0-B7F1-4BC5-B8E9-CF1D252E45FC}">
      <dgm:prSet/>
      <dgm:spPr/>
      <dgm:t>
        <a:bodyPr/>
        <a:lstStyle/>
        <a:p>
          <a:endParaRPr lang="en-US"/>
        </a:p>
      </dgm:t>
    </dgm:pt>
    <dgm:pt modelId="{2496C33A-B304-45AE-8E0C-8D79516ED1C1}">
      <dgm:prSet phldrT="[Text]"/>
      <dgm:spPr/>
      <dgm:t>
        <a:bodyPr/>
        <a:lstStyle/>
        <a:p>
          <a:r>
            <a:rPr lang="en-US" dirty="0" smtClean="0"/>
            <a:t>Competition and Conflict over resources</a:t>
          </a:r>
          <a:endParaRPr lang="en-US" dirty="0"/>
        </a:p>
      </dgm:t>
    </dgm:pt>
    <dgm:pt modelId="{D8757B52-BF6C-4529-92B2-DC946800891D}" type="parTrans" cxnId="{61D78B52-F123-4D12-A5B1-2A142E225360}">
      <dgm:prSet/>
      <dgm:spPr/>
      <dgm:t>
        <a:bodyPr/>
        <a:lstStyle/>
        <a:p>
          <a:endParaRPr lang="en-US"/>
        </a:p>
      </dgm:t>
    </dgm:pt>
    <dgm:pt modelId="{35A930D0-32F9-42C8-A438-855F3D320DAE}" type="sibTrans" cxnId="{61D78B52-F123-4D12-A5B1-2A142E225360}">
      <dgm:prSet/>
      <dgm:spPr/>
      <dgm:t>
        <a:bodyPr/>
        <a:lstStyle/>
        <a:p>
          <a:endParaRPr lang="en-US"/>
        </a:p>
      </dgm:t>
    </dgm:pt>
    <dgm:pt modelId="{1E1FE5BB-62E8-40D1-86EC-811698CC9FDE}">
      <dgm:prSet phldrT="[Text]"/>
      <dgm:spPr/>
      <dgm:t>
        <a:bodyPr/>
        <a:lstStyle/>
        <a:p>
          <a:r>
            <a:rPr lang="en-US" dirty="0" smtClean="0"/>
            <a:t>Displacement</a:t>
          </a:r>
        </a:p>
        <a:p>
          <a:endParaRPr lang="en-US" dirty="0"/>
        </a:p>
      </dgm:t>
    </dgm:pt>
    <dgm:pt modelId="{30BDD94A-B395-43DF-A95A-97C6D749377D}" type="parTrans" cxnId="{5443A396-713C-46AA-90C7-093717CC9F2D}">
      <dgm:prSet/>
      <dgm:spPr/>
      <dgm:t>
        <a:bodyPr/>
        <a:lstStyle/>
        <a:p>
          <a:endParaRPr lang="en-US"/>
        </a:p>
      </dgm:t>
    </dgm:pt>
    <dgm:pt modelId="{C4D7E364-87F7-41CE-AA0A-6EBAF013B742}" type="sibTrans" cxnId="{5443A396-713C-46AA-90C7-093717CC9F2D}">
      <dgm:prSet/>
      <dgm:spPr/>
      <dgm:t>
        <a:bodyPr/>
        <a:lstStyle/>
        <a:p>
          <a:endParaRPr lang="en-US"/>
        </a:p>
      </dgm:t>
    </dgm:pt>
    <dgm:pt modelId="{E01A0E8B-7F34-4B6E-A19C-B34AEECED422}" type="pres">
      <dgm:prSet presAssocID="{5F3643F4-F34F-494A-B4EE-FD1E389FC0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5B650-9A06-4EC1-9E1E-B379A26EB6E7}" type="pres">
      <dgm:prSet presAssocID="{F105BCDE-43D1-4613-BC16-00F248A4E8A9}" presName="centerShape" presStyleLbl="node0" presStyleIdx="0" presStyleCnt="1"/>
      <dgm:spPr/>
      <dgm:t>
        <a:bodyPr/>
        <a:lstStyle/>
        <a:p>
          <a:endParaRPr lang="en-US"/>
        </a:p>
      </dgm:t>
    </dgm:pt>
    <dgm:pt modelId="{8FEFF923-B321-4B0C-B49D-2B4EF0CD1A53}" type="pres">
      <dgm:prSet presAssocID="{79ADE245-FD64-4EFC-83D3-968D745D2F80}" presName="node" presStyleLbl="node1" presStyleIdx="0" presStyleCnt="5" custScaleX="106419" custScaleY="99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75E21-A8E7-4EF9-BD77-0BF08FC94E6E}" type="pres">
      <dgm:prSet presAssocID="{79ADE245-FD64-4EFC-83D3-968D745D2F80}" presName="dummy" presStyleCnt="0"/>
      <dgm:spPr/>
    </dgm:pt>
    <dgm:pt modelId="{7D4BAF90-498F-4DF7-B6B5-2C154843112C}" type="pres">
      <dgm:prSet presAssocID="{08985B3F-2978-4AE0-9338-7B388E048FF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C719C0B-764C-4183-B15D-D493FE2CE755}" type="pres">
      <dgm:prSet presAssocID="{00774936-55AA-4EEF-9F65-627600D7EF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0435B-49C8-4A43-A65E-4135FFDB7402}" type="pres">
      <dgm:prSet presAssocID="{00774936-55AA-4EEF-9F65-627600D7EFE1}" presName="dummy" presStyleCnt="0"/>
      <dgm:spPr/>
    </dgm:pt>
    <dgm:pt modelId="{D8675883-0BB5-48CE-939C-073C23969CCB}" type="pres">
      <dgm:prSet presAssocID="{E36FE6DB-53E9-47D4-9D69-8B8CFCDF286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9D2912-AAD6-4D1A-AF64-B344B70F8BA2}" type="pres">
      <dgm:prSet presAssocID="{96D052BE-21D8-461F-AED4-552C82C7DC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3BA47-D24E-4C93-82E3-A5EE5B3B945C}" type="pres">
      <dgm:prSet presAssocID="{96D052BE-21D8-461F-AED4-552C82C7DC80}" presName="dummy" presStyleCnt="0"/>
      <dgm:spPr/>
    </dgm:pt>
    <dgm:pt modelId="{C3431977-A037-4533-BFD1-ADCCD6816BCD}" type="pres">
      <dgm:prSet presAssocID="{A1AFBCD2-7535-4A7A-9644-78EED747B9A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7F04C9F-6B27-4D5A-A47C-DEDE1E3C3302}" type="pres">
      <dgm:prSet presAssocID="{2496C33A-B304-45AE-8E0C-8D79516ED1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7DD48-ED08-4CDF-900D-18352D86BA13}" type="pres">
      <dgm:prSet presAssocID="{2496C33A-B304-45AE-8E0C-8D79516ED1C1}" presName="dummy" presStyleCnt="0"/>
      <dgm:spPr/>
    </dgm:pt>
    <dgm:pt modelId="{7EC771D5-7C74-46EB-BFE3-34A6E246D5EF}" type="pres">
      <dgm:prSet presAssocID="{35A930D0-32F9-42C8-A438-855F3D320DA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98ED4E5-46E3-4FB7-9F32-B8E85774E0C2}" type="pres">
      <dgm:prSet presAssocID="{1E1FE5BB-62E8-40D1-86EC-811698CC9F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038F4-71CC-4A88-BDE5-EC57B28F30EC}" type="pres">
      <dgm:prSet presAssocID="{1E1FE5BB-62E8-40D1-86EC-811698CC9FDE}" presName="dummy" presStyleCnt="0"/>
      <dgm:spPr/>
    </dgm:pt>
    <dgm:pt modelId="{8CC927C2-7C75-487C-8DCE-4BC423AC2A05}" type="pres">
      <dgm:prSet presAssocID="{C4D7E364-87F7-41CE-AA0A-6EBAF013B74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5D984F6-DBB4-4D62-80E3-2F0A0E248C15}" srcId="{F105BCDE-43D1-4613-BC16-00F248A4E8A9}" destId="{00774936-55AA-4EEF-9F65-627600D7EFE1}" srcOrd="1" destOrd="0" parTransId="{95B77070-C179-4923-977C-64409973B6C2}" sibTransId="{E36FE6DB-53E9-47D4-9D69-8B8CFCDF286C}"/>
    <dgm:cxn modelId="{495E761B-87D9-4981-88B7-EBEB9A13BFB0}" type="presOf" srcId="{F105BCDE-43D1-4613-BC16-00F248A4E8A9}" destId="{C9F5B650-9A06-4EC1-9E1E-B379A26EB6E7}" srcOrd="0" destOrd="0" presId="urn:microsoft.com/office/officeart/2005/8/layout/radial6"/>
    <dgm:cxn modelId="{C599557E-10D2-4AA9-B3E9-F29FBDD970BA}" type="presOf" srcId="{2496C33A-B304-45AE-8E0C-8D79516ED1C1}" destId="{17F04C9F-6B27-4D5A-A47C-DEDE1E3C3302}" srcOrd="0" destOrd="0" presId="urn:microsoft.com/office/officeart/2005/8/layout/radial6"/>
    <dgm:cxn modelId="{5443A396-713C-46AA-90C7-093717CC9F2D}" srcId="{F105BCDE-43D1-4613-BC16-00F248A4E8A9}" destId="{1E1FE5BB-62E8-40D1-86EC-811698CC9FDE}" srcOrd="4" destOrd="0" parTransId="{30BDD94A-B395-43DF-A95A-97C6D749377D}" sibTransId="{C4D7E364-87F7-41CE-AA0A-6EBAF013B742}"/>
    <dgm:cxn modelId="{BD33A24A-4B60-4DE1-A888-F51D5D16C8F4}" srcId="{5F3643F4-F34F-494A-B4EE-FD1E389FC0F8}" destId="{F105BCDE-43D1-4613-BC16-00F248A4E8A9}" srcOrd="0" destOrd="0" parTransId="{0CE636E8-4EE1-4455-AB9C-F1805DAA45E2}" sibTransId="{BE6DE099-473B-49A8-9250-F1C1C12A3ACB}"/>
    <dgm:cxn modelId="{9640A482-C6EC-4856-939F-BE4A91FAB9D0}" type="presOf" srcId="{96D052BE-21D8-461F-AED4-552C82C7DC80}" destId="{EE9D2912-AAD6-4D1A-AF64-B344B70F8BA2}" srcOrd="0" destOrd="0" presId="urn:microsoft.com/office/officeart/2005/8/layout/radial6"/>
    <dgm:cxn modelId="{4F404066-66EF-408A-BB16-9BCFFF247C14}" type="presOf" srcId="{E36FE6DB-53E9-47D4-9D69-8B8CFCDF286C}" destId="{D8675883-0BB5-48CE-939C-073C23969CCB}" srcOrd="0" destOrd="0" presId="urn:microsoft.com/office/officeart/2005/8/layout/radial6"/>
    <dgm:cxn modelId="{5627FD1E-A6EF-417A-B967-5F2950F4E72D}" srcId="{F105BCDE-43D1-4613-BC16-00F248A4E8A9}" destId="{79ADE245-FD64-4EFC-83D3-968D745D2F80}" srcOrd="0" destOrd="0" parTransId="{31BF2657-043F-4DFF-A728-7D4BA3E32B1E}" sibTransId="{08985B3F-2978-4AE0-9338-7B388E048FF1}"/>
    <dgm:cxn modelId="{61D78B52-F123-4D12-A5B1-2A142E225360}" srcId="{F105BCDE-43D1-4613-BC16-00F248A4E8A9}" destId="{2496C33A-B304-45AE-8E0C-8D79516ED1C1}" srcOrd="3" destOrd="0" parTransId="{D8757B52-BF6C-4529-92B2-DC946800891D}" sibTransId="{35A930D0-32F9-42C8-A438-855F3D320DAE}"/>
    <dgm:cxn modelId="{CE06CD5C-C94A-4421-B2C1-B0EE8E9FDF4F}" type="presOf" srcId="{C4D7E364-87F7-41CE-AA0A-6EBAF013B742}" destId="{8CC927C2-7C75-487C-8DCE-4BC423AC2A05}" srcOrd="0" destOrd="0" presId="urn:microsoft.com/office/officeart/2005/8/layout/radial6"/>
    <dgm:cxn modelId="{9AB192A6-E2B0-40AD-B977-6281E46F243C}" type="presOf" srcId="{79ADE245-FD64-4EFC-83D3-968D745D2F80}" destId="{8FEFF923-B321-4B0C-B49D-2B4EF0CD1A53}" srcOrd="0" destOrd="0" presId="urn:microsoft.com/office/officeart/2005/8/layout/radial6"/>
    <dgm:cxn modelId="{A2F8DD4B-C89D-42A0-9644-7B5F8A875684}" type="presOf" srcId="{5F3643F4-F34F-494A-B4EE-FD1E389FC0F8}" destId="{E01A0E8B-7F34-4B6E-A19C-B34AEECED422}" srcOrd="0" destOrd="0" presId="urn:microsoft.com/office/officeart/2005/8/layout/radial6"/>
    <dgm:cxn modelId="{CCC63FC4-D1D7-44F0-8017-D01F9C618BC5}" type="presOf" srcId="{1E1FE5BB-62E8-40D1-86EC-811698CC9FDE}" destId="{698ED4E5-46E3-4FB7-9F32-B8E85774E0C2}" srcOrd="0" destOrd="0" presId="urn:microsoft.com/office/officeart/2005/8/layout/radial6"/>
    <dgm:cxn modelId="{DE2B94C0-B7F1-4BC5-B8E9-CF1D252E45FC}" srcId="{F105BCDE-43D1-4613-BC16-00F248A4E8A9}" destId="{96D052BE-21D8-461F-AED4-552C82C7DC80}" srcOrd="2" destOrd="0" parTransId="{7395BCEE-EE74-4FD3-A9ED-ADE69D06C9ED}" sibTransId="{A1AFBCD2-7535-4A7A-9644-78EED747B9AC}"/>
    <dgm:cxn modelId="{81714074-C2A1-48C2-8F1E-81977431819A}" type="presOf" srcId="{00774936-55AA-4EEF-9F65-627600D7EFE1}" destId="{FC719C0B-764C-4183-B15D-D493FE2CE755}" srcOrd="0" destOrd="0" presId="urn:microsoft.com/office/officeart/2005/8/layout/radial6"/>
    <dgm:cxn modelId="{3358D70C-903E-464E-AD4C-22F15EC01B50}" type="presOf" srcId="{08985B3F-2978-4AE0-9338-7B388E048FF1}" destId="{7D4BAF90-498F-4DF7-B6B5-2C154843112C}" srcOrd="0" destOrd="0" presId="urn:microsoft.com/office/officeart/2005/8/layout/radial6"/>
    <dgm:cxn modelId="{753511A1-A41A-4B86-B4F1-E141D18B1C2E}" type="presOf" srcId="{A1AFBCD2-7535-4A7A-9644-78EED747B9AC}" destId="{C3431977-A037-4533-BFD1-ADCCD6816BCD}" srcOrd="0" destOrd="0" presId="urn:microsoft.com/office/officeart/2005/8/layout/radial6"/>
    <dgm:cxn modelId="{D00D766B-7CDF-4D8C-B10F-401E0CB365B4}" type="presOf" srcId="{35A930D0-32F9-42C8-A438-855F3D320DAE}" destId="{7EC771D5-7C74-46EB-BFE3-34A6E246D5EF}" srcOrd="0" destOrd="0" presId="urn:microsoft.com/office/officeart/2005/8/layout/radial6"/>
    <dgm:cxn modelId="{0BA59607-559D-44E8-AA9E-1B60577B8BB5}" type="presParOf" srcId="{E01A0E8B-7F34-4B6E-A19C-B34AEECED422}" destId="{C9F5B650-9A06-4EC1-9E1E-B379A26EB6E7}" srcOrd="0" destOrd="0" presId="urn:microsoft.com/office/officeart/2005/8/layout/radial6"/>
    <dgm:cxn modelId="{C4271337-3FAE-447F-A62C-18493E7516FD}" type="presParOf" srcId="{E01A0E8B-7F34-4B6E-A19C-B34AEECED422}" destId="{8FEFF923-B321-4B0C-B49D-2B4EF0CD1A53}" srcOrd="1" destOrd="0" presId="urn:microsoft.com/office/officeart/2005/8/layout/radial6"/>
    <dgm:cxn modelId="{EEE9BAFE-E999-427A-A289-185EF37E648C}" type="presParOf" srcId="{E01A0E8B-7F34-4B6E-A19C-B34AEECED422}" destId="{E2375E21-A8E7-4EF9-BD77-0BF08FC94E6E}" srcOrd="2" destOrd="0" presId="urn:microsoft.com/office/officeart/2005/8/layout/radial6"/>
    <dgm:cxn modelId="{70E90629-2759-4C58-8EC8-754456209034}" type="presParOf" srcId="{E01A0E8B-7F34-4B6E-A19C-B34AEECED422}" destId="{7D4BAF90-498F-4DF7-B6B5-2C154843112C}" srcOrd="3" destOrd="0" presId="urn:microsoft.com/office/officeart/2005/8/layout/radial6"/>
    <dgm:cxn modelId="{E59B1F18-03AD-4442-B01B-5AD53CD73426}" type="presParOf" srcId="{E01A0E8B-7F34-4B6E-A19C-B34AEECED422}" destId="{FC719C0B-764C-4183-B15D-D493FE2CE755}" srcOrd="4" destOrd="0" presId="urn:microsoft.com/office/officeart/2005/8/layout/radial6"/>
    <dgm:cxn modelId="{6FBE357C-4C98-413D-8F8E-E9AD882B4848}" type="presParOf" srcId="{E01A0E8B-7F34-4B6E-A19C-B34AEECED422}" destId="{BE10435B-49C8-4A43-A65E-4135FFDB7402}" srcOrd="5" destOrd="0" presId="urn:microsoft.com/office/officeart/2005/8/layout/radial6"/>
    <dgm:cxn modelId="{02112445-7B51-4412-8077-4670FBFDABF9}" type="presParOf" srcId="{E01A0E8B-7F34-4B6E-A19C-B34AEECED422}" destId="{D8675883-0BB5-48CE-939C-073C23969CCB}" srcOrd="6" destOrd="0" presId="urn:microsoft.com/office/officeart/2005/8/layout/radial6"/>
    <dgm:cxn modelId="{6E363B8B-6BD7-4CFC-B051-B7B8AEFA4F62}" type="presParOf" srcId="{E01A0E8B-7F34-4B6E-A19C-B34AEECED422}" destId="{EE9D2912-AAD6-4D1A-AF64-B344B70F8BA2}" srcOrd="7" destOrd="0" presId="urn:microsoft.com/office/officeart/2005/8/layout/radial6"/>
    <dgm:cxn modelId="{7A7E6ED3-AAEF-4095-A631-1D404E3F7410}" type="presParOf" srcId="{E01A0E8B-7F34-4B6E-A19C-B34AEECED422}" destId="{3893BA47-D24E-4C93-82E3-A5EE5B3B945C}" srcOrd="8" destOrd="0" presId="urn:microsoft.com/office/officeart/2005/8/layout/radial6"/>
    <dgm:cxn modelId="{27CEB4D8-A685-4152-B103-27EF0FBCCB5B}" type="presParOf" srcId="{E01A0E8B-7F34-4B6E-A19C-B34AEECED422}" destId="{C3431977-A037-4533-BFD1-ADCCD6816BCD}" srcOrd="9" destOrd="0" presId="urn:microsoft.com/office/officeart/2005/8/layout/radial6"/>
    <dgm:cxn modelId="{8149F9F0-0D40-46D8-A15B-B793B2DBF9A2}" type="presParOf" srcId="{E01A0E8B-7F34-4B6E-A19C-B34AEECED422}" destId="{17F04C9F-6B27-4D5A-A47C-DEDE1E3C3302}" srcOrd="10" destOrd="0" presId="urn:microsoft.com/office/officeart/2005/8/layout/radial6"/>
    <dgm:cxn modelId="{53EF233B-772A-406C-AA01-5FA2801648D1}" type="presParOf" srcId="{E01A0E8B-7F34-4B6E-A19C-B34AEECED422}" destId="{BAC7DD48-ED08-4CDF-900D-18352D86BA13}" srcOrd="11" destOrd="0" presId="urn:microsoft.com/office/officeart/2005/8/layout/radial6"/>
    <dgm:cxn modelId="{0B68FF7D-D841-42F1-B4BA-3EA269F44006}" type="presParOf" srcId="{E01A0E8B-7F34-4B6E-A19C-B34AEECED422}" destId="{7EC771D5-7C74-46EB-BFE3-34A6E246D5EF}" srcOrd="12" destOrd="0" presId="urn:microsoft.com/office/officeart/2005/8/layout/radial6"/>
    <dgm:cxn modelId="{141F1B85-C53E-49FC-9DA7-FB4A1FE473FE}" type="presParOf" srcId="{E01A0E8B-7F34-4B6E-A19C-B34AEECED422}" destId="{698ED4E5-46E3-4FB7-9F32-B8E85774E0C2}" srcOrd="13" destOrd="0" presId="urn:microsoft.com/office/officeart/2005/8/layout/radial6"/>
    <dgm:cxn modelId="{5CFD94A8-6C3F-4186-8777-43A7E895AB9C}" type="presParOf" srcId="{E01A0E8B-7F34-4B6E-A19C-B34AEECED422}" destId="{7B7038F4-71CC-4A88-BDE5-EC57B28F30EC}" srcOrd="14" destOrd="0" presId="urn:microsoft.com/office/officeart/2005/8/layout/radial6"/>
    <dgm:cxn modelId="{394E0CEC-88A1-4BEB-AD1F-97EAFCC6190E}" type="presParOf" srcId="{E01A0E8B-7F34-4B6E-A19C-B34AEECED422}" destId="{8CC927C2-7C75-487C-8DCE-4BC423AC2A0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5E073-05FE-4D42-836A-12B15C14EC9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1070A0-4ED7-418D-BE96-B79ED834C3DB}">
      <dgm:prSet phldrT="[Text]"/>
      <dgm:spPr/>
      <dgm:t>
        <a:bodyPr/>
        <a:lstStyle/>
        <a:p>
          <a:r>
            <a:rPr lang="en-US" dirty="0" smtClean="0"/>
            <a:t>Identify communities at risk</a:t>
          </a:r>
          <a:endParaRPr lang="en-US" dirty="0"/>
        </a:p>
      </dgm:t>
    </dgm:pt>
    <dgm:pt modelId="{E7DFCA11-2CC5-4C51-90EB-7BA35FAF3EF6}" type="parTrans" cxnId="{4ED87797-BD77-428D-8AA9-64C4260AF969}">
      <dgm:prSet/>
      <dgm:spPr/>
      <dgm:t>
        <a:bodyPr/>
        <a:lstStyle/>
        <a:p>
          <a:endParaRPr lang="en-US"/>
        </a:p>
      </dgm:t>
    </dgm:pt>
    <dgm:pt modelId="{8AD41BCD-8307-4F23-998A-B42B01BB0A8B}" type="sibTrans" cxnId="{4ED87797-BD77-428D-8AA9-64C4260AF969}">
      <dgm:prSet/>
      <dgm:spPr/>
      <dgm:t>
        <a:bodyPr/>
        <a:lstStyle/>
        <a:p>
          <a:endParaRPr lang="en-US"/>
        </a:p>
      </dgm:t>
    </dgm:pt>
    <dgm:pt modelId="{CDE9EEB6-3F92-4BDF-9D67-BE1C72C7D2DB}">
      <dgm:prSet phldrT="[Text]"/>
      <dgm:spPr/>
      <dgm:t>
        <a:bodyPr/>
        <a:lstStyle/>
        <a:p>
          <a:r>
            <a:rPr lang="en-US" dirty="0" smtClean="0"/>
            <a:t>Use DRR and community based early warning system</a:t>
          </a:r>
          <a:endParaRPr lang="en-US" dirty="0"/>
        </a:p>
      </dgm:t>
    </dgm:pt>
    <dgm:pt modelId="{A1E91535-FCF3-49E3-A8C9-CE18AA6A6FA3}" type="parTrans" cxnId="{CD26F29E-B74F-4603-A504-6E98B61FB114}">
      <dgm:prSet/>
      <dgm:spPr/>
      <dgm:t>
        <a:bodyPr/>
        <a:lstStyle/>
        <a:p>
          <a:endParaRPr lang="en-US"/>
        </a:p>
      </dgm:t>
    </dgm:pt>
    <dgm:pt modelId="{82636B89-A886-4A97-A15A-156912863EC3}" type="sibTrans" cxnId="{CD26F29E-B74F-4603-A504-6E98B61FB114}">
      <dgm:prSet/>
      <dgm:spPr/>
      <dgm:t>
        <a:bodyPr/>
        <a:lstStyle/>
        <a:p>
          <a:endParaRPr lang="en-US"/>
        </a:p>
      </dgm:t>
    </dgm:pt>
    <dgm:pt modelId="{9DBAFB92-7443-4C1B-AC74-13CE0AD36E67}">
      <dgm:prSet phldrT="[Text]"/>
      <dgm:spPr/>
      <dgm:t>
        <a:bodyPr/>
        <a:lstStyle/>
        <a:p>
          <a:r>
            <a:rPr lang="en-US" dirty="0" smtClean="0"/>
            <a:t>Identify community strengths and weaknesses</a:t>
          </a:r>
          <a:endParaRPr lang="en-US" dirty="0"/>
        </a:p>
      </dgm:t>
    </dgm:pt>
    <dgm:pt modelId="{FD3650CA-00D5-4561-961D-28F1232328EB}" type="parTrans" cxnId="{525252E3-243C-49CE-9D86-D5A26BC90F46}">
      <dgm:prSet/>
      <dgm:spPr/>
      <dgm:t>
        <a:bodyPr/>
        <a:lstStyle/>
        <a:p>
          <a:endParaRPr lang="en-US"/>
        </a:p>
      </dgm:t>
    </dgm:pt>
    <dgm:pt modelId="{458702AD-2325-4D5D-828E-B708603B2CF7}" type="sibTrans" cxnId="{525252E3-243C-49CE-9D86-D5A26BC90F46}">
      <dgm:prSet/>
      <dgm:spPr/>
      <dgm:t>
        <a:bodyPr/>
        <a:lstStyle/>
        <a:p>
          <a:endParaRPr lang="en-US"/>
        </a:p>
      </dgm:t>
    </dgm:pt>
    <dgm:pt modelId="{F36F67C6-D297-4AE9-B570-4630D8162FF5}">
      <dgm:prSet phldrT="[Text]"/>
      <dgm:spPr/>
      <dgm:t>
        <a:bodyPr/>
        <a:lstStyle/>
        <a:p>
          <a:r>
            <a:rPr lang="en-US" dirty="0" smtClean="0"/>
            <a:t>Implement community-led alternatives</a:t>
          </a:r>
          <a:endParaRPr lang="en-US" dirty="0"/>
        </a:p>
      </dgm:t>
    </dgm:pt>
    <dgm:pt modelId="{B35494B0-16F2-4FF7-92A3-125CEA962FB7}" type="parTrans" cxnId="{69ACFF76-3C98-45B6-831A-D27CB18690FC}">
      <dgm:prSet/>
      <dgm:spPr/>
      <dgm:t>
        <a:bodyPr/>
        <a:lstStyle/>
        <a:p>
          <a:endParaRPr lang="en-US"/>
        </a:p>
      </dgm:t>
    </dgm:pt>
    <dgm:pt modelId="{66AD3A98-5D97-4008-ADD8-205C1CB09656}" type="sibTrans" cxnId="{69ACFF76-3C98-45B6-831A-D27CB18690FC}">
      <dgm:prSet/>
      <dgm:spPr/>
      <dgm:t>
        <a:bodyPr/>
        <a:lstStyle/>
        <a:p>
          <a:endParaRPr lang="en-US"/>
        </a:p>
      </dgm:t>
    </dgm:pt>
    <dgm:pt modelId="{3485F99F-8B73-453C-9F30-0262EB671B65}">
      <dgm:prSet phldrT="[Text]"/>
      <dgm:spPr/>
      <dgm:t>
        <a:bodyPr/>
        <a:lstStyle/>
        <a:p>
          <a:r>
            <a:rPr lang="en-US" dirty="0" smtClean="0"/>
            <a:t>Focus on displacement prevention</a:t>
          </a:r>
          <a:endParaRPr lang="en-US" dirty="0"/>
        </a:p>
      </dgm:t>
    </dgm:pt>
    <dgm:pt modelId="{F839A439-A61C-4B8B-82AF-E99479F86A46}" type="parTrans" cxnId="{B73A2DD1-B682-413D-A63D-647EF234E988}">
      <dgm:prSet/>
      <dgm:spPr/>
      <dgm:t>
        <a:bodyPr/>
        <a:lstStyle/>
        <a:p>
          <a:endParaRPr lang="en-US"/>
        </a:p>
      </dgm:t>
    </dgm:pt>
    <dgm:pt modelId="{3A4E3375-6248-4BAA-B538-0F0EC4335811}" type="sibTrans" cxnId="{B73A2DD1-B682-413D-A63D-647EF234E988}">
      <dgm:prSet/>
      <dgm:spPr/>
      <dgm:t>
        <a:bodyPr/>
        <a:lstStyle/>
        <a:p>
          <a:endParaRPr lang="en-US"/>
        </a:p>
      </dgm:t>
    </dgm:pt>
    <dgm:pt modelId="{FF99F89D-2F6D-45EA-9B15-4E74A618AEFB}" type="pres">
      <dgm:prSet presAssocID="{73C5E073-05FE-4D42-836A-12B15C14EC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43E68-3698-48A4-A3E0-6AEAEE2BD6CB}" type="pres">
      <dgm:prSet presAssocID="{671070A0-4ED7-418D-BE96-B79ED834C3DB}" presName="node" presStyleLbl="node1" presStyleIdx="0" presStyleCnt="5" custScaleX="144809" custScaleY="118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16117-24D9-4E07-96CD-6879E25BB56E}" type="pres">
      <dgm:prSet presAssocID="{671070A0-4ED7-418D-BE96-B79ED834C3DB}" presName="spNode" presStyleCnt="0"/>
      <dgm:spPr/>
    </dgm:pt>
    <dgm:pt modelId="{C456C186-0BD5-44E0-8439-8B2E3F0CC682}" type="pres">
      <dgm:prSet presAssocID="{8AD41BCD-8307-4F23-998A-B42B01BB0A8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4F248C4-5391-4E73-955C-D798E7417314}" type="pres">
      <dgm:prSet presAssocID="{CDE9EEB6-3F92-4BDF-9D67-BE1C72C7D2DB}" presName="node" presStyleLbl="node1" presStyleIdx="1" presStyleCnt="5" custScaleX="152286" custScaleY="125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0B1C3-700C-4A3D-A7CC-6DFBBAFDB080}" type="pres">
      <dgm:prSet presAssocID="{CDE9EEB6-3F92-4BDF-9D67-BE1C72C7D2DB}" presName="spNode" presStyleCnt="0"/>
      <dgm:spPr/>
    </dgm:pt>
    <dgm:pt modelId="{6357DAD8-70FA-4CC3-AEE0-A4FDD11A3AEB}" type="pres">
      <dgm:prSet presAssocID="{82636B89-A886-4A97-A15A-156912863EC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EE3ABBB-BD1B-4D1F-849B-8A8D5A95CA81}" type="pres">
      <dgm:prSet presAssocID="{9DBAFB92-7443-4C1B-AC74-13CE0AD36E67}" presName="node" presStyleLbl="node1" presStyleIdx="2" presStyleCnt="5" custScaleX="132481" custScaleY="133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740C0-2C90-45BC-895E-CDB12001ABCB}" type="pres">
      <dgm:prSet presAssocID="{9DBAFB92-7443-4C1B-AC74-13CE0AD36E67}" presName="spNode" presStyleCnt="0"/>
      <dgm:spPr/>
    </dgm:pt>
    <dgm:pt modelId="{CF4FEABE-D146-4DD9-8D2B-AFAF986E72B4}" type="pres">
      <dgm:prSet presAssocID="{458702AD-2325-4D5D-828E-B708603B2CF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13E7A0D-D5F8-4D5A-84B8-AEC5FA3E50D3}" type="pres">
      <dgm:prSet presAssocID="{F36F67C6-D297-4AE9-B570-4630D8162FF5}" presName="node" presStyleLbl="node1" presStyleIdx="3" presStyleCnt="5" custScaleX="145122" custScaleY="13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9CDD3-889D-4CBB-9BFE-EAD7C4B8593F}" type="pres">
      <dgm:prSet presAssocID="{F36F67C6-D297-4AE9-B570-4630D8162FF5}" presName="spNode" presStyleCnt="0"/>
      <dgm:spPr/>
    </dgm:pt>
    <dgm:pt modelId="{E0D31842-2701-4C69-B91D-3B6335D80D19}" type="pres">
      <dgm:prSet presAssocID="{66AD3A98-5D97-4008-ADD8-205C1CB0965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AFB06B7-BCBD-4380-9AE1-13A4AA35515F}" type="pres">
      <dgm:prSet presAssocID="{3485F99F-8B73-453C-9F30-0262EB671B65}" presName="node" presStyleLbl="node1" presStyleIdx="4" presStyleCnt="5" custScaleX="143552" custScaleY="142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9409F-A848-4D25-A2BC-8AF9F693C411}" type="pres">
      <dgm:prSet presAssocID="{3485F99F-8B73-453C-9F30-0262EB671B65}" presName="spNode" presStyleCnt="0"/>
      <dgm:spPr/>
    </dgm:pt>
    <dgm:pt modelId="{38BA31E1-78A1-4543-853E-1D1A91C1D020}" type="pres">
      <dgm:prSet presAssocID="{3A4E3375-6248-4BAA-B538-0F0EC433581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0CD40FC-113C-43BB-9E9B-25ADB8D20B07}" type="presOf" srcId="{73C5E073-05FE-4D42-836A-12B15C14EC97}" destId="{FF99F89D-2F6D-45EA-9B15-4E74A618AEFB}" srcOrd="0" destOrd="0" presId="urn:microsoft.com/office/officeart/2005/8/layout/cycle6"/>
    <dgm:cxn modelId="{B73A2DD1-B682-413D-A63D-647EF234E988}" srcId="{73C5E073-05FE-4D42-836A-12B15C14EC97}" destId="{3485F99F-8B73-453C-9F30-0262EB671B65}" srcOrd="4" destOrd="0" parTransId="{F839A439-A61C-4B8B-82AF-E99479F86A46}" sibTransId="{3A4E3375-6248-4BAA-B538-0F0EC4335811}"/>
    <dgm:cxn modelId="{58BDCF43-FA08-4340-815E-C1009791F3B0}" type="presOf" srcId="{3A4E3375-6248-4BAA-B538-0F0EC4335811}" destId="{38BA31E1-78A1-4543-853E-1D1A91C1D020}" srcOrd="0" destOrd="0" presId="urn:microsoft.com/office/officeart/2005/8/layout/cycle6"/>
    <dgm:cxn modelId="{69ACFF76-3C98-45B6-831A-D27CB18690FC}" srcId="{73C5E073-05FE-4D42-836A-12B15C14EC97}" destId="{F36F67C6-D297-4AE9-B570-4630D8162FF5}" srcOrd="3" destOrd="0" parTransId="{B35494B0-16F2-4FF7-92A3-125CEA962FB7}" sibTransId="{66AD3A98-5D97-4008-ADD8-205C1CB09656}"/>
    <dgm:cxn modelId="{530FE4D8-CD57-4AFE-B73B-4C1FA0A94E68}" type="presOf" srcId="{9DBAFB92-7443-4C1B-AC74-13CE0AD36E67}" destId="{EEE3ABBB-BD1B-4D1F-849B-8A8D5A95CA81}" srcOrd="0" destOrd="0" presId="urn:microsoft.com/office/officeart/2005/8/layout/cycle6"/>
    <dgm:cxn modelId="{29E0759E-0BA4-4B8A-9DC9-6C715E74FA3F}" type="presOf" srcId="{671070A0-4ED7-418D-BE96-B79ED834C3DB}" destId="{13843E68-3698-48A4-A3E0-6AEAEE2BD6CB}" srcOrd="0" destOrd="0" presId="urn:microsoft.com/office/officeart/2005/8/layout/cycle6"/>
    <dgm:cxn modelId="{1A0D83B5-BF39-4252-9014-31B58E208E38}" type="presOf" srcId="{8AD41BCD-8307-4F23-998A-B42B01BB0A8B}" destId="{C456C186-0BD5-44E0-8439-8B2E3F0CC682}" srcOrd="0" destOrd="0" presId="urn:microsoft.com/office/officeart/2005/8/layout/cycle6"/>
    <dgm:cxn modelId="{7E6A9BB9-DC6E-4889-8B1E-3DDEB4BAEAAD}" type="presOf" srcId="{66AD3A98-5D97-4008-ADD8-205C1CB09656}" destId="{E0D31842-2701-4C69-B91D-3B6335D80D19}" srcOrd="0" destOrd="0" presId="urn:microsoft.com/office/officeart/2005/8/layout/cycle6"/>
    <dgm:cxn modelId="{13CA9534-4F09-4CE2-8900-2E3968B53D54}" type="presOf" srcId="{CDE9EEB6-3F92-4BDF-9D67-BE1C72C7D2DB}" destId="{34F248C4-5391-4E73-955C-D798E7417314}" srcOrd="0" destOrd="0" presId="urn:microsoft.com/office/officeart/2005/8/layout/cycle6"/>
    <dgm:cxn modelId="{4ED87797-BD77-428D-8AA9-64C4260AF969}" srcId="{73C5E073-05FE-4D42-836A-12B15C14EC97}" destId="{671070A0-4ED7-418D-BE96-B79ED834C3DB}" srcOrd="0" destOrd="0" parTransId="{E7DFCA11-2CC5-4C51-90EB-7BA35FAF3EF6}" sibTransId="{8AD41BCD-8307-4F23-998A-B42B01BB0A8B}"/>
    <dgm:cxn modelId="{B8E45B23-2666-40C3-A393-9B587558D44C}" type="presOf" srcId="{458702AD-2325-4D5D-828E-B708603B2CF7}" destId="{CF4FEABE-D146-4DD9-8D2B-AFAF986E72B4}" srcOrd="0" destOrd="0" presId="urn:microsoft.com/office/officeart/2005/8/layout/cycle6"/>
    <dgm:cxn modelId="{21E8043F-7F24-4482-98DD-90F777B5C350}" type="presOf" srcId="{F36F67C6-D297-4AE9-B570-4630D8162FF5}" destId="{713E7A0D-D5F8-4D5A-84B8-AEC5FA3E50D3}" srcOrd="0" destOrd="0" presId="urn:microsoft.com/office/officeart/2005/8/layout/cycle6"/>
    <dgm:cxn modelId="{CD26F29E-B74F-4603-A504-6E98B61FB114}" srcId="{73C5E073-05FE-4D42-836A-12B15C14EC97}" destId="{CDE9EEB6-3F92-4BDF-9D67-BE1C72C7D2DB}" srcOrd="1" destOrd="0" parTransId="{A1E91535-FCF3-49E3-A8C9-CE18AA6A6FA3}" sibTransId="{82636B89-A886-4A97-A15A-156912863EC3}"/>
    <dgm:cxn modelId="{525252E3-243C-49CE-9D86-D5A26BC90F46}" srcId="{73C5E073-05FE-4D42-836A-12B15C14EC97}" destId="{9DBAFB92-7443-4C1B-AC74-13CE0AD36E67}" srcOrd="2" destOrd="0" parTransId="{FD3650CA-00D5-4561-961D-28F1232328EB}" sibTransId="{458702AD-2325-4D5D-828E-B708603B2CF7}"/>
    <dgm:cxn modelId="{25822FD3-5C98-4E56-88AF-3B401CC669D5}" type="presOf" srcId="{82636B89-A886-4A97-A15A-156912863EC3}" destId="{6357DAD8-70FA-4CC3-AEE0-A4FDD11A3AEB}" srcOrd="0" destOrd="0" presId="urn:microsoft.com/office/officeart/2005/8/layout/cycle6"/>
    <dgm:cxn modelId="{44FAD50C-F9A1-4065-BE59-E3B8828C6284}" type="presOf" srcId="{3485F99F-8B73-453C-9F30-0262EB671B65}" destId="{7AFB06B7-BCBD-4380-9AE1-13A4AA35515F}" srcOrd="0" destOrd="0" presId="urn:microsoft.com/office/officeart/2005/8/layout/cycle6"/>
    <dgm:cxn modelId="{443E09D1-81B2-4A24-AC8F-22BFDBB1B8AD}" type="presParOf" srcId="{FF99F89D-2F6D-45EA-9B15-4E74A618AEFB}" destId="{13843E68-3698-48A4-A3E0-6AEAEE2BD6CB}" srcOrd="0" destOrd="0" presId="urn:microsoft.com/office/officeart/2005/8/layout/cycle6"/>
    <dgm:cxn modelId="{609BC04F-A5EC-4B6E-B8A3-6716033BF10D}" type="presParOf" srcId="{FF99F89D-2F6D-45EA-9B15-4E74A618AEFB}" destId="{9F416117-24D9-4E07-96CD-6879E25BB56E}" srcOrd="1" destOrd="0" presId="urn:microsoft.com/office/officeart/2005/8/layout/cycle6"/>
    <dgm:cxn modelId="{564B7C1B-BC19-4B95-91C2-B4384A38779A}" type="presParOf" srcId="{FF99F89D-2F6D-45EA-9B15-4E74A618AEFB}" destId="{C456C186-0BD5-44E0-8439-8B2E3F0CC682}" srcOrd="2" destOrd="0" presId="urn:microsoft.com/office/officeart/2005/8/layout/cycle6"/>
    <dgm:cxn modelId="{3994DF27-0561-489F-845A-4BF175DE30FA}" type="presParOf" srcId="{FF99F89D-2F6D-45EA-9B15-4E74A618AEFB}" destId="{34F248C4-5391-4E73-955C-D798E7417314}" srcOrd="3" destOrd="0" presId="urn:microsoft.com/office/officeart/2005/8/layout/cycle6"/>
    <dgm:cxn modelId="{260F75A2-2FBD-4AE7-89D5-604D25D78693}" type="presParOf" srcId="{FF99F89D-2F6D-45EA-9B15-4E74A618AEFB}" destId="{4D30B1C3-700C-4A3D-A7CC-6DFBBAFDB080}" srcOrd="4" destOrd="0" presId="urn:microsoft.com/office/officeart/2005/8/layout/cycle6"/>
    <dgm:cxn modelId="{0D9DE7B1-96FD-47A1-A787-342C22073C2A}" type="presParOf" srcId="{FF99F89D-2F6D-45EA-9B15-4E74A618AEFB}" destId="{6357DAD8-70FA-4CC3-AEE0-A4FDD11A3AEB}" srcOrd="5" destOrd="0" presId="urn:microsoft.com/office/officeart/2005/8/layout/cycle6"/>
    <dgm:cxn modelId="{5A74AFCF-4DEE-4AB6-8EE2-0930B088CC4F}" type="presParOf" srcId="{FF99F89D-2F6D-45EA-9B15-4E74A618AEFB}" destId="{EEE3ABBB-BD1B-4D1F-849B-8A8D5A95CA81}" srcOrd="6" destOrd="0" presId="urn:microsoft.com/office/officeart/2005/8/layout/cycle6"/>
    <dgm:cxn modelId="{753D1854-41BF-496C-92D2-C76765F4F9A3}" type="presParOf" srcId="{FF99F89D-2F6D-45EA-9B15-4E74A618AEFB}" destId="{60B740C0-2C90-45BC-895E-CDB12001ABCB}" srcOrd="7" destOrd="0" presId="urn:microsoft.com/office/officeart/2005/8/layout/cycle6"/>
    <dgm:cxn modelId="{24B7FAC6-14A4-44BA-AB1A-2940DD21ACE3}" type="presParOf" srcId="{FF99F89D-2F6D-45EA-9B15-4E74A618AEFB}" destId="{CF4FEABE-D146-4DD9-8D2B-AFAF986E72B4}" srcOrd="8" destOrd="0" presId="urn:microsoft.com/office/officeart/2005/8/layout/cycle6"/>
    <dgm:cxn modelId="{6BEEFE4B-AEF6-4FCB-B4CB-4C2D960FCC51}" type="presParOf" srcId="{FF99F89D-2F6D-45EA-9B15-4E74A618AEFB}" destId="{713E7A0D-D5F8-4D5A-84B8-AEC5FA3E50D3}" srcOrd="9" destOrd="0" presId="urn:microsoft.com/office/officeart/2005/8/layout/cycle6"/>
    <dgm:cxn modelId="{0DC83F4B-8696-4D7F-9020-6D3EC66C4FDA}" type="presParOf" srcId="{FF99F89D-2F6D-45EA-9B15-4E74A618AEFB}" destId="{1C79CDD3-889D-4CBB-9BFE-EAD7C4B8593F}" srcOrd="10" destOrd="0" presId="urn:microsoft.com/office/officeart/2005/8/layout/cycle6"/>
    <dgm:cxn modelId="{CE66E689-366B-4D5B-8BAA-1A4C48F78D82}" type="presParOf" srcId="{FF99F89D-2F6D-45EA-9B15-4E74A618AEFB}" destId="{E0D31842-2701-4C69-B91D-3B6335D80D19}" srcOrd="11" destOrd="0" presId="urn:microsoft.com/office/officeart/2005/8/layout/cycle6"/>
    <dgm:cxn modelId="{55E287D4-14CF-48EF-9C3B-9ADE73CDCD23}" type="presParOf" srcId="{FF99F89D-2F6D-45EA-9B15-4E74A618AEFB}" destId="{7AFB06B7-BCBD-4380-9AE1-13A4AA35515F}" srcOrd="12" destOrd="0" presId="urn:microsoft.com/office/officeart/2005/8/layout/cycle6"/>
    <dgm:cxn modelId="{636F6DBA-F8AA-46FB-8ABD-239587DCFB95}" type="presParOf" srcId="{FF99F89D-2F6D-45EA-9B15-4E74A618AEFB}" destId="{48C9409F-A848-4D25-A2BC-8AF9F693C411}" srcOrd="13" destOrd="0" presId="urn:microsoft.com/office/officeart/2005/8/layout/cycle6"/>
    <dgm:cxn modelId="{78F0D661-5BD2-40B8-84EA-FFD8D9F31391}" type="presParOf" srcId="{FF99F89D-2F6D-45EA-9B15-4E74A618AEFB}" destId="{38BA31E1-78A1-4543-853E-1D1A91C1D02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927C2-7C75-487C-8DCE-4BC423AC2A05}">
      <dsp:nvSpPr>
        <dsp:cNvPr id="0" name=""/>
        <dsp:cNvSpPr/>
      </dsp:nvSpPr>
      <dsp:spPr>
        <a:xfrm>
          <a:off x="2188940" y="577183"/>
          <a:ext cx="3851718" cy="3851718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771D5-7C74-46EB-BFE3-34A6E246D5EF}">
      <dsp:nvSpPr>
        <dsp:cNvPr id="0" name=""/>
        <dsp:cNvSpPr/>
      </dsp:nvSpPr>
      <dsp:spPr>
        <a:xfrm>
          <a:off x="2188940" y="577183"/>
          <a:ext cx="3851718" cy="3851718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31977-A037-4533-BFD1-ADCCD6816BCD}">
      <dsp:nvSpPr>
        <dsp:cNvPr id="0" name=""/>
        <dsp:cNvSpPr/>
      </dsp:nvSpPr>
      <dsp:spPr>
        <a:xfrm>
          <a:off x="2188940" y="577183"/>
          <a:ext cx="3851718" cy="3851718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75883-0BB5-48CE-939C-073C23969CCB}">
      <dsp:nvSpPr>
        <dsp:cNvPr id="0" name=""/>
        <dsp:cNvSpPr/>
      </dsp:nvSpPr>
      <dsp:spPr>
        <a:xfrm>
          <a:off x="2188940" y="577183"/>
          <a:ext cx="3851718" cy="3851718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BAF90-498F-4DF7-B6B5-2C154843112C}">
      <dsp:nvSpPr>
        <dsp:cNvPr id="0" name=""/>
        <dsp:cNvSpPr/>
      </dsp:nvSpPr>
      <dsp:spPr>
        <a:xfrm>
          <a:off x="2188940" y="577183"/>
          <a:ext cx="3851718" cy="3851718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5B650-9A06-4EC1-9E1E-B379A26EB6E7}">
      <dsp:nvSpPr>
        <dsp:cNvPr id="0" name=""/>
        <dsp:cNvSpPr/>
      </dsp:nvSpPr>
      <dsp:spPr>
        <a:xfrm>
          <a:off x="3228751" y="1616994"/>
          <a:ext cx="1772096" cy="1772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Affected Community </a:t>
          </a:r>
          <a:endParaRPr lang="en-US" sz="1900" kern="1200" dirty="0"/>
        </a:p>
      </dsp:txBody>
      <dsp:txXfrm>
        <a:off x="3488268" y="1876511"/>
        <a:ext cx="1253062" cy="1253062"/>
      </dsp:txXfrm>
    </dsp:sp>
    <dsp:sp modelId="{8FEFF923-B321-4B0C-B49D-2B4EF0CD1A53}">
      <dsp:nvSpPr>
        <dsp:cNvPr id="0" name=""/>
        <dsp:cNvSpPr/>
      </dsp:nvSpPr>
      <dsp:spPr>
        <a:xfrm>
          <a:off x="3454753" y="2437"/>
          <a:ext cx="1320093" cy="1238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Climate hazard - Drought</a:t>
          </a:r>
          <a:endParaRPr lang="en-US" sz="1100" kern="1200" dirty="0"/>
        </a:p>
      </dsp:txBody>
      <dsp:txXfrm>
        <a:off x="3648076" y="183856"/>
        <a:ext cx="933447" cy="875967"/>
      </dsp:txXfrm>
    </dsp:sp>
    <dsp:sp modelId="{FC719C0B-764C-4183-B15D-D493FE2CE755}">
      <dsp:nvSpPr>
        <dsp:cNvPr id="0" name=""/>
        <dsp:cNvSpPr/>
      </dsp:nvSpPr>
      <dsp:spPr>
        <a:xfrm>
          <a:off x="5283695" y="1301485"/>
          <a:ext cx="1240467" cy="124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Limited  access to pasture and water</a:t>
          </a:r>
          <a:endParaRPr lang="en-US" sz="1100" kern="1200" dirty="0"/>
        </a:p>
      </dsp:txBody>
      <dsp:txXfrm>
        <a:off x="5465357" y="1483147"/>
        <a:ext cx="877143" cy="877143"/>
      </dsp:txXfrm>
    </dsp:sp>
    <dsp:sp modelId="{EE9D2912-AAD6-4D1A-AF64-B344B70F8BA2}">
      <dsp:nvSpPr>
        <dsp:cNvPr id="0" name=""/>
        <dsp:cNvSpPr/>
      </dsp:nvSpPr>
      <dsp:spPr>
        <a:xfrm>
          <a:off x="4600309" y="3404733"/>
          <a:ext cx="1240467" cy="124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Mini population movement</a:t>
          </a:r>
          <a:endParaRPr lang="en-US" sz="1100" kern="1200" dirty="0"/>
        </a:p>
      </dsp:txBody>
      <dsp:txXfrm>
        <a:off x="4781971" y="3586395"/>
        <a:ext cx="877143" cy="877143"/>
      </dsp:txXfrm>
    </dsp:sp>
    <dsp:sp modelId="{17F04C9F-6B27-4D5A-A47C-DEDE1E3C3302}">
      <dsp:nvSpPr>
        <dsp:cNvPr id="0" name=""/>
        <dsp:cNvSpPr/>
      </dsp:nvSpPr>
      <dsp:spPr>
        <a:xfrm>
          <a:off x="2388823" y="3404733"/>
          <a:ext cx="1240467" cy="124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Competition and Conflict over resources</a:t>
          </a:r>
          <a:endParaRPr lang="en-US" sz="1100" kern="1200" dirty="0"/>
        </a:p>
      </dsp:txBody>
      <dsp:txXfrm>
        <a:off x="2570485" y="3586395"/>
        <a:ext cx="877143" cy="877143"/>
      </dsp:txXfrm>
    </dsp:sp>
    <dsp:sp modelId="{698ED4E5-46E3-4FB7-9F32-B8E85774E0C2}">
      <dsp:nvSpPr>
        <dsp:cNvPr id="0" name=""/>
        <dsp:cNvSpPr/>
      </dsp:nvSpPr>
      <dsp:spPr>
        <a:xfrm>
          <a:off x="1705436" y="1301485"/>
          <a:ext cx="1240467" cy="124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Displacement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887098" y="1483147"/>
        <a:ext cx="877143" cy="877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43E68-3698-48A4-A3E0-6AEAEE2BD6CB}">
      <dsp:nvSpPr>
        <dsp:cNvPr id="0" name=""/>
        <dsp:cNvSpPr/>
      </dsp:nvSpPr>
      <dsp:spPr>
        <a:xfrm>
          <a:off x="2052258" y="-92189"/>
          <a:ext cx="1933183" cy="1031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communities at risk</a:t>
          </a:r>
          <a:endParaRPr lang="en-US" sz="1600" kern="1200" dirty="0"/>
        </a:p>
      </dsp:txBody>
      <dsp:txXfrm>
        <a:off x="2102601" y="-41846"/>
        <a:ext cx="1832497" cy="930591"/>
      </dsp:txXfrm>
    </dsp:sp>
    <dsp:sp modelId="{C456C186-0BD5-44E0-8439-8B2E3F0CC682}">
      <dsp:nvSpPr>
        <dsp:cNvPr id="0" name=""/>
        <dsp:cNvSpPr/>
      </dsp:nvSpPr>
      <dsp:spPr>
        <a:xfrm>
          <a:off x="1286256" y="42344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703584" y="297651"/>
              </a:moveTo>
              <a:arcTo wR="1732594" hR="1732594" stAng="18245114" swAng="1035834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248C4-5391-4E73-955C-D798E7417314}">
      <dsp:nvSpPr>
        <dsp:cNvPr id="0" name=""/>
        <dsp:cNvSpPr/>
      </dsp:nvSpPr>
      <dsp:spPr>
        <a:xfrm>
          <a:off x="3650145" y="1078060"/>
          <a:ext cx="2033000" cy="1085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DRR and community based early warning system</a:t>
          </a:r>
          <a:endParaRPr lang="en-US" sz="1600" kern="1200" dirty="0"/>
        </a:p>
      </dsp:txBody>
      <dsp:txXfrm>
        <a:off x="3703118" y="1131033"/>
        <a:ext cx="1927054" cy="979217"/>
      </dsp:txXfrm>
    </dsp:sp>
    <dsp:sp modelId="{6357DAD8-70FA-4CC3-AEE0-A4FDD11A3AEB}">
      <dsp:nvSpPr>
        <dsp:cNvPr id="0" name=""/>
        <dsp:cNvSpPr/>
      </dsp:nvSpPr>
      <dsp:spPr>
        <a:xfrm>
          <a:off x="1286256" y="42344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5118" y="1748170"/>
              </a:moveTo>
              <a:arcTo wR="1732594" hR="1732594" stAng="30906" swAng="1649247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3ABBB-BD1B-4D1F-849B-8A8D5A95CA81}">
      <dsp:nvSpPr>
        <dsp:cNvPr id="0" name=""/>
        <dsp:cNvSpPr/>
      </dsp:nvSpPr>
      <dsp:spPr>
        <a:xfrm>
          <a:off x="3152941" y="2976918"/>
          <a:ext cx="1768605" cy="11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community strengths and weaknesses</a:t>
          </a:r>
          <a:endParaRPr lang="en-US" sz="1600" kern="1200" dirty="0"/>
        </a:p>
      </dsp:txBody>
      <dsp:txXfrm>
        <a:off x="3209648" y="3033625"/>
        <a:ext cx="1655191" cy="1048232"/>
      </dsp:txXfrm>
    </dsp:sp>
    <dsp:sp modelId="{CF4FEABE-D146-4DD9-8D2B-AFAF986E72B4}">
      <dsp:nvSpPr>
        <dsp:cNvPr id="0" name=""/>
        <dsp:cNvSpPr/>
      </dsp:nvSpPr>
      <dsp:spPr>
        <a:xfrm>
          <a:off x="1286256" y="42344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64851" y="3460133"/>
              </a:moveTo>
              <a:arcTo wR="1732594" hR="1732594" stAng="5137324" swAng="357679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E7A0D-D5F8-4D5A-84B8-AEC5FA3E50D3}">
      <dsp:nvSpPr>
        <dsp:cNvPr id="0" name=""/>
        <dsp:cNvSpPr/>
      </dsp:nvSpPr>
      <dsp:spPr>
        <a:xfrm>
          <a:off x="1031776" y="2959294"/>
          <a:ext cx="1937361" cy="1196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 community-led alternatives</a:t>
          </a:r>
          <a:endParaRPr lang="en-US" sz="1600" kern="1200" dirty="0"/>
        </a:p>
      </dsp:txBody>
      <dsp:txXfrm>
        <a:off x="1090204" y="3017722"/>
        <a:ext cx="1820505" cy="1080038"/>
      </dsp:txXfrm>
    </dsp:sp>
    <dsp:sp modelId="{E0D31842-2701-4C69-B91D-3B6335D80D19}">
      <dsp:nvSpPr>
        <dsp:cNvPr id="0" name=""/>
        <dsp:cNvSpPr/>
      </dsp:nvSpPr>
      <dsp:spPr>
        <a:xfrm>
          <a:off x="1286256" y="42344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4004" y="2529227"/>
              </a:moveTo>
              <a:arcTo wR="1732594" hR="1732594" stAng="9157580" swAng="1462531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B06B7-BCBD-4380-9AE1-13A4AA35515F}">
      <dsp:nvSpPr>
        <dsp:cNvPr id="0" name=""/>
        <dsp:cNvSpPr/>
      </dsp:nvSpPr>
      <dsp:spPr>
        <a:xfrm>
          <a:off x="412854" y="1002072"/>
          <a:ext cx="1916402" cy="123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Focus on displacement prevention</a:t>
          </a:r>
          <a:endParaRPr lang="en-US" sz="1600" kern="1200" dirty="0"/>
        </a:p>
      </dsp:txBody>
      <dsp:txXfrm>
        <a:off x="473246" y="1062464"/>
        <a:ext cx="1795618" cy="1116356"/>
      </dsp:txXfrm>
    </dsp:sp>
    <dsp:sp modelId="{38BA31E1-78A1-4543-853E-1D1A91C1D020}">
      <dsp:nvSpPr>
        <dsp:cNvPr id="0" name=""/>
        <dsp:cNvSpPr/>
      </dsp:nvSpPr>
      <dsp:spPr>
        <a:xfrm>
          <a:off x="1286256" y="42344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43101" y="575403"/>
              </a:moveTo>
              <a:arcTo wR="1732594" hR="1732594" stAng="13314289" swAng="842550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D9979-9521-4697-8C06-73AACFA31855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8E995-6848-4309-A9E1-1F08C0C7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0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317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393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34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91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268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04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720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61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30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5716396-508B-4524-9BA2-00371EDC5E17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63BB515-EC9E-4ABD-9035-CA46E05A931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34" y="5814514"/>
            <a:ext cx="1865578" cy="1119220"/>
          </a:xfrm>
          <a:prstGeom prst="rect">
            <a:avLst/>
          </a:prstGeom>
          <a:noFill/>
        </p:spPr>
      </p:pic>
      <p:sp>
        <p:nvSpPr>
          <p:cNvPr id="11" name="Footer Placeholder 4"/>
          <p:cNvSpPr>
            <a:spLocks noGrp="1"/>
          </p:cNvSpPr>
          <p:nvPr userDrawn="1"/>
        </p:nvSpPr>
        <p:spPr>
          <a:xfrm>
            <a:off x="1447800" y="6184106"/>
            <a:ext cx="7696200" cy="6738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numCol="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           </a:t>
            </a:r>
            <a:r>
              <a:rPr lang="en-US" sz="2400" dirty="0" smtClean="0">
                <a:solidFill>
                  <a:prstClr val="black"/>
                </a:solidFill>
              </a:rPr>
              <a:t>Right Respected People Protected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0AD00">
                    <a:satMod val="150000"/>
                  </a:srgbClr>
                </a:solidFill>
              </a:rPr>
              <a:t>The Gathering </a:t>
            </a:r>
            <a:r>
              <a:rPr lang="en-US" sz="5400" dirty="0" smtClean="0">
                <a:solidFill>
                  <a:srgbClr val="F0AD00">
                    <a:satMod val="150000"/>
                  </a:srgbClr>
                </a:solidFill>
              </a:rPr>
              <a:t>Storm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000" dirty="0" smtClean="0"/>
              <a:t>Displacement in the </a:t>
            </a:r>
            <a:r>
              <a:rPr lang="en-US" sz="4000" dirty="0" smtClean="0"/>
              <a:t>context Climate Change, Disasters and </a:t>
            </a:r>
            <a:r>
              <a:rPr lang="en-US" sz="4000" dirty="0" smtClean="0"/>
              <a:t> </a:t>
            </a:r>
            <a:r>
              <a:rPr lang="en-US" sz="4000" dirty="0" smtClean="0"/>
              <a:t>Conflict </a:t>
            </a:r>
          </a:p>
          <a:p>
            <a:pPr marL="118872" indent="0" algn="ctr">
              <a:buNone/>
            </a:pPr>
            <a:endParaRPr lang="en-US" sz="4000" dirty="0"/>
          </a:p>
          <a:p>
            <a:pPr marL="118872" indent="0" algn="ctr">
              <a:buNone/>
            </a:pPr>
            <a:r>
              <a:rPr lang="en-US" sz="4000" dirty="0" smtClean="0"/>
              <a:t>Perspectives </a:t>
            </a:r>
            <a:r>
              <a:rPr lang="en-US" sz="4000" dirty="0" smtClean="0"/>
              <a:t>from– Ethiopia</a:t>
            </a:r>
          </a:p>
          <a:p>
            <a:pPr marL="118872" indent="0" algn="ctr">
              <a:buNone/>
            </a:pPr>
            <a:endParaRPr lang="en-US" sz="4000" dirty="0" smtClean="0"/>
          </a:p>
          <a:p>
            <a:pPr marL="118872" indent="0" algn="ctr">
              <a:buNone/>
            </a:pPr>
            <a:r>
              <a:rPr lang="en-US" sz="2400" dirty="0" smtClean="0"/>
              <a:t>Mo Hassan and Nina M. Birkeland</a:t>
            </a:r>
            <a:endParaRPr lang="en-US" sz="2400" dirty="0" smtClean="0"/>
          </a:p>
          <a:p>
            <a:pPr marL="118872" indent="0" algn="ctr">
              <a:buNone/>
            </a:pPr>
            <a:endParaRPr lang="en-US" sz="2400" dirty="0"/>
          </a:p>
          <a:p>
            <a:pPr marL="118872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518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NRC </a:t>
            </a:r>
            <a:r>
              <a:rPr lang="en-US" dirty="0" smtClean="0"/>
              <a:t>do </a:t>
            </a:r>
            <a:r>
              <a:rPr lang="en-US" dirty="0" smtClean="0"/>
              <a:t>differently: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62560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7600443"/>
              </p:ext>
            </p:extLst>
          </p:nvPr>
        </p:nvGraphicFramePr>
        <p:xfrm>
          <a:off x="1763688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513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 has demonstrable effect on </a:t>
            </a:r>
            <a:r>
              <a:rPr lang="en-US" dirty="0" smtClean="0"/>
              <a:t>disaster and conflict </a:t>
            </a:r>
            <a:r>
              <a:rPr lang="en-US" dirty="0" smtClean="0"/>
              <a:t>that leads to displacement – The storm!</a:t>
            </a:r>
          </a:p>
          <a:p>
            <a:r>
              <a:rPr lang="en-US" dirty="0" smtClean="0"/>
              <a:t>Multiple internal movement/adjustment precede the mass displacement – There is lead time to respond</a:t>
            </a:r>
          </a:p>
          <a:p>
            <a:r>
              <a:rPr lang="en-US" dirty="0" smtClean="0"/>
              <a:t>Focus should be on prevention and resilience building – DRR principles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89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in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Ethiopia population is close to 100 million</a:t>
            </a:r>
          </a:p>
          <a:p>
            <a:r>
              <a:rPr lang="en-US" dirty="0" smtClean="0"/>
              <a:t>Hosts over 1.3 million refugees and IDPs</a:t>
            </a:r>
          </a:p>
          <a:p>
            <a:r>
              <a:rPr lang="en-US" dirty="0" smtClean="0"/>
              <a:t>Recovering from the worst drought in 50 years – El Nino attributed</a:t>
            </a:r>
          </a:p>
          <a:p>
            <a:r>
              <a:rPr lang="en-US" dirty="0" smtClean="0"/>
              <a:t>Threatened by climate change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02639"/>
            <a:ext cx="3408115" cy="19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63" y="4302318"/>
            <a:ext cx="3334380" cy="19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007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climate change </a:t>
            </a:r>
            <a:r>
              <a:rPr lang="en-US" dirty="0" smtClean="0"/>
              <a:t>affects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556793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 5 million population</a:t>
            </a:r>
          </a:p>
          <a:p>
            <a:r>
              <a:rPr lang="en-US" dirty="0" smtClean="0"/>
              <a:t>Primary livelihoods</a:t>
            </a:r>
          </a:p>
          <a:p>
            <a:pPr lvl="1"/>
            <a:r>
              <a:rPr lang="en-US" dirty="0" smtClean="0"/>
              <a:t>Livestock 70%</a:t>
            </a:r>
          </a:p>
          <a:p>
            <a:pPr lvl="1"/>
            <a:r>
              <a:rPr lang="en-US" dirty="0" smtClean="0"/>
              <a:t>Subsistence agriculture 15%</a:t>
            </a:r>
          </a:p>
          <a:p>
            <a:r>
              <a:rPr lang="en-US" dirty="0" smtClean="0"/>
              <a:t>Changes in rainfall patterns lead to droughts</a:t>
            </a:r>
          </a:p>
          <a:p>
            <a:pPr lvl="1"/>
            <a:r>
              <a:rPr lang="en-US" dirty="0" smtClean="0"/>
              <a:t>Frequency and intensity of droughts </a:t>
            </a:r>
          </a:p>
          <a:p>
            <a:pPr lvl="1"/>
            <a:r>
              <a:rPr lang="en-US" dirty="0" smtClean="0"/>
              <a:t>Leads to conflict over resources – Pasture, water and </a:t>
            </a:r>
            <a:r>
              <a:rPr lang="en-US" dirty="0" smtClean="0"/>
              <a:t>land – causes conflict displacement</a:t>
            </a:r>
            <a:endParaRPr lang="en-US" dirty="0" smtClean="0"/>
          </a:p>
          <a:p>
            <a:pPr lvl="1"/>
            <a:r>
              <a:rPr lang="en-US" dirty="0" smtClean="0"/>
              <a:t>Causes </a:t>
            </a:r>
            <a:r>
              <a:rPr lang="en-US" dirty="0" smtClean="0"/>
              <a:t>disaster displacement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314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27984" y="250494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Drought </a:t>
            </a:r>
            <a:r>
              <a:rPr lang="en-US" dirty="0" err="1" smtClean="0"/>
              <a:t>efect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Faces of Displacement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1556792"/>
            <a:ext cx="9118492" cy="454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150" y="4936812"/>
            <a:ext cx="4327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New displacement in </a:t>
            </a:r>
            <a:r>
              <a:rPr lang="en-US" sz="2800" dirty="0" err="1" smtClean="0">
                <a:solidFill>
                  <a:schemeClr val="bg1"/>
                </a:solidFill>
              </a:rPr>
              <a:t>Annod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Resource based conflict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77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Faces of Displacement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1" y="1484255"/>
            <a:ext cx="8161669" cy="45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6939" y="1484255"/>
            <a:ext cx="50477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Children are Silent victims in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displacement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21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vulnerability loop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45363"/>
              </p:ext>
            </p:extLst>
          </p:nvPr>
        </p:nvGraphicFramePr>
        <p:xfrm>
          <a:off x="457200" y="1484785"/>
          <a:ext cx="8229600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79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intensity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 happens every 2-3 years instead of once a decade</a:t>
            </a:r>
          </a:p>
          <a:p>
            <a:r>
              <a:rPr lang="en-US" dirty="0" smtClean="0"/>
              <a:t>Humanitarian response address today’s needs only</a:t>
            </a:r>
          </a:p>
          <a:p>
            <a:r>
              <a:rPr lang="en-US" dirty="0" smtClean="0"/>
              <a:t>Next shock hits before community recovers to its previous levels</a:t>
            </a:r>
          </a:p>
          <a:p>
            <a:r>
              <a:rPr lang="en-US" dirty="0" smtClean="0"/>
              <a:t>Severity leads to total distraction</a:t>
            </a:r>
          </a:p>
          <a:p>
            <a:r>
              <a:rPr lang="en-US" dirty="0" smtClean="0"/>
              <a:t>Disaster risk reduction imperative</a:t>
            </a:r>
          </a:p>
        </p:txBody>
      </p:sp>
    </p:spTree>
    <p:extLst>
      <p:ext uri="{BB962C8B-B14F-4D97-AF65-F5344CB8AC3E}">
        <p14:creationId xmlns:p14="http://schemas.microsoft.com/office/powerpoint/2010/main" val="19073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to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alternative livelihoods – livestock headcount = wealth</a:t>
            </a:r>
          </a:p>
          <a:p>
            <a:r>
              <a:rPr lang="en-US" dirty="0" smtClean="0"/>
              <a:t>First attempt is to save by moving livestock to new area</a:t>
            </a:r>
          </a:p>
          <a:p>
            <a:r>
              <a:rPr lang="en-US" dirty="0" smtClean="0"/>
              <a:t>Multiple such movements happens and lead to conflict over resources</a:t>
            </a:r>
          </a:p>
          <a:p>
            <a:r>
              <a:rPr lang="en-US" dirty="0" smtClean="0"/>
              <a:t>Violence breaks out – leads to displacement</a:t>
            </a:r>
          </a:p>
          <a:p>
            <a:r>
              <a:rPr lang="en-US" dirty="0" smtClean="0"/>
              <a:t>Disaster risk reduction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7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coping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clan links – internal migration</a:t>
            </a:r>
          </a:p>
          <a:p>
            <a:r>
              <a:rPr lang="en-US" dirty="0" smtClean="0"/>
              <a:t>Diversify livelihoods – Charcoal</a:t>
            </a:r>
          </a:p>
          <a:p>
            <a:r>
              <a:rPr lang="en-US" dirty="0" smtClean="0"/>
              <a:t>Stretch available resources – skip meals</a:t>
            </a:r>
          </a:p>
          <a:p>
            <a:r>
              <a:rPr lang="en-US" dirty="0" smtClean="0"/>
              <a:t>Move to relief sites (IDP sites) – </a:t>
            </a:r>
          </a:p>
          <a:p>
            <a:r>
              <a:rPr lang="en-US" dirty="0" smtClean="0"/>
              <a:t>Move to urban </a:t>
            </a:r>
            <a:r>
              <a:rPr lang="en-US" dirty="0" smtClean="0"/>
              <a:t>centers </a:t>
            </a:r>
            <a:r>
              <a:rPr lang="en-US" dirty="0" smtClean="0"/>
              <a:t>– Beginning of intercontinental migration</a:t>
            </a:r>
          </a:p>
          <a:p>
            <a:r>
              <a:rPr lang="en-US" dirty="0" smtClean="0"/>
              <a:t>Use smuggling services to the Gulf or Europe</a:t>
            </a:r>
          </a:p>
          <a:p>
            <a:r>
              <a:rPr lang="en-US" dirty="0" smtClean="0"/>
              <a:t>Despair is absolute!</a:t>
            </a:r>
          </a:p>
        </p:txBody>
      </p:sp>
    </p:spTree>
    <p:extLst>
      <p:ext uri="{BB962C8B-B14F-4D97-AF65-F5344CB8AC3E}">
        <p14:creationId xmlns:p14="http://schemas.microsoft.com/office/powerpoint/2010/main" val="3932039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354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The Gathering Storm</vt:lpstr>
      <vt:lpstr>Displacement in Ethiopia</vt:lpstr>
      <vt:lpstr>How climate change affects</vt:lpstr>
      <vt:lpstr>Faces of Displacement </vt:lpstr>
      <vt:lpstr>Faces of Displacement </vt:lpstr>
      <vt:lpstr>Climate vulnerability loop</vt:lpstr>
      <vt:lpstr>Frequency and intensity</vt:lpstr>
      <vt:lpstr>Climate change to conflict</vt:lpstr>
      <vt:lpstr>Existing coping strategies</vt:lpstr>
      <vt:lpstr>NRC do differently:</vt:lpstr>
      <vt:lpstr>Key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Gathering storm: Displacement in the context of conflict and climate change  A field perspective - Ethiopia</dc:title>
  <dc:creator>NRC Staff</dc:creator>
  <cp:lastModifiedBy>Nina M. Birkeland NRC</cp:lastModifiedBy>
  <cp:revision>29</cp:revision>
  <dcterms:created xsi:type="dcterms:W3CDTF">2016-10-20T02:37:27Z</dcterms:created>
  <dcterms:modified xsi:type="dcterms:W3CDTF">2016-11-10T12:05:11Z</dcterms:modified>
</cp:coreProperties>
</file>