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7" r:id="rId4"/>
  </p:sldMasterIdLst>
  <p:notesMasterIdLst>
    <p:notesMasterId r:id="rId18"/>
  </p:notesMasterIdLst>
  <p:handoutMasterIdLst>
    <p:handoutMasterId r:id="rId19"/>
  </p:handoutMasterIdLst>
  <p:sldIdLst>
    <p:sldId id="294" r:id="rId5"/>
    <p:sldId id="370" r:id="rId6"/>
    <p:sldId id="372" r:id="rId7"/>
    <p:sldId id="373" r:id="rId8"/>
    <p:sldId id="361" r:id="rId9"/>
    <p:sldId id="362" r:id="rId10"/>
    <p:sldId id="379" r:id="rId11"/>
    <p:sldId id="378" r:id="rId12"/>
    <p:sldId id="377" r:id="rId13"/>
    <p:sldId id="374" r:id="rId14"/>
    <p:sldId id="375" r:id="rId15"/>
    <p:sldId id="376" r:id="rId16"/>
    <p:sldId id="286" r:id="rId17"/>
  </p:sldIdLst>
  <p:sldSz cx="9144000" cy="6858000" type="screen4x3"/>
  <p:notesSz cx="7315200" cy="9601200"/>
  <p:custDataLst>
    <p:tags r:id="rId20"/>
  </p:custDataLst>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3914">
          <p15:clr>
            <a:srgbClr val="A4A3A4"/>
          </p15:clr>
        </p15:guide>
        <p15:guide id="2" orient="horz" pos="3773">
          <p15:clr>
            <a:srgbClr val="A4A3A4"/>
          </p15:clr>
        </p15:guide>
        <p15:guide id="3" orient="horz" pos="916">
          <p15:clr>
            <a:srgbClr val="A4A3A4"/>
          </p15:clr>
        </p15:guide>
        <p15:guide id="4" orient="horz" pos="3566">
          <p15:clr>
            <a:srgbClr val="A4A3A4"/>
          </p15:clr>
        </p15:guide>
        <p15:guide id="5" orient="horz" pos="235">
          <p15:clr>
            <a:srgbClr val="A4A3A4"/>
          </p15:clr>
        </p15:guide>
        <p15:guide id="6" pos="5465">
          <p15:clr>
            <a:srgbClr val="A4A3A4"/>
          </p15:clr>
        </p15:guide>
        <p15:guide id="7" pos="2927">
          <p15:clr>
            <a:srgbClr val="A4A3A4"/>
          </p15:clr>
        </p15:guide>
        <p15:guide id="8" pos="287">
          <p15:clr>
            <a:srgbClr val="A4A3A4"/>
          </p15:clr>
        </p15:guide>
        <p15:guide id="9" pos="2818">
          <p15:clr>
            <a:srgbClr val="A4A3A4"/>
          </p15:clr>
        </p15:guide>
      </p15:sldGuideLst>
    </p:ext>
    <p:ext uri="{2D200454-40CA-4A62-9FC3-DE9A4176ACB9}">
      <p15:notesGuideLst xmlns=""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liot Diringer" initials="ED"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6670"/>
    <a:srgbClr val="FFC627"/>
    <a:srgbClr val="8C1D40"/>
    <a:srgbClr val="052D56"/>
    <a:srgbClr val="919191"/>
    <a:srgbClr val="8AACBC"/>
    <a:srgbClr val="033464"/>
    <a:srgbClr val="033064"/>
    <a:srgbClr val="0333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868" autoAdjust="0"/>
    <p:restoredTop sz="99629" autoAdjust="0"/>
  </p:normalViewPr>
  <p:slideViewPr>
    <p:cSldViewPr snapToGrid="0">
      <p:cViewPr>
        <p:scale>
          <a:sx n="76" d="100"/>
          <a:sy n="76" d="100"/>
        </p:scale>
        <p:origin x="-270" y="-966"/>
      </p:cViewPr>
      <p:guideLst>
        <p:guide orient="horz" pos="3914"/>
        <p:guide orient="horz" pos="3773"/>
        <p:guide orient="horz" pos="916"/>
        <p:guide orient="horz" pos="3566"/>
        <p:guide orient="horz" pos="235"/>
        <p:guide pos="5465"/>
        <p:guide pos="2927"/>
        <p:guide pos="287"/>
        <p:guide pos="2818"/>
      </p:guideLst>
    </p:cSldViewPr>
  </p:slideViewPr>
  <p:outlineViewPr>
    <p:cViewPr>
      <p:scale>
        <a:sx n="33" d="100"/>
        <a:sy n="33" d="100"/>
      </p:scale>
      <p:origin x="0" y="0"/>
    </p:cViewPr>
  </p:outlineViewPr>
  <p:notesTextViewPr>
    <p:cViewPr>
      <p:scale>
        <a:sx n="3" d="2"/>
        <a:sy n="3" d="2"/>
      </p:scale>
      <p:origin x="0" y="0"/>
    </p:cViewPr>
  </p:notesTextViewPr>
  <p:sorterViewPr>
    <p:cViewPr>
      <p:scale>
        <a:sx n="171" d="100"/>
        <a:sy n="171" d="100"/>
      </p:scale>
      <p:origin x="0" y="1920"/>
    </p:cViewPr>
  </p:sorterViewPr>
  <p:notesViewPr>
    <p:cSldViewPr snapToGrid="0" snapToObjects="1">
      <p:cViewPr>
        <p:scale>
          <a:sx n="99" d="100"/>
          <a:sy n="99" d="100"/>
        </p:scale>
        <p:origin x="-2080" y="3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5747" tIns="47873" rIns="95747" bIns="47873" rtlCol="0"/>
          <a:lstStyle>
            <a:lvl1pPr algn="r" fontAlgn="auto">
              <a:spcBef>
                <a:spcPts val="0"/>
              </a:spcBef>
              <a:spcAft>
                <a:spcPts val="0"/>
              </a:spcAft>
              <a:defRPr sz="1300" smtClean="0">
                <a:latin typeface="+mn-lt"/>
              </a:defRPr>
            </a:lvl1pPr>
          </a:lstStyle>
          <a:p>
            <a:pPr>
              <a:defRPr/>
            </a:pPr>
            <a:fld id="{AEF9E800-7842-4CAC-BBE5-3041F52F8ECA}" type="datetimeFigureOut">
              <a:rPr lang="en-US"/>
              <a:pPr>
                <a:defRPr/>
              </a:pPr>
              <a:t>11/17/2016</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5747" tIns="47873" rIns="95747" bIns="47873" rtlCol="0" anchor="b"/>
          <a:lstStyle>
            <a:lvl1pPr algn="l" fontAlgn="auto">
              <a:spcBef>
                <a:spcPts val="0"/>
              </a:spcBef>
              <a:spcAft>
                <a:spcPts val="0"/>
              </a:spcAft>
              <a:defRPr sz="1300">
                <a:latin typeface="+mn-lt"/>
              </a:defRPr>
            </a:lvl1pPr>
          </a:lstStyle>
          <a:p>
            <a:pPr>
              <a:defRPr/>
            </a:pPr>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5747" tIns="47873" rIns="95747" bIns="47873" rtlCol="0" anchor="b"/>
          <a:lstStyle>
            <a:lvl1pPr algn="r" fontAlgn="auto">
              <a:spcBef>
                <a:spcPts val="0"/>
              </a:spcBef>
              <a:spcAft>
                <a:spcPts val="0"/>
              </a:spcAft>
              <a:defRPr sz="1300" smtClean="0">
                <a:latin typeface="+mn-lt"/>
              </a:defRPr>
            </a:lvl1pPr>
          </a:lstStyle>
          <a:p>
            <a:pPr>
              <a:defRPr/>
            </a:pPr>
            <a:fld id="{43C986CF-72E3-48F7-9BBE-A4A86607D8DD}" type="slidenum">
              <a:rPr lang="en-US"/>
              <a:pPr>
                <a:defRPr/>
              </a:pPr>
              <a:t>‹#›</a:t>
            </a:fld>
            <a:endParaRPr lang="en-US"/>
          </a:p>
        </p:txBody>
      </p:sp>
    </p:spTree>
    <p:extLst>
      <p:ext uri="{BB962C8B-B14F-4D97-AF65-F5344CB8AC3E}">
        <p14:creationId xmlns:p14="http://schemas.microsoft.com/office/powerpoint/2010/main" val="16896545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747" tIns="47873" rIns="95747" bIns="47873"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5747" tIns="47873" rIns="95747" bIns="47873" rtlCol="0"/>
          <a:lstStyle>
            <a:lvl1pPr algn="r" fontAlgn="auto">
              <a:spcBef>
                <a:spcPts val="0"/>
              </a:spcBef>
              <a:spcAft>
                <a:spcPts val="0"/>
              </a:spcAft>
              <a:defRPr sz="1300" smtClean="0">
                <a:latin typeface="+mn-lt"/>
              </a:defRPr>
            </a:lvl1pPr>
          </a:lstStyle>
          <a:p>
            <a:pPr>
              <a:defRPr/>
            </a:pPr>
            <a:fld id="{8795C937-821F-47D4-BF0A-2C2319E3A518}" type="datetimeFigureOut">
              <a:rPr lang="en-US"/>
              <a:pPr>
                <a:defRPr/>
              </a:pPr>
              <a:t>11/17/2016</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5747" tIns="47873" rIns="95747" bIns="47873" rtlCol="0" anchor="ctr"/>
          <a:lstStyle/>
          <a:p>
            <a:pPr lvl="0"/>
            <a:endParaRPr lang="en-US" noProof="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5747" tIns="47873" rIns="95747" bIns="4787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19474"/>
            <a:ext cx="3169920" cy="480060"/>
          </a:xfrm>
          <a:prstGeom prst="rect">
            <a:avLst/>
          </a:prstGeom>
        </p:spPr>
        <p:txBody>
          <a:bodyPr vert="horz" lIns="95747" tIns="47873" rIns="95747" bIns="47873"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5747" tIns="47873" rIns="95747" bIns="47873" rtlCol="0" anchor="b"/>
          <a:lstStyle>
            <a:lvl1pPr algn="r" fontAlgn="auto">
              <a:spcBef>
                <a:spcPts val="0"/>
              </a:spcBef>
              <a:spcAft>
                <a:spcPts val="0"/>
              </a:spcAft>
              <a:defRPr sz="1300" smtClean="0">
                <a:latin typeface="+mn-lt"/>
              </a:defRPr>
            </a:lvl1pPr>
          </a:lstStyle>
          <a:p>
            <a:pPr>
              <a:defRPr/>
            </a:pPr>
            <a:fld id="{0A8471F0-BB73-4CB0-B23A-8F498F717AA5}" type="slidenum">
              <a:rPr lang="en-US"/>
              <a:pPr>
                <a:defRPr/>
              </a:pPr>
              <a:t>‹#›</a:t>
            </a:fld>
            <a:endParaRPr lang="en-US"/>
          </a:p>
        </p:txBody>
      </p:sp>
    </p:spTree>
    <p:extLst>
      <p:ext uri="{BB962C8B-B14F-4D97-AF65-F5344CB8AC3E}">
        <p14:creationId xmlns:p14="http://schemas.microsoft.com/office/powerpoint/2010/main" val="103629523"/>
      </p:ext>
    </p:extLst>
  </p:cSld>
  <p:clrMap bg1="lt1" tx1="dk1" bg2="lt2" tx2="dk2" accent1="accent1" accent2="accent2" accent3="accent3" accent4="accent4" accent5="accent5" accent6="accent6" hlink="hlink" folHlink="folHlink"/>
  <p:hf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0A8471F0-BB73-4CB0-B23A-8F498F717AA5}" type="slidenum">
              <a:rPr lang="en-US" smtClean="0"/>
              <a:pPr>
                <a:defRPr/>
              </a:pPr>
              <a:t>1</a:t>
            </a:fld>
            <a:endParaRPr lang="en-US"/>
          </a:p>
        </p:txBody>
      </p:sp>
    </p:spTree>
    <p:extLst>
      <p:ext uri="{BB962C8B-B14F-4D97-AF65-F5344CB8AC3E}">
        <p14:creationId xmlns:p14="http://schemas.microsoft.com/office/powerpoint/2010/main" val="4252892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25" indent="-181225">
              <a:buFont typeface="Arial" panose="020B0604020202020204" pitchFamily="34" charset="0"/>
              <a:buChar char="•"/>
            </a:pPr>
            <a:r>
              <a:rPr lang="en-US" dirty="0"/>
              <a:t>With that background in mind, let me turn to how the issue of legal bindingness was addressed in the Paris Agreement</a:t>
            </a:r>
            <a:r>
              <a:rPr lang="en-US" dirty="0" smtClean="0"/>
              <a:t>.</a:t>
            </a:r>
          </a:p>
          <a:p>
            <a:pPr marL="181225" indent="-181225">
              <a:buFont typeface="Arial" panose="020B0604020202020204" pitchFamily="34" charset="0"/>
              <a:buChar char="•"/>
            </a:pPr>
            <a:r>
              <a:rPr lang="en-US" dirty="0" smtClean="0"/>
              <a:t>And here, it’s important initially to distinguish two issues</a:t>
            </a:r>
          </a:p>
          <a:p>
            <a:pPr marL="664488" lvl="1" indent="-181225">
              <a:buFont typeface="Arial" panose="020B0604020202020204" pitchFamily="34" charset="0"/>
              <a:buChar char="•"/>
            </a:pPr>
            <a:r>
              <a:rPr lang="en-US" dirty="0" smtClean="0"/>
              <a:t>First, the legal character of the Paris Agreement as a whole.</a:t>
            </a:r>
          </a:p>
          <a:p>
            <a:pPr marL="664488" lvl="1" indent="-181225">
              <a:buFont typeface="Arial" panose="020B0604020202020204" pitchFamily="34" charset="0"/>
              <a:buChar char="•"/>
            </a:pPr>
            <a:r>
              <a:rPr lang="en-US" dirty="0" smtClean="0"/>
              <a:t>And second, the legal character of particular provisions in Paris:  which provisions were formulated as legal obligations and which were formulated as recommendations.</a:t>
            </a:r>
          </a:p>
          <a:p>
            <a:pPr marL="1138742" lvl="2" indent="-181225">
              <a:buFont typeface="Arial" panose="020B0604020202020204" pitchFamily="34" charset="0"/>
              <a:buChar char="•"/>
            </a:pPr>
            <a:r>
              <a:rPr lang="en-US" sz="1300" dirty="0"/>
              <a:t>Generally, this question is determined by the choice of verb:</a:t>
            </a:r>
          </a:p>
          <a:p>
            <a:pPr marL="1268569" lvl="2" indent="-302040">
              <a:buFont typeface="Arial" panose="020B0604020202020204" pitchFamily="34" charset="0"/>
              <a:buChar char="•"/>
            </a:pPr>
            <a:r>
              <a:rPr lang="en-US" sz="1300" dirty="0"/>
              <a:t>The verb “shall” is used to denote a legal obligation</a:t>
            </a:r>
          </a:p>
          <a:p>
            <a:pPr marL="1268569" lvl="2" indent="-302040">
              <a:buFont typeface="Arial" panose="020B0604020202020204" pitchFamily="34" charset="0"/>
              <a:buChar char="•"/>
            </a:pPr>
            <a:r>
              <a:rPr lang="en-US" sz="1300" dirty="0"/>
              <a:t>And “should” is used to denote a recommendation.</a:t>
            </a:r>
            <a:endParaRPr lang="en-US" dirty="0"/>
          </a:p>
          <a:p>
            <a:endParaRPr lang="en-US" dirty="0"/>
          </a:p>
        </p:txBody>
      </p:sp>
      <p:sp>
        <p:nvSpPr>
          <p:cNvPr id="4" name="Slide Number Placeholder 3"/>
          <p:cNvSpPr>
            <a:spLocks noGrp="1"/>
          </p:cNvSpPr>
          <p:nvPr>
            <p:ph type="sldNum" sz="quarter" idx="10"/>
          </p:nvPr>
        </p:nvSpPr>
        <p:spPr/>
        <p:txBody>
          <a:bodyPr/>
          <a:lstStyle/>
          <a:p>
            <a:fld id="{75067FF5-6AA4-3841-91B5-747D5BE6CCD9}" type="slidenum">
              <a:rPr lang="en-US" smtClean="0"/>
              <a:t>2</a:t>
            </a:fld>
            <a:endParaRPr lang="en-US"/>
          </a:p>
        </p:txBody>
      </p:sp>
    </p:spTree>
    <p:extLst>
      <p:ext uri="{BB962C8B-B14F-4D97-AF65-F5344CB8AC3E}">
        <p14:creationId xmlns:p14="http://schemas.microsoft.com/office/powerpoint/2010/main" val="3909276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25" indent="-181225">
              <a:buFont typeface="Arial" panose="020B0604020202020204" pitchFamily="34" charset="0"/>
              <a:buChar char="•"/>
            </a:pPr>
            <a:r>
              <a:rPr lang="en-US" dirty="0" smtClean="0"/>
              <a:t>On mitigation, this issue was resolved largely in favor of including only procedural obligations.</a:t>
            </a:r>
          </a:p>
          <a:p>
            <a:pPr marL="181225" indent="-181225">
              <a:buFont typeface="Arial" panose="020B0604020202020204" pitchFamily="34" charset="0"/>
              <a:buChar char="•"/>
            </a:pPr>
            <a:r>
              <a:rPr lang="en-US" dirty="0" smtClean="0"/>
              <a:t>Countries have obligations:</a:t>
            </a:r>
          </a:p>
          <a:p>
            <a:pPr marL="664488" lvl="1" indent="-181225">
              <a:buFont typeface="Arial" panose="020B0604020202020204" pitchFamily="34" charset="0"/>
              <a:buChar char="•"/>
            </a:pPr>
            <a:r>
              <a:rPr lang="en-US" dirty="0" smtClean="0"/>
              <a:t>To prepare, communicate and maintain an  NDC</a:t>
            </a:r>
          </a:p>
          <a:p>
            <a:pPr marL="664488" lvl="1" indent="-181225">
              <a:buFont typeface="Arial" panose="020B0604020202020204" pitchFamily="34" charset="0"/>
              <a:buChar char="•"/>
            </a:pPr>
            <a:r>
              <a:rPr lang="en-US" dirty="0" smtClean="0"/>
              <a:t>To provide information relating to their NDC and their progress in implementing it</a:t>
            </a:r>
          </a:p>
          <a:p>
            <a:pPr marL="664488" lvl="1" indent="-181225">
              <a:buFont typeface="Arial" panose="020B0604020202020204" pitchFamily="34" charset="0"/>
              <a:buChar char="•"/>
            </a:pPr>
            <a:r>
              <a:rPr lang="en-US" dirty="0" smtClean="0"/>
              <a:t>And to communicate a successive NDC every 5 years that represents a progression beyond the party’s existing NDC,</a:t>
            </a:r>
          </a:p>
          <a:p>
            <a:pPr marL="181225" indent="-181225">
              <a:buFont typeface="Arial" panose="020B0604020202020204" pitchFamily="34" charset="0"/>
              <a:buChar char="•"/>
            </a:pPr>
            <a:r>
              <a:rPr lang="en-US" dirty="0" smtClean="0"/>
              <a:t>The only substantive obligation is to pursue mitigation measures, but this obligation already exists under the Framework Convention.</a:t>
            </a:r>
          </a:p>
          <a:p>
            <a:pPr marL="181225" indent="-181225">
              <a:buFont typeface="Arial" panose="020B0604020202020204" pitchFamily="34" charset="0"/>
              <a:buChar char="•"/>
            </a:pPr>
            <a:r>
              <a:rPr lang="en-US" dirty="0" smtClean="0"/>
              <a:t>In contrast, some important elements of the mitigation provision are not legally binding:</a:t>
            </a:r>
          </a:p>
          <a:p>
            <a:pPr marL="664488" lvl="1" indent="-181225">
              <a:buFont typeface="Arial" panose="020B0604020202020204" pitchFamily="34" charset="0"/>
              <a:buChar char="•"/>
            </a:pPr>
            <a:r>
              <a:rPr lang="en-US" dirty="0" smtClean="0"/>
              <a:t>First, countries’ NDCs are not legally binding.  In other words, they are not like the Kyoto Protocol emission targets, which created legal obligations.</a:t>
            </a:r>
          </a:p>
          <a:p>
            <a:pPr marL="1147753" lvl="2" indent="-181225">
              <a:buFont typeface="Arial" panose="020B0604020202020204" pitchFamily="34" charset="0"/>
              <a:buChar char="•"/>
            </a:pPr>
            <a:r>
              <a:rPr lang="en-US" dirty="0" smtClean="0"/>
              <a:t>Under the Paris Agreement, countries are to pursue mitigation measures aimed at achieving the objectives of their contributions.</a:t>
            </a:r>
          </a:p>
          <a:p>
            <a:pPr marL="1147753" lvl="2" indent="-181225">
              <a:buFont typeface="Arial" panose="020B0604020202020204" pitchFamily="34" charset="0"/>
              <a:buChar char="•"/>
            </a:pPr>
            <a:r>
              <a:rPr lang="en-US" dirty="0" smtClean="0"/>
              <a:t>But they have no obligation to actually achieve their NDC.</a:t>
            </a:r>
          </a:p>
          <a:p>
            <a:pPr marL="664488" lvl="1" indent="-181225">
              <a:buFont typeface="Arial" panose="020B0604020202020204" pitchFamily="34" charset="0"/>
              <a:buChar char="•"/>
            </a:pPr>
            <a:r>
              <a:rPr lang="en-US" dirty="0" smtClean="0"/>
              <a:t>Second, the agreement provides that developed countries should take the lead by communicating economy-side absolute emission targets and all countries should strive to formulate and communicate long-term low emission strategies.  But these are only recommendations, as indicated by the use of the term “should”.   This was the final issue to be resolved in Paris.</a:t>
            </a:r>
            <a:endParaRPr lang="en-US" dirty="0"/>
          </a:p>
        </p:txBody>
      </p:sp>
      <p:sp>
        <p:nvSpPr>
          <p:cNvPr id="4" name="Slide Number Placeholder 3"/>
          <p:cNvSpPr>
            <a:spLocks noGrp="1"/>
          </p:cNvSpPr>
          <p:nvPr>
            <p:ph type="sldNum" sz="quarter" idx="10"/>
          </p:nvPr>
        </p:nvSpPr>
        <p:spPr/>
        <p:txBody>
          <a:bodyPr/>
          <a:lstStyle/>
          <a:p>
            <a:fld id="{75067FF5-6AA4-3841-91B5-747D5BE6CCD9}" type="slidenum">
              <a:rPr lang="en-US" smtClean="0"/>
              <a:t>3</a:t>
            </a:fld>
            <a:endParaRPr lang="en-US"/>
          </a:p>
        </p:txBody>
      </p:sp>
    </p:spTree>
    <p:extLst>
      <p:ext uri="{BB962C8B-B14F-4D97-AF65-F5344CB8AC3E}">
        <p14:creationId xmlns:p14="http://schemas.microsoft.com/office/powerpoint/2010/main" val="3154543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25" indent="-181225">
              <a:buFont typeface="Arial" panose="020B0604020202020204" pitchFamily="34" charset="0"/>
              <a:buChar char="•"/>
            </a:pPr>
            <a:r>
              <a:rPr lang="en-US" dirty="0" smtClean="0"/>
              <a:t>On adaptation and finance, most of the provisions in the Paris Agreement are not legally –binding.  The Agreement provides:</a:t>
            </a:r>
          </a:p>
          <a:p>
            <a:pPr marL="664488" lvl="1" indent="-181225">
              <a:buFont typeface="Arial" panose="020B0604020202020204" pitchFamily="34" charset="0"/>
              <a:buChar char="•"/>
            </a:pPr>
            <a:r>
              <a:rPr lang="en-US" dirty="0" smtClean="0"/>
              <a:t>That parties should strengthen cooperation on adaptation actions</a:t>
            </a:r>
          </a:p>
          <a:p>
            <a:pPr marL="664488" lvl="1" indent="-181225">
              <a:buFont typeface="Arial" panose="020B0604020202020204" pitchFamily="34" charset="0"/>
              <a:buChar char="•"/>
            </a:pPr>
            <a:r>
              <a:rPr lang="en-US" dirty="0" smtClean="0"/>
              <a:t>That </a:t>
            </a:r>
            <a:r>
              <a:rPr lang="en-US" dirty="0"/>
              <a:t> </a:t>
            </a:r>
            <a:r>
              <a:rPr lang="en-US" dirty="0" smtClean="0"/>
              <a:t>parties should submit adaptation communications</a:t>
            </a:r>
          </a:p>
          <a:p>
            <a:pPr marL="664488" lvl="1" indent="-181225">
              <a:buFont typeface="Arial" panose="020B0604020202020204" pitchFamily="34" charset="0"/>
              <a:buChar char="•"/>
            </a:pPr>
            <a:r>
              <a:rPr lang="en-US" dirty="0" smtClean="0"/>
              <a:t>And that developed countries should take the lead in mobilizing climate finance</a:t>
            </a:r>
          </a:p>
          <a:p>
            <a:pPr marL="181225" indent="-181225">
              <a:buFont typeface="Arial" panose="020B0604020202020204" pitchFamily="34" charset="0"/>
              <a:buChar char="•"/>
            </a:pPr>
            <a:r>
              <a:rPr lang="en-US" dirty="0" smtClean="0"/>
              <a:t>Plus, the Agreement encourages other parties to provide financial resources on a voluntary basis.</a:t>
            </a:r>
          </a:p>
          <a:p>
            <a:pPr marL="181225" indent="-181225">
              <a:buFont typeface="Arial" panose="020B0604020202020204" pitchFamily="34" charset="0"/>
              <a:buChar char="•"/>
            </a:pPr>
            <a:r>
              <a:rPr lang="en-US" dirty="0" smtClean="0"/>
              <a:t>But none of these are legal obligations</a:t>
            </a:r>
          </a:p>
          <a:p>
            <a:pPr marL="181225" indent="-181225">
              <a:buFont typeface="Arial" panose="020B0604020202020204" pitchFamily="34" charset="0"/>
              <a:buChar char="•"/>
            </a:pPr>
            <a:r>
              <a:rPr lang="en-US" dirty="0" smtClean="0"/>
              <a:t>The only legal obligation relating to adaptation is that Parties engage in adaptation planning processes -- although this obligation is qualified by the phrase, “as appropriate”</a:t>
            </a:r>
          </a:p>
          <a:p>
            <a:pPr marL="181225" indent="-181225">
              <a:buFont typeface="Arial" panose="020B0604020202020204" pitchFamily="34" charset="0"/>
              <a:buChar char="•"/>
            </a:pPr>
            <a:r>
              <a:rPr lang="en-US" dirty="0" smtClean="0"/>
              <a:t>And the only legal obligations relating to finance are that developed country parties are to provide finance and to report biennially.  But only the reporting requirement is new.  The Paris Agreement makes clear that the commitment to provide financial resources is </a:t>
            </a:r>
            <a:r>
              <a:rPr lang="en-US" dirty="0"/>
              <a:t>s</a:t>
            </a:r>
            <a:r>
              <a:rPr lang="en-US" dirty="0" smtClean="0"/>
              <a:t>imply a “continuation” of developed country parties’ existing obligations under the UNFCCC.</a:t>
            </a:r>
          </a:p>
        </p:txBody>
      </p:sp>
      <p:sp>
        <p:nvSpPr>
          <p:cNvPr id="4" name="Slide Number Placeholder 3"/>
          <p:cNvSpPr>
            <a:spLocks noGrp="1"/>
          </p:cNvSpPr>
          <p:nvPr>
            <p:ph type="sldNum" sz="quarter" idx="10"/>
          </p:nvPr>
        </p:nvSpPr>
        <p:spPr/>
        <p:txBody>
          <a:bodyPr/>
          <a:lstStyle/>
          <a:p>
            <a:fld id="{75067FF5-6AA4-3841-91B5-747D5BE6CCD9}" type="slidenum">
              <a:rPr lang="en-US" smtClean="0"/>
              <a:t>4</a:t>
            </a:fld>
            <a:endParaRPr lang="en-US"/>
          </a:p>
        </p:txBody>
      </p:sp>
    </p:spTree>
    <p:extLst>
      <p:ext uri="{BB962C8B-B14F-4D97-AF65-F5344CB8AC3E}">
        <p14:creationId xmlns:p14="http://schemas.microsoft.com/office/powerpoint/2010/main" val="17185240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40" indent="-181240">
              <a:buFont typeface="Arial"/>
              <a:buChar char="•"/>
            </a:pPr>
            <a:r>
              <a:rPr lang="en-US" dirty="0" smtClean="0"/>
              <a:t>Five</a:t>
            </a:r>
            <a:r>
              <a:rPr lang="en-US" baseline="0" dirty="0" smtClean="0"/>
              <a:t> key issues</a:t>
            </a:r>
          </a:p>
          <a:p>
            <a:pPr marL="664546" lvl="1" indent="-181240">
              <a:buFont typeface="Arial"/>
              <a:buChar char="•"/>
            </a:pPr>
            <a:r>
              <a:rPr lang="en-US" baseline="0" dirty="0" smtClean="0"/>
              <a:t>First, who is the addressee of potential rules?  Are the rules to govern what the parties do?  What information they provide with their NDCs?  How they account for their NDCs?</a:t>
            </a:r>
          </a:p>
          <a:p>
            <a:pPr marL="664546" lvl="1" indent="-181240">
              <a:buFont typeface="Arial"/>
              <a:buChar char="•"/>
            </a:pPr>
            <a:r>
              <a:rPr lang="en-US" baseline="0" dirty="0" smtClean="0"/>
              <a:t>Second, does the PA require the CMA to act?  </a:t>
            </a:r>
          </a:p>
          <a:p>
            <a:pPr marL="664546" lvl="1" indent="-181240">
              <a:buFont typeface="Arial"/>
              <a:buChar char="•"/>
            </a:pPr>
            <a:r>
              <a:rPr lang="en-US" baseline="0" dirty="0" smtClean="0"/>
              <a:t>Third, what if the CMA doesn’t act?  What is the default?  Are parties free to interpret the PA on </a:t>
            </a:r>
            <a:r>
              <a:rPr lang="en-US" baseline="0" dirty="0" err="1" smtClean="0"/>
              <a:t>ther</a:t>
            </a:r>
            <a:r>
              <a:rPr lang="en-US" baseline="0" dirty="0" smtClean="0"/>
              <a:t> own?  Can they apply their own rule?  Or are not able to do anything?</a:t>
            </a:r>
          </a:p>
          <a:p>
            <a:pPr marL="1147852" lvl="2" indent="-181240">
              <a:buFont typeface="Arial"/>
              <a:buChar char="•"/>
            </a:pPr>
            <a:r>
              <a:rPr lang="en-US" baseline="0" dirty="0" smtClean="0"/>
              <a:t>What if no agreement on rules to avoid double-counting of international transferred mitigation accounting?  Are transfers possible or not?</a:t>
            </a:r>
          </a:p>
          <a:p>
            <a:pPr marL="664546" lvl="1" indent="-181240">
              <a:buFont typeface="Arial"/>
              <a:buChar char="•"/>
            </a:pPr>
            <a:r>
              <a:rPr lang="en-US" baseline="0" dirty="0" smtClean="0"/>
              <a:t>Fourth, what is the legal status of rules?  Are they mandatory or not?</a:t>
            </a:r>
          </a:p>
          <a:p>
            <a:pPr marL="664546" lvl="1" indent="-181240">
              <a:buFont typeface="Arial"/>
              <a:buChar char="•"/>
            </a:pPr>
            <a:r>
              <a:rPr lang="en-US" baseline="0" dirty="0" smtClean="0"/>
              <a:t>Finally, fifth, how much discretion do they leave to the parties?</a:t>
            </a:r>
            <a:endParaRPr lang="en-US" dirty="0" smtClean="0"/>
          </a:p>
        </p:txBody>
      </p:sp>
      <p:sp>
        <p:nvSpPr>
          <p:cNvPr id="4" name="Slide Number Placeholder 3"/>
          <p:cNvSpPr>
            <a:spLocks noGrp="1"/>
          </p:cNvSpPr>
          <p:nvPr>
            <p:ph type="sldNum" sz="quarter" idx="10"/>
          </p:nvPr>
        </p:nvSpPr>
        <p:spPr/>
        <p:txBody>
          <a:bodyPr/>
          <a:lstStyle/>
          <a:p>
            <a:fld id="{033FFA5B-A9C2-4D42-A726-1BC9F9A88E0D}" type="slidenum">
              <a:rPr lang="en-US" smtClean="0"/>
              <a:t>6</a:t>
            </a:fld>
            <a:endParaRPr lang="en-US"/>
          </a:p>
        </p:txBody>
      </p:sp>
    </p:spTree>
    <p:extLst>
      <p:ext uri="{BB962C8B-B14F-4D97-AF65-F5344CB8AC3E}">
        <p14:creationId xmlns:p14="http://schemas.microsoft.com/office/powerpoint/2010/main" val="610926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A8471F0-BB73-4CB0-B23A-8F498F717AA5}" type="slidenum">
              <a:rPr lang="en-US" smtClean="0"/>
              <a:pPr>
                <a:defRPr/>
              </a:pPr>
              <a:t>13</a:t>
            </a:fld>
            <a:endParaRPr lang="en-US"/>
          </a:p>
        </p:txBody>
      </p:sp>
    </p:spTree>
    <p:extLst>
      <p:ext uri="{BB962C8B-B14F-4D97-AF65-F5344CB8AC3E}">
        <p14:creationId xmlns:p14="http://schemas.microsoft.com/office/powerpoint/2010/main" val="144491392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3.xml"/><Relationship Id="rId7" Type="http://schemas.openxmlformats.org/officeDocument/2006/relationships/image" Target="../media/image2.emf"/><Relationship Id="rId2" Type="http://schemas.openxmlformats.org/officeDocument/2006/relationships/tags" Target="../tags/tag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graphicFrame>
        <p:nvGraphicFramePr>
          <p:cNvPr id="22" name="Object 21" hidden="1"/>
          <p:cNvGraphicFramePr>
            <a:graphicFrameLocks noChangeAspect="1"/>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1352" name="think-cell Slide" r:id="rId6" imgW="360" imgH="360" progId="">
                  <p:embed/>
                </p:oleObj>
              </mc:Choice>
              <mc:Fallback>
                <p:oleObj name="think-cell Slide" r:id="rId6" imgW="360" imgH="360" progId="">
                  <p:embed/>
                  <p:pic>
                    <p:nvPicPr>
                      <p:cNvPr id="0" name="Picture 16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ctrTitle"/>
            <p:custDataLst>
              <p:tags r:id="rId3"/>
            </p:custDataLst>
          </p:nvPr>
        </p:nvSpPr>
        <p:spPr>
          <a:xfrm>
            <a:off x="977462" y="2172163"/>
            <a:ext cx="6553200" cy="1035957"/>
          </a:xfrm>
          <a:noFill/>
          <a:ln>
            <a:noFill/>
          </a:ln>
        </p:spPr>
        <p:txBody>
          <a:bodyPr>
            <a:noAutofit/>
          </a:bodyPr>
          <a:lstStyle>
            <a:lvl1pPr algn="ctr">
              <a:defRPr sz="5000" b="1" i="0">
                <a:solidFill>
                  <a:srgbClr val="8C1D40"/>
                </a:solidFi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hasCustomPrompt="1"/>
            <p:custDataLst>
              <p:tags r:id="rId4"/>
            </p:custDataLst>
          </p:nvPr>
        </p:nvSpPr>
        <p:spPr>
          <a:xfrm>
            <a:off x="2195739" y="3927818"/>
            <a:ext cx="5027612" cy="226745"/>
          </a:xfrm>
          <a:prstGeom prst="rect">
            <a:avLst/>
          </a:prstGeom>
          <a:noFill/>
          <a:ln>
            <a:noFill/>
          </a:ln>
        </p:spPr>
        <p:txBody>
          <a:bodyPr>
            <a:noAutofit/>
          </a:bodyPr>
          <a:lstStyle>
            <a:lvl1pPr marL="0" indent="0" algn="ctr">
              <a:buNone/>
              <a:defRPr sz="2000" b="0" u="none" cap="none">
                <a:solidFill>
                  <a:srgbClr val="8C1D40"/>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a:t>
            </a:r>
            <a:endParaRPr lang="en-US" dirty="0"/>
          </a:p>
        </p:txBody>
      </p:sp>
      <p:sp>
        <p:nvSpPr>
          <p:cNvPr id="6" name="Text Placeholder 5"/>
          <p:cNvSpPr>
            <a:spLocks noGrp="1"/>
          </p:cNvSpPr>
          <p:nvPr>
            <p:ph type="body" sz="quarter" idx="10" hasCustomPrompt="1"/>
          </p:nvPr>
        </p:nvSpPr>
        <p:spPr>
          <a:xfrm>
            <a:off x="2195740" y="4592886"/>
            <a:ext cx="5029200" cy="231342"/>
          </a:xfrm>
        </p:spPr>
        <p:txBody>
          <a:bodyPr>
            <a:noAutofit/>
          </a:bodyPr>
          <a:lstStyle>
            <a:lvl1pPr marL="0" indent="0" algn="ctr">
              <a:buFontTx/>
              <a:buNone/>
              <a:defRPr sz="1300" b="0" i="1">
                <a:solidFill>
                  <a:srgbClr val="8C1D40"/>
                </a:solidFill>
                <a:latin typeface="+mn-lt"/>
                <a:cs typeface="Arial"/>
              </a:defRPr>
            </a:lvl1pPr>
          </a:lstStyle>
          <a:p>
            <a:pPr lvl="0"/>
            <a:r>
              <a:rPr lang="en-US" dirty="0" smtClean="0"/>
              <a:t>Speaking Engagement</a:t>
            </a:r>
            <a:endParaRPr lang="en-US" dirty="0"/>
          </a:p>
        </p:txBody>
      </p:sp>
      <p:sp>
        <p:nvSpPr>
          <p:cNvPr id="7" name="TextBox 6"/>
          <p:cNvSpPr txBox="1"/>
          <p:nvPr userDrawn="1"/>
        </p:nvSpPr>
        <p:spPr>
          <a:xfrm>
            <a:off x="4648200" y="533400"/>
            <a:ext cx="256501" cy="338554"/>
          </a:xfrm>
          <a:prstGeom prst="rect">
            <a:avLst/>
          </a:prstGeom>
        </p:spPr>
        <p:txBody>
          <a:bodyPr wrap="none" rtlCol="0">
            <a:spAutoFit/>
          </a:bodyPr>
          <a:lstStyle/>
          <a:p>
            <a:pPr marL="176213" marR="0" indent="-176213" algn="l" defTabSz="457200" rtl="0" eaLnBrk="1" fontAlgn="base" latinLnBrk="0" hangingPunct="1">
              <a:spcBef>
                <a:spcPts val="0"/>
              </a:spcBef>
              <a:spcAft>
                <a:spcPct val="0"/>
              </a:spcAft>
              <a:buClr>
                <a:srgbClr val="155E98"/>
              </a:buClr>
              <a:buSzPct val="100000"/>
              <a:buFont typeface="Arial" pitchFamily="34" charset="0"/>
              <a:buChar char="•"/>
              <a:tabLst/>
            </a:pPr>
            <a:endParaRPr kumimoji="0" lang="en-US" sz="1600" b="0" i="0" u="none" strike="noStrike" kern="1200" cap="none" spc="0" normalizeH="0" baseline="0" noProof="0" dirty="0" err="1" smtClean="0">
              <a:ln>
                <a:noFill/>
              </a:ln>
              <a:solidFill>
                <a:srgbClr val="222222"/>
              </a:solidFill>
              <a:effectLst/>
              <a:uLnTx/>
              <a:uFillTx/>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Footer Placeholder 2"/>
          <p:cNvSpPr>
            <a:spLocks noGrp="1"/>
          </p:cNvSpPr>
          <p:nvPr>
            <p:ph type="ftr" sz="quarter" idx="39"/>
          </p:nvPr>
        </p:nvSpPr>
        <p:spPr/>
        <p:txBody>
          <a:bodyPr/>
          <a:lstStyle/>
          <a:p>
            <a:r>
              <a:rPr lang="en-US" smtClean="0"/>
              <a:t>Completing the Paris Agreement: Legal Dimensions</a:t>
            </a:r>
            <a:endParaRPr lang="en-US" dirty="0"/>
          </a:p>
        </p:txBody>
      </p:sp>
      <p:sp>
        <p:nvSpPr>
          <p:cNvPr id="18" name="Content Placeholder 7"/>
          <p:cNvSpPr>
            <a:spLocks noGrp="1"/>
          </p:cNvSpPr>
          <p:nvPr>
            <p:ph sz="quarter" idx="14"/>
          </p:nvPr>
        </p:nvSpPr>
        <p:spPr>
          <a:xfrm>
            <a:off x="455612" y="1157761"/>
            <a:ext cx="4017963" cy="2462400"/>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7"/>
          <p:cNvSpPr>
            <a:spLocks noGrp="1"/>
          </p:cNvSpPr>
          <p:nvPr>
            <p:ph sz="quarter" idx="20"/>
          </p:nvPr>
        </p:nvSpPr>
        <p:spPr>
          <a:xfrm>
            <a:off x="4657725" y="1157761"/>
            <a:ext cx="4017963" cy="2462400"/>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7"/>
          <p:cNvSpPr>
            <a:spLocks noGrp="1"/>
          </p:cNvSpPr>
          <p:nvPr>
            <p:ph sz="quarter" idx="42"/>
          </p:nvPr>
        </p:nvSpPr>
        <p:spPr>
          <a:xfrm>
            <a:off x="455613" y="3751075"/>
            <a:ext cx="4017963" cy="2462400"/>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Content Placeholder 7"/>
          <p:cNvSpPr>
            <a:spLocks noGrp="1"/>
          </p:cNvSpPr>
          <p:nvPr>
            <p:ph sz="quarter" idx="43"/>
          </p:nvPr>
        </p:nvSpPr>
        <p:spPr>
          <a:xfrm>
            <a:off x="4657726" y="3751075"/>
            <a:ext cx="4017963" cy="2462400"/>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2" name="Rectangle 1"/>
          <p:cNvSpPr/>
          <p:nvPr userDrawn="1"/>
        </p:nvSpPr>
        <p:spPr>
          <a:xfrm>
            <a:off x="-125260" y="0"/>
            <a:ext cx="9269260" cy="6858000"/>
          </a:xfrm>
          <a:prstGeom prst="rect">
            <a:avLst/>
          </a:prstGeom>
          <a:solidFill>
            <a:srgbClr val="5C6670"/>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err="1" smtClean="0">
              <a:solidFill>
                <a:schemeClr val="tx1"/>
              </a:solidFill>
            </a:endParaRPr>
          </a:p>
        </p:txBody>
      </p:sp>
      <p:graphicFrame>
        <p:nvGraphicFramePr>
          <p:cNvPr id="22" name="Object 21" hidden="1"/>
          <p:cNvGraphicFramePr>
            <a:graphicFrameLocks noChangeAspect="1"/>
          </p:cNvGraphicFramePr>
          <p:nvPr>
            <p:custDataLst>
              <p:tags r:id="rId2"/>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3327" name="think-cell Slide" r:id="rId4" imgW="360" imgH="360" progId="">
                  <p:embed/>
                </p:oleObj>
              </mc:Choice>
              <mc:Fallback>
                <p:oleObj name="think-cell Slide" r:id="rId4" imgW="360" imgH="360" progId="">
                  <p:embed/>
                  <p:pic>
                    <p:nvPicPr>
                      <p:cNvPr id="0" name="Picture 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 Placeholder 5"/>
          <p:cNvSpPr>
            <a:spLocks noGrp="1"/>
          </p:cNvSpPr>
          <p:nvPr>
            <p:ph type="body" sz="quarter" idx="10" hasCustomPrompt="1"/>
          </p:nvPr>
        </p:nvSpPr>
        <p:spPr>
          <a:xfrm>
            <a:off x="455613" y="5661025"/>
            <a:ext cx="8220075" cy="552450"/>
          </a:xfrm>
        </p:spPr>
        <p:txBody>
          <a:bodyPr>
            <a:normAutofit/>
          </a:bodyPr>
          <a:lstStyle>
            <a:lvl1pPr marL="0" indent="0" algn="ctr">
              <a:buFontTx/>
              <a:buNone/>
              <a:defRPr sz="1600" b="0">
                <a:solidFill>
                  <a:srgbClr val="FFFFFF"/>
                </a:solidFill>
                <a:latin typeface="Calibri"/>
                <a:cs typeface="Calibri"/>
              </a:defRPr>
            </a:lvl1pPr>
          </a:lstStyle>
          <a:p>
            <a:pPr lvl="0" algn="ctr"/>
            <a:r>
              <a:rPr lang="en-US" sz="1600" dirty="0" smtClean="0"/>
              <a:t>Contact Information</a:t>
            </a:r>
            <a:endParaRPr lang="en-US" sz="1600" dirty="0"/>
          </a:p>
        </p:txBody>
      </p:sp>
      <p:pic>
        <p:nvPicPr>
          <p:cNvPr id="7" name="Picture 6"/>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134364" y="1781551"/>
            <a:ext cx="5327149" cy="1647449"/>
          </a:xfrm>
          <a:prstGeom prst="rect">
            <a:avLst/>
          </a:prstGeom>
        </p:spPr>
      </p:pic>
    </p:spTree>
    <p:extLst>
      <p:ext uri="{BB962C8B-B14F-4D97-AF65-F5344CB8AC3E}">
        <p14:creationId xmlns:p14="http://schemas.microsoft.com/office/powerpoint/2010/main" val="27789100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363133"/>
            <a:ext cx="7770813" cy="4763030"/>
          </a:xfrm>
        </p:spPr>
        <p:txBody>
          <a:bodyPr/>
          <a:lstStyle>
            <a:lvl1pPr marL="0" indent="0">
              <a:buFontTx/>
              <a:buNone/>
              <a:defRPr/>
            </a:lvl1pPr>
            <a:lvl2pPr marL="349250" indent="0">
              <a:buFontTx/>
              <a:buNone/>
              <a:defRPr/>
            </a:lvl2pPr>
            <a:lvl3pPr marL="685800" indent="0">
              <a:buFontTx/>
              <a:buNone/>
              <a:defRPr/>
            </a:lvl3pPr>
            <a:lvl4pPr marL="1035050" indent="0">
              <a:buFontTx/>
              <a:buNone/>
              <a:defRPr/>
            </a:lvl4pPr>
            <a:lvl5pPr marL="1371600" indent="0">
              <a:buFontTx/>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Footer Placeholder 4"/>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117438997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r>
              <a:rPr lang="en-US" smtClean="0"/>
              <a:t>Completing the Paris Agreement: Legal Dimensions</a:t>
            </a:r>
            <a:endParaRPr lang="en-US" dirty="0"/>
          </a:p>
        </p:txBody>
      </p:sp>
    </p:spTree>
    <p:extLst>
      <p:ext uri="{BB962C8B-B14F-4D97-AF65-F5344CB8AC3E}">
        <p14:creationId xmlns:p14="http://schemas.microsoft.com/office/powerpoint/2010/main" val="31413806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ype">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1"/>
          </p:nvPr>
        </p:nvSpPr>
        <p:spPr/>
        <p:txBody>
          <a:bodyPr/>
          <a:lstStyle/>
          <a:p>
            <a:r>
              <a:rPr lang="en-US" smtClean="0"/>
              <a:t>Completing the Paris Agreement: Legal Dimensions</a:t>
            </a:r>
            <a:endParaRPr lang="en-US" dirty="0"/>
          </a:p>
        </p:txBody>
      </p:sp>
      <p:sp>
        <p:nvSpPr>
          <p:cNvPr id="7" name="Text Placeholder 11"/>
          <p:cNvSpPr>
            <a:spLocks noGrp="1"/>
          </p:cNvSpPr>
          <p:nvPr>
            <p:ph type="body" sz="quarter" idx="14"/>
          </p:nvPr>
        </p:nvSpPr>
        <p:spPr>
          <a:xfrm>
            <a:off x="455613" y="1107007"/>
            <a:ext cx="8220074" cy="5106468"/>
          </a:xfrm>
        </p:spPr>
        <p:txBody>
          <a:bodyPr/>
          <a:lstStyle>
            <a:lvl1pPr>
              <a:defRPr baseline="0">
                <a:solidFill>
                  <a:srgbClr val="8C1D40"/>
                </a:solidFill>
              </a:defRPr>
            </a:lvl1pPr>
            <a:lvl2pPr>
              <a:buClr>
                <a:schemeClr val="tx1"/>
              </a:buClr>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8046712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ype_non-bold">
    <p:bg>
      <p:bgRef idx="1001">
        <a:schemeClr val="bg1"/>
      </p:bgRef>
    </p:bg>
    <p:spTree>
      <p:nvGrpSpPr>
        <p:cNvPr id="1" name=""/>
        <p:cNvGrpSpPr/>
        <p:nvPr/>
      </p:nvGrpSpPr>
      <p:grpSpPr>
        <a:xfrm>
          <a:off x="0" y="0"/>
          <a:ext cx="0" cy="0"/>
          <a:chOff x="0" y="0"/>
          <a:chExt cx="0" cy="0"/>
        </a:xfrm>
      </p:grpSpPr>
      <p:sp>
        <p:nvSpPr>
          <p:cNvPr id="12" name="Text Placeholder 11"/>
          <p:cNvSpPr>
            <a:spLocks noGrp="1"/>
          </p:cNvSpPr>
          <p:nvPr>
            <p:ph type="body" sz="quarter" idx="10"/>
          </p:nvPr>
        </p:nvSpPr>
        <p:spPr>
          <a:xfrm>
            <a:off x="455612" y="1081087"/>
            <a:ext cx="8220075" cy="5132388"/>
          </a:xfrm>
        </p:spPr>
        <p:txBody>
          <a:bodyPr/>
          <a:lstStyle>
            <a:lvl1pPr>
              <a:defRPr sz="2600" b="0">
                <a:latin typeface="+mn-lt"/>
              </a:defRPr>
            </a:lvl1pPr>
            <a:lvl2pPr>
              <a:buClr>
                <a:schemeClr val="tx1"/>
              </a:buCl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1"/>
          </p:nvPr>
        </p:nvSpPr>
        <p:spPr/>
        <p:txBody>
          <a:bodyPr/>
          <a:lstStyle/>
          <a:p>
            <a:r>
              <a:rPr lang="en-US" smtClean="0"/>
              <a:t>Completing the Paris Agreement: Legal Dimensions</a:t>
            </a:r>
            <a:endParaRPr lang="en-US" dirty="0"/>
          </a:p>
        </p:txBody>
      </p:sp>
    </p:spTree>
    <p:extLst>
      <p:ext uri="{BB962C8B-B14F-4D97-AF65-F5344CB8AC3E}">
        <p14:creationId xmlns:p14="http://schemas.microsoft.com/office/powerpoint/2010/main" val="72075125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esenter Bio Slide">
    <p:bg>
      <p:bgRef idx="1001">
        <a:schemeClr val="bg1"/>
      </p:bgRef>
    </p:bg>
    <p:spTree>
      <p:nvGrpSpPr>
        <p:cNvPr id="1" name=""/>
        <p:cNvGrpSpPr/>
        <p:nvPr/>
      </p:nvGrpSpPr>
      <p:grpSpPr>
        <a:xfrm>
          <a:off x="0" y="0"/>
          <a:ext cx="0" cy="0"/>
          <a:chOff x="0" y="0"/>
          <a:chExt cx="0" cy="0"/>
        </a:xfrm>
      </p:grpSpPr>
      <p:sp>
        <p:nvSpPr>
          <p:cNvPr id="12" name="Text Placeholder 11"/>
          <p:cNvSpPr>
            <a:spLocks noGrp="1"/>
          </p:cNvSpPr>
          <p:nvPr>
            <p:ph type="body" sz="quarter" idx="10" hasCustomPrompt="1"/>
          </p:nvPr>
        </p:nvSpPr>
        <p:spPr>
          <a:xfrm>
            <a:off x="455613" y="1181521"/>
            <a:ext cx="8231186" cy="381000"/>
          </a:xfrm>
        </p:spPr>
        <p:txBody>
          <a:bodyPr>
            <a:normAutofit/>
          </a:bodyPr>
          <a:lstStyle>
            <a:lvl1pPr marL="0" indent="0" algn="ctr">
              <a:spcBef>
                <a:spcPts val="0"/>
              </a:spcBef>
              <a:buFontTx/>
              <a:buNone/>
              <a:defRPr sz="1800" b="1" i="0" baseline="0">
                <a:latin typeface="Calibri"/>
                <a:cs typeface="Calibri"/>
              </a:defRPr>
            </a:lvl1pPr>
            <a:lvl2pPr marL="183578" indent="0">
              <a:buClr>
                <a:schemeClr val="tx1"/>
              </a:buClr>
              <a:buFontTx/>
              <a:buNone/>
              <a:defRPr/>
            </a:lvl2pPr>
            <a:lvl3pPr marL="374015" indent="0">
              <a:buFontTx/>
              <a:buNone/>
              <a:defRPr/>
            </a:lvl3pPr>
            <a:lvl4pPr marL="556895" indent="0">
              <a:buFontTx/>
              <a:buNone/>
              <a:defRPr/>
            </a:lvl4pPr>
            <a:lvl5pPr marL="738187" indent="0">
              <a:buFontTx/>
              <a:buNone/>
              <a:defRPr/>
            </a:lvl5pPr>
          </a:lstStyle>
          <a:p>
            <a:pPr lvl="0"/>
            <a:r>
              <a:rPr lang="en-US" dirty="0" smtClean="0"/>
              <a:t>Presenter Name</a:t>
            </a:r>
            <a:endParaRPr lang="en-US" dirty="0"/>
          </a:p>
        </p:txBody>
      </p:sp>
      <p:sp>
        <p:nvSpPr>
          <p:cNvPr id="3" name="Footer Placeholder 2"/>
          <p:cNvSpPr>
            <a:spLocks noGrp="1"/>
          </p:cNvSpPr>
          <p:nvPr>
            <p:ph type="ftr" sz="quarter" idx="11"/>
          </p:nvPr>
        </p:nvSpPr>
        <p:spPr/>
        <p:txBody>
          <a:bodyPr/>
          <a:lstStyle/>
          <a:p>
            <a:r>
              <a:rPr lang="en-US" smtClean="0"/>
              <a:t>Completing the Paris Agreement: Legal Dimensions</a:t>
            </a:r>
            <a:endParaRPr lang="en-US" dirty="0"/>
          </a:p>
        </p:txBody>
      </p:sp>
      <p:sp>
        <p:nvSpPr>
          <p:cNvPr id="5" name="Text Placeholder 4"/>
          <p:cNvSpPr>
            <a:spLocks noGrp="1"/>
          </p:cNvSpPr>
          <p:nvPr>
            <p:ph type="body" sz="quarter" idx="12"/>
          </p:nvPr>
        </p:nvSpPr>
        <p:spPr>
          <a:xfrm>
            <a:off x="363538" y="2476919"/>
            <a:ext cx="8323262" cy="2971801"/>
          </a:xfrm>
        </p:spPr>
        <p:txBody>
          <a:bodyPr>
            <a:normAutofit/>
          </a:bodyPr>
          <a:lstStyle>
            <a:lvl1pPr marL="0" indent="0">
              <a:spcBef>
                <a:spcPts val="900"/>
              </a:spcBef>
              <a:buFontTx/>
              <a:buNone/>
              <a:defRPr sz="1600">
                <a:latin typeface="Calibri"/>
                <a:cs typeface="Calibri"/>
              </a:defRPr>
            </a:lvl1pPr>
            <a:lvl2pPr marL="183578" indent="0">
              <a:buFontTx/>
              <a:buNone/>
              <a:defRPr/>
            </a:lvl2pPr>
            <a:lvl3pPr marL="374015" indent="0">
              <a:buFontTx/>
              <a:buNone/>
              <a:defRPr/>
            </a:lvl3pPr>
            <a:lvl4pPr marL="556895" indent="0">
              <a:buFontTx/>
              <a:buNone/>
              <a:defRPr/>
            </a:lvl4pPr>
            <a:lvl5pPr marL="738187" indent="0">
              <a:buFontTx/>
              <a:buNone/>
              <a:defRPr/>
            </a:lvl5pPr>
          </a:lstStyle>
          <a:p>
            <a:pPr lvl="0"/>
            <a:r>
              <a:rPr lang="en-US" smtClean="0"/>
              <a:t>Click to edit Master text styles</a:t>
            </a:r>
          </a:p>
        </p:txBody>
      </p:sp>
      <p:sp>
        <p:nvSpPr>
          <p:cNvPr id="9" name="Text Placeholder 11"/>
          <p:cNvSpPr>
            <a:spLocks noGrp="1"/>
          </p:cNvSpPr>
          <p:nvPr>
            <p:ph type="body" sz="quarter" idx="13" hasCustomPrompt="1"/>
          </p:nvPr>
        </p:nvSpPr>
        <p:spPr>
          <a:xfrm>
            <a:off x="455613" y="5661024"/>
            <a:ext cx="8231186" cy="328613"/>
          </a:xfrm>
        </p:spPr>
        <p:txBody>
          <a:bodyPr>
            <a:normAutofit/>
          </a:bodyPr>
          <a:lstStyle>
            <a:lvl1pPr marL="0" indent="0" algn="ctr">
              <a:spcBef>
                <a:spcPts val="0"/>
              </a:spcBef>
              <a:buFontTx/>
              <a:buNone/>
              <a:defRPr sz="1400" b="1" i="0" baseline="0">
                <a:latin typeface="Calibri"/>
                <a:cs typeface="Calibri"/>
              </a:defRPr>
            </a:lvl1pPr>
            <a:lvl2pPr marL="183578" indent="0">
              <a:buClr>
                <a:schemeClr val="tx1"/>
              </a:buClr>
              <a:buFontTx/>
              <a:buNone/>
              <a:defRPr/>
            </a:lvl2pPr>
            <a:lvl3pPr marL="374015" indent="0">
              <a:buFontTx/>
              <a:buNone/>
              <a:defRPr/>
            </a:lvl3pPr>
            <a:lvl4pPr marL="556895" indent="0">
              <a:buFontTx/>
              <a:buNone/>
              <a:defRPr/>
            </a:lvl4pPr>
            <a:lvl5pPr marL="738187" indent="0">
              <a:buFontTx/>
              <a:buNone/>
              <a:defRPr/>
            </a:lvl5pPr>
          </a:lstStyle>
          <a:p>
            <a:pPr lvl="0"/>
            <a:r>
              <a:rPr lang="en-US" dirty="0" smtClean="0"/>
              <a:t>Presenter Email</a:t>
            </a:r>
            <a:endParaRPr lang="en-US" dirty="0"/>
          </a:p>
        </p:txBody>
      </p:sp>
      <p:sp>
        <p:nvSpPr>
          <p:cNvPr id="10" name="Text Placeholder 11"/>
          <p:cNvSpPr>
            <a:spLocks noGrp="1"/>
          </p:cNvSpPr>
          <p:nvPr>
            <p:ph type="body" sz="quarter" idx="14" hasCustomPrompt="1"/>
          </p:nvPr>
        </p:nvSpPr>
        <p:spPr>
          <a:xfrm>
            <a:off x="455613" y="1562520"/>
            <a:ext cx="8231186" cy="685799"/>
          </a:xfrm>
        </p:spPr>
        <p:txBody>
          <a:bodyPr>
            <a:normAutofit/>
          </a:bodyPr>
          <a:lstStyle>
            <a:lvl1pPr marL="0" indent="0" algn="ctr">
              <a:spcBef>
                <a:spcPts val="0"/>
              </a:spcBef>
              <a:buFontTx/>
              <a:buNone/>
              <a:defRPr sz="1600" b="0" i="0" baseline="0">
                <a:latin typeface="Calibri"/>
                <a:cs typeface="Calibri"/>
              </a:defRPr>
            </a:lvl1pPr>
            <a:lvl2pPr marL="183578" indent="0">
              <a:buClr>
                <a:schemeClr val="tx1"/>
              </a:buClr>
              <a:buFontTx/>
              <a:buNone/>
              <a:defRPr/>
            </a:lvl2pPr>
            <a:lvl3pPr marL="374015" indent="0">
              <a:buFontTx/>
              <a:buNone/>
              <a:defRPr/>
            </a:lvl3pPr>
            <a:lvl4pPr marL="556895" indent="0">
              <a:buFontTx/>
              <a:buNone/>
              <a:defRPr/>
            </a:lvl4pPr>
            <a:lvl5pPr marL="738187" indent="0">
              <a:buFontTx/>
              <a:buNone/>
              <a:defRPr/>
            </a:lvl5pPr>
          </a:lstStyle>
          <a:p>
            <a:pPr lvl="0"/>
            <a:r>
              <a:rPr lang="en-US" dirty="0" smtClean="0"/>
              <a:t>Presenter Title</a:t>
            </a:r>
            <a:endParaRPr lang="en-US" dirty="0"/>
          </a:p>
        </p:txBody>
      </p:sp>
      <p:sp>
        <p:nvSpPr>
          <p:cNvPr id="11" name="Title 1"/>
          <p:cNvSpPr>
            <a:spLocks noGrp="1"/>
          </p:cNvSpPr>
          <p:nvPr>
            <p:ph type="title" hasCustomPrompt="1"/>
          </p:nvPr>
        </p:nvSpPr>
        <p:spPr>
          <a:xfrm>
            <a:off x="363531" y="81500"/>
            <a:ext cx="6924850" cy="792785"/>
          </a:xfrm>
        </p:spPr>
        <p:txBody>
          <a:bodyPr/>
          <a:lstStyle/>
          <a:p>
            <a:r>
              <a:rPr lang="en-US" dirty="0" smtClean="0"/>
              <a:t>Bio</a:t>
            </a:r>
            <a:endParaRPr lang="en-US" dirty="0"/>
          </a:p>
        </p:txBody>
      </p:sp>
    </p:spTree>
    <p:extLst>
      <p:ext uri="{BB962C8B-B14F-4D97-AF65-F5344CB8AC3E}">
        <p14:creationId xmlns:p14="http://schemas.microsoft.com/office/powerpoint/2010/main" val="14443628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ELC Members">
    <p:bg>
      <p:bgRef idx="1001">
        <a:schemeClr val="bg1"/>
      </p:bgRef>
    </p:bg>
    <p:spTree>
      <p:nvGrpSpPr>
        <p:cNvPr id="1" name=""/>
        <p:cNvGrpSpPr/>
        <p:nvPr/>
      </p:nvGrpSpPr>
      <p:grpSpPr>
        <a:xfrm>
          <a:off x="0" y="0"/>
          <a:ext cx="0" cy="0"/>
          <a:chOff x="0" y="0"/>
          <a:chExt cx="0" cy="0"/>
        </a:xfrm>
      </p:grpSpPr>
      <p:sp>
        <p:nvSpPr>
          <p:cNvPr id="48" name="Title 1"/>
          <p:cNvSpPr>
            <a:spLocks noGrp="1"/>
          </p:cNvSpPr>
          <p:nvPr>
            <p:ph type="title" hasCustomPrompt="1"/>
          </p:nvPr>
        </p:nvSpPr>
        <p:spPr>
          <a:xfrm>
            <a:off x="138063" y="153724"/>
            <a:ext cx="6924850" cy="792785"/>
          </a:xfrm>
        </p:spPr>
        <p:txBody>
          <a:bodyPr/>
          <a:lstStyle>
            <a:lvl1pPr>
              <a:defRPr baseline="0"/>
            </a:lvl1pPr>
          </a:lstStyle>
          <a:p>
            <a:r>
              <a:rPr lang="en-US" dirty="0" smtClean="0"/>
              <a:t>Business Environmental Leadership Council (BELC)</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946509"/>
            <a:ext cx="9144000" cy="5911491"/>
          </a:xfrm>
          <a:prstGeom prst="rect">
            <a:avLst/>
          </a:prstGeom>
        </p:spPr>
      </p:pic>
    </p:spTree>
    <p:extLst>
      <p:ext uri="{BB962C8B-B14F-4D97-AF65-F5344CB8AC3E}">
        <p14:creationId xmlns:p14="http://schemas.microsoft.com/office/powerpoint/2010/main" val="171744308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ngle Box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1"/>
          </p:nvPr>
        </p:nvSpPr>
        <p:spPr/>
        <p:txBody>
          <a:bodyPr/>
          <a:lstStyle/>
          <a:p>
            <a:r>
              <a:rPr lang="en-US" smtClean="0"/>
              <a:t>Completing the Paris Agreement: Legal Dimensions</a:t>
            </a:r>
            <a:endParaRPr lang="en-US" dirty="0"/>
          </a:p>
        </p:txBody>
      </p:sp>
      <p:sp>
        <p:nvSpPr>
          <p:cNvPr id="7" name="Content Placeholder 7"/>
          <p:cNvSpPr>
            <a:spLocks noGrp="1"/>
          </p:cNvSpPr>
          <p:nvPr>
            <p:ph sz="quarter" idx="14"/>
          </p:nvPr>
        </p:nvSpPr>
        <p:spPr>
          <a:xfrm>
            <a:off x="455613" y="1157760"/>
            <a:ext cx="8220075" cy="5055715"/>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7242191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Footer Placeholder 2"/>
          <p:cNvSpPr>
            <a:spLocks noGrp="1"/>
          </p:cNvSpPr>
          <p:nvPr>
            <p:ph type="ftr" sz="quarter" idx="17"/>
          </p:nvPr>
        </p:nvSpPr>
        <p:spPr/>
        <p:txBody>
          <a:bodyPr/>
          <a:lstStyle/>
          <a:p>
            <a:r>
              <a:rPr lang="en-US" smtClean="0"/>
              <a:t>Completing the Paris Agreement: Legal Dimensions</a:t>
            </a:r>
            <a:endParaRPr lang="en-US" dirty="0"/>
          </a:p>
        </p:txBody>
      </p:sp>
      <p:sp>
        <p:nvSpPr>
          <p:cNvPr id="10" name="Content Placeholder 7"/>
          <p:cNvSpPr>
            <a:spLocks noGrp="1"/>
          </p:cNvSpPr>
          <p:nvPr>
            <p:ph sz="quarter" idx="14"/>
          </p:nvPr>
        </p:nvSpPr>
        <p:spPr>
          <a:xfrm>
            <a:off x="455612" y="1157760"/>
            <a:ext cx="4017963" cy="5055715"/>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7"/>
          <p:cNvSpPr>
            <a:spLocks noGrp="1"/>
          </p:cNvSpPr>
          <p:nvPr>
            <p:ph sz="quarter" idx="20"/>
          </p:nvPr>
        </p:nvSpPr>
        <p:spPr>
          <a:xfrm>
            <a:off x="4657725" y="1157760"/>
            <a:ext cx="4017963" cy="5055715"/>
          </a:xfrm>
        </p:spPr>
        <p:txBody>
          <a:bodyPr/>
          <a:lstStyle>
            <a:lvl1pPr>
              <a:defRPr sz="2000"/>
            </a:lvl1pPr>
            <a:lvl2pPr>
              <a:defRPr sz="1800"/>
            </a:lvl2pPr>
            <a:lvl3pPr>
              <a:defRPr sz="1600"/>
            </a:lvl3pPr>
            <a:lvl4pPr>
              <a:defRPr sz="14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Footer Placeholder 2"/>
          <p:cNvSpPr>
            <a:spLocks noGrp="1"/>
          </p:cNvSpPr>
          <p:nvPr>
            <p:ph type="ftr" sz="quarter" idx="30"/>
          </p:nvPr>
        </p:nvSpPr>
        <p:spPr/>
        <p:txBody>
          <a:bodyPr/>
          <a:lstStyle/>
          <a:p>
            <a:r>
              <a:rPr lang="en-US" smtClean="0"/>
              <a:t>Completing the Paris Agreement: Legal Dimensions</a:t>
            </a:r>
            <a:endParaRPr lang="en-US" dirty="0"/>
          </a:p>
        </p:txBody>
      </p:sp>
      <p:sp>
        <p:nvSpPr>
          <p:cNvPr id="7" name="Content Placeholder 6"/>
          <p:cNvSpPr>
            <a:spLocks noGrp="1"/>
          </p:cNvSpPr>
          <p:nvPr>
            <p:ph sz="quarter" idx="33"/>
          </p:nvPr>
        </p:nvSpPr>
        <p:spPr>
          <a:xfrm>
            <a:off x="455613" y="1463675"/>
            <a:ext cx="2178050" cy="1460500"/>
          </a:xfrm>
        </p:spPr>
        <p:txBody>
          <a:bodyPr>
            <a:normAutofit/>
          </a:bodyPr>
          <a:lstStyle>
            <a:lvl1pPr marL="0" indent="0">
              <a:buNone/>
              <a:defRPr sz="1800"/>
            </a:lvl1pPr>
          </a:lstStyle>
          <a:p>
            <a:pPr lvl="0"/>
            <a:r>
              <a:rPr lang="en-US" smtClean="0"/>
              <a:t>Click to edit Master text styles</a:t>
            </a:r>
          </a:p>
        </p:txBody>
      </p:sp>
      <p:sp>
        <p:nvSpPr>
          <p:cNvPr id="18" name="Content Placeholder 6"/>
          <p:cNvSpPr>
            <a:spLocks noGrp="1"/>
          </p:cNvSpPr>
          <p:nvPr>
            <p:ph sz="quarter" idx="34"/>
          </p:nvPr>
        </p:nvSpPr>
        <p:spPr>
          <a:xfrm>
            <a:off x="455613" y="3087995"/>
            <a:ext cx="2178050" cy="1460500"/>
          </a:xfrm>
        </p:spPr>
        <p:txBody>
          <a:bodyPr>
            <a:normAutofit/>
          </a:bodyPr>
          <a:lstStyle>
            <a:lvl1pPr marL="0" indent="0">
              <a:buNone/>
              <a:defRPr sz="1800"/>
            </a:lvl1pPr>
          </a:lstStyle>
          <a:p>
            <a:pPr lvl="0"/>
            <a:r>
              <a:rPr lang="en-US" smtClean="0"/>
              <a:t>Click to edit Master text styles</a:t>
            </a:r>
          </a:p>
        </p:txBody>
      </p:sp>
      <p:sp>
        <p:nvSpPr>
          <p:cNvPr id="19" name="Content Placeholder 6"/>
          <p:cNvSpPr>
            <a:spLocks noGrp="1"/>
          </p:cNvSpPr>
          <p:nvPr>
            <p:ph sz="quarter" idx="35"/>
          </p:nvPr>
        </p:nvSpPr>
        <p:spPr>
          <a:xfrm>
            <a:off x="455613" y="4752975"/>
            <a:ext cx="2178050" cy="1460500"/>
          </a:xfrm>
        </p:spPr>
        <p:txBody>
          <a:bodyPr>
            <a:normAutofit/>
          </a:bodyPr>
          <a:lstStyle>
            <a:lvl1pPr marL="0" indent="0">
              <a:buNone/>
              <a:defRPr sz="1800"/>
            </a:lvl1pPr>
          </a:lstStyle>
          <a:p>
            <a:pPr lvl="0"/>
            <a:r>
              <a:rPr lang="en-US" smtClean="0"/>
              <a:t>Click to edit Master text styles</a:t>
            </a:r>
          </a:p>
        </p:txBody>
      </p:sp>
      <p:sp>
        <p:nvSpPr>
          <p:cNvPr id="20" name="Content Placeholder 19"/>
          <p:cNvSpPr>
            <a:spLocks noGrp="1"/>
          </p:cNvSpPr>
          <p:nvPr>
            <p:ph sz="quarter" idx="36"/>
          </p:nvPr>
        </p:nvSpPr>
        <p:spPr>
          <a:xfrm>
            <a:off x="2833808" y="1454150"/>
            <a:ext cx="5841880" cy="1463040"/>
          </a:xfrm>
        </p:spPr>
        <p:txBody>
          <a:bodyPr>
            <a:noAutofit/>
          </a:bodyPr>
          <a:lstStyle>
            <a:lvl1pPr>
              <a:lnSpc>
                <a:spcPct val="90000"/>
              </a:lnSpc>
              <a:defRPr sz="1400"/>
            </a:lvl1pPr>
            <a:lvl2pPr>
              <a:lnSpc>
                <a:spcPct val="90000"/>
              </a:lnSpc>
              <a:defRPr sz="1200"/>
            </a:lvl2pPr>
            <a:lvl3pPr>
              <a:lnSpc>
                <a:spcPct val="90000"/>
              </a:lnSpc>
              <a:defRPr sz="1100"/>
            </a:lvl3pPr>
            <a:lvl4pPr>
              <a:lnSpc>
                <a:spcPct val="90000"/>
              </a:lnSpc>
              <a:defRPr sz="1050"/>
            </a:lvl4pPr>
            <a:lvl5pPr>
              <a:lnSpc>
                <a:spcPct val="90000"/>
              </a:lnSpc>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19"/>
          <p:cNvSpPr>
            <a:spLocks noGrp="1"/>
          </p:cNvSpPr>
          <p:nvPr>
            <p:ph sz="quarter" idx="37"/>
          </p:nvPr>
        </p:nvSpPr>
        <p:spPr>
          <a:xfrm>
            <a:off x="2833808" y="3087110"/>
            <a:ext cx="5841880" cy="1463040"/>
          </a:xfrm>
        </p:spPr>
        <p:txBody>
          <a:bodyPr>
            <a:noAutofit/>
          </a:bodyPr>
          <a:lstStyle>
            <a:lvl1pPr>
              <a:lnSpc>
                <a:spcPct val="90000"/>
              </a:lnSpc>
              <a:defRPr sz="1400"/>
            </a:lvl1pPr>
            <a:lvl2pPr>
              <a:lnSpc>
                <a:spcPct val="90000"/>
              </a:lnSpc>
              <a:defRPr sz="1200"/>
            </a:lvl2pPr>
            <a:lvl3pPr>
              <a:lnSpc>
                <a:spcPct val="90000"/>
              </a:lnSpc>
              <a:defRPr sz="1100"/>
            </a:lvl3pPr>
            <a:lvl4pPr>
              <a:lnSpc>
                <a:spcPct val="90000"/>
              </a:lnSpc>
              <a:defRPr sz="1050"/>
            </a:lvl4pPr>
            <a:lvl5pPr>
              <a:lnSpc>
                <a:spcPct val="90000"/>
              </a:lnSpc>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Content Placeholder 19"/>
          <p:cNvSpPr>
            <a:spLocks noGrp="1"/>
          </p:cNvSpPr>
          <p:nvPr>
            <p:ph sz="quarter" idx="38"/>
          </p:nvPr>
        </p:nvSpPr>
        <p:spPr>
          <a:xfrm>
            <a:off x="2833808" y="4750435"/>
            <a:ext cx="5841880" cy="1463040"/>
          </a:xfrm>
        </p:spPr>
        <p:txBody>
          <a:bodyPr>
            <a:noAutofit/>
          </a:bodyPr>
          <a:lstStyle>
            <a:lvl1pPr>
              <a:lnSpc>
                <a:spcPct val="90000"/>
              </a:lnSpc>
              <a:defRPr sz="1400"/>
            </a:lvl1pPr>
            <a:lvl2pPr>
              <a:lnSpc>
                <a:spcPct val="90000"/>
              </a:lnSpc>
              <a:defRPr sz="1200"/>
            </a:lvl2pPr>
            <a:lvl3pPr>
              <a:lnSpc>
                <a:spcPct val="90000"/>
              </a:lnSpc>
              <a:defRPr sz="1100"/>
            </a:lvl3pPr>
            <a:lvl4pPr>
              <a:lnSpc>
                <a:spcPct val="90000"/>
              </a:lnSpc>
              <a:defRPr sz="1050"/>
            </a:lvl4pPr>
            <a:lvl5pPr>
              <a:lnSpc>
                <a:spcPct val="90000"/>
              </a:lnSpc>
              <a:defRPr sz="1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1002082"/>
          </a:xfrm>
          <a:prstGeom prst="rect">
            <a:avLst/>
          </a:prstGeom>
          <a:solidFill>
            <a:srgbClr val="FFC627"/>
          </a:solidFill>
          <a:ln w="1905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err="1" smtClean="0">
              <a:solidFill>
                <a:schemeClr val="tx1"/>
              </a:solidFill>
            </a:endParaRPr>
          </a:p>
        </p:txBody>
      </p:sp>
      <p:sp>
        <p:nvSpPr>
          <p:cNvPr id="1029" name="Title Placeholder 1"/>
          <p:cNvSpPr>
            <a:spLocks noGrp="1"/>
          </p:cNvSpPr>
          <p:nvPr>
            <p:ph type="title"/>
          </p:nvPr>
        </p:nvSpPr>
        <p:spPr bwMode="auto">
          <a:xfrm>
            <a:off x="363531" y="81500"/>
            <a:ext cx="6924850" cy="79278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dirty="0" smtClean="0"/>
          </a:p>
        </p:txBody>
      </p:sp>
      <p:sp>
        <p:nvSpPr>
          <p:cNvPr id="4" name="Text Placeholder 3"/>
          <p:cNvSpPr>
            <a:spLocks noGrp="1"/>
          </p:cNvSpPr>
          <p:nvPr>
            <p:ph type="body" idx="1"/>
          </p:nvPr>
        </p:nvSpPr>
        <p:spPr>
          <a:xfrm>
            <a:off x="455613" y="1105921"/>
            <a:ext cx="8220075" cy="510755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3"/>
          </p:nvPr>
        </p:nvSpPr>
        <p:spPr>
          <a:xfrm>
            <a:off x="375272" y="6356350"/>
            <a:ext cx="4814566" cy="240711"/>
          </a:xfrm>
          <a:prstGeom prst="rect">
            <a:avLst/>
          </a:prstGeom>
        </p:spPr>
        <p:txBody>
          <a:bodyPr vert="horz" lIns="91440" tIns="45720" rIns="91440" bIns="45720" rtlCol="0" anchor="ctr"/>
          <a:lstStyle>
            <a:lvl1pPr algn="l">
              <a:defRPr sz="1000" b="1" i="0">
                <a:solidFill>
                  <a:schemeClr val="tx1"/>
                </a:solidFill>
                <a:latin typeface="Calibri"/>
                <a:cs typeface="Calibri"/>
              </a:defRPr>
            </a:lvl1pPr>
          </a:lstStyle>
          <a:p>
            <a:r>
              <a:rPr lang="en-US" smtClean="0"/>
              <a:t>Completing the Paris Agreement: Legal Dimensions</a:t>
            </a:r>
            <a:endParaRPr lang="en-US" dirty="0"/>
          </a:p>
        </p:txBody>
      </p:sp>
      <p:pic>
        <p:nvPicPr>
          <p:cNvPr id="6" name="Picture 5"/>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527410" y="6076529"/>
            <a:ext cx="2453751" cy="680491"/>
          </a:xfrm>
          <a:prstGeom prst="rect">
            <a:avLst/>
          </a:prstGeom>
        </p:spPr>
      </p:pic>
    </p:spTree>
  </p:cSld>
  <p:clrMap bg1="lt1" tx1="dk1" bg2="lt2" tx2="dk2" accent1="accent1" accent2="accent2" accent3="accent3" accent4="accent4" accent5="accent5" accent6="accent6" hlink="hlink" folHlink="folHlink"/>
  <p:sldLayoutIdLst>
    <p:sldLayoutId id="2147483678" r:id="rId1"/>
    <p:sldLayoutId id="2147483715" r:id="rId2"/>
    <p:sldLayoutId id="2147483712" r:id="rId3"/>
    <p:sldLayoutId id="2147483708" r:id="rId4"/>
    <p:sldLayoutId id="2147483709" r:id="rId5"/>
    <p:sldLayoutId id="2147483710" r:id="rId6"/>
    <p:sldLayoutId id="2147483703" r:id="rId7"/>
    <p:sldLayoutId id="2147483696" r:id="rId8"/>
    <p:sldLayoutId id="2147483698" r:id="rId9"/>
    <p:sldLayoutId id="2147483697" r:id="rId10"/>
    <p:sldLayoutId id="2147483706" r:id="rId11"/>
    <p:sldLayoutId id="2147483714" r:id="rId12"/>
  </p:sldLayoutIdLst>
  <p:timing>
    <p:tnLst>
      <p:par>
        <p:cTn id="1" dur="indefinite" restart="never" nodeType="tmRoot"/>
      </p:par>
    </p:tnLst>
  </p:timing>
  <p:hf hdr="0"/>
  <p:txStyles>
    <p:titleStyle>
      <a:lvl1pPr algn="l" defTabSz="457200" rtl="0" eaLnBrk="1" fontAlgn="base" hangingPunct="1">
        <a:spcBef>
          <a:spcPct val="0"/>
        </a:spcBef>
        <a:spcAft>
          <a:spcPct val="0"/>
        </a:spcAft>
        <a:defRPr sz="4000" b="1" kern="1200">
          <a:solidFill>
            <a:srgbClr val="8C1D40"/>
          </a:solidFill>
          <a:latin typeface="+mj-lt"/>
          <a:ea typeface="+mj-ea"/>
          <a:cs typeface="+mj-cs"/>
        </a:defRPr>
      </a:lvl1pPr>
      <a:lvl2pPr algn="l" defTabSz="457200" rtl="0" eaLnBrk="1" fontAlgn="base" hangingPunct="1">
        <a:spcBef>
          <a:spcPct val="0"/>
        </a:spcBef>
        <a:spcAft>
          <a:spcPct val="0"/>
        </a:spcAft>
        <a:defRPr sz="3000">
          <a:solidFill>
            <a:schemeClr val="bg1"/>
          </a:solidFill>
          <a:latin typeface="Arial" charset="0"/>
        </a:defRPr>
      </a:lvl2pPr>
      <a:lvl3pPr algn="l" defTabSz="457200" rtl="0" eaLnBrk="1" fontAlgn="base" hangingPunct="1">
        <a:spcBef>
          <a:spcPct val="0"/>
        </a:spcBef>
        <a:spcAft>
          <a:spcPct val="0"/>
        </a:spcAft>
        <a:defRPr sz="3000">
          <a:solidFill>
            <a:schemeClr val="bg1"/>
          </a:solidFill>
          <a:latin typeface="Arial" charset="0"/>
        </a:defRPr>
      </a:lvl3pPr>
      <a:lvl4pPr algn="l" defTabSz="457200" rtl="0" eaLnBrk="1" fontAlgn="base" hangingPunct="1">
        <a:spcBef>
          <a:spcPct val="0"/>
        </a:spcBef>
        <a:spcAft>
          <a:spcPct val="0"/>
        </a:spcAft>
        <a:defRPr sz="3000">
          <a:solidFill>
            <a:schemeClr val="bg1"/>
          </a:solidFill>
          <a:latin typeface="Arial" charset="0"/>
        </a:defRPr>
      </a:lvl4pPr>
      <a:lvl5pPr algn="l" defTabSz="457200" rtl="0" eaLnBrk="1" fontAlgn="base" hangingPunct="1">
        <a:spcBef>
          <a:spcPct val="0"/>
        </a:spcBef>
        <a:spcAft>
          <a:spcPct val="0"/>
        </a:spcAft>
        <a:defRPr sz="3000">
          <a:solidFill>
            <a:schemeClr val="bg1"/>
          </a:solidFill>
          <a:latin typeface="Arial" charset="0"/>
        </a:defRPr>
      </a:lvl5pPr>
      <a:lvl6pPr marL="457200" algn="l" defTabSz="457200" rtl="0" eaLnBrk="1" fontAlgn="base" hangingPunct="1">
        <a:spcBef>
          <a:spcPct val="0"/>
        </a:spcBef>
        <a:spcAft>
          <a:spcPct val="0"/>
        </a:spcAft>
        <a:defRPr sz="3000">
          <a:solidFill>
            <a:schemeClr val="bg1"/>
          </a:solidFill>
          <a:latin typeface="Arial" charset="0"/>
        </a:defRPr>
      </a:lvl6pPr>
      <a:lvl7pPr marL="914400" algn="l" defTabSz="457200" rtl="0" eaLnBrk="1" fontAlgn="base" hangingPunct="1">
        <a:spcBef>
          <a:spcPct val="0"/>
        </a:spcBef>
        <a:spcAft>
          <a:spcPct val="0"/>
        </a:spcAft>
        <a:defRPr sz="3000">
          <a:solidFill>
            <a:schemeClr val="bg1"/>
          </a:solidFill>
          <a:latin typeface="Arial" charset="0"/>
        </a:defRPr>
      </a:lvl7pPr>
      <a:lvl8pPr marL="1371600" algn="l" defTabSz="457200" rtl="0" eaLnBrk="1" fontAlgn="base" hangingPunct="1">
        <a:spcBef>
          <a:spcPct val="0"/>
        </a:spcBef>
        <a:spcAft>
          <a:spcPct val="0"/>
        </a:spcAft>
        <a:defRPr sz="3000">
          <a:solidFill>
            <a:schemeClr val="bg1"/>
          </a:solidFill>
          <a:latin typeface="Arial" charset="0"/>
        </a:defRPr>
      </a:lvl8pPr>
      <a:lvl9pPr marL="1828800" algn="l" defTabSz="457200" rtl="0" eaLnBrk="1" fontAlgn="base" hangingPunct="1">
        <a:spcBef>
          <a:spcPct val="0"/>
        </a:spcBef>
        <a:spcAft>
          <a:spcPct val="0"/>
        </a:spcAft>
        <a:defRPr sz="3000">
          <a:solidFill>
            <a:schemeClr val="bg1"/>
          </a:solidFill>
          <a:latin typeface="Arial" charset="0"/>
        </a:defRPr>
      </a:lvl9pPr>
    </p:titleStyle>
    <p:bodyStyle>
      <a:lvl1pPr marL="176213" indent="-176213" algn="l" defTabSz="457200" rtl="0" eaLnBrk="1" fontAlgn="base" hangingPunct="1">
        <a:spcBef>
          <a:spcPts val="1800"/>
        </a:spcBef>
        <a:spcAft>
          <a:spcPct val="0"/>
        </a:spcAft>
        <a:buClr>
          <a:schemeClr val="accent2"/>
        </a:buClr>
        <a:buSzPct val="125000"/>
        <a:buFont typeface="Arial"/>
        <a:buChar char="•"/>
        <a:defRPr sz="2400" b="1" i="0" kern="1200">
          <a:solidFill>
            <a:schemeClr val="tx1"/>
          </a:solidFill>
          <a:latin typeface="+mj-lt"/>
          <a:ea typeface="+mn-ea"/>
          <a:cs typeface="Arial"/>
        </a:defRPr>
      </a:lvl1pPr>
      <a:lvl2pPr marL="356616" indent="-173038" algn="l" defTabSz="457200" rtl="0" eaLnBrk="1" fontAlgn="base" hangingPunct="1">
        <a:spcBef>
          <a:spcPts val="1500"/>
        </a:spcBef>
        <a:spcAft>
          <a:spcPct val="0"/>
        </a:spcAft>
        <a:buClr>
          <a:schemeClr val="tx1"/>
        </a:buClr>
        <a:buSzPct val="125000"/>
        <a:buFont typeface="Arial" charset="0"/>
        <a:buChar char="•"/>
        <a:defRPr sz="2000" kern="1200">
          <a:solidFill>
            <a:schemeClr val="tx1"/>
          </a:solidFill>
          <a:latin typeface="+mn-lt"/>
          <a:ea typeface="+mn-ea"/>
          <a:cs typeface="+mn-cs"/>
        </a:defRPr>
      </a:lvl2pPr>
      <a:lvl3pPr marL="548640" indent="-174625" algn="l" defTabSz="457200" rtl="0" eaLnBrk="1" fontAlgn="base" hangingPunct="1">
        <a:spcBef>
          <a:spcPts val="200"/>
        </a:spcBef>
        <a:spcAft>
          <a:spcPct val="0"/>
        </a:spcAft>
        <a:buClr>
          <a:schemeClr val="tx1"/>
        </a:buClr>
        <a:buSzPct val="90000"/>
        <a:buFont typeface="Arial" pitchFamily="34" charset="0"/>
        <a:buChar char="–"/>
        <a:defRPr sz="1800" kern="1200">
          <a:solidFill>
            <a:schemeClr val="tx1"/>
          </a:solidFill>
          <a:latin typeface="+mn-lt"/>
          <a:ea typeface="+mn-ea"/>
          <a:cs typeface="+mn-cs"/>
        </a:defRPr>
      </a:lvl3pPr>
      <a:lvl4pPr marL="731520" indent="-174625" algn="l" defTabSz="457200" rtl="0" eaLnBrk="1" fontAlgn="base" hangingPunct="1">
        <a:spcBef>
          <a:spcPts val="200"/>
        </a:spcBef>
        <a:spcAft>
          <a:spcPct val="0"/>
        </a:spcAft>
        <a:buClr>
          <a:schemeClr val="tx1"/>
        </a:buClr>
        <a:buFont typeface="Wingdings" pitchFamily="2" charset="2"/>
        <a:buChar char="§"/>
        <a:defRPr sz="1600" kern="1200">
          <a:solidFill>
            <a:schemeClr val="tx1"/>
          </a:solidFill>
          <a:latin typeface="+mn-lt"/>
          <a:ea typeface="+mn-ea"/>
          <a:cs typeface="+mn-cs"/>
        </a:defRPr>
      </a:lvl4pPr>
      <a:lvl5pPr marL="914400" indent="-176213" algn="l" defTabSz="457200" rtl="0" eaLnBrk="1" fontAlgn="base" hangingPunct="1">
        <a:spcBef>
          <a:spcPts val="200"/>
        </a:spcBef>
        <a:spcAft>
          <a:spcPct val="0"/>
        </a:spcAft>
        <a:buClr>
          <a:schemeClr val="tx1"/>
        </a:buClr>
        <a:buFont typeface="Arial" charset="0"/>
        <a:buChar char="»"/>
        <a:defRPr sz="1400" kern="1200">
          <a:solidFill>
            <a:schemeClr val="tx1"/>
          </a:solidFill>
          <a:latin typeface="+mn-lt"/>
          <a:ea typeface="+mn-ea"/>
          <a:cs typeface="+mn-cs"/>
        </a:defRPr>
      </a:lvl5pPr>
      <a:lvl6pPr marL="1541463" indent="-112713" algn="l" defTabSz="457200" rtl="0" eaLnBrk="1" latinLnBrk="0" hangingPunct="1">
        <a:spcBef>
          <a:spcPts val="200"/>
        </a:spcBef>
        <a:buClr>
          <a:srgbClr val="155E98"/>
        </a:buClr>
        <a:buFont typeface="Arial"/>
        <a:buChar char="•"/>
        <a:tabLst/>
        <a:defRPr sz="1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5986" y="2022097"/>
            <a:ext cx="7976236" cy="2423173"/>
          </a:xfrm>
        </p:spPr>
        <p:txBody>
          <a:bodyPr tIns="457200" bIns="365760">
            <a:noAutofit/>
          </a:bodyPr>
          <a:lstStyle/>
          <a:p>
            <a:r>
              <a:rPr lang="en-US" sz="4000" dirty="0" smtClean="0"/>
              <a:t>Completing the Paris Agreement:</a:t>
            </a:r>
            <a:br>
              <a:rPr lang="en-US" sz="4000" dirty="0" smtClean="0"/>
            </a:br>
            <a:r>
              <a:rPr lang="en-US" sz="4000" dirty="0" smtClean="0"/>
              <a:t>Legal Dimensions</a:t>
            </a:r>
            <a:br>
              <a:rPr lang="en-US" sz="4000" dirty="0" smtClean="0"/>
            </a:br>
            <a:endParaRPr lang="en-US" sz="4000" dirty="0"/>
          </a:p>
        </p:txBody>
      </p:sp>
      <p:sp>
        <p:nvSpPr>
          <p:cNvPr id="7" name="Subtitle 2"/>
          <p:cNvSpPr>
            <a:spLocks noGrp="1"/>
          </p:cNvSpPr>
          <p:nvPr>
            <p:ph type="subTitle" idx="1"/>
          </p:nvPr>
        </p:nvSpPr>
        <p:spPr>
          <a:xfrm>
            <a:off x="1186339" y="4425284"/>
            <a:ext cx="6616764" cy="1229486"/>
          </a:xfrm>
        </p:spPr>
        <p:txBody>
          <a:bodyPr/>
          <a:lstStyle/>
          <a:p>
            <a:pPr algn="ctr">
              <a:spcBef>
                <a:spcPts val="0"/>
              </a:spcBef>
            </a:pPr>
            <a:r>
              <a:rPr lang="en-US" sz="2400" dirty="0" smtClean="0"/>
              <a:t>Realizing the Potential of the Paris Agreement</a:t>
            </a:r>
          </a:p>
          <a:p>
            <a:pPr algn="ctr">
              <a:spcBef>
                <a:spcPts val="0"/>
              </a:spcBef>
            </a:pPr>
            <a:r>
              <a:rPr lang="en-US" sz="2400" i="1" dirty="0" smtClean="0"/>
              <a:t>Daniel Bodansky</a:t>
            </a:r>
            <a:endParaRPr lang="en-US" sz="2400" dirty="0"/>
          </a:p>
          <a:p>
            <a:pPr algn="ctr">
              <a:spcBef>
                <a:spcPts val="0"/>
              </a:spcBef>
            </a:pPr>
            <a:r>
              <a:rPr lang="en-US" sz="2400" dirty="0" smtClean="0"/>
              <a:t>November 17, 2016 </a:t>
            </a:r>
            <a:endParaRPr lang="en-US" sz="2400" dirty="0"/>
          </a:p>
        </p:txBody>
      </p:sp>
    </p:spTree>
    <p:extLst>
      <p:ext uri="{BB962C8B-B14F-4D97-AF65-F5344CB8AC3E}">
        <p14:creationId xmlns:p14="http://schemas.microsoft.com/office/powerpoint/2010/main" val="2171907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200" dirty="0" smtClean="0"/>
              <a:t>Rules Governing the Parties</a:t>
            </a:r>
            <a:endParaRPr lang="en-US" sz="3200" dirty="0"/>
          </a:p>
        </p:txBody>
      </p:sp>
      <p:graphicFrame>
        <p:nvGraphicFramePr>
          <p:cNvPr id="9" name="Content Placeholder 8"/>
          <p:cNvGraphicFramePr>
            <a:graphicFrameLocks noGrp="1"/>
          </p:cNvGraphicFramePr>
          <p:nvPr>
            <p:ph sz="quarter" idx="14"/>
            <p:extLst>
              <p:ext uri="{D42A27DB-BD31-4B8C-83A1-F6EECF244321}">
                <p14:modId xmlns:p14="http://schemas.microsoft.com/office/powerpoint/2010/main" val="3884090231"/>
              </p:ext>
            </p:extLst>
          </p:nvPr>
        </p:nvGraphicFramePr>
        <p:xfrm>
          <a:off x="455613" y="1157288"/>
          <a:ext cx="8220076" cy="4988560"/>
        </p:xfrm>
        <a:graphic>
          <a:graphicData uri="http://schemas.openxmlformats.org/drawingml/2006/table">
            <a:tbl>
              <a:tblPr firstRow="1" bandRow="1">
                <a:tableStyleId>{5C22544A-7EE6-4342-B048-85BDC9FD1C3A}</a:tableStyleId>
              </a:tblPr>
              <a:tblGrid>
                <a:gridCol w="1740740"/>
                <a:gridCol w="1404471"/>
                <a:gridCol w="1537652"/>
                <a:gridCol w="1857600"/>
                <a:gridCol w="1679613"/>
              </a:tblGrid>
              <a:tr h="370840">
                <a:tc>
                  <a:txBody>
                    <a:bodyPr/>
                    <a:lstStyle/>
                    <a:p>
                      <a:endParaRPr lang="en-US" dirty="0"/>
                    </a:p>
                  </a:txBody>
                  <a:tcPr/>
                </a:tc>
                <a:tc>
                  <a:txBody>
                    <a:bodyPr/>
                    <a:lstStyle/>
                    <a:p>
                      <a:pPr algn="ctr"/>
                      <a:r>
                        <a:rPr lang="en-US" dirty="0" smtClean="0"/>
                        <a:t>Type</a:t>
                      </a:r>
                      <a:r>
                        <a:rPr lang="en-US" baseline="0" dirty="0" smtClean="0"/>
                        <a:t> of Rule</a:t>
                      </a:r>
                      <a:endParaRPr lang="en-US" dirty="0"/>
                    </a:p>
                  </a:txBody>
                  <a:tcPr/>
                </a:tc>
                <a:tc>
                  <a:txBody>
                    <a:bodyPr/>
                    <a:lstStyle/>
                    <a:p>
                      <a:pPr algn="ctr"/>
                      <a:r>
                        <a:rPr lang="en-US" dirty="0" smtClean="0"/>
                        <a:t>CMA Action Required or Optional</a:t>
                      </a:r>
                      <a:endParaRPr lang="en-US" dirty="0"/>
                    </a:p>
                  </a:txBody>
                  <a:tcPr/>
                </a:tc>
                <a:tc>
                  <a:txBody>
                    <a:bodyPr/>
                    <a:lstStyle/>
                    <a:p>
                      <a:pPr algn="ctr"/>
                      <a:r>
                        <a:rPr lang="en-US" dirty="0" smtClean="0"/>
                        <a:t>Default If CMA Doesn’t</a:t>
                      </a:r>
                      <a:r>
                        <a:rPr lang="en-US" baseline="0" dirty="0" smtClean="0"/>
                        <a:t> A</a:t>
                      </a:r>
                      <a:r>
                        <a:rPr lang="en-US" dirty="0" smtClean="0"/>
                        <a:t>dopt Rules</a:t>
                      </a:r>
                      <a:endParaRPr lang="en-US" dirty="0"/>
                    </a:p>
                  </a:txBody>
                  <a:tcPr/>
                </a:tc>
                <a:tc>
                  <a:txBody>
                    <a:bodyPr/>
                    <a:lstStyle/>
                    <a:p>
                      <a:pPr algn="ctr"/>
                      <a:r>
                        <a:rPr lang="en-US" dirty="0" smtClean="0"/>
                        <a:t>Bindingness of Rules</a:t>
                      </a:r>
                      <a:endParaRPr lang="en-US" dirty="0"/>
                    </a:p>
                  </a:txBody>
                  <a:tcPr/>
                </a:tc>
              </a:tr>
              <a:tr h="370840">
                <a:tc>
                  <a:txBody>
                    <a:bodyPr/>
                    <a:lstStyle/>
                    <a:p>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dirty="0"/>
                    </a:p>
                  </a:txBody>
                  <a:tcPr/>
                </a:tc>
              </a:tr>
              <a:tr h="370840">
                <a:tc>
                  <a:txBody>
                    <a:bodyPr/>
                    <a:lstStyle/>
                    <a:p>
                      <a:r>
                        <a:rPr lang="en-US" sz="1400" dirty="0" smtClean="0"/>
                        <a:t>Up-front</a:t>
                      </a:r>
                      <a:r>
                        <a:rPr lang="en-US" sz="1400" baseline="0" dirty="0" smtClean="0"/>
                        <a:t> info</a:t>
                      </a:r>
                      <a:endParaRPr lang="en-US" sz="1400" dirty="0"/>
                    </a:p>
                  </a:txBody>
                  <a:tcPr/>
                </a:tc>
                <a:tc>
                  <a:txBody>
                    <a:bodyPr/>
                    <a:lstStyle/>
                    <a:p>
                      <a:pPr algn="ctr"/>
                      <a:r>
                        <a:rPr lang="en-US" sz="1400" dirty="0" smtClean="0"/>
                        <a:t>Decision</a:t>
                      </a:r>
                      <a:endParaRPr lang="en-US" sz="1400" dirty="0"/>
                    </a:p>
                  </a:txBody>
                  <a:tcPr/>
                </a:tc>
                <a:tc>
                  <a:txBody>
                    <a:bodyPr/>
                    <a:lstStyle/>
                    <a:p>
                      <a:pPr algn="ctr"/>
                      <a:r>
                        <a:rPr lang="en-US" sz="1400" dirty="0" smtClean="0"/>
                        <a:t>Optional</a:t>
                      </a:r>
                      <a:endParaRPr lang="en-US" sz="1400" dirty="0"/>
                    </a:p>
                  </a:txBody>
                  <a:tcPr/>
                </a:tc>
                <a:tc>
                  <a:txBody>
                    <a:bodyPr/>
                    <a:lstStyle/>
                    <a:p>
                      <a:pPr algn="ctr"/>
                      <a:r>
                        <a:rPr lang="en-US" sz="1400" dirty="0" smtClean="0"/>
                        <a:t>Parties decide UFI</a:t>
                      </a:r>
                      <a:endParaRPr lang="en-US" sz="1400" dirty="0"/>
                    </a:p>
                  </a:txBody>
                  <a:tcPr/>
                </a:tc>
                <a:tc>
                  <a:txBody>
                    <a:bodyPr/>
                    <a:lstStyle/>
                    <a:p>
                      <a:pPr algn="ctr"/>
                      <a:r>
                        <a:rPr lang="en-US" sz="1400" dirty="0" smtClean="0"/>
                        <a:t>Binding</a:t>
                      </a:r>
                      <a:endParaRPr lang="en-US" sz="1400" dirty="0"/>
                    </a:p>
                  </a:txBody>
                  <a:tcPr/>
                </a:tc>
              </a:tr>
              <a:tr h="370840">
                <a:tc>
                  <a:txBody>
                    <a:bodyPr/>
                    <a:lstStyle/>
                    <a:p>
                      <a:r>
                        <a:rPr lang="en-US" sz="1400" dirty="0" smtClean="0"/>
                        <a:t>Features of future NDCs</a:t>
                      </a:r>
                      <a:endParaRPr lang="en-US" sz="1400" dirty="0"/>
                    </a:p>
                  </a:txBody>
                  <a:tcPr/>
                </a:tc>
                <a:tc>
                  <a:txBody>
                    <a:bodyPr/>
                    <a:lstStyle/>
                    <a:p>
                      <a:pPr algn="ctr"/>
                      <a:r>
                        <a:rPr lang="en-US" sz="1400" dirty="0" smtClean="0"/>
                        <a:t>Decision</a:t>
                      </a:r>
                      <a:endParaRPr lang="en-US" sz="1400" dirty="0"/>
                    </a:p>
                  </a:txBody>
                  <a:tcPr/>
                </a:tc>
                <a:tc>
                  <a:txBody>
                    <a:bodyPr/>
                    <a:lstStyle/>
                    <a:p>
                      <a:pPr algn="ctr"/>
                      <a:r>
                        <a:rPr lang="en-US" sz="1400" dirty="0" smtClean="0"/>
                        <a:t>Optional</a:t>
                      </a:r>
                      <a:endParaRPr lang="en-US" sz="1400" dirty="0"/>
                    </a:p>
                  </a:txBody>
                  <a:tcPr/>
                </a:tc>
                <a:tc>
                  <a:txBody>
                    <a:bodyPr/>
                    <a:lstStyle/>
                    <a:p>
                      <a:pPr algn="ctr"/>
                      <a:r>
                        <a:rPr lang="en-US" sz="1400" dirty="0" smtClean="0"/>
                        <a:t>Party decides features</a:t>
                      </a:r>
                      <a:endParaRPr lang="en-US" sz="1400" dirty="0"/>
                    </a:p>
                  </a:txBody>
                  <a:tcPr/>
                </a:tc>
                <a:tc>
                  <a:txBody>
                    <a:bodyPr/>
                    <a:lstStyle/>
                    <a:p>
                      <a:pPr algn="ctr"/>
                      <a:r>
                        <a:rPr lang="en-US" sz="1400" dirty="0" smtClean="0"/>
                        <a:t>Binding</a:t>
                      </a:r>
                      <a:endParaRPr lang="en-US" sz="1400" dirty="0"/>
                    </a:p>
                  </a:txBody>
                  <a:tcPr/>
                </a:tc>
              </a:tr>
              <a:tr h="370840">
                <a:tc>
                  <a:txBody>
                    <a:bodyPr/>
                    <a:lstStyle/>
                    <a:p>
                      <a:r>
                        <a:rPr lang="en-US" sz="1400" dirty="0" smtClean="0"/>
                        <a:t>Common time frames</a:t>
                      </a:r>
                      <a:r>
                        <a:rPr lang="en-US" sz="1400" baseline="0" dirty="0" smtClean="0"/>
                        <a:t> for NDCs</a:t>
                      </a:r>
                      <a:endParaRPr lang="en-US" sz="1400" dirty="0"/>
                    </a:p>
                  </a:txBody>
                  <a:tcPr/>
                </a:tc>
                <a:tc>
                  <a:txBody>
                    <a:bodyPr/>
                    <a:lstStyle/>
                    <a:p>
                      <a:pPr algn="ctr"/>
                      <a:r>
                        <a:rPr lang="en-US" sz="1400" dirty="0" smtClean="0"/>
                        <a:t>Unspecified</a:t>
                      </a:r>
                      <a:endParaRPr lang="en-US" sz="1400" dirty="0"/>
                    </a:p>
                  </a:txBody>
                  <a:tcPr/>
                </a:tc>
                <a:tc>
                  <a:txBody>
                    <a:bodyPr/>
                    <a:lstStyle/>
                    <a:p>
                      <a:pPr algn="ctr"/>
                      <a:r>
                        <a:rPr lang="en-US" sz="1400" dirty="0" smtClean="0"/>
                        <a:t>Optional</a:t>
                      </a:r>
                      <a:endParaRPr lang="en-US" sz="1400" dirty="0"/>
                    </a:p>
                  </a:txBody>
                  <a:tcPr/>
                </a:tc>
                <a:tc>
                  <a:txBody>
                    <a:bodyPr/>
                    <a:lstStyle/>
                    <a:p>
                      <a:pPr algn="ctr"/>
                      <a:r>
                        <a:rPr lang="en-US" sz="1400" dirty="0" smtClean="0"/>
                        <a:t>Party decides time frame</a:t>
                      </a:r>
                      <a:endParaRPr lang="en-US" sz="1400" dirty="0"/>
                    </a:p>
                  </a:txBody>
                  <a:tcPr/>
                </a:tc>
                <a:tc>
                  <a:txBody>
                    <a:bodyPr/>
                    <a:lstStyle/>
                    <a:p>
                      <a:pPr algn="ctr"/>
                      <a:r>
                        <a:rPr lang="en-US" sz="1400" dirty="0" smtClean="0"/>
                        <a:t>No</a:t>
                      </a:r>
                    </a:p>
                    <a:p>
                      <a:pPr algn="ctr"/>
                      <a:endParaRPr lang="en-US" sz="1400" dirty="0" smtClean="0"/>
                    </a:p>
                  </a:txBody>
                  <a:tcPr/>
                </a:tc>
              </a:tr>
              <a:tr h="370840">
                <a:tc>
                  <a:txBody>
                    <a:bodyPr/>
                    <a:lstStyle/>
                    <a:p>
                      <a:r>
                        <a:rPr lang="en-US" sz="1400" dirty="0" smtClean="0"/>
                        <a:t>Adjustments of</a:t>
                      </a:r>
                      <a:r>
                        <a:rPr lang="en-US" sz="1400" baseline="0" dirty="0" smtClean="0"/>
                        <a:t> NDCs</a:t>
                      </a:r>
                      <a:endParaRPr lang="en-US" sz="1400" dirty="0"/>
                    </a:p>
                  </a:txBody>
                  <a:tcPr/>
                </a:tc>
                <a:tc>
                  <a:txBody>
                    <a:bodyPr/>
                    <a:lstStyle/>
                    <a:p>
                      <a:pPr algn="ctr"/>
                      <a:r>
                        <a:rPr lang="en-US" sz="1400" dirty="0" smtClean="0"/>
                        <a:t>Guidance</a:t>
                      </a:r>
                      <a:endParaRPr lang="en-US" sz="1400" dirty="0"/>
                    </a:p>
                  </a:txBody>
                  <a:tcPr/>
                </a:tc>
                <a:tc>
                  <a:txBody>
                    <a:bodyPr/>
                    <a:lstStyle/>
                    <a:p>
                      <a:pPr algn="ctr"/>
                      <a:r>
                        <a:rPr lang="en-US" sz="1400" dirty="0" smtClean="0"/>
                        <a:t>Required?</a:t>
                      </a:r>
                      <a:endParaRPr lang="en-US" sz="1400" dirty="0"/>
                    </a:p>
                  </a:txBody>
                  <a:tcPr/>
                </a:tc>
                <a:tc>
                  <a:txBody>
                    <a:bodyPr/>
                    <a:lstStyle/>
                    <a:p>
                      <a:pPr algn="ctr"/>
                      <a:r>
                        <a:rPr lang="en-US" sz="1400" dirty="0" smtClean="0"/>
                        <a:t>Party decides</a:t>
                      </a:r>
                      <a:endParaRPr lang="en-US" sz="1400" dirty="0"/>
                    </a:p>
                  </a:txBody>
                  <a:tcPr/>
                </a:tc>
                <a:tc>
                  <a:txBody>
                    <a:bodyPr/>
                    <a:lstStyle/>
                    <a:p>
                      <a:pPr algn="ctr"/>
                      <a:r>
                        <a:rPr lang="en-US" sz="1400" dirty="0" smtClean="0"/>
                        <a:t>Binding?</a:t>
                      </a:r>
                    </a:p>
                  </a:txBody>
                  <a:tcPr/>
                </a:tc>
              </a:tr>
              <a:tr h="370840">
                <a:tc>
                  <a:txBody>
                    <a:bodyPr/>
                    <a:lstStyle/>
                    <a:p>
                      <a:r>
                        <a:rPr lang="en-US" sz="1400" dirty="0" smtClean="0"/>
                        <a:t>Accounting for</a:t>
                      </a:r>
                      <a:r>
                        <a:rPr lang="en-US" sz="1400" baseline="0" dirty="0" smtClean="0"/>
                        <a:t> </a:t>
                      </a:r>
                      <a:r>
                        <a:rPr lang="en-US" sz="1400" dirty="0" smtClean="0"/>
                        <a:t>NDCs</a:t>
                      </a:r>
                      <a:endParaRPr lang="en-US" sz="1400" dirty="0"/>
                    </a:p>
                  </a:txBody>
                  <a:tcPr/>
                </a:tc>
                <a:tc>
                  <a:txBody>
                    <a:bodyPr/>
                    <a:lstStyle/>
                    <a:p>
                      <a:pPr algn="ctr"/>
                      <a:r>
                        <a:rPr lang="en-US" sz="1400" dirty="0" smtClean="0"/>
                        <a:t>Guidance</a:t>
                      </a:r>
                      <a:endParaRPr lang="en-US" sz="1400" dirty="0"/>
                    </a:p>
                  </a:txBody>
                  <a:tcPr/>
                </a:tc>
                <a:tc>
                  <a:txBody>
                    <a:bodyPr/>
                    <a:lstStyle/>
                    <a:p>
                      <a:pPr algn="ctr"/>
                      <a:r>
                        <a:rPr lang="en-US" sz="1400" dirty="0" smtClean="0"/>
                        <a:t>Required?</a:t>
                      </a:r>
                      <a:endParaRPr lang="en-US" sz="1400" dirty="0"/>
                    </a:p>
                  </a:txBody>
                  <a:tcPr/>
                </a:tc>
                <a:tc>
                  <a:txBody>
                    <a:bodyPr/>
                    <a:lstStyle/>
                    <a:p>
                      <a:pPr algn="ctr"/>
                      <a:r>
                        <a:rPr lang="en-US" sz="1400" dirty="0" smtClean="0"/>
                        <a:t>Party decides how to account</a:t>
                      </a:r>
                      <a:endParaRPr lang="en-US" sz="1400" dirty="0"/>
                    </a:p>
                  </a:txBody>
                  <a:tcPr/>
                </a:tc>
                <a:tc>
                  <a:txBody>
                    <a:bodyPr/>
                    <a:lstStyle/>
                    <a:p>
                      <a:pPr algn="ctr"/>
                      <a:r>
                        <a:rPr lang="en-US" sz="1400" dirty="0" smtClean="0"/>
                        <a:t>Binding?</a:t>
                      </a:r>
                    </a:p>
                  </a:txBody>
                  <a:tcPr/>
                </a:tc>
              </a:tr>
              <a:tr h="370840">
                <a:tc>
                  <a:txBody>
                    <a:bodyPr/>
                    <a:lstStyle/>
                    <a:p>
                      <a:r>
                        <a:rPr lang="en-US" sz="1400" dirty="0" smtClean="0"/>
                        <a:t>Accounting of ITMOS</a:t>
                      </a:r>
                      <a:endParaRPr lang="en-US" sz="1400" dirty="0"/>
                    </a:p>
                  </a:txBody>
                  <a:tcPr/>
                </a:tc>
                <a:tc>
                  <a:txBody>
                    <a:bodyPr/>
                    <a:lstStyle/>
                    <a:p>
                      <a:pPr algn="ctr"/>
                      <a:r>
                        <a:rPr lang="en-US" sz="1400" dirty="0" smtClean="0"/>
                        <a:t>Guidance</a:t>
                      </a:r>
                      <a:endParaRPr lang="en-US" sz="1400" dirty="0"/>
                    </a:p>
                  </a:txBody>
                  <a:tcPr/>
                </a:tc>
                <a:tc>
                  <a:txBody>
                    <a:bodyPr/>
                    <a:lstStyle/>
                    <a:p>
                      <a:pPr algn="ctr"/>
                      <a:r>
                        <a:rPr lang="en-US" sz="1400" dirty="0" smtClean="0"/>
                        <a:t>Required?</a:t>
                      </a:r>
                      <a:endParaRPr lang="en-US" sz="1400" dirty="0"/>
                    </a:p>
                  </a:txBody>
                  <a:tcPr/>
                </a:tc>
                <a:tc>
                  <a:txBody>
                    <a:bodyPr/>
                    <a:lstStyle/>
                    <a:p>
                      <a:pPr algn="ctr"/>
                      <a:r>
                        <a:rPr lang="en-US" sz="1400" dirty="0" smtClean="0"/>
                        <a:t>ITMOs possible</a:t>
                      </a:r>
                      <a:endParaRPr lang="en-US" sz="1400" dirty="0"/>
                    </a:p>
                  </a:txBody>
                  <a:tcPr/>
                </a:tc>
                <a:tc>
                  <a:txBody>
                    <a:bodyPr/>
                    <a:lstStyle/>
                    <a:p>
                      <a:pPr algn="ctr"/>
                      <a:r>
                        <a:rPr lang="en-US" sz="1400" dirty="0" smtClean="0"/>
                        <a:t>Binding?</a:t>
                      </a:r>
                    </a:p>
                  </a:txBody>
                  <a:tcPr/>
                </a:tc>
              </a:tr>
              <a:tr h="370840">
                <a:tc>
                  <a:txBody>
                    <a:bodyPr/>
                    <a:lstStyle/>
                    <a:p>
                      <a:r>
                        <a:rPr lang="en-US" sz="1400" dirty="0" smtClean="0"/>
                        <a:t>Transparency</a:t>
                      </a:r>
                      <a:r>
                        <a:rPr lang="en-US" sz="1400" baseline="0" dirty="0" smtClean="0"/>
                        <a:t> </a:t>
                      </a:r>
                      <a:r>
                        <a:rPr lang="en-US" sz="1400" dirty="0" smtClean="0"/>
                        <a:t>of action and support</a:t>
                      </a:r>
                      <a:endParaRPr lang="en-US" sz="1400" dirty="0"/>
                    </a:p>
                  </a:txBody>
                  <a:tcPr/>
                </a:tc>
                <a:tc>
                  <a:txBody>
                    <a:bodyPr/>
                    <a:lstStyle/>
                    <a:p>
                      <a:pPr algn="ctr"/>
                      <a:r>
                        <a:rPr lang="en-US" sz="1400" dirty="0" smtClean="0"/>
                        <a:t>MPGs</a:t>
                      </a:r>
                      <a:endParaRPr lang="en-US" sz="1400" dirty="0"/>
                    </a:p>
                  </a:txBody>
                  <a:tcPr/>
                </a:tc>
                <a:tc>
                  <a:txBody>
                    <a:bodyPr/>
                    <a:lstStyle/>
                    <a:p>
                      <a:pPr algn="ctr"/>
                      <a:r>
                        <a:rPr lang="en-US" sz="1400" dirty="0" smtClean="0"/>
                        <a:t>Required</a:t>
                      </a:r>
                      <a:endParaRPr lang="en-US" sz="1400" dirty="0"/>
                    </a:p>
                  </a:txBody>
                  <a:tcPr/>
                </a:tc>
                <a:tc>
                  <a:txBody>
                    <a:bodyPr/>
                    <a:lstStyle/>
                    <a:p>
                      <a:pPr algn="ctr"/>
                      <a:r>
                        <a:rPr lang="en-US" sz="1400" dirty="0" smtClean="0"/>
                        <a:t>Party determines</a:t>
                      </a:r>
                      <a:r>
                        <a:rPr lang="en-US" sz="1400" baseline="0" dirty="0" smtClean="0"/>
                        <a:t> info to provide</a:t>
                      </a:r>
                      <a:endParaRPr lang="en-US" sz="1400" dirty="0"/>
                    </a:p>
                  </a:txBody>
                  <a:tcPr/>
                </a:tc>
                <a:tc>
                  <a:txBody>
                    <a:bodyPr/>
                    <a:lstStyle/>
                    <a:p>
                      <a:pPr algn="ctr"/>
                      <a:r>
                        <a:rPr lang="en-US" sz="1400" dirty="0" smtClean="0"/>
                        <a:t>Unclear</a:t>
                      </a:r>
                    </a:p>
                  </a:txBody>
                  <a:tcPr/>
                </a:tc>
              </a:tr>
              <a:tr h="370840">
                <a:tc>
                  <a:txBody>
                    <a:bodyPr/>
                    <a:lstStyle/>
                    <a:p>
                      <a:r>
                        <a:rPr lang="en-US" sz="1400" dirty="0" smtClean="0"/>
                        <a:t>Inventories</a:t>
                      </a:r>
                      <a:endParaRPr lang="en-US" sz="1400" dirty="0"/>
                    </a:p>
                  </a:txBody>
                  <a:tcPr/>
                </a:tc>
                <a:tc>
                  <a:txBody>
                    <a:bodyPr/>
                    <a:lstStyle/>
                    <a:p>
                      <a:pPr algn="ctr"/>
                      <a:r>
                        <a:rPr lang="en-US" sz="1400" dirty="0" smtClean="0"/>
                        <a:t>Methodologies</a:t>
                      </a:r>
                      <a:endParaRPr lang="en-US" sz="1400" dirty="0"/>
                    </a:p>
                  </a:txBody>
                  <a:tcPr/>
                </a:tc>
                <a:tc>
                  <a:txBody>
                    <a:bodyPr/>
                    <a:lstStyle/>
                    <a:p>
                      <a:pPr algn="ctr"/>
                      <a:r>
                        <a:rPr lang="en-US" sz="1400" dirty="0" smtClean="0"/>
                        <a:t>Required</a:t>
                      </a:r>
                      <a:endParaRPr lang="en-US" sz="1400" dirty="0"/>
                    </a:p>
                  </a:txBody>
                  <a:tcPr/>
                </a:tc>
                <a:tc>
                  <a:txBody>
                    <a:bodyPr/>
                    <a:lstStyle/>
                    <a:p>
                      <a:pPr algn="ctr"/>
                      <a:r>
                        <a:rPr lang="en-US" sz="1400" dirty="0" smtClean="0"/>
                        <a:t>Party decides on inventory</a:t>
                      </a:r>
                      <a:endParaRPr lang="en-US" sz="1400" dirty="0"/>
                    </a:p>
                  </a:txBody>
                  <a:tcPr/>
                </a:tc>
                <a:tc>
                  <a:txBody>
                    <a:bodyPr/>
                    <a:lstStyle/>
                    <a:p>
                      <a:pPr algn="ctr"/>
                      <a:r>
                        <a:rPr lang="en-US" sz="1400" dirty="0" smtClean="0"/>
                        <a:t>Binding</a:t>
                      </a:r>
                    </a:p>
                  </a:txBody>
                  <a:tcPr/>
                </a:tc>
              </a:tr>
            </a:tbl>
          </a:graphicData>
        </a:graphic>
      </p:graphicFrame>
      <p:sp>
        <p:nvSpPr>
          <p:cNvPr id="11" name="Footer Placeholder 10"/>
          <p:cNvSpPr>
            <a:spLocks noGrp="1"/>
          </p:cNvSpPr>
          <p:nvPr>
            <p:ph type="ftr" sz="quarter" idx="11"/>
          </p:nvPr>
        </p:nvSpPr>
        <p:spPr/>
        <p:txBody>
          <a:bodyPr/>
          <a:lstStyle/>
          <a:p>
            <a:r>
              <a:rPr lang="en-US" smtClean="0"/>
              <a:t>Completing the Paris Agreement: Legal Dimensions</a:t>
            </a:r>
            <a:endParaRPr lang="en-US" dirty="0"/>
          </a:p>
        </p:txBody>
      </p:sp>
    </p:spTree>
    <p:extLst>
      <p:ext uri="{BB962C8B-B14F-4D97-AF65-F5344CB8AC3E}">
        <p14:creationId xmlns:p14="http://schemas.microsoft.com/office/powerpoint/2010/main" val="9081514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531" y="119078"/>
            <a:ext cx="6924850" cy="792785"/>
          </a:xfrm>
        </p:spPr>
        <p:txBody>
          <a:bodyPr/>
          <a:lstStyle/>
          <a:p>
            <a:r>
              <a:rPr lang="en-US" sz="3200" smtClean="0"/>
              <a:t>Options for US Withdrawal from Paris Agreement</a:t>
            </a:r>
            <a:endParaRPr lang="en-US" sz="3200" dirty="0"/>
          </a:p>
        </p:txBody>
      </p:sp>
      <p:sp>
        <p:nvSpPr>
          <p:cNvPr id="3" name="Footer Placeholder 2"/>
          <p:cNvSpPr>
            <a:spLocks noGrp="1"/>
          </p:cNvSpPr>
          <p:nvPr>
            <p:ph type="ftr" sz="quarter" idx="11"/>
          </p:nvPr>
        </p:nvSpPr>
        <p:spPr/>
        <p:txBody>
          <a:bodyPr/>
          <a:lstStyle/>
          <a:p>
            <a:r>
              <a:rPr lang="en-US" smtClean="0"/>
              <a:t>Completing the Paris Agreement: Legal Dimensions</a:t>
            </a:r>
            <a:endParaRPr lang="en-US" dirty="0"/>
          </a:p>
        </p:txBody>
      </p:sp>
      <p:sp>
        <p:nvSpPr>
          <p:cNvPr id="6" name="Content Placeholder 5"/>
          <p:cNvSpPr>
            <a:spLocks noGrp="1"/>
          </p:cNvSpPr>
          <p:nvPr>
            <p:ph sz="quarter" idx="14"/>
          </p:nvPr>
        </p:nvSpPr>
        <p:spPr>
          <a:xfrm>
            <a:off x="455613" y="1157760"/>
            <a:ext cx="8220075" cy="4754525"/>
          </a:xfrm>
        </p:spPr>
        <p:txBody>
          <a:bodyPr>
            <a:normAutofit/>
          </a:bodyPr>
          <a:lstStyle/>
          <a:p>
            <a:pPr>
              <a:spcBef>
                <a:spcPts val="600"/>
              </a:spcBef>
            </a:pPr>
            <a:r>
              <a:rPr lang="en-US" dirty="0" smtClean="0"/>
              <a:t>Pursuant to the Paris Agreement</a:t>
            </a:r>
          </a:p>
          <a:p>
            <a:pPr lvl="1">
              <a:spcBef>
                <a:spcPts val="600"/>
              </a:spcBef>
            </a:pPr>
            <a:r>
              <a:rPr lang="en-US" dirty="0" smtClean="0"/>
              <a:t>Article 28.1:  Beginning 3 years after entry into force (November 4, 2019), parties may withdraw by giving 1 year’s notice</a:t>
            </a:r>
          </a:p>
          <a:p>
            <a:pPr lvl="1">
              <a:spcBef>
                <a:spcPts val="600"/>
              </a:spcBef>
            </a:pPr>
            <a:r>
              <a:rPr lang="en-US" dirty="0" smtClean="0"/>
              <a:t>US law:  President can withdraw from executive agreements on own authority</a:t>
            </a:r>
          </a:p>
          <a:p>
            <a:pPr>
              <a:spcBef>
                <a:spcPts val="600"/>
              </a:spcBef>
            </a:pPr>
            <a:r>
              <a:rPr lang="en-US" dirty="0" smtClean="0"/>
              <a:t>Pursuant to the UNFCCC</a:t>
            </a:r>
          </a:p>
          <a:p>
            <a:pPr lvl="1">
              <a:spcBef>
                <a:spcPts val="600"/>
              </a:spcBef>
            </a:pPr>
            <a:r>
              <a:rPr lang="en-US" dirty="0" smtClean="0"/>
              <a:t>Article 25.1: Party may withdraw by giving 1 year’s notice</a:t>
            </a:r>
          </a:p>
          <a:p>
            <a:pPr lvl="2">
              <a:spcBef>
                <a:spcPts val="600"/>
              </a:spcBef>
            </a:pPr>
            <a:r>
              <a:rPr lang="en-US" dirty="0" smtClean="0"/>
              <a:t>Paris Agreement, Article 28.3: A party that withdraws from UNFCCC shall be considered as also having withdrawn from the Paris Agreement</a:t>
            </a:r>
          </a:p>
          <a:p>
            <a:pPr lvl="1">
              <a:spcBef>
                <a:spcPts val="600"/>
              </a:spcBef>
            </a:pPr>
            <a:r>
              <a:rPr lang="en-US" dirty="0" smtClean="0"/>
              <a:t>US law:  In practice, Presidential withdrawal unlikely to be overruled by courts, even though UNFCCC unanimously approved by Senate</a:t>
            </a:r>
          </a:p>
          <a:p>
            <a:pPr>
              <a:spcBef>
                <a:spcPts val="600"/>
              </a:spcBef>
            </a:pPr>
            <a:r>
              <a:rPr lang="en-US" dirty="0" smtClean="0"/>
              <a:t>Outside the terms of the Paris Agreement and UNFCCC</a:t>
            </a:r>
          </a:p>
          <a:p>
            <a:pPr lvl="1">
              <a:spcBef>
                <a:spcPts val="600"/>
              </a:spcBef>
            </a:pPr>
            <a:r>
              <a:rPr lang="en-US" dirty="0" smtClean="0"/>
              <a:t>Withdrawal would violate international law</a:t>
            </a:r>
          </a:p>
          <a:p>
            <a:pPr lvl="1">
              <a:spcBef>
                <a:spcPts val="600"/>
              </a:spcBef>
            </a:pPr>
            <a:r>
              <a:rPr lang="en-US" dirty="0" smtClean="0"/>
              <a:t>US law: Question whether President has authority to violate international law, but Congress can do so</a:t>
            </a:r>
          </a:p>
          <a:p>
            <a:pPr lvl="1"/>
            <a:endParaRPr lang="en-US" dirty="0" smtClean="0"/>
          </a:p>
          <a:p>
            <a:endParaRPr lang="en-US" dirty="0"/>
          </a:p>
        </p:txBody>
      </p:sp>
    </p:spTree>
    <p:extLst>
      <p:ext uri="{BB962C8B-B14F-4D97-AF65-F5344CB8AC3E}">
        <p14:creationId xmlns:p14="http://schemas.microsoft.com/office/powerpoint/2010/main" val="26210876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of US Withdrawal</a:t>
            </a:r>
            <a:endParaRPr lang="en-US" dirty="0"/>
          </a:p>
        </p:txBody>
      </p:sp>
      <p:sp>
        <p:nvSpPr>
          <p:cNvPr id="3" name="Footer Placeholder 2"/>
          <p:cNvSpPr>
            <a:spLocks noGrp="1"/>
          </p:cNvSpPr>
          <p:nvPr>
            <p:ph type="ftr" sz="quarter" idx="11"/>
          </p:nvPr>
        </p:nvSpPr>
        <p:spPr/>
        <p:txBody>
          <a:bodyPr/>
          <a:lstStyle/>
          <a:p>
            <a:r>
              <a:rPr lang="en-US" smtClean="0"/>
              <a:t>Completing the Paris Agreement: Legal Dimensions</a:t>
            </a:r>
            <a:endParaRPr lang="en-US" dirty="0"/>
          </a:p>
        </p:txBody>
      </p:sp>
      <p:sp>
        <p:nvSpPr>
          <p:cNvPr id="6" name="Content Placeholder 5"/>
          <p:cNvSpPr>
            <a:spLocks noGrp="1"/>
          </p:cNvSpPr>
          <p:nvPr>
            <p:ph sz="quarter" idx="14"/>
          </p:nvPr>
        </p:nvSpPr>
        <p:spPr/>
        <p:txBody>
          <a:bodyPr>
            <a:normAutofit fontScale="92500" lnSpcReduction="20000"/>
          </a:bodyPr>
          <a:lstStyle/>
          <a:p>
            <a:r>
              <a:rPr lang="en-US" dirty="0" smtClean="0"/>
              <a:t>For the UN climate regime</a:t>
            </a:r>
          </a:p>
          <a:p>
            <a:pPr lvl="1"/>
            <a:r>
              <a:rPr lang="en-US" dirty="0" smtClean="0"/>
              <a:t>US participation seen as key by many countries.  So withdrawal could prompt others to withdraw.</a:t>
            </a:r>
          </a:p>
          <a:p>
            <a:pPr lvl="1"/>
            <a:r>
              <a:rPr lang="en-US" dirty="0" smtClean="0"/>
              <a:t>Or US withdrawal could make others more determined to proceed.</a:t>
            </a:r>
          </a:p>
          <a:p>
            <a:r>
              <a:rPr lang="en-US" dirty="0" smtClean="0"/>
              <a:t>For climate mitigation more generally</a:t>
            </a:r>
          </a:p>
          <a:p>
            <a:pPr lvl="1"/>
            <a:r>
              <a:rPr lang="en-US" dirty="0" smtClean="0"/>
              <a:t>Efforts to address climate change by state and local governments and by business would gain added importance</a:t>
            </a:r>
          </a:p>
          <a:p>
            <a:r>
              <a:rPr lang="en-US" dirty="0" smtClean="0"/>
              <a:t>For US credibility </a:t>
            </a:r>
          </a:p>
          <a:p>
            <a:pPr lvl="1"/>
            <a:r>
              <a:rPr lang="en-US" dirty="0" smtClean="0"/>
              <a:t>Paris Agreement drafted in order to make it possible for US to join.  So US withdrawal would be bitter pill for others to swallow.</a:t>
            </a:r>
          </a:p>
          <a:p>
            <a:r>
              <a:rPr lang="en-US" dirty="0" smtClean="0"/>
              <a:t>How US withdraws matter</a:t>
            </a:r>
          </a:p>
          <a:p>
            <a:pPr lvl="1"/>
            <a:r>
              <a:rPr lang="en-US" dirty="0" smtClean="0"/>
              <a:t>Withdrawal from the UNFCCC would be more negative than withdrawal from Paris Agreement</a:t>
            </a:r>
          </a:p>
          <a:p>
            <a:pPr lvl="1"/>
            <a:r>
              <a:rPr lang="en-US" dirty="0" smtClean="0"/>
              <a:t>Withdrawal in violation of international law would undermine US credibility more</a:t>
            </a:r>
            <a:endParaRPr lang="en-US" dirty="0"/>
          </a:p>
        </p:txBody>
      </p:sp>
    </p:spTree>
    <p:extLst>
      <p:ext uri="{BB962C8B-B14F-4D97-AF65-F5344CB8AC3E}">
        <p14:creationId xmlns:p14="http://schemas.microsoft.com/office/powerpoint/2010/main" val="801054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1188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Legal Character of Paris Agreement</a:t>
            </a:r>
            <a:endParaRPr lang="en-US" sz="3200" dirty="0"/>
          </a:p>
        </p:txBody>
      </p:sp>
      <p:sp>
        <p:nvSpPr>
          <p:cNvPr id="3" name="Content Placeholder 2"/>
          <p:cNvSpPr>
            <a:spLocks noGrp="1"/>
          </p:cNvSpPr>
          <p:nvPr>
            <p:ph idx="1"/>
          </p:nvPr>
        </p:nvSpPr>
        <p:spPr>
          <a:xfrm>
            <a:off x="457200" y="1371600"/>
            <a:ext cx="8229600" cy="4572000"/>
          </a:xfrm>
        </p:spPr>
        <p:txBody>
          <a:bodyPr/>
          <a:lstStyle/>
          <a:p>
            <a:r>
              <a:rPr lang="en-US" sz="2800" dirty="0" smtClean="0"/>
              <a:t>Legal character of Paris Agreement:  Is it a treaty?</a:t>
            </a:r>
          </a:p>
          <a:p>
            <a:pPr lvl="1"/>
            <a:r>
              <a:rPr lang="en-US" sz="2400" dirty="0" smtClean="0"/>
              <a:t>Yes: </a:t>
            </a:r>
            <a:r>
              <a:rPr lang="en-US" sz="2400" b="0" dirty="0" smtClean="0"/>
              <a:t>Paris </a:t>
            </a:r>
            <a:r>
              <a:rPr lang="en-US" sz="2400" b="0" dirty="0"/>
              <a:t>Agreement is a “treaty” </a:t>
            </a:r>
            <a:r>
              <a:rPr lang="en-US" sz="2400" b="0" dirty="0" smtClean="0"/>
              <a:t>on the international </a:t>
            </a:r>
            <a:r>
              <a:rPr lang="en-US" sz="2400" dirty="0" smtClean="0"/>
              <a:t>pl</a:t>
            </a:r>
            <a:r>
              <a:rPr lang="en-US" sz="2400" b="0" dirty="0" smtClean="0"/>
              <a:t>ane, within </a:t>
            </a:r>
            <a:r>
              <a:rPr lang="en-US" sz="2400" b="0" dirty="0"/>
              <a:t>the meaning of the Vienna Convention on the Law of Treaties. </a:t>
            </a:r>
            <a:endParaRPr lang="en-US" sz="2600" dirty="0" smtClean="0"/>
          </a:p>
          <a:p>
            <a:r>
              <a:rPr lang="en-US" sz="2600" dirty="0" smtClean="0"/>
              <a:t>Legal character of particular provisions:  Are they legally-binding?</a:t>
            </a:r>
          </a:p>
          <a:p>
            <a:pPr lvl="1"/>
            <a:r>
              <a:rPr lang="en-US" sz="2400" dirty="0" smtClean="0"/>
              <a:t>Some yes, others not: Paris Agreement </a:t>
            </a:r>
            <a:r>
              <a:rPr lang="en-US" sz="2400" dirty="0"/>
              <a:t>includes a mix of legally-binding and non-legally binding </a:t>
            </a:r>
            <a:r>
              <a:rPr lang="en-US" sz="2400" dirty="0" smtClean="0"/>
              <a:t>provisions</a:t>
            </a:r>
            <a:endParaRPr lang="en-US" sz="2400" dirty="0"/>
          </a:p>
        </p:txBody>
      </p:sp>
      <p:sp>
        <p:nvSpPr>
          <p:cNvPr id="6" name="Footer Placeholder 5"/>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1829528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11" y="106552"/>
            <a:ext cx="6924850" cy="792785"/>
          </a:xfrm>
        </p:spPr>
        <p:txBody>
          <a:bodyPr>
            <a:normAutofit/>
          </a:bodyPr>
          <a:lstStyle/>
          <a:p>
            <a:r>
              <a:rPr lang="en-US" sz="3200" dirty="0" smtClean="0"/>
              <a:t>Legal Character: Mitigation Provisions</a:t>
            </a:r>
            <a:endParaRPr lang="en-US" sz="3200" dirty="0"/>
          </a:p>
        </p:txBody>
      </p:sp>
      <p:sp>
        <p:nvSpPr>
          <p:cNvPr id="6" name="Content Placeholder 5"/>
          <p:cNvSpPr>
            <a:spLocks noGrp="1"/>
          </p:cNvSpPr>
          <p:nvPr>
            <p:ph sz="quarter" idx="14"/>
          </p:nvPr>
        </p:nvSpPr>
        <p:spPr>
          <a:xfrm>
            <a:off x="342878" y="1157760"/>
            <a:ext cx="8220075" cy="5055715"/>
          </a:xfrm>
        </p:spPr>
        <p:txBody>
          <a:bodyPr>
            <a:normAutofit fontScale="32500" lnSpcReduction="20000"/>
          </a:bodyPr>
          <a:lstStyle/>
          <a:p>
            <a:pPr marL="0" indent="0">
              <a:lnSpc>
                <a:spcPct val="110000"/>
              </a:lnSpc>
              <a:spcBef>
                <a:spcPts val="0"/>
              </a:spcBef>
              <a:spcAft>
                <a:spcPts val="600"/>
              </a:spcAft>
              <a:buNone/>
            </a:pPr>
            <a:r>
              <a:rPr lang="en-US" sz="6000" dirty="0" smtClean="0"/>
              <a:t>Legally-binding elements: Commitments by all parties to:</a:t>
            </a:r>
          </a:p>
          <a:p>
            <a:pPr lvl="1">
              <a:lnSpc>
                <a:spcPct val="110000"/>
              </a:lnSpc>
              <a:spcBef>
                <a:spcPts val="0"/>
              </a:spcBef>
              <a:spcAft>
                <a:spcPts val="600"/>
              </a:spcAft>
            </a:pPr>
            <a:r>
              <a:rPr lang="en-US" sz="5500" dirty="0" smtClean="0"/>
              <a:t>Prepare</a:t>
            </a:r>
            <a:r>
              <a:rPr lang="en-US" sz="5500" dirty="0"/>
              <a:t>, communicate and maintain NDC</a:t>
            </a:r>
          </a:p>
          <a:p>
            <a:pPr lvl="1">
              <a:lnSpc>
                <a:spcPct val="110000"/>
              </a:lnSpc>
              <a:spcBef>
                <a:spcPts val="0"/>
              </a:spcBef>
              <a:spcAft>
                <a:spcPts val="600"/>
              </a:spcAft>
            </a:pPr>
            <a:r>
              <a:rPr lang="en-US" sz="5500" dirty="0"/>
              <a:t>Pursue domestic mitigation measures</a:t>
            </a:r>
          </a:p>
          <a:p>
            <a:pPr lvl="1">
              <a:lnSpc>
                <a:spcPct val="110000"/>
              </a:lnSpc>
              <a:spcBef>
                <a:spcPts val="0"/>
              </a:spcBef>
              <a:spcAft>
                <a:spcPts val="600"/>
              </a:spcAft>
            </a:pPr>
            <a:r>
              <a:rPr lang="en-US" sz="5500" dirty="0"/>
              <a:t>P</a:t>
            </a:r>
            <a:r>
              <a:rPr lang="en-US" sz="5500" dirty="0" smtClean="0"/>
              <a:t>rovide </a:t>
            </a:r>
            <a:r>
              <a:rPr lang="en-US" sz="5500" dirty="0"/>
              <a:t>information necessary for clarity, transparency and understanding</a:t>
            </a:r>
          </a:p>
          <a:p>
            <a:pPr lvl="1">
              <a:lnSpc>
                <a:spcPct val="110000"/>
              </a:lnSpc>
              <a:spcBef>
                <a:spcPts val="0"/>
              </a:spcBef>
              <a:spcAft>
                <a:spcPts val="600"/>
              </a:spcAft>
            </a:pPr>
            <a:r>
              <a:rPr lang="en-US" sz="5500" dirty="0"/>
              <a:t>Communicate successive NDC every 5 years</a:t>
            </a:r>
          </a:p>
          <a:p>
            <a:pPr lvl="1">
              <a:lnSpc>
                <a:spcPct val="110000"/>
              </a:lnSpc>
              <a:spcBef>
                <a:spcPts val="0"/>
              </a:spcBef>
              <a:spcAft>
                <a:spcPts val="600"/>
              </a:spcAft>
            </a:pPr>
            <a:r>
              <a:rPr lang="en-US" sz="5500" dirty="0" smtClean="0"/>
              <a:t>Provide information necessary to track progress in implementing NDC</a:t>
            </a:r>
          </a:p>
          <a:p>
            <a:pPr marL="0" indent="0">
              <a:lnSpc>
                <a:spcPct val="110000"/>
              </a:lnSpc>
              <a:spcBef>
                <a:spcPts val="0"/>
              </a:spcBef>
              <a:spcAft>
                <a:spcPts val="600"/>
              </a:spcAft>
              <a:buNone/>
            </a:pPr>
            <a:r>
              <a:rPr lang="en-US" sz="6000" dirty="0" smtClean="0"/>
              <a:t>Some provisions are non-binding:</a:t>
            </a:r>
          </a:p>
          <a:p>
            <a:pPr lvl="1">
              <a:lnSpc>
                <a:spcPct val="110000"/>
              </a:lnSpc>
              <a:spcBef>
                <a:spcPts val="0"/>
              </a:spcBef>
              <a:spcAft>
                <a:spcPts val="600"/>
              </a:spcAft>
            </a:pPr>
            <a:r>
              <a:rPr lang="en-US" sz="5500" dirty="0" smtClean="0"/>
              <a:t>Developed country parties </a:t>
            </a:r>
            <a:r>
              <a:rPr lang="en-US" sz="5500" i="1" dirty="0" smtClean="0"/>
              <a:t>should</a:t>
            </a:r>
            <a:r>
              <a:rPr lang="en-US" sz="5500" dirty="0" smtClean="0"/>
              <a:t> take the lead by communicating economy-wide absolute emission reduction targets</a:t>
            </a:r>
          </a:p>
          <a:p>
            <a:pPr lvl="1">
              <a:lnSpc>
                <a:spcPct val="110000"/>
              </a:lnSpc>
              <a:spcBef>
                <a:spcPts val="0"/>
              </a:spcBef>
              <a:spcAft>
                <a:spcPts val="600"/>
              </a:spcAft>
            </a:pPr>
            <a:r>
              <a:rPr lang="en-US" sz="5500" dirty="0" smtClean="0"/>
              <a:t>Successive NDCs </a:t>
            </a:r>
            <a:r>
              <a:rPr lang="en-US" sz="5500" i="1" dirty="0" smtClean="0"/>
              <a:t>will </a:t>
            </a:r>
            <a:r>
              <a:rPr lang="en-US" sz="5500" dirty="0" smtClean="0"/>
              <a:t>represent a progression and reflect highest possible ambition</a:t>
            </a:r>
          </a:p>
          <a:p>
            <a:pPr lvl="1">
              <a:lnSpc>
                <a:spcPct val="110000"/>
              </a:lnSpc>
              <a:spcBef>
                <a:spcPts val="0"/>
              </a:spcBef>
              <a:spcAft>
                <a:spcPts val="600"/>
              </a:spcAft>
            </a:pPr>
            <a:r>
              <a:rPr lang="en-US" sz="5500" dirty="0" smtClean="0"/>
              <a:t>All parties </a:t>
            </a:r>
            <a:r>
              <a:rPr lang="en-US" sz="5500" i="1" dirty="0" smtClean="0"/>
              <a:t>should </a:t>
            </a:r>
            <a:r>
              <a:rPr lang="en-US" sz="5500" dirty="0" smtClean="0"/>
              <a:t>strive to formulate and communicate long-term low emission strategies</a:t>
            </a:r>
          </a:p>
          <a:p>
            <a:pPr lvl="1">
              <a:lnSpc>
                <a:spcPct val="110000"/>
              </a:lnSpc>
              <a:spcBef>
                <a:spcPts val="0"/>
              </a:spcBef>
              <a:spcAft>
                <a:spcPts val="600"/>
              </a:spcAft>
            </a:pPr>
            <a:endParaRPr lang="en-US" sz="5100" dirty="0" smtClean="0"/>
          </a:p>
          <a:p>
            <a:pPr marL="0" indent="0">
              <a:lnSpc>
                <a:spcPct val="110000"/>
              </a:lnSpc>
              <a:spcBef>
                <a:spcPts val="0"/>
              </a:spcBef>
              <a:spcAft>
                <a:spcPts val="600"/>
              </a:spcAft>
              <a:buNone/>
            </a:pPr>
            <a:r>
              <a:rPr lang="en-US" sz="6000" dirty="0" smtClean="0"/>
              <a:t>NDCs not legally-binding: No obligation to implement/achieve </a:t>
            </a:r>
          </a:p>
          <a:p>
            <a:pPr lvl="1">
              <a:lnSpc>
                <a:spcPct val="110000"/>
              </a:lnSpc>
              <a:spcBef>
                <a:spcPts val="0"/>
              </a:spcBef>
              <a:spcAft>
                <a:spcPts val="600"/>
              </a:spcAft>
            </a:pPr>
            <a:endParaRPr lang="en-US" b="1" dirty="0"/>
          </a:p>
          <a:p>
            <a:pPr lvl="1">
              <a:lnSpc>
                <a:spcPct val="110000"/>
              </a:lnSpc>
              <a:spcBef>
                <a:spcPts val="0"/>
              </a:spcBef>
              <a:spcAft>
                <a:spcPts val="600"/>
              </a:spcAft>
            </a:pPr>
            <a:endParaRPr lang="en-US" b="0" dirty="0" smtClean="0"/>
          </a:p>
        </p:txBody>
      </p:sp>
      <p:sp>
        <p:nvSpPr>
          <p:cNvPr id="7" name="Footer Placeholder 6"/>
          <p:cNvSpPr>
            <a:spLocks noGrp="1"/>
          </p:cNvSpPr>
          <p:nvPr>
            <p:ph type="ftr" sz="quarter" idx="11"/>
          </p:nvPr>
        </p:nvSpPr>
        <p:spPr/>
        <p:txBody>
          <a:bodyPr/>
          <a:lstStyle/>
          <a:p>
            <a:r>
              <a:rPr lang="en-US" smtClean="0"/>
              <a:t>Completing the Paris Agreement: Legal Dimensions</a:t>
            </a:r>
            <a:endParaRPr lang="en-US" dirty="0"/>
          </a:p>
        </p:txBody>
      </p:sp>
    </p:spTree>
    <p:extLst>
      <p:ext uri="{BB962C8B-B14F-4D97-AF65-F5344CB8AC3E}">
        <p14:creationId xmlns:p14="http://schemas.microsoft.com/office/powerpoint/2010/main" val="3571129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Legal Character: Finance Provisions</a:t>
            </a:r>
            <a:endParaRPr lang="en-US" sz="3200" dirty="0"/>
          </a:p>
        </p:txBody>
      </p:sp>
      <p:sp>
        <p:nvSpPr>
          <p:cNvPr id="3" name="Content Placeholder 2"/>
          <p:cNvSpPr>
            <a:spLocks noGrp="1"/>
          </p:cNvSpPr>
          <p:nvPr>
            <p:ph idx="1"/>
          </p:nvPr>
        </p:nvSpPr>
        <p:spPr>
          <a:xfrm>
            <a:off x="990600" y="1066800"/>
            <a:ext cx="7162800" cy="5334000"/>
          </a:xfrm>
        </p:spPr>
        <p:txBody>
          <a:bodyPr>
            <a:normAutofit/>
          </a:bodyPr>
          <a:lstStyle/>
          <a:p>
            <a:pPr>
              <a:spcBef>
                <a:spcPts val="1200"/>
              </a:spcBef>
            </a:pPr>
            <a:r>
              <a:rPr lang="en-US" sz="2100" dirty="0" smtClean="0"/>
              <a:t>Most provisions non-binding</a:t>
            </a:r>
          </a:p>
          <a:p>
            <a:pPr lvl="1">
              <a:spcBef>
                <a:spcPts val="1200"/>
              </a:spcBef>
            </a:pPr>
            <a:r>
              <a:rPr lang="en-US" sz="2100" dirty="0" smtClean="0"/>
              <a:t>Developed country parties </a:t>
            </a:r>
            <a:r>
              <a:rPr lang="en-US" sz="2100" i="1" dirty="0" smtClean="0"/>
              <a:t>should</a:t>
            </a:r>
            <a:r>
              <a:rPr lang="en-US" sz="2100" dirty="0" smtClean="0"/>
              <a:t> continue to take the lead in mobilizing climate finance</a:t>
            </a:r>
          </a:p>
          <a:p>
            <a:pPr lvl="1">
              <a:spcBef>
                <a:spcPts val="1200"/>
              </a:spcBef>
            </a:pPr>
            <a:r>
              <a:rPr lang="en-US" sz="2100" dirty="0" smtClean="0"/>
              <a:t>Other parties </a:t>
            </a:r>
            <a:r>
              <a:rPr lang="en-US" sz="2100" i="1" dirty="0" smtClean="0"/>
              <a:t>encouraged </a:t>
            </a:r>
            <a:r>
              <a:rPr lang="en-US" sz="2100" dirty="0" smtClean="0"/>
              <a:t>to provide financial resources voluntarily</a:t>
            </a:r>
          </a:p>
          <a:p>
            <a:pPr>
              <a:spcBef>
                <a:spcPts val="1200"/>
              </a:spcBef>
            </a:pPr>
            <a:r>
              <a:rPr lang="en-US" sz="2100" dirty="0" smtClean="0"/>
              <a:t>Relatively few legally-binding obligations</a:t>
            </a:r>
          </a:p>
          <a:p>
            <a:pPr lvl="1">
              <a:spcBef>
                <a:spcPts val="1200"/>
              </a:spcBef>
            </a:pPr>
            <a:r>
              <a:rPr lang="en-US" sz="2100" dirty="0" smtClean="0"/>
              <a:t>Developed country parties shall provide financial resources “in continuation of their existing obligations” under the UNFCCC, and and shall report biennially</a:t>
            </a:r>
          </a:p>
          <a:p>
            <a:pPr lvl="1"/>
            <a:endParaRPr lang="en-US" dirty="0" smtClean="0"/>
          </a:p>
          <a:p>
            <a:pPr lvl="1"/>
            <a:endParaRPr lang="en-US" dirty="0"/>
          </a:p>
        </p:txBody>
      </p:sp>
      <p:sp>
        <p:nvSpPr>
          <p:cNvPr id="6" name="Footer Placeholder 5"/>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837929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Taking Paris Forward: </a:t>
            </a:r>
            <a:br>
              <a:rPr lang="en-US" sz="3200" dirty="0" smtClean="0"/>
            </a:br>
            <a:r>
              <a:rPr lang="en-US" sz="3200" dirty="0" smtClean="0"/>
              <a:t>Rules to Be Elaborated</a:t>
            </a:r>
            <a:endParaRPr lang="en-US"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84387642"/>
              </p:ext>
            </p:extLst>
          </p:nvPr>
        </p:nvGraphicFramePr>
        <p:xfrm>
          <a:off x="685800" y="1293099"/>
          <a:ext cx="7770814" cy="5059680"/>
        </p:xfrm>
        <a:graphic>
          <a:graphicData uri="http://schemas.openxmlformats.org/drawingml/2006/table">
            <a:tbl>
              <a:tblPr firstRow="1" bandRow="1">
                <a:tableStyleId>{69CF1AB2-1976-4502-BF36-3FF5EA218861}</a:tableStyleId>
              </a:tblPr>
              <a:tblGrid>
                <a:gridCol w="2312956"/>
                <a:gridCol w="5457858"/>
              </a:tblGrid>
              <a:tr h="370840">
                <a:tc>
                  <a:txBody>
                    <a:bodyPr/>
                    <a:lstStyle/>
                    <a:p>
                      <a:r>
                        <a:rPr lang="en-US" b="0" dirty="0" smtClean="0"/>
                        <a:t>NDCs</a:t>
                      </a:r>
                      <a:endParaRPr lang="en-US" b="0" dirty="0"/>
                    </a:p>
                  </a:txBody>
                  <a:tcPr/>
                </a:tc>
                <a:tc>
                  <a:txBody>
                    <a:bodyPr/>
                    <a:lstStyle/>
                    <a:p>
                      <a:pPr marL="285750" indent="-285750">
                        <a:buFont typeface="Arial"/>
                        <a:buChar char="•"/>
                      </a:pPr>
                      <a:r>
                        <a:rPr lang="en-US" sz="1400" b="0" dirty="0" smtClean="0"/>
                        <a:t>Up-front</a:t>
                      </a:r>
                      <a:r>
                        <a:rPr lang="en-US" sz="1400" b="0" baseline="0" dirty="0" smtClean="0"/>
                        <a:t> information: possible CMA decision (art. 4.8)</a:t>
                      </a:r>
                    </a:p>
                    <a:p>
                      <a:pPr marL="285750" indent="-285750">
                        <a:buFont typeface="Arial"/>
                        <a:buChar char="•"/>
                      </a:pPr>
                      <a:r>
                        <a:rPr lang="en-US" sz="1400" b="0" baseline="0" dirty="0" smtClean="0"/>
                        <a:t>Features: guidance by CMA (</a:t>
                      </a:r>
                      <a:r>
                        <a:rPr lang="en-US" sz="1400" b="0" baseline="0" dirty="0" err="1" smtClean="0"/>
                        <a:t>para</a:t>
                      </a:r>
                      <a:r>
                        <a:rPr lang="en-US" sz="1400" b="0" baseline="0" dirty="0" smtClean="0"/>
                        <a:t>. 26)</a:t>
                      </a:r>
                    </a:p>
                    <a:p>
                      <a:pPr marL="285750" indent="-285750">
                        <a:buFont typeface="Arial"/>
                        <a:buChar char="•"/>
                      </a:pPr>
                      <a:r>
                        <a:rPr lang="en-US" sz="1400" b="0" baseline="0" dirty="0" smtClean="0"/>
                        <a:t>Communication of NDCs: possible CMA decision (art. 4.9)</a:t>
                      </a:r>
                    </a:p>
                    <a:p>
                      <a:pPr marL="285750" indent="-285750">
                        <a:buFont typeface="Arial"/>
                        <a:buChar char="•"/>
                      </a:pPr>
                      <a:r>
                        <a:rPr lang="en-US" sz="1400" b="0" baseline="0" dirty="0" smtClean="0"/>
                        <a:t>Common time frames: CMA shall consider (art. 4.10)</a:t>
                      </a:r>
                    </a:p>
                    <a:p>
                      <a:pPr marL="285750" indent="-285750">
                        <a:buFont typeface="Arial"/>
                        <a:buChar char="•"/>
                      </a:pPr>
                      <a:r>
                        <a:rPr lang="en-US" sz="1400" b="0" baseline="0" dirty="0" smtClean="0"/>
                        <a:t>Adjustments: guidance by CMA (art. 4.11)</a:t>
                      </a:r>
                    </a:p>
                    <a:p>
                      <a:pPr marL="285750" indent="-285750">
                        <a:buFont typeface="Arial"/>
                        <a:buChar char="•"/>
                      </a:pPr>
                      <a:r>
                        <a:rPr lang="en-US" sz="1400" b="0" baseline="0" dirty="0" smtClean="0"/>
                        <a:t>Accounting: guidance by CMA(-1) (art. 4.13, </a:t>
                      </a:r>
                      <a:r>
                        <a:rPr lang="en-US" sz="1400" b="0" baseline="0" dirty="0" err="1" smtClean="0"/>
                        <a:t>para</a:t>
                      </a:r>
                      <a:r>
                        <a:rPr lang="en-US" sz="1400" b="0" baseline="0" dirty="0" smtClean="0"/>
                        <a:t>. 31)</a:t>
                      </a:r>
                      <a:endParaRPr lang="en-US" sz="1400" b="0" dirty="0"/>
                    </a:p>
                  </a:txBody>
                  <a:tcPr/>
                </a:tc>
              </a:tr>
              <a:tr h="370840">
                <a:tc>
                  <a:txBody>
                    <a:bodyPr/>
                    <a:lstStyle/>
                    <a:p>
                      <a:r>
                        <a:rPr lang="en-US" dirty="0" smtClean="0"/>
                        <a:t>Market mechanisms</a:t>
                      </a:r>
                      <a:endParaRPr lang="en-US" dirty="0"/>
                    </a:p>
                  </a:txBody>
                  <a:tcPr/>
                </a:tc>
                <a:tc>
                  <a:txBody>
                    <a:bodyPr/>
                    <a:lstStyle/>
                    <a:p>
                      <a:pPr marL="285750" indent="-285750">
                        <a:buFont typeface="Arial"/>
                        <a:buChar char="•"/>
                      </a:pPr>
                      <a:r>
                        <a:rPr lang="en-US" sz="1400" dirty="0" smtClean="0"/>
                        <a:t>Avoidance of double-counting: guidance by CMA (art. 6.2)</a:t>
                      </a:r>
                    </a:p>
                    <a:p>
                      <a:pPr marL="285750" indent="-285750">
                        <a:buFont typeface="Arial"/>
                        <a:buChar char="•"/>
                      </a:pPr>
                      <a:r>
                        <a:rPr lang="en-US" sz="1400" dirty="0" smtClean="0"/>
                        <a:t>Ensure share</a:t>
                      </a:r>
                      <a:r>
                        <a:rPr lang="en-US" sz="1400" baseline="0" dirty="0" smtClean="0"/>
                        <a:t> of proceeds for adaptation (art. 6.6)</a:t>
                      </a:r>
                    </a:p>
                    <a:p>
                      <a:pPr marL="285750" indent="-285750">
                        <a:buFont typeface="Arial"/>
                        <a:buChar char="•"/>
                      </a:pPr>
                      <a:r>
                        <a:rPr lang="en-US" sz="1400" dirty="0" smtClean="0"/>
                        <a:t>SDM: rules, procedures and modalities</a:t>
                      </a:r>
                      <a:r>
                        <a:rPr lang="en-US" sz="1400" baseline="0" dirty="0" smtClean="0"/>
                        <a:t> by CMA (art. 6.7)</a:t>
                      </a:r>
                      <a:endParaRPr lang="en-US" sz="1400" dirty="0"/>
                    </a:p>
                  </a:txBody>
                  <a:tcPr/>
                </a:tc>
              </a:tr>
              <a:tr h="370840">
                <a:tc>
                  <a:txBody>
                    <a:bodyPr/>
                    <a:lstStyle/>
                    <a:p>
                      <a:r>
                        <a:rPr lang="en-US" dirty="0" smtClean="0"/>
                        <a:t>Adaptation</a:t>
                      </a:r>
                      <a:endParaRPr lang="en-US" dirty="0"/>
                    </a:p>
                  </a:txBody>
                  <a:tcPr/>
                </a:tc>
                <a:tc>
                  <a:txBody>
                    <a:bodyPr/>
                    <a:lstStyle/>
                    <a:p>
                      <a:pPr marL="285750" indent="-285750">
                        <a:buFont typeface="Arial"/>
                        <a:buChar char="•"/>
                      </a:pPr>
                      <a:r>
                        <a:rPr lang="en-US" sz="1400" dirty="0" smtClean="0"/>
                        <a:t>Recognition of efforts of DCs: modalities by CMA-1 (art. 7.3)</a:t>
                      </a:r>
                      <a:endParaRPr lang="en-US" sz="1400" dirty="0"/>
                    </a:p>
                  </a:txBody>
                  <a:tcPr/>
                </a:tc>
              </a:tr>
              <a:tr h="370840">
                <a:tc>
                  <a:txBody>
                    <a:bodyPr/>
                    <a:lstStyle/>
                    <a:p>
                      <a:r>
                        <a:rPr lang="en-US" dirty="0" smtClean="0"/>
                        <a:t>Financial</a:t>
                      </a:r>
                      <a:r>
                        <a:rPr lang="en-US" baseline="0" dirty="0" smtClean="0"/>
                        <a:t> support</a:t>
                      </a:r>
                      <a:endParaRPr lang="en-US" dirty="0"/>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Arial"/>
                        <a:buChar char="•"/>
                        <a:tabLst/>
                        <a:defRPr/>
                      </a:pPr>
                      <a:r>
                        <a:rPr lang="en-US" sz="1400" dirty="0" smtClean="0"/>
                        <a:t>Accounting: modalities, procedures and guidelines adopted by CMA-1 (art. 9.7)</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Capacity building</a:t>
                      </a:r>
                    </a:p>
                  </a:txBody>
                  <a:tcPr/>
                </a:tc>
                <a:tc>
                  <a:txBody>
                    <a:bodyPr/>
                    <a:lstStyle/>
                    <a:p>
                      <a:pPr marL="285750" marR="0" lvl="1" indent="-285750" algn="l" defTabSz="914400" rtl="0" eaLnBrk="1" fontAlgn="auto" latinLnBrk="0" hangingPunct="1">
                        <a:lnSpc>
                          <a:spcPct val="100000"/>
                        </a:lnSpc>
                        <a:spcBef>
                          <a:spcPts val="0"/>
                        </a:spcBef>
                        <a:spcAft>
                          <a:spcPts val="0"/>
                        </a:spcAft>
                        <a:buClrTx/>
                        <a:buSzTx/>
                        <a:buFont typeface="Arial"/>
                        <a:buChar char="•"/>
                        <a:tabLst/>
                        <a:defRPr/>
                      </a:pPr>
                      <a:r>
                        <a:rPr lang="en-US" sz="1400" dirty="0" smtClean="0"/>
                        <a:t>Institutional arrangements: decision by CMA-1 (art.</a:t>
                      </a:r>
                      <a:r>
                        <a:rPr lang="en-US" sz="1400" baseline="0" dirty="0" smtClean="0"/>
                        <a:t> 11.5)</a:t>
                      </a:r>
                      <a:endParaRPr lang="en-US" sz="1400" dirty="0" smtClean="0"/>
                    </a:p>
                  </a:txBody>
                  <a:tcPr/>
                </a:tc>
              </a:tr>
              <a:tr h="370840">
                <a:tc>
                  <a:txBody>
                    <a:bodyPr/>
                    <a:lstStyle/>
                    <a:p>
                      <a:r>
                        <a:rPr lang="en-US" dirty="0" smtClean="0"/>
                        <a:t>Transparency</a:t>
                      </a:r>
                      <a:endParaRPr lang="en-US" dirty="0"/>
                    </a:p>
                  </a:txBody>
                  <a:tcPr/>
                </a:tc>
                <a:tc>
                  <a:txBody>
                    <a:bodyPr/>
                    <a:lstStyle/>
                    <a:p>
                      <a:pPr marL="285750" indent="-285750">
                        <a:spcBef>
                          <a:spcPts val="600"/>
                        </a:spcBef>
                        <a:buFont typeface="Arial"/>
                        <a:buChar char="•"/>
                      </a:pPr>
                      <a:r>
                        <a:rPr lang="en-US" sz="1400" dirty="0" smtClean="0"/>
                        <a:t>Emissions inventories methodologies (art. 13.7(a))</a:t>
                      </a:r>
                    </a:p>
                    <a:p>
                      <a:pPr marL="285750" indent="-285750">
                        <a:spcBef>
                          <a:spcPts val="600"/>
                        </a:spcBef>
                        <a:buFont typeface="Arial"/>
                        <a:buChar char="•"/>
                      </a:pPr>
                      <a:r>
                        <a:rPr lang="en-US" sz="1400" dirty="0" smtClean="0"/>
                        <a:t>Modalities, procedures and guidelines adopted by CMA-1 (art. 13.13)</a:t>
                      </a:r>
                    </a:p>
                  </a:txBody>
                  <a:tcPr/>
                </a:tc>
              </a:tr>
              <a:tr h="370840">
                <a:tc>
                  <a:txBody>
                    <a:bodyPr/>
                    <a:lstStyle/>
                    <a:p>
                      <a:r>
                        <a:rPr lang="en-US" dirty="0" smtClean="0"/>
                        <a:t>Global </a:t>
                      </a:r>
                      <a:r>
                        <a:rPr lang="en-US" dirty="0" err="1" smtClean="0"/>
                        <a:t>stocktake</a:t>
                      </a:r>
                      <a:endParaRPr lang="en-US" dirty="0"/>
                    </a:p>
                  </a:txBody>
                  <a:tcPr/>
                </a:tc>
                <a:tc>
                  <a:txBody>
                    <a:bodyPr/>
                    <a:lstStyle/>
                    <a:p>
                      <a:pPr marL="285750" indent="-285750">
                        <a:buFont typeface="Arial"/>
                        <a:buChar char="•"/>
                      </a:pPr>
                      <a:r>
                        <a:rPr lang="en-US" sz="1400" baseline="0" dirty="0" smtClean="0"/>
                        <a:t>Sources of input identified and modalities adopted by CMA-1 (</a:t>
                      </a:r>
                      <a:r>
                        <a:rPr lang="en-US" sz="1400" baseline="0" dirty="0" err="1" smtClean="0"/>
                        <a:t>paras</a:t>
                      </a:r>
                      <a:r>
                        <a:rPr lang="en-US" sz="1400" baseline="0" dirty="0" smtClean="0"/>
                        <a:t>. 100, 102)</a:t>
                      </a:r>
                      <a:endParaRPr lang="en-US" sz="1400" dirty="0"/>
                    </a:p>
                  </a:txBody>
                  <a:tcPr/>
                </a:tc>
              </a:tr>
              <a:tr h="370840">
                <a:tc>
                  <a:txBody>
                    <a:bodyPr/>
                    <a:lstStyle/>
                    <a:p>
                      <a:r>
                        <a:rPr lang="en-US" dirty="0" err="1" smtClean="0"/>
                        <a:t>Impl</a:t>
                      </a:r>
                      <a:r>
                        <a:rPr lang="en-US" dirty="0" smtClean="0"/>
                        <a:t>./compliance</a:t>
                      </a:r>
                      <a:endParaRPr lang="en-US"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a:buChar char="•"/>
                        <a:tabLst/>
                        <a:defRPr/>
                      </a:pPr>
                      <a:r>
                        <a:rPr lang="en-US" sz="1400" dirty="0" smtClean="0"/>
                        <a:t>Modalities and procedures adopted at CMA-1 (art. 15.3)</a:t>
                      </a:r>
                    </a:p>
                  </a:txBody>
                  <a:tcPr/>
                </a:tc>
              </a:tr>
            </a:tbl>
          </a:graphicData>
        </a:graphic>
      </p:graphicFrame>
      <p:sp>
        <p:nvSpPr>
          <p:cNvPr id="5" name="Footer Placeholder 4"/>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2418475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Key Variables/Issues</a:t>
            </a:r>
            <a:endParaRPr lang="en-US" sz="3200" dirty="0"/>
          </a:p>
        </p:txBody>
      </p:sp>
      <p:sp>
        <p:nvSpPr>
          <p:cNvPr id="3" name="Content Placeholder 2"/>
          <p:cNvSpPr>
            <a:spLocks noGrp="1"/>
          </p:cNvSpPr>
          <p:nvPr>
            <p:ph idx="1"/>
          </p:nvPr>
        </p:nvSpPr>
        <p:spPr/>
        <p:txBody>
          <a:bodyPr>
            <a:normAutofit lnSpcReduction="10000"/>
          </a:bodyPr>
          <a:lstStyle/>
          <a:p>
            <a:pPr>
              <a:lnSpc>
                <a:spcPct val="90000"/>
              </a:lnSpc>
              <a:spcBef>
                <a:spcPts val="600"/>
              </a:spcBef>
            </a:pPr>
            <a:r>
              <a:rPr lang="en-US" dirty="0" smtClean="0"/>
              <a:t>What type of rules?</a:t>
            </a:r>
          </a:p>
          <a:p>
            <a:pPr marL="342900" indent="-342900">
              <a:lnSpc>
                <a:spcPct val="90000"/>
              </a:lnSpc>
              <a:spcBef>
                <a:spcPts val="600"/>
              </a:spcBef>
              <a:buClrTx/>
              <a:buFont typeface="Arial"/>
              <a:buChar char="•"/>
            </a:pPr>
            <a:r>
              <a:rPr lang="en-US" sz="2100" b="0" dirty="0" smtClean="0"/>
              <a:t>	Decisions,  modalities, procedures, guidelines</a:t>
            </a:r>
            <a:endParaRPr lang="en-US" sz="2100" dirty="0" smtClean="0"/>
          </a:p>
          <a:p>
            <a:pPr>
              <a:lnSpc>
                <a:spcPct val="90000"/>
              </a:lnSpc>
              <a:spcBef>
                <a:spcPts val="600"/>
              </a:spcBef>
            </a:pPr>
            <a:r>
              <a:rPr lang="en-US" dirty="0" smtClean="0"/>
              <a:t>To whom do rules apply?</a:t>
            </a:r>
          </a:p>
          <a:p>
            <a:pPr marL="342900" lvl="1" indent="-342900">
              <a:lnSpc>
                <a:spcPct val="90000"/>
              </a:lnSpc>
              <a:spcBef>
                <a:spcPts val="600"/>
              </a:spcBef>
              <a:buFont typeface="Arial"/>
              <a:buChar char="•"/>
            </a:pPr>
            <a:r>
              <a:rPr lang="en-US" dirty="0" smtClean="0"/>
              <a:t>Parties</a:t>
            </a:r>
          </a:p>
          <a:p>
            <a:pPr marL="342900" lvl="1" indent="-342900">
              <a:lnSpc>
                <a:spcPct val="90000"/>
              </a:lnSpc>
              <a:spcBef>
                <a:spcPts val="600"/>
              </a:spcBef>
              <a:buFont typeface="Arial"/>
              <a:buChar char="•"/>
            </a:pPr>
            <a:r>
              <a:rPr lang="en-US" dirty="0" smtClean="0"/>
              <a:t>Paris Agreement institutions</a:t>
            </a:r>
          </a:p>
          <a:p>
            <a:pPr>
              <a:lnSpc>
                <a:spcPct val="90000"/>
              </a:lnSpc>
              <a:spcBef>
                <a:spcPts val="600"/>
              </a:spcBef>
            </a:pPr>
            <a:r>
              <a:rPr lang="en-US" dirty="0" smtClean="0"/>
              <a:t>Must CMA act? </a:t>
            </a:r>
          </a:p>
          <a:p>
            <a:pPr marL="342900" lvl="1" indent="-342900">
              <a:lnSpc>
                <a:spcPct val="90000"/>
              </a:lnSpc>
              <a:spcBef>
                <a:spcPts val="600"/>
              </a:spcBef>
              <a:buFont typeface="Arial"/>
              <a:buChar char="•"/>
            </a:pPr>
            <a:r>
              <a:rPr lang="en-US" dirty="0" smtClean="0"/>
              <a:t>Required</a:t>
            </a:r>
          </a:p>
          <a:p>
            <a:pPr marL="342900" lvl="1" indent="-342900">
              <a:lnSpc>
                <a:spcPct val="90000"/>
              </a:lnSpc>
              <a:spcBef>
                <a:spcPts val="600"/>
              </a:spcBef>
              <a:buFont typeface="Arial"/>
              <a:buChar char="•"/>
            </a:pPr>
            <a:r>
              <a:rPr lang="en-US" dirty="0" smtClean="0"/>
              <a:t>Optional</a:t>
            </a:r>
          </a:p>
          <a:p>
            <a:pPr>
              <a:lnSpc>
                <a:spcPct val="90000"/>
              </a:lnSpc>
              <a:spcBef>
                <a:spcPts val="600"/>
              </a:spcBef>
            </a:pPr>
            <a:r>
              <a:rPr lang="en-US" dirty="0" smtClean="0"/>
              <a:t>Default if CMA fails to adopt rules?</a:t>
            </a:r>
          </a:p>
          <a:p>
            <a:pPr marL="342900" lvl="1" indent="-342900">
              <a:lnSpc>
                <a:spcPct val="90000"/>
              </a:lnSpc>
              <a:spcBef>
                <a:spcPts val="600"/>
              </a:spcBef>
              <a:buFont typeface="Arial"/>
              <a:buChar char="•"/>
            </a:pPr>
            <a:r>
              <a:rPr lang="en-US" dirty="0" smtClean="0"/>
              <a:t>Nothing goes</a:t>
            </a:r>
          </a:p>
          <a:p>
            <a:pPr marL="342900" lvl="1" indent="-342900">
              <a:lnSpc>
                <a:spcPct val="90000"/>
              </a:lnSpc>
              <a:spcBef>
                <a:spcPts val="600"/>
              </a:spcBef>
              <a:buFont typeface="Arial"/>
              <a:buChar char="•"/>
            </a:pPr>
            <a:r>
              <a:rPr lang="en-US" dirty="0" smtClean="0"/>
              <a:t>Parties self-apply PA provisions</a:t>
            </a:r>
          </a:p>
          <a:p>
            <a:pPr>
              <a:lnSpc>
                <a:spcPct val="90000"/>
              </a:lnSpc>
              <a:spcBef>
                <a:spcPts val="600"/>
              </a:spcBef>
            </a:pPr>
            <a:r>
              <a:rPr lang="en-US" dirty="0" smtClean="0"/>
              <a:t>“Bindingness” of rules</a:t>
            </a:r>
          </a:p>
          <a:p>
            <a:pPr marL="0" lvl="1">
              <a:lnSpc>
                <a:spcPct val="90000"/>
              </a:lnSpc>
              <a:spcBef>
                <a:spcPts val="600"/>
              </a:spcBef>
            </a:pPr>
            <a:r>
              <a:rPr lang="en-US" dirty="0" smtClean="0"/>
              <a:t>	</a:t>
            </a:r>
            <a:endParaRPr lang="en-US" dirty="0"/>
          </a:p>
        </p:txBody>
      </p:sp>
      <p:sp>
        <p:nvSpPr>
          <p:cNvPr id="5" name="Footer Placeholder 4"/>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8168378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Must CMA act?</a:t>
            </a:r>
            <a:endParaRPr lang="en-US" sz="2800" dirty="0"/>
          </a:p>
        </p:txBody>
      </p:sp>
      <p:sp>
        <p:nvSpPr>
          <p:cNvPr id="3" name="Content Placeholder 2"/>
          <p:cNvSpPr>
            <a:spLocks noGrp="1"/>
          </p:cNvSpPr>
          <p:nvPr>
            <p:ph idx="1"/>
          </p:nvPr>
        </p:nvSpPr>
        <p:spPr/>
        <p:txBody>
          <a:bodyPr>
            <a:normAutofit/>
          </a:bodyPr>
          <a:lstStyle/>
          <a:p>
            <a:pPr marL="342900" indent="-342900">
              <a:spcBef>
                <a:spcPts val="600"/>
              </a:spcBef>
              <a:buFont typeface="Arial"/>
              <a:buChar char="•"/>
            </a:pPr>
            <a:r>
              <a:rPr lang="en-US" dirty="0" smtClean="0"/>
              <a:t>Paris Agreement tasks CMA with adopting rules: CMA shall</a:t>
            </a:r>
            <a:r>
              <a:rPr lang="mr-IN" dirty="0" smtClean="0"/>
              <a:t>…</a:t>
            </a:r>
            <a:endParaRPr lang="en-US" dirty="0" smtClean="0"/>
          </a:p>
          <a:p>
            <a:pPr marL="692150" lvl="1" indent="-342900">
              <a:spcBef>
                <a:spcPts val="600"/>
              </a:spcBef>
              <a:buFont typeface="Arial"/>
              <a:buChar char="•"/>
            </a:pPr>
            <a:r>
              <a:rPr lang="en-US" dirty="0" smtClean="0"/>
              <a:t>CMA-1 shall adopt MPGs for the transparency of action and support (Art. 13.13)</a:t>
            </a:r>
          </a:p>
          <a:p>
            <a:pPr marL="342900" indent="-342900">
              <a:spcBef>
                <a:spcPts val="600"/>
              </a:spcBef>
              <a:buFont typeface="Arial"/>
              <a:buChar char="•"/>
            </a:pPr>
            <a:r>
              <a:rPr lang="en-US" dirty="0" smtClean="0"/>
              <a:t>Paris Agreement authorizes CMA to adopt rules: Parties shall do x in accordance with </a:t>
            </a:r>
            <a:r>
              <a:rPr lang="en-US" i="1" dirty="0" smtClean="0"/>
              <a:t>any </a:t>
            </a:r>
            <a:r>
              <a:rPr lang="en-US" dirty="0" smtClean="0"/>
              <a:t>rules CMA adopts</a:t>
            </a:r>
          </a:p>
          <a:p>
            <a:pPr marL="692150" lvl="1" indent="-342900">
              <a:spcBef>
                <a:spcPts val="600"/>
              </a:spcBef>
              <a:buFont typeface="Arial"/>
              <a:buChar char="•"/>
            </a:pPr>
            <a:r>
              <a:rPr lang="en-US" dirty="0" smtClean="0"/>
              <a:t>Information necessary for clarity, transparency and understanding (Art. 4.8)</a:t>
            </a:r>
          </a:p>
          <a:p>
            <a:pPr marL="692150" lvl="1" indent="-342900">
              <a:spcBef>
                <a:spcPts val="600"/>
              </a:spcBef>
              <a:buFont typeface="Arial"/>
              <a:buChar char="•"/>
            </a:pPr>
            <a:r>
              <a:rPr lang="en-US" dirty="0" smtClean="0"/>
              <a:t>Features of NDCs (Art. 4.9)</a:t>
            </a:r>
          </a:p>
          <a:p>
            <a:pPr marL="342900" indent="-342900">
              <a:spcBef>
                <a:spcPts val="600"/>
              </a:spcBef>
              <a:buFont typeface="Arial"/>
              <a:buChar char="•"/>
            </a:pPr>
            <a:r>
              <a:rPr lang="en-US" dirty="0" smtClean="0"/>
              <a:t>Unclear: Parties shall do x in accordance with CMA guidance</a:t>
            </a:r>
            <a:endParaRPr lang="en-US" dirty="0"/>
          </a:p>
        </p:txBody>
      </p:sp>
      <p:sp>
        <p:nvSpPr>
          <p:cNvPr id="5" name="Footer Placeholder 4"/>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27591732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Default If CMA  Fails to Adopt Rule</a:t>
            </a:r>
            <a:endParaRPr lang="en-US" sz="2800" dirty="0"/>
          </a:p>
        </p:txBody>
      </p:sp>
      <p:sp>
        <p:nvSpPr>
          <p:cNvPr id="3" name="Content Placeholder 2"/>
          <p:cNvSpPr>
            <a:spLocks noGrp="1"/>
          </p:cNvSpPr>
          <p:nvPr>
            <p:ph idx="1"/>
          </p:nvPr>
        </p:nvSpPr>
        <p:spPr/>
        <p:txBody>
          <a:bodyPr>
            <a:normAutofit fontScale="92500" lnSpcReduction="20000"/>
          </a:bodyPr>
          <a:lstStyle/>
          <a:p>
            <a:pPr marL="342900" indent="-342900">
              <a:buFont typeface="Arial"/>
              <a:buChar char="•"/>
            </a:pPr>
            <a:r>
              <a:rPr lang="en-US" dirty="0" smtClean="0"/>
              <a:t>Institutional rules: nothing goes</a:t>
            </a:r>
          </a:p>
          <a:p>
            <a:pPr marL="692150" lvl="1" indent="-342900">
              <a:buFont typeface="Arial"/>
              <a:buChar char="•"/>
            </a:pPr>
            <a:r>
              <a:rPr lang="en-US" dirty="0" smtClean="0"/>
              <a:t>Rules, modalities and procedures for SDM (article 6.7)</a:t>
            </a:r>
          </a:p>
          <a:p>
            <a:pPr marL="692150" lvl="1" indent="-342900">
              <a:buFont typeface="Arial"/>
              <a:buChar char="•"/>
            </a:pPr>
            <a:r>
              <a:rPr lang="en-US" dirty="0" smtClean="0"/>
              <a:t>Modalities and procedures for implementation and compliance mechanism (article 15.3)</a:t>
            </a:r>
          </a:p>
          <a:p>
            <a:pPr marL="342900" indent="-342900">
              <a:buFont typeface="Arial"/>
              <a:buChar char="•"/>
            </a:pPr>
            <a:r>
              <a:rPr lang="en-US" dirty="0" smtClean="0"/>
              <a:t>Rules governing parties: parties self-apply PA</a:t>
            </a:r>
          </a:p>
          <a:p>
            <a:pPr marL="692150" lvl="1" indent="-342900">
              <a:buFont typeface="Arial"/>
              <a:buChar char="•"/>
            </a:pPr>
            <a:r>
              <a:rPr lang="en-US" dirty="0" smtClean="0"/>
              <a:t>Up-front information</a:t>
            </a:r>
          </a:p>
          <a:p>
            <a:pPr marL="692150" lvl="1" indent="-342900">
              <a:buFont typeface="Arial"/>
              <a:buChar char="•"/>
            </a:pPr>
            <a:r>
              <a:rPr lang="en-US" dirty="0" smtClean="0"/>
              <a:t>Features of NDCs</a:t>
            </a:r>
          </a:p>
          <a:p>
            <a:pPr marL="692150" lvl="1" indent="-342900">
              <a:buFont typeface="Arial"/>
              <a:buChar char="•"/>
            </a:pPr>
            <a:r>
              <a:rPr lang="en-US" dirty="0" smtClean="0"/>
              <a:t>Common time frames</a:t>
            </a:r>
          </a:p>
          <a:p>
            <a:pPr marL="692150" lvl="1" indent="-342900">
              <a:buFont typeface="Arial"/>
              <a:buChar char="•"/>
            </a:pPr>
            <a:r>
              <a:rPr lang="en-US" dirty="0" smtClean="0"/>
              <a:t>Accounting of NDCs</a:t>
            </a:r>
          </a:p>
          <a:p>
            <a:pPr marL="692150" lvl="1" indent="-342900">
              <a:buFont typeface="Arial"/>
              <a:buChar char="•"/>
            </a:pPr>
            <a:r>
              <a:rPr lang="en-US" dirty="0" smtClean="0"/>
              <a:t>Adjustment of NDCs</a:t>
            </a:r>
          </a:p>
          <a:p>
            <a:pPr marL="692150" lvl="1" indent="-342900">
              <a:buFont typeface="Arial"/>
              <a:buChar char="•"/>
            </a:pPr>
            <a:r>
              <a:rPr lang="en-US" dirty="0" smtClean="0"/>
              <a:t>Accounting of ITMOs</a:t>
            </a:r>
          </a:p>
          <a:p>
            <a:pPr marL="692150" lvl="1" indent="-342900">
              <a:buFont typeface="Arial"/>
              <a:buChar char="•"/>
            </a:pPr>
            <a:endParaRPr lang="en-US" dirty="0" smtClean="0"/>
          </a:p>
          <a:p>
            <a:pPr marL="692150" lvl="1" indent="-342900">
              <a:buFont typeface="Arial"/>
              <a:buChar char="•"/>
            </a:pPr>
            <a:endParaRPr lang="en-US" dirty="0" smtClean="0"/>
          </a:p>
          <a:p>
            <a:pPr marL="692150" lvl="1" indent="-342900">
              <a:buFont typeface="Arial"/>
              <a:buChar char="•"/>
            </a:pPr>
            <a:endParaRPr lang="en-US" dirty="0"/>
          </a:p>
        </p:txBody>
      </p:sp>
      <p:sp>
        <p:nvSpPr>
          <p:cNvPr id="5" name="Footer Placeholder 4"/>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3336396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“Bindingness of rules”</a:t>
            </a:r>
            <a:endParaRPr lang="en-US" sz="2800" dirty="0"/>
          </a:p>
        </p:txBody>
      </p:sp>
      <p:sp>
        <p:nvSpPr>
          <p:cNvPr id="3" name="Content Placeholder 2"/>
          <p:cNvSpPr>
            <a:spLocks noGrp="1"/>
          </p:cNvSpPr>
          <p:nvPr>
            <p:ph idx="1"/>
          </p:nvPr>
        </p:nvSpPr>
        <p:spPr/>
        <p:txBody>
          <a:bodyPr/>
          <a:lstStyle/>
          <a:p>
            <a:pPr marL="342900" indent="-342900">
              <a:buFont typeface="Arial"/>
              <a:buChar char="•"/>
            </a:pPr>
            <a:r>
              <a:rPr lang="en-US" dirty="0" smtClean="0"/>
              <a:t>Authorization in Paris Agreement</a:t>
            </a:r>
          </a:p>
          <a:p>
            <a:pPr marL="692150" lvl="1" indent="-342900">
              <a:buFont typeface="Arial"/>
              <a:buChar char="•"/>
            </a:pPr>
            <a:r>
              <a:rPr lang="en-US" dirty="0" smtClean="0"/>
              <a:t>Parties </a:t>
            </a:r>
            <a:r>
              <a:rPr lang="en-US" i="1" dirty="0" smtClean="0"/>
              <a:t>shall</a:t>
            </a:r>
            <a:r>
              <a:rPr lang="en-US" dirty="0" smtClean="0"/>
              <a:t> do [x] </a:t>
            </a:r>
            <a:r>
              <a:rPr lang="en-US" i="1" dirty="0" smtClean="0"/>
              <a:t>in accordance with / consistent with </a:t>
            </a:r>
            <a:r>
              <a:rPr lang="en-US" dirty="0" smtClean="0"/>
              <a:t>decision of CMA </a:t>
            </a:r>
          </a:p>
          <a:p>
            <a:pPr marL="342900" indent="-342900">
              <a:buFont typeface="Arial"/>
              <a:buChar char="•"/>
            </a:pPr>
            <a:r>
              <a:rPr lang="en-US" dirty="0" smtClean="0"/>
              <a:t>Type of rule</a:t>
            </a:r>
          </a:p>
          <a:p>
            <a:pPr marL="692150" lvl="1" indent="-342900">
              <a:buFont typeface="Arial"/>
              <a:buChar char="•"/>
            </a:pPr>
            <a:r>
              <a:rPr lang="en-US" dirty="0" smtClean="0"/>
              <a:t>Decision</a:t>
            </a:r>
          </a:p>
          <a:p>
            <a:pPr marL="692150" lvl="1" indent="-342900">
              <a:buFont typeface="Arial"/>
              <a:buChar char="•"/>
            </a:pPr>
            <a:r>
              <a:rPr lang="en-US" dirty="0" smtClean="0"/>
              <a:t>Guidance/guidelines</a:t>
            </a:r>
          </a:p>
          <a:p>
            <a:pPr marL="342900" indent="-342900">
              <a:buFont typeface="Arial"/>
              <a:buChar char="•"/>
            </a:pPr>
            <a:r>
              <a:rPr lang="en-US" dirty="0" smtClean="0"/>
              <a:t>Language of rule </a:t>
            </a:r>
          </a:p>
          <a:p>
            <a:pPr marL="692150" lvl="1" indent="-342900">
              <a:buFont typeface="Arial"/>
              <a:buChar char="•"/>
            </a:pPr>
            <a:r>
              <a:rPr lang="en-US" dirty="0" smtClean="0"/>
              <a:t>May / shall</a:t>
            </a:r>
            <a:endParaRPr lang="en-US" dirty="0"/>
          </a:p>
        </p:txBody>
      </p:sp>
      <p:sp>
        <p:nvSpPr>
          <p:cNvPr id="5" name="Footer Placeholder 4"/>
          <p:cNvSpPr>
            <a:spLocks noGrp="1"/>
          </p:cNvSpPr>
          <p:nvPr>
            <p:ph type="ftr" sz="quarter" idx="11"/>
          </p:nvPr>
        </p:nvSpPr>
        <p:spPr/>
        <p:txBody>
          <a:bodyPr/>
          <a:lstStyle/>
          <a:p>
            <a:r>
              <a:rPr lang="en-US" smtClean="0"/>
              <a:t>Completing the Paris Agreement: Legal Dimensions</a:t>
            </a:r>
            <a:endParaRPr lang="en-US"/>
          </a:p>
        </p:txBody>
      </p:sp>
    </p:spTree>
    <p:extLst>
      <p:ext uri="{BB962C8B-B14F-4D97-AF65-F5344CB8AC3E}">
        <p14:creationId xmlns:p14="http://schemas.microsoft.com/office/powerpoint/2010/main" val="197050851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8bl1bxD5Ei3VshRkl_KM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rr6Do9BdGEGzAluv9EDHb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2ES_Template_EPS_New">
  <a:themeElements>
    <a:clrScheme name="C2ES_1-17-12">
      <a:dk1>
        <a:srgbClr val="031C3C"/>
      </a:dk1>
      <a:lt1>
        <a:srgbClr val="FFFFFF"/>
      </a:lt1>
      <a:dk2>
        <a:srgbClr val="000000"/>
      </a:dk2>
      <a:lt2>
        <a:srgbClr val="6699CC"/>
      </a:lt2>
      <a:accent1>
        <a:srgbClr val="516896"/>
      </a:accent1>
      <a:accent2>
        <a:srgbClr val="D15120"/>
      </a:accent2>
      <a:accent3>
        <a:srgbClr val="2D642C"/>
      </a:accent3>
      <a:accent4>
        <a:srgbClr val="993333"/>
      </a:accent4>
      <a:accent5>
        <a:srgbClr val="989263"/>
      </a:accent5>
      <a:accent6>
        <a:srgbClr val="663366"/>
      </a:accent6>
      <a:hlink>
        <a:srgbClr val="505F82"/>
      </a:hlink>
      <a:folHlink>
        <a:srgbClr val="99C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w="19050">
          <a:noFill/>
        </a:ln>
        <a:effectLst/>
      </a:spPr>
      <a:bodyPr rtlCol="0" anchor="ctr"/>
      <a:lstStyle>
        <a:defPPr algn="ctr">
          <a:defRPr sz="1200" dirty="0" err="1" smtClean="0">
            <a:solidFill>
              <a:schemeClr val="tx1"/>
            </a:solidFill>
          </a:defRPr>
        </a:defPPr>
      </a:lstStyle>
      <a:style>
        <a:lnRef idx="1">
          <a:schemeClr val="accent1"/>
        </a:lnRef>
        <a:fillRef idx="3">
          <a:schemeClr val="accent1"/>
        </a:fillRef>
        <a:effectRef idx="2">
          <a:schemeClr val="accent1"/>
        </a:effectRef>
        <a:fontRef idx="minor">
          <a:schemeClr val="lt1"/>
        </a:fontRef>
      </a:style>
    </a:spDef>
    <a:lnDef>
      <a:spPr>
        <a:ln w="6350">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bodyPr wrap="square" rtlCol="0">
        <a:spAutoFit/>
      </a:bodyPr>
      <a:lstStyle>
        <a:defPPr marL="176213" marR="0" indent="-176213" algn="l" defTabSz="457200" rtl="0" eaLnBrk="1" fontAlgn="base" latinLnBrk="0" hangingPunct="1">
          <a:spcBef>
            <a:spcPts val="0"/>
          </a:spcBef>
          <a:spcAft>
            <a:spcPct val="0"/>
          </a:spcAft>
          <a:buClr>
            <a:srgbClr val="155E98"/>
          </a:buClr>
          <a:buSzPct val="100000"/>
          <a:buFont typeface="Arial" pitchFamily="34" charset="0"/>
          <a:buChar char="•"/>
          <a:tabLst/>
          <a:defRPr kumimoji="0" sz="1600" b="0" i="0" u="none" strike="noStrike" kern="1200" cap="none" spc="0" normalizeH="0" baseline="0" noProof="0" dirty="0" err="1" smtClean="0">
            <a:ln>
              <a:noFill/>
            </a:ln>
            <a:solidFill>
              <a:srgbClr val="222222"/>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4319062C6EE524E95F548CD7E32EC27" ma:contentTypeVersion="0" ma:contentTypeDescription="Create a new document." ma:contentTypeScope="" ma:versionID="7b2a12d61cd6bc0d5f2a2526ada96028">
  <xsd:schema xmlns:xsd="http://www.w3.org/2001/XMLSchema" xmlns:xs="http://www.w3.org/2001/XMLSchema" xmlns:p="http://schemas.microsoft.com/office/2006/metadata/properties" targetNamespace="http://schemas.microsoft.com/office/2006/metadata/properties" ma:root="true" ma:fieldsID="9af5d3bcf05c04b8a066856ad6280d5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9FE576D-C7EA-49A1-9418-CF21F309D1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37E7777A-2E83-4855-9189-0601D9E2BFA8}">
  <ds:schemaRefs>
    <ds:schemaRef ds:uri="http://schemas.microsoft.com/sharepoint/v3/contenttype/forms"/>
  </ds:schemaRefs>
</ds:datastoreItem>
</file>

<file path=customXml/itemProps3.xml><?xml version="1.0" encoding="utf-8"?>
<ds:datastoreItem xmlns:ds="http://schemas.openxmlformats.org/officeDocument/2006/customXml" ds:itemID="{421143BB-885D-4F44-9E83-A2F1197E3E8D}">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http://purl.org/dc/elements/1.1/"/>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Climate theme.thmx</Template>
  <TotalTime>34679</TotalTime>
  <Words>1707</Words>
  <Application>Microsoft Office PowerPoint</Application>
  <PresentationFormat>On-screen Show (4:3)</PresentationFormat>
  <Paragraphs>211</Paragraphs>
  <Slides>13</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C2ES_Template_EPS_New</vt:lpstr>
      <vt:lpstr>think-cell Slide</vt:lpstr>
      <vt:lpstr>Completing the Paris Agreement: Legal Dimensions </vt:lpstr>
      <vt:lpstr>Legal Character of Paris Agreement</vt:lpstr>
      <vt:lpstr>Legal Character: Mitigation Provisions</vt:lpstr>
      <vt:lpstr>Legal Character: Finance Provisions</vt:lpstr>
      <vt:lpstr>Taking Paris Forward:  Rules to Be Elaborated</vt:lpstr>
      <vt:lpstr>Key Variables/Issues</vt:lpstr>
      <vt:lpstr>Must CMA act?</vt:lpstr>
      <vt:lpstr>Default If CMA  Fails to Adopt Rule</vt:lpstr>
      <vt:lpstr>“Bindingness of rules”</vt:lpstr>
      <vt:lpstr>Rules Governing the Parties</vt:lpstr>
      <vt:lpstr>Options for US Withdrawal from Paris Agreement</vt:lpstr>
      <vt:lpstr>Implications of US Withdrawal</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Jennifer Huang</dc:creator>
  <cp:lastModifiedBy>Administrator</cp:lastModifiedBy>
  <cp:revision>1007</cp:revision>
  <cp:lastPrinted>2015-04-18T14:53:27Z</cp:lastPrinted>
  <dcterms:created xsi:type="dcterms:W3CDTF">2010-09-08T19:34:32Z</dcterms:created>
  <dcterms:modified xsi:type="dcterms:W3CDTF">2016-11-17T17:16:12Z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0x01010094319062C6EE524E95F548CD7E32EC27</vt:lpwstr>
  </property>
</Properties>
</file>