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Override PartName="/ppt/slides/slide14.xml" ContentType="application/vnd.openxmlformats-officedocument.presentationml.slide+xml"/>
  <Default Extension="xlsx" ContentType="application/vnd.openxmlformats-officedocument.spreadsheetml.sheet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Default Extension="vml" ContentType="application/vnd.openxmlformats-officedocument.vmlDrawing"/>
  <Override PartName="/ppt/diagrams/drawing6.xml" ContentType="application/vnd.ms-office.drawingml.diagramDrawing+xml"/>
  <Override PartName="/ppt/slides/slide20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charts/chart3.xml" ContentType="application/vnd.openxmlformats-officedocument.drawingml.chart+xml"/>
  <Override PartName="/ppt/diagrams/drawing5.xml" ContentType="application/vnd.ms-office.drawingml.diagramDrawing+xml"/>
  <Override PartName="/ppt/slides/slide3.xml" ContentType="application/vnd.openxmlformats-officedocument.presentationml.slide+xml"/>
  <Override PartName="/ppt/diagrams/layout6.xml" ContentType="application/vnd.openxmlformats-officedocument.drawingml.diagramLayout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docx" ContentType="application/vnd.openxmlformats-officedocument.wordprocessingml.document"/>
  <Override PartName="/ppt/drawings/drawing1.xml" ContentType="application/vnd.openxmlformats-officedocument.drawingml.chartshapes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bookmarkIdSeed="3">
  <p:sldMasterIdLst>
    <p:sldMasterId id="2147483752" r:id="rId1"/>
  </p:sldMasterIdLst>
  <p:notesMasterIdLst>
    <p:notesMasterId r:id="rId23"/>
  </p:notesMasterIdLst>
  <p:handoutMasterIdLst>
    <p:handoutMasterId r:id="rId24"/>
  </p:handoutMasterIdLst>
  <p:sldIdLst>
    <p:sldId id="256" r:id="rId2"/>
    <p:sldId id="419" r:id="rId3"/>
    <p:sldId id="366" r:id="rId4"/>
    <p:sldId id="313" r:id="rId5"/>
    <p:sldId id="416" r:id="rId6"/>
    <p:sldId id="386" r:id="rId7"/>
    <p:sldId id="408" r:id="rId8"/>
    <p:sldId id="417" r:id="rId9"/>
    <p:sldId id="406" r:id="rId10"/>
    <p:sldId id="410" r:id="rId11"/>
    <p:sldId id="405" r:id="rId12"/>
    <p:sldId id="409" r:id="rId13"/>
    <p:sldId id="399" r:id="rId14"/>
    <p:sldId id="404" r:id="rId15"/>
    <p:sldId id="412" r:id="rId16"/>
    <p:sldId id="414" r:id="rId17"/>
    <p:sldId id="400" r:id="rId18"/>
    <p:sldId id="402" r:id="rId19"/>
    <p:sldId id="415" r:id="rId20"/>
    <p:sldId id="418" r:id="rId21"/>
    <p:sldId id="403" r:id="rId22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C31"/>
    <a:srgbClr val="80F3FC"/>
    <a:srgbClr val="FF0066"/>
    <a:srgbClr val="FF9900"/>
    <a:srgbClr val="FF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6987" autoAdjust="0"/>
    <p:restoredTop sz="94660"/>
  </p:normalViewPr>
  <p:slideViewPr>
    <p:cSldViewPr>
      <p:cViewPr>
        <p:scale>
          <a:sx n="50" d="100"/>
          <a:sy n="50" d="100"/>
        </p:scale>
        <p:origin x="-2088" y="-1016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ject%20Tracking\BCCTF%20Projects%20and%20Upadtes%20(MoEF)\Updates%20of%20Climate%20change%20cell%20unit\Cliamate%20Finance%20Data\Copy%20of%20Total%20Climate%20finance%20projects%20in%20Bangladesh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hua\Desktop\CFG%20Reading%20documents\Budges_CFG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"/>
  <c:chart>
    <c:plotArea>
      <c:layout>
        <c:manualLayout>
          <c:layoutTarget val="inner"/>
          <c:xMode val="edge"/>
          <c:yMode val="edge"/>
          <c:x val="0.133752405949256"/>
          <c:y val="0.0514005540974045"/>
          <c:w val="0.827915573053369"/>
          <c:h val="0.699975503062117"/>
        </c:manualLayout>
      </c:layout>
      <c:barChart>
        <c:barDir val="col"/>
        <c:grouping val="clustered"/>
        <c:ser>
          <c:idx val="0"/>
          <c:order val="0"/>
          <c:tx>
            <c:strRef>
              <c:f>'BCCTF Latest Projects'!$B$251</c:f>
              <c:strCache>
                <c:ptCount val="1"/>
                <c:pt idx="0">
                  <c:v>Fund Pledged/Allocation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340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b="1"/>
                </a:pPr>
                <a:endParaRPr lang="fr-FR"/>
              </a:p>
            </c:txPr>
            <c:showVal val="1"/>
          </c:dLbls>
          <c:cat>
            <c:strRef>
              <c:f>'BCCTF Latest Projects'!$C$248:$E$250</c:f>
              <c:strCache>
                <c:ptCount val="3"/>
                <c:pt idx="0">
                  <c:v>BCCTF</c:v>
                </c:pt>
                <c:pt idx="1">
                  <c:v>BCCRF </c:v>
                </c:pt>
                <c:pt idx="2">
                  <c:v>PPCR</c:v>
                </c:pt>
              </c:strCache>
            </c:strRef>
          </c:cat>
          <c:val>
            <c:numRef>
              <c:f>'BCCTF Latest Projects'!$C$251:$E$251</c:f>
              <c:numCache>
                <c:formatCode>General</c:formatCode>
                <c:ptCount val="3"/>
                <c:pt idx="0" formatCode="0.00">
                  <c:v>340.0</c:v>
                </c:pt>
                <c:pt idx="1">
                  <c:v>170.0</c:v>
                </c:pt>
                <c:pt idx="2">
                  <c:v>109.0</c:v>
                </c:pt>
              </c:numCache>
            </c:numRef>
          </c:val>
        </c:ser>
        <c:ser>
          <c:idx val="1"/>
          <c:order val="1"/>
          <c:tx>
            <c:strRef>
              <c:f>'BCCTF Latest Projects'!$B$252</c:f>
              <c:strCache>
                <c:ptCount val="1"/>
                <c:pt idx="0">
                  <c:v>Approved for Implementation</c:v>
                </c:pt>
              </c:strCache>
            </c:strRef>
          </c:tx>
          <c:dLbls>
            <c:dLbl>
              <c:idx val="0"/>
              <c:layout>
                <c:manualLayout>
                  <c:x val="0.0191846522781775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155.3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b="1"/>
                </a:pPr>
                <a:endParaRPr lang="fr-FR"/>
              </a:p>
            </c:txPr>
            <c:showVal val="1"/>
          </c:dLbls>
          <c:cat>
            <c:strRef>
              <c:f>'BCCTF Latest Projects'!$C$248:$E$250</c:f>
              <c:strCache>
                <c:ptCount val="3"/>
                <c:pt idx="0">
                  <c:v>BCCTF</c:v>
                </c:pt>
                <c:pt idx="1">
                  <c:v>BCCRF </c:v>
                </c:pt>
                <c:pt idx="2">
                  <c:v>PPCR</c:v>
                </c:pt>
              </c:strCache>
            </c:strRef>
          </c:cat>
          <c:val>
            <c:numRef>
              <c:f>'BCCTF Latest Projects'!$C$252:$E$252</c:f>
              <c:numCache>
                <c:formatCode>General</c:formatCode>
                <c:ptCount val="3"/>
                <c:pt idx="0" formatCode="0.00">
                  <c:v>155.3262896703843</c:v>
                </c:pt>
                <c:pt idx="1">
                  <c:v>152.3</c:v>
                </c:pt>
                <c:pt idx="2">
                  <c:v>0.9</c:v>
                </c:pt>
              </c:numCache>
            </c:numRef>
          </c:val>
        </c:ser>
        <c:dLbls/>
        <c:axId val="504574264"/>
        <c:axId val="504581352"/>
      </c:barChart>
      <c:catAx>
        <c:axId val="504574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Funds</a:t>
                </a:r>
              </a:p>
            </c:rich>
          </c:tx>
          <c:layout>
            <c:manualLayout>
              <c:xMode val="edge"/>
              <c:yMode val="edge"/>
              <c:x val="0.445628979182282"/>
              <c:y val="0.931760459076475"/>
            </c:manualLayout>
          </c:layout>
        </c:title>
        <c:tickLblPos val="nextTo"/>
        <c:txPr>
          <a:bodyPr/>
          <a:lstStyle/>
          <a:p>
            <a:pPr>
              <a:defRPr lang="en-US" b="1"/>
            </a:pPr>
            <a:endParaRPr lang="fr-FR"/>
          </a:p>
        </c:txPr>
        <c:crossAx val="504581352"/>
        <c:crosses val="autoZero"/>
        <c:auto val="1"/>
        <c:lblAlgn val="ctr"/>
        <c:lblOffset val="100"/>
      </c:catAx>
      <c:valAx>
        <c:axId val="50458135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USD Million</a:t>
                </a: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504574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6112386993295"/>
          <c:y val="0.0495627734033246"/>
          <c:w val="0.518514050422596"/>
          <c:h val="0.257858705161855"/>
        </c:manualLayout>
      </c:layout>
      <c:txPr>
        <a:bodyPr/>
        <a:lstStyle/>
        <a:p>
          <a:pPr>
            <a:defRPr lang="en-US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50072673698806"/>
          <c:y val="0.109311701251137"/>
          <c:w val="0.820679303975892"/>
          <c:h val="0.79034442053161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0571672985321279"/>
                  <c:y val="0.258162539051931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Adaptation, 70.12%</a:t>
                    </a:r>
                    <a:endParaRPr lang="en-US"/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0.000923711187045015"/>
                  <c:y val="0.49983259571151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Mitigation and low carbon developemnt, 26.65%</a:t>
                    </a:r>
                    <a:endParaRPr lang="en-US"/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0.247938889714257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Research and capacity building, 6.59%</a:t>
                    </a:r>
                    <a:endParaRPr lang="en-US"/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0.111922076957361"/>
                  <c:y val="0.0121931621999627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Capacity building, 1.65%</a:t>
                    </a:r>
                    <a:endParaRPr lang="en-US"/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lang="en-US" sz="1800"/>
                </a:pPr>
                <a:endParaRPr lang="fr-FR"/>
              </a:p>
            </c:txPr>
            <c:showVal val="1"/>
            <c:showCatName val="1"/>
            <c:showPercent val="1"/>
            <c:showLeaderLines val="1"/>
          </c:dLbls>
          <c:cat>
            <c:strRef>
              <c:f>Sheet1!$K$6:$K$9</c:f>
              <c:strCache>
                <c:ptCount val="4"/>
                <c:pt idx="0">
                  <c:v>Adaptation</c:v>
                </c:pt>
                <c:pt idx="1">
                  <c:v>Mitigation and low carbon developemnt</c:v>
                </c:pt>
                <c:pt idx="2">
                  <c:v>Research and capacity building</c:v>
                </c:pt>
                <c:pt idx="3">
                  <c:v>Capacity building</c:v>
                </c:pt>
              </c:strCache>
            </c:strRef>
          </c:cat>
          <c:val>
            <c:numRef>
              <c:f>Sheet1!$L$6:$L$9</c:f>
              <c:numCache>
                <c:formatCode>General</c:formatCode>
                <c:ptCount val="4"/>
                <c:pt idx="0">
                  <c:v>70.12</c:v>
                </c:pt>
                <c:pt idx="1">
                  <c:v>26.65</c:v>
                </c:pt>
                <c:pt idx="2">
                  <c:v>6.59</c:v>
                </c:pt>
                <c:pt idx="3">
                  <c:v>1.65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"/>
  <c:chart>
    <c:autoTitleDeleted val="1"/>
    <c:plotArea>
      <c:layout>
        <c:manualLayout>
          <c:layoutTarget val="inner"/>
          <c:xMode val="edge"/>
          <c:yMode val="edge"/>
          <c:x val="0.11787956273507"/>
          <c:y val="0.0840537510936133"/>
          <c:w val="0.863220093622321"/>
          <c:h val="0.764516622922134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n-US"/>
                </a:pPr>
                <a:endParaRPr lang="fr-FR"/>
              </a:p>
            </c:txPr>
            <c:dLblPos val="outEnd"/>
            <c:showVal val="1"/>
          </c:dLbls>
          <c:cat>
            <c:strRef>
              <c:f>Sheet1!$A$2:$A$4</c:f>
              <c:strCache>
                <c:ptCount val="3"/>
                <c:pt idx="0">
                  <c:v>&lt;30 percent </c:v>
                </c:pt>
                <c:pt idx="1">
                  <c:v>30-50 percent </c:v>
                </c:pt>
                <c:pt idx="2">
                  <c:v>50+ percent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4.0</c:v>
                </c:pt>
                <c:pt idx="1">
                  <c:v>2.0</c:v>
                </c:pt>
                <c:pt idx="2">
                  <c:v>4.0</c:v>
                </c:pt>
              </c:numCache>
            </c:numRef>
          </c:val>
        </c:ser>
        <c:dLbls/>
        <c:axId val="504614264"/>
        <c:axId val="504623672"/>
      </c:barChart>
      <c:catAx>
        <c:axId val="5046142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b="1"/>
            </a:pPr>
            <a:endParaRPr lang="fr-FR"/>
          </a:p>
        </c:txPr>
        <c:crossAx val="504623672"/>
        <c:crosses val="autoZero"/>
        <c:auto val="1"/>
        <c:lblAlgn val="ctr"/>
        <c:lblOffset val="100"/>
      </c:catAx>
      <c:valAx>
        <c:axId val="504623672"/>
        <c:scaling>
          <c:orientation val="minMax"/>
          <c:max val="4.0"/>
          <c:min val="1.0"/>
        </c:scaling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Number of projects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504614264"/>
        <c:crosses val="autoZero"/>
        <c:crossBetween val="between"/>
        <c:majorUnit val="1.0"/>
        <c:minorUnit val="0.1"/>
      </c:valAx>
    </c:plotArea>
    <c:plotVisOnly val="1"/>
    <c:dispBlanksAs val="gap"/>
  </c:chart>
  <c:txPr>
    <a:bodyPr/>
    <a:lstStyle/>
    <a:p>
      <a:pPr>
        <a:defRPr sz="2000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EB07C-CBEC-4EB9-A602-CDD5410678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A4C828-4C36-4778-87A2-72C0E1BC860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1" dirty="0" smtClean="0"/>
            <a:t>Bangladesh Climate Change Strategy &amp; Action Plan 2009 - </a:t>
          </a:r>
          <a:r>
            <a:rPr lang="en-US" sz="2000" dirty="0" smtClean="0"/>
            <a:t>44 programs in Six Themes - Estimated Cost of $5 billion (2009-2018).  </a:t>
          </a:r>
          <a:endParaRPr lang="en-US" sz="2000" dirty="0"/>
        </a:p>
      </dgm:t>
    </dgm:pt>
    <dgm:pt modelId="{66752400-56BA-42B2-AB99-B8552652AA53}" type="parTrans" cxnId="{2C9DD2FC-E184-41F3-8B23-1239D0B59E86}">
      <dgm:prSet/>
      <dgm:spPr/>
      <dgm:t>
        <a:bodyPr/>
        <a:lstStyle/>
        <a:p>
          <a:endParaRPr lang="en-US"/>
        </a:p>
      </dgm:t>
    </dgm:pt>
    <dgm:pt modelId="{AFB4B255-D64D-41BE-BA19-62F6079275CC}" type="sibTrans" cxnId="{2C9DD2FC-E184-41F3-8B23-1239D0B59E86}">
      <dgm:prSet/>
      <dgm:spPr/>
      <dgm:t>
        <a:bodyPr/>
        <a:lstStyle/>
        <a:p>
          <a:endParaRPr lang="en-US"/>
        </a:p>
      </dgm:t>
    </dgm:pt>
    <dgm:pt modelId="{2BA93EEB-F0A4-4FA2-8577-0973FBD0D2E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1" dirty="0" smtClean="0"/>
            <a:t>Bangladesh Climate Change Trust Fund (BCCTF) Act, 2010 </a:t>
          </a:r>
          <a:endParaRPr lang="en-US" sz="2000" dirty="0"/>
        </a:p>
      </dgm:t>
    </dgm:pt>
    <dgm:pt modelId="{1BF531CA-9B1F-40B8-97A7-DD4BA967CD91}" type="parTrans" cxnId="{CFDFF3E6-E167-4D53-83B7-6635689133EB}">
      <dgm:prSet/>
      <dgm:spPr/>
      <dgm:t>
        <a:bodyPr/>
        <a:lstStyle/>
        <a:p>
          <a:endParaRPr lang="en-US"/>
        </a:p>
      </dgm:t>
    </dgm:pt>
    <dgm:pt modelId="{BCC2CCD6-ED74-4504-A652-B44BA4C3B0AC}" type="sibTrans" cxnId="{CFDFF3E6-E167-4D53-83B7-6635689133EB}">
      <dgm:prSet/>
      <dgm:spPr/>
      <dgm:t>
        <a:bodyPr/>
        <a:lstStyle/>
        <a:p>
          <a:endParaRPr lang="en-US"/>
        </a:p>
      </dgm:t>
    </dgm:pt>
    <dgm:pt modelId="{2F4EF2CF-2F6C-4838-B87D-596B88906258}">
      <dgm:prSet custT="1"/>
      <dgm:spPr/>
      <dgm:t>
        <a:bodyPr/>
        <a:lstStyle/>
        <a:p>
          <a:pPr rtl="0"/>
          <a:r>
            <a:rPr lang="en-US" sz="2000" dirty="0" smtClean="0"/>
            <a:t>Block budgetary allocation –first to create by any victim country</a:t>
          </a:r>
          <a:endParaRPr lang="en-US" sz="2000" dirty="0"/>
        </a:p>
      </dgm:t>
    </dgm:pt>
    <dgm:pt modelId="{164FB16B-70E1-4976-A870-099CFE8BF916}" type="parTrans" cxnId="{434E81CB-3169-4161-ABBB-D561EE8E8933}">
      <dgm:prSet/>
      <dgm:spPr/>
      <dgm:t>
        <a:bodyPr/>
        <a:lstStyle/>
        <a:p>
          <a:endParaRPr lang="en-US"/>
        </a:p>
      </dgm:t>
    </dgm:pt>
    <dgm:pt modelId="{AF75511F-04CA-4088-BD55-F4E9D01DE86C}" type="sibTrans" cxnId="{434E81CB-3169-4161-ABBB-D561EE8E8933}">
      <dgm:prSet/>
      <dgm:spPr/>
      <dgm:t>
        <a:bodyPr/>
        <a:lstStyle/>
        <a:p>
          <a:endParaRPr lang="en-US"/>
        </a:p>
      </dgm:t>
    </dgm:pt>
    <dgm:pt modelId="{5BBE64CC-7998-4101-9FF8-10BE71385174}">
      <dgm:prSet custT="1"/>
      <dgm:spPr/>
      <dgm:t>
        <a:bodyPr/>
        <a:lstStyle/>
        <a:p>
          <a:pPr rtl="0"/>
          <a:r>
            <a:rPr lang="en-CA" sz="2000" dirty="0" smtClean="0"/>
            <a:t>66% of funds for projects to GO, </a:t>
          </a:r>
          <a:r>
            <a:rPr lang="en-US" sz="2000" dirty="0" smtClean="0"/>
            <a:t>NGOs, think- tanks </a:t>
          </a:r>
          <a:endParaRPr lang="en-US" sz="2000" dirty="0"/>
        </a:p>
      </dgm:t>
    </dgm:pt>
    <dgm:pt modelId="{B4A39C6F-3A5A-48E4-A30B-F34F9E1DAFD5}" type="parTrans" cxnId="{E914FC59-2120-4644-B744-90DF5AC18506}">
      <dgm:prSet/>
      <dgm:spPr/>
      <dgm:t>
        <a:bodyPr/>
        <a:lstStyle/>
        <a:p>
          <a:endParaRPr lang="en-US"/>
        </a:p>
      </dgm:t>
    </dgm:pt>
    <dgm:pt modelId="{007F570A-D8DE-4230-BC62-167876177008}" type="sibTrans" cxnId="{E914FC59-2120-4644-B744-90DF5AC18506}">
      <dgm:prSet/>
      <dgm:spPr/>
      <dgm:t>
        <a:bodyPr/>
        <a:lstStyle/>
        <a:p>
          <a:endParaRPr lang="en-US"/>
        </a:p>
      </dgm:t>
    </dgm:pt>
    <dgm:pt modelId="{F73CF490-E047-4B61-9499-F02882B654E0}">
      <dgm:prSet custT="1"/>
      <dgm:spPr/>
      <dgm:t>
        <a:bodyPr/>
        <a:lstStyle/>
        <a:p>
          <a:pPr rtl="0"/>
          <a:r>
            <a:rPr lang="en-CA" sz="2000" dirty="0" smtClean="0"/>
            <a:t>Interest gained from remaining 34% for emergency responses </a:t>
          </a:r>
          <a:endParaRPr lang="en-US" sz="2000" dirty="0"/>
        </a:p>
      </dgm:t>
    </dgm:pt>
    <dgm:pt modelId="{0F0BD6F7-28E5-4321-A441-95E6893C6AA6}" type="parTrans" cxnId="{B8C188F7-49BE-413B-9D91-0E6A32A35744}">
      <dgm:prSet/>
      <dgm:spPr/>
      <dgm:t>
        <a:bodyPr/>
        <a:lstStyle/>
        <a:p>
          <a:endParaRPr lang="en-US"/>
        </a:p>
      </dgm:t>
    </dgm:pt>
    <dgm:pt modelId="{81BCFB51-083B-431F-B87E-55137C03ABC1}" type="sibTrans" cxnId="{B8C188F7-49BE-413B-9D91-0E6A32A35744}">
      <dgm:prSet/>
      <dgm:spPr/>
      <dgm:t>
        <a:bodyPr/>
        <a:lstStyle/>
        <a:p>
          <a:endParaRPr lang="en-US"/>
        </a:p>
      </dgm:t>
    </dgm:pt>
    <dgm:pt modelId="{6B83D46B-50DA-4807-928A-C4507E0D6C9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1" dirty="0" smtClean="0"/>
            <a:t>Bangladesh Climate Change Resilience Fund (BCCRF), 2010</a:t>
          </a:r>
          <a:endParaRPr lang="en-US" sz="2000" dirty="0"/>
        </a:p>
      </dgm:t>
    </dgm:pt>
    <dgm:pt modelId="{7ECD0568-D649-4889-81EF-24883FAF831C}" type="parTrans" cxnId="{4228E5EF-9B80-4E29-9C3E-52E105812A41}">
      <dgm:prSet/>
      <dgm:spPr/>
      <dgm:t>
        <a:bodyPr/>
        <a:lstStyle/>
        <a:p>
          <a:endParaRPr lang="en-US"/>
        </a:p>
      </dgm:t>
    </dgm:pt>
    <dgm:pt modelId="{02B3D89F-73BC-4487-8842-47A192FB592A}" type="sibTrans" cxnId="{4228E5EF-9B80-4E29-9C3E-52E105812A41}">
      <dgm:prSet/>
      <dgm:spPr/>
      <dgm:t>
        <a:bodyPr/>
        <a:lstStyle/>
        <a:p>
          <a:endParaRPr lang="en-US"/>
        </a:p>
      </dgm:t>
    </dgm:pt>
    <dgm:pt modelId="{324E586B-4E06-48BA-8505-DBAE6D071F11}">
      <dgm:prSet custT="1"/>
      <dgm:spPr/>
      <dgm:t>
        <a:bodyPr/>
        <a:lstStyle/>
        <a:p>
          <a:pPr rtl="0"/>
          <a:r>
            <a:rPr lang="en-US" sz="2000" dirty="0" smtClean="0"/>
            <a:t>Grant from Annex 1 countries</a:t>
          </a:r>
          <a:endParaRPr lang="en-US" sz="2000" dirty="0"/>
        </a:p>
      </dgm:t>
    </dgm:pt>
    <dgm:pt modelId="{A75088EE-82F9-46A6-8EAA-271F49FE1E10}" type="parTrans" cxnId="{26C70835-90DF-41D5-9127-75E96FFCFA66}">
      <dgm:prSet/>
      <dgm:spPr/>
      <dgm:t>
        <a:bodyPr/>
        <a:lstStyle/>
        <a:p>
          <a:endParaRPr lang="en-US"/>
        </a:p>
      </dgm:t>
    </dgm:pt>
    <dgm:pt modelId="{4360D8D4-5249-47E4-8EAC-CC53C05B7D56}" type="sibTrans" cxnId="{26C70835-90DF-41D5-9127-75E96FFCFA66}">
      <dgm:prSet/>
      <dgm:spPr/>
      <dgm:t>
        <a:bodyPr/>
        <a:lstStyle/>
        <a:p>
          <a:endParaRPr lang="en-US"/>
        </a:p>
      </dgm:t>
    </dgm:pt>
    <dgm:pt modelId="{0B3CF22D-DAED-42D2-AD9C-450E47A420E8}">
      <dgm:prSet custT="1"/>
      <dgm:spPr/>
      <dgm:t>
        <a:bodyPr/>
        <a:lstStyle/>
        <a:p>
          <a:pPr rtl="0"/>
          <a:r>
            <a:rPr lang="en-US" sz="2000" dirty="0" smtClean="0"/>
            <a:t>90% for Govt. agencies and 10% for NGOs and Think tanks</a:t>
          </a:r>
          <a:endParaRPr lang="en-US" sz="2000" dirty="0"/>
        </a:p>
      </dgm:t>
    </dgm:pt>
    <dgm:pt modelId="{EB699F4E-7172-4947-B906-0C460411BD0F}" type="parTrans" cxnId="{CD9744C1-89A2-4A64-9BEB-87F6444C13A3}">
      <dgm:prSet/>
      <dgm:spPr/>
      <dgm:t>
        <a:bodyPr/>
        <a:lstStyle/>
        <a:p>
          <a:endParaRPr lang="en-US"/>
        </a:p>
      </dgm:t>
    </dgm:pt>
    <dgm:pt modelId="{ED31511B-01A2-428B-B0E3-F19821A21132}" type="sibTrans" cxnId="{CD9744C1-89A2-4A64-9BEB-87F6444C13A3}">
      <dgm:prSet/>
      <dgm:spPr/>
      <dgm:t>
        <a:bodyPr/>
        <a:lstStyle/>
        <a:p>
          <a:endParaRPr lang="en-US"/>
        </a:p>
      </dgm:t>
    </dgm:pt>
    <dgm:pt modelId="{4330B4F8-C272-4FC4-AA5E-4350C8247A6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1" dirty="0" smtClean="0"/>
            <a:t>Challenge </a:t>
          </a:r>
          <a:r>
            <a:rPr lang="en-US" sz="2000" dirty="0" smtClean="0"/>
            <a:t>is absence of prioritization of SR and LR actions considering – increasing vulnerability; availability of resources; scope of further coherence with the national 5 year plan </a:t>
          </a:r>
          <a:endParaRPr lang="en-US" sz="2000" dirty="0"/>
        </a:p>
      </dgm:t>
    </dgm:pt>
    <dgm:pt modelId="{4F266D9F-38FD-40F9-97AA-D7BEBD687387}" type="parTrans" cxnId="{B5CECCE4-D8D0-4A34-AA17-CD015D2BDE52}">
      <dgm:prSet/>
      <dgm:spPr/>
      <dgm:t>
        <a:bodyPr/>
        <a:lstStyle/>
        <a:p>
          <a:endParaRPr lang="en-US"/>
        </a:p>
      </dgm:t>
    </dgm:pt>
    <dgm:pt modelId="{D9BD0C2D-BE8D-4EBB-8EE3-7F767209E024}" type="sibTrans" cxnId="{B5CECCE4-D8D0-4A34-AA17-CD015D2BDE52}">
      <dgm:prSet/>
      <dgm:spPr/>
      <dgm:t>
        <a:bodyPr/>
        <a:lstStyle/>
        <a:p>
          <a:endParaRPr lang="en-US"/>
        </a:p>
      </dgm:t>
    </dgm:pt>
    <dgm:pt modelId="{24437052-76CE-4B5A-8182-50EE78114B79}" type="pres">
      <dgm:prSet presAssocID="{C97EB07C-CBEC-4EB9-A602-CDD5410678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285F3D-2663-4396-BBA0-1379CB460860}" type="pres">
      <dgm:prSet presAssocID="{76A4C828-4C36-4778-87A2-72C0E1BC8605}" presName="parentText" presStyleLbl="node1" presStyleIdx="0" presStyleCnt="4" custScaleY="118886" custLinFactY="-46518" custLinFactNeighborX="-2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D346D-3D71-4A44-805F-CCA6B5E1F7A0}" type="pres">
      <dgm:prSet presAssocID="{AFB4B255-D64D-41BE-BA19-62F6079275CC}" presName="spacer" presStyleCnt="0"/>
      <dgm:spPr/>
    </dgm:pt>
    <dgm:pt modelId="{3B4670D6-0BFA-44B6-AED7-630C2E59D6F0}" type="pres">
      <dgm:prSet presAssocID="{4330B4F8-C272-4FC4-AA5E-4350C8247A6B}" presName="parentText" presStyleLbl="node1" presStyleIdx="1" presStyleCnt="4" custScaleY="126816" custLinFactY="-73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2ED94-B794-4DEA-8B59-2E37308195C1}" type="pres">
      <dgm:prSet presAssocID="{D9BD0C2D-BE8D-4EBB-8EE3-7F767209E024}" presName="spacer" presStyleCnt="0"/>
      <dgm:spPr/>
    </dgm:pt>
    <dgm:pt modelId="{4FBAC629-F1CB-4B00-8994-9EBF0EA2CA79}" type="pres">
      <dgm:prSet presAssocID="{2BA93EEB-F0A4-4FA2-8577-0973FBD0D2EE}" presName="parentText" presStyleLbl="node1" presStyleIdx="2" presStyleCnt="4" custScaleY="86409" custLinFactNeighborX="-208" custLinFactNeighborY="-479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D204AC-C403-4561-8662-6939DACEBE15}" type="pres">
      <dgm:prSet presAssocID="{2BA93EEB-F0A4-4FA2-8577-0973FBD0D2EE}" presName="childText" presStyleLbl="revTx" presStyleIdx="0" presStyleCnt="2" custLinFactNeighborX="208" custLinFactNeighborY="85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9011CF-F381-42C6-A539-C8CD18547F46}" type="pres">
      <dgm:prSet presAssocID="{6B83D46B-50DA-4807-928A-C4507E0D6C95}" presName="parentText" presStyleLbl="node1" presStyleIdx="3" presStyleCnt="4" custScaleY="93551" custLinFactNeighborY="1209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E26797-7B43-4CF6-8643-C939299950AC}" type="pres">
      <dgm:prSet presAssocID="{6B83D46B-50DA-4807-928A-C4507E0D6C95}" presName="childText" presStyleLbl="revTx" presStyleIdx="1" presStyleCnt="2" custScaleY="112524" custLinFactNeighborX="417" custLinFactNeighborY="1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28E5EF-9B80-4E29-9C3E-52E105812A41}" srcId="{C97EB07C-CBEC-4EB9-A602-CDD5410678E3}" destId="{6B83D46B-50DA-4807-928A-C4507E0D6C95}" srcOrd="3" destOrd="0" parTransId="{7ECD0568-D649-4889-81EF-24883FAF831C}" sibTransId="{02B3D89F-73BC-4487-8842-47A192FB592A}"/>
    <dgm:cxn modelId="{0498DA6C-0174-46E3-8083-036FF36C2220}" type="presOf" srcId="{4330B4F8-C272-4FC4-AA5E-4350C8247A6B}" destId="{3B4670D6-0BFA-44B6-AED7-630C2E59D6F0}" srcOrd="0" destOrd="0" presId="urn:microsoft.com/office/officeart/2005/8/layout/vList2"/>
    <dgm:cxn modelId="{BED5274F-C15D-49C9-B5D1-CDB6726E06FC}" type="presOf" srcId="{6B83D46B-50DA-4807-928A-C4507E0D6C95}" destId="{D49011CF-F381-42C6-A539-C8CD18547F46}" srcOrd="0" destOrd="0" presId="urn:microsoft.com/office/officeart/2005/8/layout/vList2"/>
    <dgm:cxn modelId="{FC3AA8B2-DAB4-4643-8644-EC1BA948B625}" type="presOf" srcId="{5BBE64CC-7998-4101-9FF8-10BE71385174}" destId="{9BD204AC-C403-4561-8662-6939DACEBE15}" srcOrd="0" destOrd="1" presId="urn:microsoft.com/office/officeart/2005/8/layout/vList2"/>
    <dgm:cxn modelId="{78470366-426F-4769-B6A8-E63D35CEB390}" type="presOf" srcId="{0B3CF22D-DAED-42D2-AD9C-450E47A420E8}" destId="{A8E26797-7B43-4CF6-8643-C939299950AC}" srcOrd="0" destOrd="1" presId="urn:microsoft.com/office/officeart/2005/8/layout/vList2"/>
    <dgm:cxn modelId="{E914FC59-2120-4644-B744-90DF5AC18506}" srcId="{2BA93EEB-F0A4-4FA2-8577-0973FBD0D2EE}" destId="{5BBE64CC-7998-4101-9FF8-10BE71385174}" srcOrd="1" destOrd="0" parTransId="{B4A39C6F-3A5A-48E4-A30B-F34F9E1DAFD5}" sibTransId="{007F570A-D8DE-4230-BC62-167876177008}"/>
    <dgm:cxn modelId="{B5CECCE4-D8D0-4A34-AA17-CD015D2BDE52}" srcId="{C97EB07C-CBEC-4EB9-A602-CDD5410678E3}" destId="{4330B4F8-C272-4FC4-AA5E-4350C8247A6B}" srcOrd="1" destOrd="0" parTransId="{4F266D9F-38FD-40F9-97AA-D7BEBD687387}" sibTransId="{D9BD0C2D-BE8D-4EBB-8EE3-7F767209E024}"/>
    <dgm:cxn modelId="{8FD96E67-786B-4FA0-9EBD-412B0457318B}" type="presOf" srcId="{324E586B-4E06-48BA-8505-DBAE6D071F11}" destId="{A8E26797-7B43-4CF6-8643-C939299950AC}" srcOrd="0" destOrd="0" presId="urn:microsoft.com/office/officeart/2005/8/layout/vList2"/>
    <dgm:cxn modelId="{26C70835-90DF-41D5-9127-75E96FFCFA66}" srcId="{6B83D46B-50DA-4807-928A-C4507E0D6C95}" destId="{324E586B-4E06-48BA-8505-DBAE6D071F11}" srcOrd="0" destOrd="0" parTransId="{A75088EE-82F9-46A6-8EAA-271F49FE1E10}" sibTransId="{4360D8D4-5249-47E4-8EAC-CC53C05B7D56}"/>
    <dgm:cxn modelId="{2C9DD2FC-E184-41F3-8B23-1239D0B59E86}" srcId="{C97EB07C-CBEC-4EB9-A602-CDD5410678E3}" destId="{76A4C828-4C36-4778-87A2-72C0E1BC8605}" srcOrd="0" destOrd="0" parTransId="{66752400-56BA-42B2-AB99-B8552652AA53}" sibTransId="{AFB4B255-D64D-41BE-BA19-62F6079275CC}"/>
    <dgm:cxn modelId="{CFDFF3E6-E167-4D53-83B7-6635689133EB}" srcId="{C97EB07C-CBEC-4EB9-A602-CDD5410678E3}" destId="{2BA93EEB-F0A4-4FA2-8577-0973FBD0D2EE}" srcOrd="2" destOrd="0" parTransId="{1BF531CA-9B1F-40B8-97A7-DD4BA967CD91}" sibTransId="{BCC2CCD6-ED74-4504-A652-B44BA4C3B0AC}"/>
    <dgm:cxn modelId="{CD9744C1-89A2-4A64-9BEB-87F6444C13A3}" srcId="{6B83D46B-50DA-4807-928A-C4507E0D6C95}" destId="{0B3CF22D-DAED-42D2-AD9C-450E47A420E8}" srcOrd="1" destOrd="0" parTransId="{EB699F4E-7172-4947-B906-0C460411BD0F}" sibTransId="{ED31511B-01A2-428B-B0E3-F19821A21132}"/>
    <dgm:cxn modelId="{F121EA7B-F1DD-4529-9988-E3E4A3858991}" type="presOf" srcId="{F73CF490-E047-4B61-9499-F02882B654E0}" destId="{9BD204AC-C403-4561-8662-6939DACEBE15}" srcOrd="0" destOrd="2" presId="urn:microsoft.com/office/officeart/2005/8/layout/vList2"/>
    <dgm:cxn modelId="{EF77A94F-66F1-4525-9465-BBFCAA2DEFDD}" type="presOf" srcId="{76A4C828-4C36-4778-87A2-72C0E1BC8605}" destId="{36285F3D-2663-4396-BBA0-1379CB460860}" srcOrd="0" destOrd="0" presId="urn:microsoft.com/office/officeart/2005/8/layout/vList2"/>
    <dgm:cxn modelId="{06A0562F-B3B8-46CC-8720-F7C7D7FDA89E}" type="presOf" srcId="{2BA93EEB-F0A4-4FA2-8577-0973FBD0D2EE}" destId="{4FBAC629-F1CB-4B00-8994-9EBF0EA2CA79}" srcOrd="0" destOrd="0" presId="urn:microsoft.com/office/officeart/2005/8/layout/vList2"/>
    <dgm:cxn modelId="{B8C188F7-49BE-413B-9D91-0E6A32A35744}" srcId="{2BA93EEB-F0A4-4FA2-8577-0973FBD0D2EE}" destId="{F73CF490-E047-4B61-9499-F02882B654E0}" srcOrd="2" destOrd="0" parTransId="{0F0BD6F7-28E5-4321-A441-95E6893C6AA6}" sibTransId="{81BCFB51-083B-431F-B87E-55137C03ABC1}"/>
    <dgm:cxn modelId="{69701A5C-CC0D-46B7-BB97-36467A588E42}" type="presOf" srcId="{C97EB07C-CBEC-4EB9-A602-CDD5410678E3}" destId="{24437052-76CE-4B5A-8182-50EE78114B79}" srcOrd="0" destOrd="0" presId="urn:microsoft.com/office/officeart/2005/8/layout/vList2"/>
    <dgm:cxn modelId="{78630628-3E1C-4FDF-A850-EB5EA067B066}" type="presOf" srcId="{2F4EF2CF-2F6C-4838-B87D-596B88906258}" destId="{9BD204AC-C403-4561-8662-6939DACEBE15}" srcOrd="0" destOrd="0" presId="urn:microsoft.com/office/officeart/2005/8/layout/vList2"/>
    <dgm:cxn modelId="{434E81CB-3169-4161-ABBB-D561EE8E8933}" srcId="{2BA93EEB-F0A4-4FA2-8577-0973FBD0D2EE}" destId="{2F4EF2CF-2F6C-4838-B87D-596B88906258}" srcOrd="0" destOrd="0" parTransId="{164FB16B-70E1-4976-A870-099CFE8BF916}" sibTransId="{AF75511F-04CA-4088-BD55-F4E9D01DE86C}"/>
    <dgm:cxn modelId="{2B1CC3D7-C0B0-4263-A14E-ED15CABB0C24}" type="presParOf" srcId="{24437052-76CE-4B5A-8182-50EE78114B79}" destId="{36285F3D-2663-4396-BBA0-1379CB460860}" srcOrd="0" destOrd="0" presId="urn:microsoft.com/office/officeart/2005/8/layout/vList2"/>
    <dgm:cxn modelId="{84ACF638-D0D4-457A-9254-E3608D7F9326}" type="presParOf" srcId="{24437052-76CE-4B5A-8182-50EE78114B79}" destId="{FA9D346D-3D71-4A44-805F-CCA6B5E1F7A0}" srcOrd="1" destOrd="0" presId="urn:microsoft.com/office/officeart/2005/8/layout/vList2"/>
    <dgm:cxn modelId="{5A859BB7-27F0-4440-97B3-C6F525F01259}" type="presParOf" srcId="{24437052-76CE-4B5A-8182-50EE78114B79}" destId="{3B4670D6-0BFA-44B6-AED7-630C2E59D6F0}" srcOrd="2" destOrd="0" presId="urn:microsoft.com/office/officeart/2005/8/layout/vList2"/>
    <dgm:cxn modelId="{682A4EEB-99EB-4638-982C-B45CB384956C}" type="presParOf" srcId="{24437052-76CE-4B5A-8182-50EE78114B79}" destId="{CF92ED94-B794-4DEA-8B59-2E37308195C1}" srcOrd="3" destOrd="0" presId="urn:microsoft.com/office/officeart/2005/8/layout/vList2"/>
    <dgm:cxn modelId="{24F008BA-DAA8-4883-A779-EF7027BB7D64}" type="presParOf" srcId="{24437052-76CE-4B5A-8182-50EE78114B79}" destId="{4FBAC629-F1CB-4B00-8994-9EBF0EA2CA79}" srcOrd="4" destOrd="0" presId="urn:microsoft.com/office/officeart/2005/8/layout/vList2"/>
    <dgm:cxn modelId="{7331327D-B063-4943-80DF-EF2D4DD283BE}" type="presParOf" srcId="{24437052-76CE-4B5A-8182-50EE78114B79}" destId="{9BD204AC-C403-4561-8662-6939DACEBE15}" srcOrd="5" destOrd="0" presId="urn:microsoft.com/office/officeart/2005/8/layout/vList2"/>
    <dgm:cxn modelId="{DA82873C-CE4B-4FCA-AF72-A541AD126A37}" type="presParOf" srcId="{24437052-76CE-4B5A-8182-50EE78114B79}" destId="{D49011CF-F381-42C6-A539-C8CD18547F46}" srcOrd="6" destOrd="0" presId="urn:microsoft.com/office/officeart/2005/8/layout/vList2"/>
    <dgm:cxn modelId="{782E554D-97C9-4E89-873D-3FE97FF1EA91}" type="presParOf" srcId="{24437052-76CE-4B5A-8182-50EE78114B79}" destId="{A8E26797-7B43-4CF6-8643-C939299950A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BA6CA4-2BF4-487C-AEB3-F3E7AB9F3C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F519B5-E5E4-4DA6-9C3A-E60A5D40F735}">
      <dgm:prSet custT="1"/>
      <dgm:spPr/>
      <dgm:t>
        <a:bodyPr vert="vert270"/>
        <a:lstStyle/>
        <a:p>
          <a:pPr rtl="0"/>
          <a:r>
            <a:rPr lang="en-US" sz="2800" b="1" dirty="0" smtClean="0"/>
            <a:t>Policy and Practices </a:t>
          </a:r>
          <a:endParaRPr lang="en-US" sz="2800" b="1" dirty="0"/>
        </a:p>
      </dgm:t>
    </dgm:pt>
    <dgm:pt modelId="{EE2A0A4B-4605-4606-8D2A-B37F36378815}" type="parTrans" cxnId="{72F6BEB8-84DC-4C23-B45B-E493BA0DED33}">
      <dgm:prSet/>
      <dgm:spPr/>
      <dgm:t>
        <a:bodyPr/>
        <a:lstStyle/>
        <a:p>
          <a:endParaRPr lang="en-US"/>
        </a:p>
      </dgm:t>
    </dgm:pt>
    <dgm:pt modelId="{D3AF28B0-668B-4FBF-8AB7-4CAD8A3196CB}" type="sibTrans" cxnId="{72F6BEB8-84DC-4C23-B45B-E493BA0DED33}">
      <dgm:prSet/>
      <dgm:spPr/>
      <dgm:t>
        <a:bodyPr/>
        <a:lstStyle/>
        <a:p>
          <a:endParaRPr lang="en-US"/>
        </a:p>
      </dgm:t>
    </dgm:pt>
    <dgm:pt modelId="{022DF715-2DD3-4773-B2A6-5F3A25FBE6E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110000"/>
            </a:lnSpc>
          </a:pPr>
          <a:r>
            <a:rPr lang="en-US" sz="2000" b="1" dirty="0" smtClean="0">
              <a:solidFill>
                <a:srgbClr val="002060"/>
              </a:solidFill>
              <a:latin typeface="+mn-lt"/>
            </a:rPr>
            <a:t>Sketchy funding policy &amp; distorted project selection process due to inadequacy of </a:t>
          </a:r>
          <a:endParaRPr lang="en-US" sz="2000" dirty="0">
            <a:solidFill>
              <a:srgbClr val="002060"/>
            </a:solidFill>
            <a:latin typeface="+mn-lt"/>
          </a:endParaRPr>
        </a:p>
      </dgm:t>
    </dgm:pt>
    <dgm:pt modelId="{876F92FD-5A98-4E44-A71A-8B5CAC632936}" type="parTrans" cxnId="{A35BAE5A-5770-44C1-BA57-970CAFC09F66}">
      <dgm:prSet/>
      <dgm:spPr/>
      <dgm:t>
        <a:bodyPr/>
        <a:lstStyle/>
        <a:p>
          <a:endParaRPr lang="en-US"/>
        </a:p>
      </dgm:t>
    </dgm:pt>
    <dgm:pt modelId="{A14EC3A1-C16B-4C92-B2B1-58B5B7BD27D9}" type="sibTrans" cxnId="{A35BAE5A-5770-44C1-BA57-970CAFC09F66}">
      <dgm:prSet/>
      <dgm:spPr/>
      <dgm:t>
        <a:bodyPr/>
        <a:lstStyle/>
        <a:p>
          <a:endParaRPr lang="en-US"/>
        </a:p>
      </dgm:t>
    </dgm:pt>
    <dgm:pt modelId="{03C12109-85BA-4726-BCA3-D33DC319896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10000"/>
            </a:lnSpc>
          </a:pPr>
          <a:r>
            <a:rPr lang="en-US" sz="2000" b="1" dirty="0" smtClean="0">
              <a:solidFill>
                <a:srgbClr val="002060"/>
              </a:solidFill>
              <a:latin typeface="+mn-lt"/>
              <a:ea typeface="Calibri"/>
              <a:cs typeface="Times New Roman"/>
            </a:rPr>
            <a:t>Less</a:t>
          </a:r>
          <a:r>
            <a:rPr lang="en-US" sz="2000" b="1" baseline="0" dirty="0" smtClean="0">
              <a:solidFill>
                <a:srgbClr val="002060"/>
              </a:solidFill>
              <a:latin typeface="+mn-lt"/>
              <a:ea typeface="Calibri"/>
              <a:cs typeface="Times New Roman"/>
            </a:rPr>
            <a:t> resources and limited focus to expected level of competency and capacity of BCCTF and BC</a:t>
          </a:r>
          <a:r>
            <a:rPr lang="en-US" sz="2000" b="1" dirty="0" smtClean="0">
              <a:solidFill>
                <a:srgbClr val="002060"/>
              </a:solidFill>
              <a:latin typeface="+mn-lt"/>
              <a:ea typeface="Calibri"/>
              <a:cs typeface="Times New Roman"/>
            </a:rPr>
            <a:t>CRF</a:t>
          </a:r>
        </a:p>
      </dgm:t>
    </dgm:pt>
    <dgm:pt modelId="{33825087-8249-4EC9-805F-1C1EE7676AFA}" type="parTrans" cxnId="{74377101-9BDD-4E61-9DE2-ECDEDDCCD42D}">
      <dgm:prSet/>
      <dgm:spPr/>
      <dgm:t>
        <a:bodyPr/>
        <a:lstStyle/>
        <a:p>
          <a:endParaRPr lang="en-US"/>
        </a:p>
      </dgm:t>
    </dgm:pt>
    <dgm:pt modelId="{444F3B5A-2383-47A6-BEBA-94BA2A90DE82}" type="sibTrans" cxnId="{74377101-9BDD-4E61-9DE2-ECDEDDCCD42D}">
      <dgm:prSet/>
      <dgm:spPr/>
      <dgm:t>
        <a:bodyPr/>
        <a:lstStyle/>
        <a:p>
          <a:endParaRPr lang="en-US"/>
        </a:p>
      </dgm:t>
    </dgm:pt>
    <dgm:pt modelId="{B19643D2-231C-43BC-88BB-1DC45712ACA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10000"/>
            </a:lnSpc>
          </a:pPr>
          <a:r>
            <a:rPr lang="en-US" sz="2000" b="1" dirty="0" smtClean="0">
              <a:solidFill>
                <a:srgbClr val="006C31"/>
              </a:solidFill>
              <a:latin typeface="+mn-lt"/>
            </a:rPr>
            <a:t>Needs assessment</a:t>
          </a:r>
        </a:p>
      </dgm:t>
    </dgm:pt>
    <dgm:pt modelId="{39E54817-DB52-4707-852D-A32B7621C0A8}" type="parTrans" cxnId="{15046D8F-60F8-44F6-BA11-8B6EFA7391B1}">
      <dgm:prSet/>
      <dgm:spPr/>
      <dgm:t>
        <a:bodyPr/>
        <a:lstStyle/>
        <a:p>
          <a:endParaRPr lang="en-US"/>
        </a:p>
      </dgm:t>
    </dgm:pt>
    <dgm:pt modelId="{829E9E2C-10B5-495F-B7B5-1DA09E7D729A}" type="sibTrans" cxnId="{15046D8F-60F8-44F6-BA11-8B6EFA7391B1}">
      <dgm:prSet/>
      <dgm:spPr/>
      <dgm:t>
        <a:bodyPr/>
        <a:lstStyle/>
        <a:p>
          <a:endParaRPr lang="en-US"/>
        </a:p>
      </dgm:t>
    </dgm:pt>
    <dgm:pt modelId="{FC6EB842-8447-4F62-B9C2-2D5A4825492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10000"/>
            </a:lnSpc>
          </a:pPr>
          <a:r>
            <a:rPr lang="en-US" sz="2000" b="1" dirty="0" smtClean="0">
              <a:solidFill>
                <a:srgbClr val="006C31"/>
              </a:solidFill>
              <a:latin typeface="+mn-lt"/>
            </a:rPr>
            <a:t>Prioritization</a:t>
          </a:r>
        </a:p>
      </dgm:t>
    </dgm:pt>
    <dgm:pt modelId="{D0AFFB6F-81D7-459A-98C9-21292A7CDE69}" type="parTrans" cxnId="{C53ECF54-764C-43A0-BB74-177E386A413B}">
      <dgm:prSet/>
      <dgm:spPr/>
      <dgm:t>
        <a:bodyPr/>
        <a:lstStyle/>
        <a:p>
          <a:endParaRPr lang="en-US"/>
        </a:p>
      </dgm:t>
    </dgm:pt>
    <dgm:pt modelId="{B1347EE5-5468-4FFD-84ED-056319AB5931}" type="sibTrans" cxnId="{C53ECF54-764C-43A0-BB74-177E386A413B}">
      <dgm:prSet/>
      <dgm:spPr/>
      <dgm:t>
        <a:bodyPr/>
        <a:lstStyle/>
        <a:p>
          <a:endParaRPr lang="en-US"/>
        </a:p>
      </dgm:t>
    </dgm:pt>
    <dgm:pt modelId="{B41169C3-0E97-4177-8E0A-EC2755FE544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10000"/>
            </a:lnSpc>
          </a:pPr>
          <a:r>
            <a:rPr lang="en-US" sz="2000" b="1" dirty="0" smtClean="0">
              <a:solidFill>
                <a:srgbClr val="006C31"/>
              </a:solidFill>
              <a:latin typeface="+mn-lt"/>
            </a:rPr>
            <a:t>Participatory project development mechanism </a:t>
          </a:r>
        </a:p>
      </dgm:t>
    </dgm:pt>
    <dgm:pt modelId="{EBFDBA69-0BB4-48A1-B9BE-5793DCBBE58A}" type="parTrans" cxnId="{19307059-3912-48FB-9856-FE3E0D357098}">
      <dgm:prSet/>
      <dgm:spPr/>
      <dgm:t>
        <a:bodyPr/>
        <a:lstStyle/>
        <a:p>
          <a:endParaRPr lang="en-US"/>
        </a:p>
      </dgm:t>
    </dgm:pt>
    <dgm:pt modelId="{1C69AE5D-A26F-4552-9834-3EF73FCDE59D}" type="sibTrans" cxnId="{19307059-3912-48FB-9856-FE3E0D357098}">
      <dgm:prSet/>
      <dgm:spPr/>
      <dgm:t>
        <a:bodyPr/>
        <a:lstStyle/>
        <a:p>
          <a:endParaRPr lang="en-US"/>
        </a:p>
      </dgm:t>
    </dgm:pt>
    <dgm:pt modelId="{3AD651FC-E4FE-488F-9A4A-BEE4FC15B08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10000"/>
            </a:lnSpc>
          </a:pPr>
          <a:r>
            <a:rPr lang="en-US" sz="2000" b="1" dirty="0" smtClean="0">
              <a:solidFill>
                <a:srgbClr val="002060"/>
              </a:solidFill>
              <a:latin typeface="+mn-lt"/>
            </a:rPr>
            <a:t>Lack of  Coherence and Coordination among BCCTF, BCCRF and PPCR is yet to be established  </a:t>
          </a:r>
          <a:endParaRPr lang="en-US" sz="2000" b="1" dirty="0">
            <a:solidFill>
              <a:srgbClr val="002060"/>
            </a:solidFill>
            <a:latin typeface="+mn-lt"/>
          </a:endParaRPr>
        </a:p>
      </dgm:t>
    </dgm:pt>
    <dgm:pt modelId="{76B8D9A5-5E73-4754-8837-E73FA18FFDD3}" type="parTrans" cxnId="{36E06AB4-5ECC-4014-97DA-1C262EAFBABD}">
      <dgm:prSet/>
      <dgm:spPr/>
      <dgm:t>
        <a:bodyPr/>
        <a:lstStyle/>
        <a:p>
          <a:endParaRPr lang="en-US"/>
        </a:p>
      </dgm:t>
    </dgm:pt>
    <dgm:pt modelId="{88DCDE9C-A836-4119-B9B9-E5B4DBBC9037}" type="sibTrans" cxnId="{36E06AB4-5ECC-4014-97DA-1C262EAFBABD}">
      <dgm:prSet/>
      <dgm:spPr/>
      <dgm:t>
        <a:bodyPr/>
        <a:lstStyle/>
        <a:p>
          <a:endParaRPr lang="en-US"/>
        </a:p>
      </dgm:t>
    </dgm:pt>
    <dgm:pt modelId="{62FDC6A5-BF29-46E2-8E53-9EB378368C07}" type="pres">
      <dgm:prSet presAssocID="{42BA6CA4-2BF4-487C-AEB3-F3E7AB9F3C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A96CA-6F8F-4CBD-B98B-87FB9296E99D}" type="pres">
      <dgm:prSet presAssocID="{58F519B5-E5E4-4DA6-9C3A-E60A5D40F735}" presName="linNode" presStyleCnt="0"/>
      <dgm:spPr/>
    </dgm:pt>
    <dgm:pt modelId="{5B793D30-3A97-4DBD-824F-364C18D1DF20}" type="pres">
      <dgm:prSet presAssocID="{58F519B5-E5E4-4DA6-9C3A-E60A5D40F735}" presName="parentText" presStyleLbl="node1" presStyleIdx="0" presStyleCnt="1" custScaleX="43954" custScaleY="81595" custLinFactNeighborY="-5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5A30D-DA11-436B-B945-465D10E08253}" type="pres">
      <dgm:prSet presAssocID="{58F519B5-E5E4-4DA6-9C3A-E60A5D40F735}" presName="descendantText" presStyleLbl="alignAccFollowNode1" presStyleIdx="0" presStyleCnt="1" custScaleX="240000" custScaleY="101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3F573B-E525-40EE-B20D-9823AF59E056}" type="presOf" srcId="{03C12109-85BA-4726-BCA3-D33DC3198967}" destId="{CDA5A30D-DA11-436B-B945-465D10E08253}" srcOrd="0" destOrd="5" presId="urn:microsoft.com/office/officeart/2005/8/layout/vList5"/>
    <dgm:cxn modelId="{C53ECF54-764C-43A0-BB74-177E386A413B}" srcId="{022DF715-2DD3-4773-B2A6-5F3A25FBE6E3}" destId="{FC6EB842-8447-4F62-B9C2-2D5A4825492F}" srcOrd="1" destOrd="0" parTransId="{D0AFFB6F-81D7-459A-98C9-21292A7CDE69}" sibTransId="{B1347EE5-5468-4FFD-84ED-056319AB5931}"/>
    <dgm:cxn modelId="{84CCAD44-1968-4477-B554-D4F4D9AC0BEE}" type="presOf" srcId="{58F519B5-E5E4-4DA6-9C3A-E60A5D40F735}" destId="{5B793D30-3A97-4DBD-824F-364C18D1DF20}" srcOrd="0" destOrd="0" presId="urn:microsoft.com/office/officeart/2005/8/layout/vList5"/>
    <dgm:cxn modelId="{74377101-9BDD-4E61-9DE2-ECDEDDCCD42D}" srcId="{58F519B5-E5E4-4DA6-9C3A-E60A5D40F735}" destId="{03C12109-85BA-4726-BCA3-D33DC3198967}" srcOrd="2" destOrd="0" parTransId="{33825087-8249-4EC9-805F-1C1EE7676AFA}" sibTransId="{444F3B5A-2383-47A6-BEBA-94BA2A90DE82}"/>
    <dgm:cxn modelId="{B9D9E22D-2F2F-43B1-8A4D-C0DB6601E162}" type="presOf" srcId="{42BA6CA4-2BF4-487C-AEB3-F3E7AB9F3C9D}" destId="{62FDC6A5-BF29-46E2-8E53-9EB378368C07}" srcOrd="0" destOrd="0" presId="urn:microsoft.com/office/officeart/2005/8/layout/vList5"/>
    <dgm:cxn modelId="{A35BAE5A-5770-44C1-BA57-970CAFC09F66}" srcId="{58F519B5-E5E4-4DA6-9C3A-E60A5D40F735}" destId="{022DF715-2DD3-4773-B2A6-5F3A25FBE6E3}" srcOrd="0" destOrd="0" parTransId="{876F92FD-5A98-4E44-A71A-8B5CAC632936}" sibTransId="{A14EC3A1-C16B-4C92-B2B1-58B5B7BD27D9}"/>
    <dgm:cxn modelId="{19307059-3912-48FB-9856-FE3E0D357098}" srcId="{022DF715-2DD3-4773-B2A6-5F3A25FBE6E3}" destId="{B41169C3-0E97-4177-8E0A-EC2755FE5442}" srcOrd="2" destOrd="0" parTransId="{EBFDBA69-0BB4-48A1-B9BE-5793DCBBE58A}" sibTransId="{1C69AE5D-A26F-4552-9834-3EF73FCDE59D}"/>
    <dgm:cxn modelId="{5CCA170D-49DD-4215-9940-BBF8D9865B90}" type="presOf" srcId="{3AD651FC-E4FE-488F-9A4A-BEE4FC15B08D}" destId="{CDA5A30D-DA11-436B-B945-465D10E08253}" srcOrd="0" destOrd="4" presId="urn:microsoft.com/office/officeart/2005/8/layout/vList5"/>
    <dgm:cxn modelId="{0B855650-085A-44EE-8233-3021FD448739}" type="presOf" srcId="{B19643D2-231C-43BC-88BB-1DC45712ACA2}" destId="{CDA5A30D-DA11-436B-B945-465D10E08253}" srcOrd="0" destOrd="1" presId="urn:microsoft.com/office/officeart/2005/8/layout/vList5"/>
    <dgm:cxn modelId="{15046D8F-60F8-44F6-BA11-8B6EFA7391B1}" srcId="{022DF715-2DD3-4773-B2A6-5F3A25FBE6E3}" destId="{B19643D2-231C-43BC-88BB-1DC45712ACA2}" srcOrd="0" destOrd="0" parTransId="{39E54817-DB52-4707-852D-A32B7621C0A8}" sibTransId="{829E9E2C-10B5-495F-B7B5-1DA09E7D729A}"/>
    <dgm:cxn modelId="{7293970E-D65D-4F6F-8633-A5E887ADCC65}" type="presOf" srcId="{B41169C3-0E97-4177-8E0A-EC2755FE5442}" destId="{CDA5A30D-DA11-436B-B945-465D10E08253}" srcOrd="0" destOrd="3" presId="urn:microsoft.com/office/officeart/2005/8/layout/vList5"/>
    <dgm:cxn modelId="{36E06AB4-5ECC-4014-97DA-1C262EAFBABD}" srcId="{58F519B5-E5E4-4DA6-9C3A-E60A5D40F735}" destId="{3AD651FC-E4FE-488F-9A4A-BEE4FC15B08D}" srcOrd="1" destOrd="0" parTransId="{76B8D9A5-5E73-4754-8837-E73FA18FFDD3}" sibTransId="{88DCDE9C-A836-4119-B9B9-E5B4DBBC9037}"/>
    <dgm:cxn modelId="{2B0064EC-5E3A-4778-B756-E5E376F2BFB7}" type="presOf" srcId="{FC6EB842-8447-4F62-B9C2-2D5A4825492F}" destId="{CDA5A30D-DA11-436B-B945-465D10E08253}" srcOrd="0" destOrd="2" presId="urn:microsoft.com/office/officeart/2005/8/layout/vList5"/>
    <dgm:cxn modelId="{8985701F-802E-4153-AACA-075870C0EDDF}" type="presOf" srcId="{022DF715-2DD3-4773-B2A6-5F3A25FBE6E3}" destId="{CDA5A30D-DA11-436B-B945-465D10E08253}" srcOrd="0" destOrd="0" presId="urn:microsoft.com/office/officeart/2005/8/layout/vList5"/>
    <dgm:cxn modelId="{72F6BEB8-84DC-4C23-B45B-E493BA0DED33}" srcId="{42BA6CA4-2BF4-487C-AEB3-F3E7AB9F3C9D}" destId="{58F519B5-E5E4-4DA6-9C3A-E60A5D40F735}" srcOrd="0" destOrd="0" parTransId="{EE2A0A4B-4605-4606-8D2A-B37F36378815}" sibTransId="{D3AF28B0-668B-4FBF-8AB7-4CAD8A3196CB}"/>
    <dgm:cxn modelId="{59DE7029-F14B-4950-BF53-E3EF64084F84}" type="presParOf" srcId="{62FDC6A5-BF29-46E2-8E53-9EB378368C07}" destId="{268A96CA-6F8F-4CBD-B98B-87FB9296E99D}" srcOrd="0" destOrd="0" presId="urn:microsoft.com/office/officeart/2005/8/layout/vList5"/>
    <dgm:cxn modelId="{85A303EE-F094-4819-83E9-95FB3063F66F}" type="presParOf" srcId="{268A96CA-6F8F-4CBD-B98B-87FB9296E99D}" destId="{5B793D30-3A97-4DBD-824F-364C18D1DF20}" srcOrd="0" destOrd="0" presId="urn:microsoft.com/office/officeart/2005/8/layout/vList5"/>
    <dgm:cxn modelId="{32C42994-E2CF-4B88-BDD7-40D0FE9B933F}" type="presParOf" srcId="{268A96CA-6F8F-4CBD-B98B-87FB9296E99D}" destId="{CDA5A30D-DA11-436B-B945-465D10E082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28B390-FC65-4FE4-BA11-978E9B519AB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84703A-D940-4C3E-90ED-A0F4D7F4C1C1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002060"/>
              </a:solidFill>
            </a:rPr>
            <a:t>No practical oversight initiative by Parliamentary Standing Committee</a:t>
          </a:r>
          <a:endParaRPr lang="en-US" sz="2000" b="1" dirty="0">
            <a:solidFill>
              <a:srgbClr val="002060"/>
            </a:solidFill>
          </a:endParaRPr>
        </a:p>
      </dgm:t>
    </dgm:pt>
    <dgm:pt modelId="{9329CC77-784B-4373-B2CF-6A3CDC64154E}" type="parTrans" cxnId="{4782A1AE-1F6E-4DFB-81BA-A23FBD8B2763}">
      <dgm:prSet/>
      <dgm:spPr/>
      <dgm:t>
        <a:bodyPr/>
        <a:lstStyle/>
        <a:p>
          <a:endParaRPr lang="en-US"/>
        </a:p>
      </dgm:t>
    </dgm:pt>
    <dgm:pt modelId="{9F3719EC-26AC-4E89-A310-89659E070455}" type="sibTrans" cxnId="{4782A1AE-1F6E-4DFB-81BA-A23FBD8B2763}">
      <dgm:prSet/>
      <dgm:spPr/>
      <dgm:t>
        <a:bodyPr/>
        <a:lstStyle/>
        <a:p>
          <a:endParaRPr lang="en-US"/>
        </a:p>
      </dgm:t>
    </dgm:pt>
    <dgm:pt modelId="{DA11BA87-2E47-41B2-9465-69D7640A8EF6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002060"/>
              </a:solidFill>
            </a:rPr>
            <a:t>Deficit of disclosure (BCCTF &amp; BCCRF) - </a:t>
          </a:r>
          <a:r>
            <a:rPr lang="en-US" sz="1600" dirty="0" smtClean="0">
              <a:solidFill>
                <a:srgbClr val="002060"/>
              </a:solidFill>
            </a:rPr>
            <a:t>such as </a:t>
          </a:r>
          <a:r>
            <a:rPr lang="en-US" sz="1600" dirty="0" err="1" smtClean="0">
              <a:solidFill>
                <a:srgbClr val="002060"/>
              </a:solidFill>
            </a:rPr>
            <a:t>ToR</a:t>
          </a:r>
          <a:r>
            <a:rPr lang="en-US" sz="1600" dirty="0" smtClean="0">
              <a:solidFill>
                <a:srgbClr val="002060"/>
              </a:solidFill>
            </a:rPr>
            <a:t>/modalities (BCCTF BCCRF, World Bank and PKSF, project approval/rejection process</a:t>
          </a:r>
          <a:endParaRPr lang="en-US" sz="2000" dirty="0">
            <a:solidFill>
              <a:srgbClr val="002060"/>
            </a:solidFill>
          </a:endParaRPr>
        </a:p>
      </dgm:t>
    </dgm:pt>
    <dgm:pt modelId="{5EAA041B-3BA9-432F-B65F-DDA180A7B0E3}" type="parTrans" cxnId="{3DA36C23-2FBB-4292-B9FD-635143303868}">
      <dgm:prSet/>
      <dgm:spPr/>
      <dgm:t>
        <a:bodyPr/>
        <a:lstStyle/>
        <a:p>
          <a:endParaRPr lang="en-US"/>
        </a:p>
      </dgm:t>
    </dgm:pt>
    <dgm:pt modelId="{834C9A09-4B04-40C4-8DD7-11A2C6B63D87}" type="sibTrans" cxnId="{3DA36C23-2FBB-4292-B9FD-635143303868}">
      <dgm:prSet/>
      <dgm:spPr/>
      <dgm:t>
        <a:bodyPr/>
        <a:lstStyle/>
        <a:p>
          <a:endParaRPr lang="en-US"/>
        </a:p>
      </dgm:t>
    </dgm:pt>
    <dgm:pt modelId="{7D8557DF-9158-4951-A84D-F0D1A65D069E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002060"/>
              </a:solidFill>
            </a:rPr>
            <a:t>Absence of legal obligation of consultation with affected communities</a:t>
          </a:r>
          <a:endParaRPr lang="en-US" sz="2000" b="1" dirty="0">
            <a:solidFill>
              <a:srgbClr val="002060"/>
            </a:solidFill>
          </a:endParaRPr>
        </a:p>
      </dgm:t>
    </dgm:pt>
    <dgm:pt modelId="{6B13C3EB-D46D-4A57-BC17-BC6064DDE5FF}" type="parTrans" cxnId="{B3EA793D-4B06-4D9C-B744-C334E6C689B6}">
      <dgm:prSet/>
      <dgm:spPr/>
      <dgm:t>
        <a:bodyPr/>
        <a:lstStyle/>
        <a:p>
          <a:endParaRPr lang="en-US"/>
        </a:p>
      </dgm:t>
    </dgm:pt>
    <dgm:pt modelId="{8596E6FB-AB23-4343-984E-BD11CBEBE4DA}" type="sibTrans" cxnId="{B3EA793D-4B06-4D9C-B744-C334E6C689B6}">
      <dgm:prSet/>
      <dgm:spPr/>
      <dgm:t>
        <a:bodyPr/>
        <a:lstStyle/>
        <a:p>
          <a:endParaRPr lang="en-US"/>
        </a:p>
      </dgm:t>
    </dgm:pt>
    <dgm:pt modelId="{3DD0981B-6C95-4148-A66D-B2874AB3CA09}">
      <dgm:prSet custT="1"/>
      <dgm:spPr/>
      <dgm:t>
        <a:bodyPr/>
        <a:lstStyle/>
        <a:p>
          <a:r>
            <a:rPr lang="en-US" sz="2000" b="1" dirty="0" smtClean="0">
              <a:solidFill>
                <a:srgbClr val="002060"/>
              </a:solidFill>
              <a:latin typeface="+mn-lt"/>
            </a:rPr>
            <a:t>Ministerial and official control of the Board (13 out of 15 are Ministers) and Technical Committees ►► Partisan political influence - Murky evaluation &amp; approval process</a:t>
          </a:r>
          <a:endParaRPr lang="en-US" sz="2000" b="1" dirty="0" smtClean="0">
            <a:solidFill>
              <a:srgbClr val="002060"/>
            </a:solidFill>
            <a:latin typeface="+mn-lt"/>
            <a:ea typeface="Calibri"/>
            <a:cs typeface="Times New Roman"/>
          </a:endParaRPr>
        </a:p>
      </dgm:t>
    </dgm:pt>
    <dgm:pt modelId="{BF10A605-3496-45EC-8044-B7BC0F515D1D}" type="parTrans" cxnId="{A45B45B7-939C-45FB-B885-0ACDFBA8EB78}">
      <dgm:prSet/>
      <dgm:spPr/>
      <dgm:t>
        <a:bodyPr/>
        <a:lstStyle/>
        <a:p>
          <a:endParaRPr lang="en-US"/>
        </a:p>
      </dgm:t>
    </dgm:pt>
    <dgm:pt modelId="{047628C3-F329-4F09-A272-C07D83346D8E}" type="sibTrans" cxnId="{A45B45B7-939C-45FB-B885-0ACDFBA8EB78}">
      <dgm:prSet/>
      <dgm:spPr/>
      <dgm:t>
        <a:bodyPr/>
        <a:lstStyle/>
        <a:p>
          <a:endParaRPr lang="en-US"/>
        </a:p>
      </dgm:t>
    </dgm:pt>
    <dgm:pt modelId="{4700C11B-4053-4A3A-AF10-567F4BCF8AB4}" type="pres">
      <dgm:prSet presAssocID="{D128B390-FC65-4FE4-BA11-978E9B519AB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77408E6-E72E-4C2D-89F3-9A0E40140ABD}" type="pres">
      <dgm:prSet presAssocID="{D128B390-FC65-4FE4-BA11-978E9B519AB4}" presName="pyramid" presStyleLbl="node1" presStyleIdx="0" presStyleCnt="1"/>
      <dgm:spPr/>
    </dgm:pt>
    <dgm:pt modelId="{875983DA-617B-4102-B447-24E3C34A98E5}" type="pres">
      <dgm:prSet presAssocID="{D128B390-FC65-4FE4-BA11-978E9B519AB4}" presName="theList" presStyleCnt="0"/>
      <dgm:spPr/>
    </dgm:pt>
    <dgm:pt modelId="{F15525F0-4739-4DB8-838E-A95DBBE8CFBA}" type="pres">
      <dgm:prSet presAssocID="{DA11BA87-2E47-41B2-9465-69D7640A8EF6}" presName="aNode" presStyleLbl="fgAcc1" presStyleIdx="0" presStyleCnt="4" custScaleX="169755" custScaleY="275992" custLinFactY="-14432" custLinFactNeighborX="876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91BFC-D286-4519-816F-F3328953C392}" type="pres">
      <dgm:prSet presAssocID="{DA11BA87-2E47-41B2-9465-69D7640A8EF6}" presName="aSpace" presStyleCnt="0"/>
      <dgm:spPr/>
    </dgm:pt>
    <dgm:pt modelId="{704F11D8-1F6A-4577-884E-177730298CB9}" type="pres">
      <dgm:prSet presAssocID="{FC84703A-D940-4C3E-90ED-A0F4D7F4C1C1}" presName="aNode" presStyleLbl="fgAcc1" presStyleIdx="1" presStyleCnt="4" custScaleX="175853" custScaleY="213776" custLinFactNeighborX="8436" custLinFactNeighborY="91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93F77-8146-4F6F-9431-8DFDE7FD96E6}" type="pres">
      <dgm:prSet presAssocID="{FC84703A-D940-4C3E-90ED-A0F4D7F4C1C1}" presName="aSpace" presStyleCnt="0"/>
      <dgm:spPr/>
    </dgm:pt>
    <dgm:pt modelId="{B6E1F5AA-BE41-4845-831D-8EC2BCECC6C2}" type="pres">
      <dgm:prSet presAssocID="{7D8557DF-9158-4951-A84D-F0D1A65D069E}" presName="aNode" presStyleLbl="fgAcc1" presStyleIdx="2" presStyleCnt="4" custScaleX="172745" custScaleY="203587" custLinFactY="25565" custLinFactNeighborX="593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D2405-C5F1-4D82-ACDD-A3BA90714F18}" type="pres">
      <dgm:prSet presAssocID="{7D8557DF-9158-4951-A84D-F0D1A65D069E}" presName="aSpace" presStyleCnt="0"/>
      <dgm:spPr/>
    </dgm:pt>
    <dgm:pt modelId="{E2223068-6DFF-4187-8072-1C498ED6E5D1}" type="pres">
      <dgm:prSet presAssocID="{3DD0981B-6C95-4148-A66D-B2874AB3CA09}" presName="aNode" presStyleLbl="fgAcc1" presStyleIdx="3" presStyleCnt="4" custScaleX="179417" custScaleY="320740" custLinFactY="96814" custLinFactNeighborX="11362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95EA3C-3F6C-455D-AA73-B6057816040E}" type="pres">
      <dgm:prSet presAssocID="{3DD0981B-6C95-4148-A66D-B2874AB3CA09}" presName="aSpace" presStyleCnt="0"/>
      <dgm:spPr/>
    </dgm:pt>
  </dgm:ptLst>
  <dgm:cxnLst>
    <dgm:cxn modelId="{3DA36C23-2FBB-4292-B9FD-635143303868}" srcId="{D128B390-FC65-4FE4-BA11-978E9B519AB4}" destId="{DA11BA87-2E47-41B2-9465-69D7640A8EF6}" srcOrd="0" destOrd="0" parTransId="{5EAA041B-3BA9-432F-B65F-DDA180A7B0E3}" sibTransId="{834C9A09-4B04-40C4-8DD7-11A2C6B63D87}"/>
    <dgm:cxn modelId="{078ADF9A-9586-4DB3-B6E2-DA805E307AE6}" type="presOf" srcId="{FC84703A-D940-4C3E-90ED-A0F4D7F4C1C1}" destId="{704F11D8-1F6A-4577-884E-177730298CB9}" srcOrd="0" destOrd="0" presId="urn:microsoft.com/office/officeart/2005/8/layout/pyramid2"/>
    <dgm:cxn modelId="{506C62E7-ED5A-4581-9C01-8749E4B3B7A8}" type="presOf" srcId="{DA11BA87-2E47-41B2-9465-69D7640A8EF6}" destId="{F15525F0-4739-4DB8-838E-A95DBBE8CFBA}" srcOrd="0" destOrd="0" presId="urn:microsoft.com/office/officeart/2005/8/layout/pyramid2"/>
    <dgm:cxn modelId="{A45B45B7-939C-45FB-B885-0ACDFBA8EB78}" srcId="{D128B390-FC65-4FE4-BA11-978E9B519AB4}" destId="{3DD0981B-6C95-4148-A66D-B2874AB3CA09}" srcOrd="3" destOrd="0" parTransId="{BF10A605-3496-45EC-8044-B7BC0F515D1D}" sibTransId="{047628C3-F329-4F09-A272-C07D83346D8E}"/>
    <dgm:cxn modelId="{B3EA793D-4B06-4D9C-B744-C334E6C689B6}" srcId="{D128B390-FC65-4FE4-BA11-978E9B519AB4}" destId="{7D8557DF-9158-4951-A84D-F0D1A65D069E}" srcOrd="2" destOrd="0" parTransId="{6B13C3EB-D46D-4A57-BC17-BC6064DDE5FF}" sibTransId="{8596E6FB-AB23-4343-984E-BD11CBEBE4DA}"/>
    <dgm:cxn modelId="{CC75D2DD-98D2-4F97-AC4B-FA83C0475BDE}" type="presOf" srcId="{D128B390-FC65-4FE4-BA11-978E9B519AB4}" destId="{4700C11B-4053-4A3A-AF10-567F4BCF8AB4}" srcOrd="0" destOrd="0" presId="urn:microsoft.com/office/officeart/2005/8/layout/pyramid2"/>
    <dgm:cxn modelId="{478574CE-E3FE-448B-9EDA-93BB52916B04}" type="presOf" srcId="{3DD0981B-6C95-4148-A66D-B2874AB3CA09}" destId="{E2223068-6DFF-4187-8072-1C498ED6E5D1}" srcOrd="0" destOrd="0" presId="urn:microsoft.com/office/officeart/2005/8/layout/pyramid2"/>
    <dgm:cxn modelId="{3494FF0C-9883-4A0F-B93F-0CC6AA43A222}" type="presOf" srcId="{7D8557DF-9158-4951-A84D-F0D1A65D069E}" destId="{B6E1F5AA-BE41-4845-831D-8EC2BCECC6C2}" srcOrd="0" destOrd="0" presId="urn:microsoft.com/office/officeart/2005/8/layout/pyramid2"/>
    <dgm:cxn modelId="{4782A1AE-1F6E-4DFB-81BA-A23FBD8B2763}" srcId="{D128B390-FC65-4FE4-BA11-978E9B519AB4}" destId="{FC84703A-D940-4C3E-90ED-A0F4D7F4C1C1}" srcOrd="1" destOrd="0" parTransId="{9329CC77-784B-4373-B2CF-6A3CDC64154E}" sibTransId="{9F3719EC-26AC-4E89-A310-89659E070455}"/>
    <dgm:cxn modelId="{7D20D43C-CD66-4A27-B9BD-2B96DCDE733D}" type="presParOf" srcId="{4700C11B-4053-4A3A-AF10-567F4BCF8AB4}" destId="{C77408E6-E72E-4C2D-89F3-9A0E40140ABD}" srcOrd="0" destOrd="0" presId="urn:microsoft.com/office/officeart/2005/8/layout/pyramid2"/>
    <dgm:cxn modelId="{63F85AA8-93BB-48AC-9D1E-CB1AC88DB4F0}" type="presParOf" srcId="{4700C11B-4053-4A3A-AF10-567F4BCF8AB4}" destId="{875983DA-617B-4102-B447-24E3C34A98E5}" srcOrd="1" destOrd="0" presId="urn:microsoft.com/office/officeart/2005/8/layout/pyramid2"/>
    <dgm:cxn modelId="{A15FE63E-975B-4372-8C2A-FC1BC3E944B4}" type="presParOf" srcId="{875983DA-617B-4102-B447-24E3C34A98E5}" destId="{F15525F0-4739-4DB8-838E-A95DBBE8CFBA}" srcOrd="0" destOrd="0" presId="urn:microsoft.com/office/officeart/2005/8/layout/pyramid2"/>
    <dgm:cxn modelId="{76B1EEEF-3BA2-4783-9357-940E7255B69D}" type="presParOf" srcId="{875983DA-617B-4102-B447-24E3C34A98E5}" destId="{8E391BFC-D286-4519-816F-F3328953C392}" srcOrd="1" destOrd="0" presId="urn:microsoft.com/office/officeart/2005/8/layout/pyramid2"/>
    <dgm:cxn modelId="{0DB1D320-C2CA-487F-95D9-04D96F2CFEA3}" type="presParOf" srcId="{875983DA-617B-4102-B447-24E3C34A98E5}" destId="{704F11D8-1F6A-4577-884E-177730298CB9}" srcOrd="2" destOrd="0" presId="urn:microsoft.com/office/officeart/2005/8/layout/pyramid2"/>
    <dgm:cxn modelId="{11298DB6-428A-4A9F-B66A-86F51CD97FD4}" type="presParOf" srcId="{875983DA-617B-4102-B447-24E3C34A98E5}" destId="{80F93F77-8146-4F6F-9431-8DFDE7FD96E6}" srcOrd="3" destOrd="0" presId="urn:microsoft.com/office/officeart/2005/8/layout/pyramid2"/>
    <dgm:cxn modelId="{ED855FB2-BF33-4C86-893F-B2E8AB290531}" type="presParOf" srcId="{875983DA-617B-4102-B447-24E3C34A98E5}" destId="{B6E1F5AA-BE41-4845-831D-8EC2BCECC6C2}" srcOrd="4" destOrd="0" presId="urn:microsoft.com/office/officeart/2005/8/layout/pyramid2"/>
    <dgm:cxn modelId="{E253199C-EB1F-4310-8765-9E905900F8EA}" type="presParOf" srcId="{875983DA-617B-4102-B447-24E3C34A98E5}" destId="{501D2405-C5F1-4D82-ACDD-A3BA90714F18}" srcOrd="5" destOrd="0" presId="urn:microsoft.com/office/officeart/2005/8/layout/pyramid2"/>
    <dgm:cxn modelId="{88F8D67F-7054-40A6-8545-40254A9E4836}" type="presParOf" srcId="{875983DA-617B-4102-B447-24E3C34A98E5}" destId="{E2223068-6DFF-4187-8072-1C498ED6E5D1}" srcOrd="6" destOrd="0" presId="urn:microsoft.com/office/officeart/2005/8/layout/pyramid2"/>
    <dgm:cxn modelId="{B96D3C6B-BA2B-4489-A4B0-8ED9440E1545}" type="presParOf" srcId="{875983DA-617B-4102-B447-24E3C34A98E5}" destId="{9C95EA3C-3F6C-455D-AA73-B6057816040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E7E8DD-7E08-47BE-9154-818B53483D8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12BFA7-16C6-4897-828C-25C071619B88}">
      <dgm:prSet custT="1"/>
      <dgm:spPr/>
      <dgm:t>
        <a:bodyPr/>
        <a:lstStyle/>
        <a:p>
          <a:pPr rtl="0"/>
          <a:r>
            <a:rPr lang="en-US" sz="1600" b="1" dirty="0" smtClean="0"/>
            <a:t>Partisan political influence in Approval of project– on the Construction of Cross Dam without EIA, social impact study</a:t>
          </a:r>
          <a:endParaRPr lang="en-US" sz="1600" dirty="0"/>
        </a:p>
      </dgm:t>
    </dgm:pt>
    <dgm:pt modelId="{125FB9E5-CDEB-4C75-8788-D42C127CE246}" type="parTrans" cxnId="{5345CA8C-6075-4530-9E4C-AE4539835EAF}">
      <dgm:prSet/>
      <dgm:spPr/>
      <dgm:t>
        <a:bodyPr/>
        <a:lstStyle/>
        <a:p>
          <a:endParaRPr lang="en-US"/>
        </a:p>
      </dgm:t>
    </dgm:pt>
    <dgm:pt modelId="{BA83AA16-0F12-4D60-BBD3-DCD9880C595A}" type="sibTrans" cxnId="{5345CA8C-6075-4530-9E4C-AE4539835EAF}">
      <dgm:prSet/>
      <dgm:spPr/>
      <dgm:t>
        <a:bodyPr/>
        <a:lstStyle/>
        <a:p>
          <a:endParaRPr lang="en-US"/>
        </a:p>
      </dgm:t>
    </dgm:pt>
    <dgm:pt modelId="{96801395-4223-46E6-B978-E269B370CDD1}">
      <dgm:prSet/>
      <dgm:spPr/>
      <dgm:t>
        <a:bodyPr/>
        <a:lstStyle/>
        <a:p>
          <a:pPr rtl="0"/>
          <a:r>
            <a:rPr lang="en-US" b="1" dirty="0" smtClean="0"/>
            <a:t>Fraudulent project design hiding existence of 39,000 tress in approved design – didn’t take approval of project from Forest dept. </a:t>
          </a:r>
          <a:endParaRPr lang="en-US" b="1" dirty="0"/>
        </a:p>
      </dgm:t>
    </dgm:pt>
    <dgm:pt modelId="{5A7205B4-C71F-496B-BD74-5AFB48CC1A3E}" type="parTrans" cxnId="{EAB4CC1A-A6A5-4CD8-8903-3906AADD0EE2}">
      <dgm:prSet/>
      <dgm:spPr/>
      <dgm:t>
        <a:bodyPr/>
        <a:lstStyle/>
        <a:p>
          <a:endParaRPr lang="en-US"/>
        </a:p>
      </dgm:t>
    </dgm:pt>
    <dgm:pt modelId="{C9005C4D-A9BE-4DE8-92EE-E2ABF27DBA32}" type="sibTrans" cxnId="{EAB4CC1A-A6A5-4CD8-8903-3906AADD0EE2}">
      <dgm:prSet/>
      <dgm:spPr/>
      <dgm:t>
        <a:bodyPr/>
        <a:lstStyle/>
        <a:p>
          <a:endParaRPr lang="en-US"/>
        </a:p>
      </dgm:t>
    </dgm:pt>
    <dgm:pt modelId="{B6248A98-1610-4D35-9AB9-7E5218AD3058}" type="pres">
      <dgm:prSet presAssocID="{CAE7E8DD-7E08-47BE-9154-818B53483D8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DDEDE5-5506-4C6B-BA26-12521E7E630C}" type="pres">
      <dgm:prSet presAssocID="{CAE7E8DD-7E08-47BE-9154-818B53483D86}" presName="arrow" presStyleLbl="bgShp" presStyleIdx="0" presStyleCnt="1" custScaleX="117647"/>
      <dgm:spPr/>
    </dgm:pt>
    <dgm:pt modelId="{946B29C3-0F54-40D4-B7D1-3AF32ADBC5B6}" type="pres">
      <dgm:prSet presAssocID="{CAE7E8DD-7E08-47BE-9154-818B53483D86}" presName="linearProcess" presStyleCnt="0"/>
      <dgm:spPr/>
    </dgm:pt>
    <dgm:pt modelId="{73F6D59D-46E0-40C4-B788-CBA14C7E10EE}" type="pres">
      <dgm:prSet presAssocID="{9D12BFA7-16C6-4897-828C-25C071619B88}" presName="textNode" presStyleLbl="node1" presStyleIdx="0" presStyleCnt="2" custScaleY="182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236DC-B2A7-4133-A311-219C560282E7}" type="pres">
      <dgm:prSet presAssocID="{BA83AA16-0F12-4D60-BBD3-DCD9880C595A}" presName="sibTrans" presStyleCnt="0"/>
      <dgm:spPr/>
    </dgm:pt>
    <dgm:pt modelId="{C9E27EB6-5424-4C67-8811-ED8A2CF915BD}" type="pres">
      <dgm:prSet presAssocID="{96801395-4223-46E6-B978-E269B370CDD1}" presName="textNode" presStyleLbl="node1" presStyleIdx="1" presStyleCnt="2" custScaleY="182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80C13D-9C09-405D-87EE-BA5F5ABD387B}" type="presOf" srcId="{9D12BFA7-16C6-4897-828C-25C071619B88}" destId="{73F6D59D-46E0-40C4-B788-CBA14C7E10EE}" srcOrd="0" destOrd="0" presId="urn:microsoft.com/office/officeart/2005/8/layout/hProcess9"/>
    <dgm:cxn modelId="{424A1594-34ED-4A35-BE84-AD842FA95AC9}" type="presOf" srcId="{CAE7E8DD-7E08-47BE-9154-818B53483D86}" destId="{B6248A98-1610-4D35-9AB9-7E5218AD3058}" srcOrd="0" destOrd="0" presId="urn:microsoft.com/office/officeart/2005/8/layout/hProcess9"/>
    <dgm:cxn modelId="{D0FC6837-B6EB-4FFA-9109-684CD71A2183}" type="presOf" srcId="{96801395-4223-46E6-B978-E269B370CDD1}" destId="{C9E27EB6-5424-4C67-8811-ED8A2CF915BD}" srcOrd="0" destOrd="0" presId="urn:microsoft.com/office/officeart/2005/8/layout/hProcess9"/>
    <dgm:cxn modelId="{5345CA8C-6075-4530-9E4C-AE4539835EAF}" srcId="{CAE7E8DD-7E08-47BE-9154-818B53483D86}" destId="{9D12BFA7-16C6-4897-828C-25C071619B88}" srcOrd="0" destOrd="0" parTransId="{125FB9E5-CDEB-4C75-8788-D42C127CE246}" sibTransId="{BA83AA16-0F12-4D60-BBD3-DCD9880C595A}"/>
    <dgm:cxn modelId="{EAB4CC1A-A6A5-4CD8-8903-3906AADD0EE2}" srcId="{CAE7E8DD-7E08-47BE-9154-818B53483D86}" destId="{96801395-4223-46E6-B978-E269B370CDD1}" srcOrd="1" destOrd="0" parTransId="{5A7205B4-C71F-496B-BD74-5AFB48CC1A3E}" sibTransId="{C9005C4D-A9BE-4DE8-92EE-E2ABF27DBA32}"/>
    <dgm:cxn modelId="{97CA9A53-81E0-4F5D-9622-5A8FFD6A7F50}" type="presParOf" srcId="{B6248A98-1610-4D35-9AB9-7E5218AD3058}" destId="{57DDEDE5-5506-4C6B-BA26-12521E7E630C}" srcOrd="0" destOrd="0" presId="urn:microsoft.com/office/officeart/2005/8/layout/hProcess9"/>
    <dgm:cxn modelId="{21E5A267-D08D-4674-A9BD-6C4890277865}" type="presParOf" srcId="{B6248A98-1610-4D35-9AB9-7E5218AD3058}" destId="{946B29C3-0F54-40D4-B7D1-3AF32ADBC5B6}" srcOrd="1" destOrd="0" presId="urn:microsoft.com/office/officeart/2005/8/layout/hProcess9"/>
    <dgm:cxn modelId="{03F42030-9E83-476E-9338-3BB592D96557}" type="presParOf" srcId="{946B29C3-0F54-40D4-B7D1-3AF32ADBC5B6}" destId="{73F6D59D-46E0-40C4-B788-CBA14C7E10EE}" srcOrd="0" destOrd="0" presId="urn:microsoft.com/office/officeart/2005/8/layout/hProcess9"/>
    <dgm:cxn modelId="{904FE34B-9F8D-4122-B46B-E603CC08A972}" type="presParOf" srcId="{946B29C3-0F54-40D4-B7D1-3AF32ADBC5B6}" destId="{0C6236DC-B2A7-4133-A311-219C560282E7}" srcOrd="1" destOrd="0" presId="urn:microsoft.com/office/officeart/2005/8/layout/hProcess9"/>
    <dgm:cxn modelId="{FC163CDF-6B0F-448E-BB54-DA5CAD6BC3C7}" type="presParOf" srcId="{946B29C3-0F54-40D4-B7D1-3AF32ADBC5B6}" destId="{C9E27EB6-5424-4C67-8811-ED8A2CF915B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FAAE3E-8F28-47E7-87E3-6777EA3A73FA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FCB7A5-A502-44C2-B60C-E40F65071A0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vert270"/>
        <a:lstStyle/>
        <a:p>
          <a:pPr rtl="0"/>
          <a:r>
            <a:rPr lang="en-US" sz="1600" b="1" dirty="0" err="1" smtClean="0"/>
            <a:t>Missmatch</a:t>
          </a:r>
          <a:r>
            <a:rPr lang="en-US" sz="1600" b="1" dirty="0" smtClean="0"/>
            <a:t> in Political Commitment –                           Preach and Practices</a:t>
          </a:r>
          <a:endParaRPr lang="en-US" sz="1600" dirty="0"/>
        </a:p>
      </dgm:t>
    </dgm:pt>
    <dgm:pt modelId="{5C641C64-F138-4940-B901-449A81755E82}" type="parTrans" cxnId="{64A9FCB9-496F-4F95-AB14-44B112D88576}">
      <dgm:prSet/>
      <dgm:spPr/>
      <dgm:t>
        <a:bodyPr/>
        <a:lstStyle/>
        <a:p>
          <a:endParaRPr lang="en-US" sz="1600"/>
        </a:p>
      </dgm:t>
    </dgm:pt>
    <dgm:pt modelId="{EDDEED9A-7556-4733-AB17-492458D72099}" type="sibTrans" cxnId="{64A9FCB9-496F-4F95-AB14-44B112D88576}">
      <dgm:prSet/>
      <dgm:spPr/>
      <dgm:t>
        <a:bodyPr/>
        <a:lstStyle/>
        <a:p>
          <a:endParaRPr lang="en-US" sz="1600"/>
        </a:p>
      </dgm:t>
    </dgm:pt>
    <dgm:pt modelId="{2EEC1385-F928-4705-817D-5A15116B0BE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vert="vert270"/>
        <a:lstStyle/>
        <a:p>
          <a:pPr rtl="0"/>
          <a:r>
            <a:rPr lang="en-US" sz="1600" b="1" dirty="0" smtClean="0"/>
            <a:t>Faulty design – High opportunity cost for marginalized people </a:t>
          </a:r>
          <a:endParaRPr lang="en-US" sz="1600" b="1" dirty="0"/>
        </a:p>
      </dgm:t>
    </dgm:pt>
    <dgm:pt modelId="{409B3A64-D80D-4B1D-8EA0-50FCC008E95B}" type="parTrans" cxnId="{042A5015-C2C8-4A96-80AD-B611B58A2190}">
      <dgm:prSet/>
      <dgm:spPr/>
      <dgm:t>
        <a:bodyPr/>
        <a:lstStyle/>
        <a:p>
          <a:endParaRPr lang="en-US" sz="1600"/>
        </a:p>
      </dgm:t>
    </dgm:pt>
    <dgm:pt modelId="{461FA6EB-D3E9-4F55-9423-893D44FA929A}" type="sibTrans" cxnId="{042A5015-C2C8-4A96-80AD-B611B58A2190}">
      <dgm:prSet/>
      <dgm:spPr/>
      <dgm:t>
        <a:bodyPr/>
        <a:lstStyle/>
        <a:p>
          <a:endParaRPr lang="en-US" sz="1600"/>
        </a:p>
      </dgm:t>
    </dgm:pt>
    <dgm:pt modelId="{A756486B-0635-4A5A-827B-E1BA9CBFAEE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vert270"/>
        <a:lstStyle/>
        <a:p>
          <a:pPr rtl="0"/>
          <a:r>
            <a:rPr lang="en-US" sz="1600" b="1" dirty="0" smtClean="0"/>
            <a:t>Faulty procurement process and non-transparency in rewarding contract</a:t>
          </a:r>
          <a:endParaRPr lang="en-US" sz="1600" b="1" dirty="0"/>
        </a:p>
      </dgm:t>
    </dgm:pt>
    <dgm:pt modelId="{17D44C37-5CF9-45BA-8FA6-ADD29DBCE3CD}" type="parTrans" cxnId="{C504E60B-6B4B-45F3-91B2-F2D1937980F1}">
      <dgm:prSet/>
      <dgm:spPr/>
      <dgm:t>
        <a:bodyPr/>
        <a:lstStyle/>
        <a:p>
          <a:endParaRPr lang="en-US" sz="1600"/>
        </a:p>
      </dgm:t>
    </dgm:pt>
    <dgm:pt modelId="{F98C6C99-E6E6-40B8-9667-37ED0C115120}" type="sibTrans" cxnId="{C504E60B-6B4B-45F3-91B2-F2D1937980F1}">
      <dgm:prSet/>
      <dgm:spPr/>
      <dgm:t>
        <a:bodyPr/>
        <a:lstStyle/>
        <a:p>
          <a:endParaRPr lang="en-US" sz="1600"/>
        </a:p>
      </dgm:t>
    </dgm:pt>
    <dgm:pt modelId="{AD63DEC1-4A0A-4CA9-9C06-3F57EB9AF2F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vert="vert270"/>
        <a:lstStyle/>
        <a:p>
          <a:pPr rtl="0"/>
          <a:r>
            <a:rPr lang="en-US" sz="1600" b="1" dirty="0" smtClean="0"/>
            <a:t>Lack of proper M&amp;E caused to low quality of construction works</a:t>
          </a:r>
          <a:endParaRPr lang="en-US" sz="1600" b="1" dirty="0"/>
        </a:p>
      </dgm:t>
    </dgm:pt>
    <dgm:pt modelId="{57D2475F-1502-4CFD-8D9D-EEA44372ADCA}" type="parTrans" cxnId="{1F72E50A-9CD9-413F-B666-087E3452F331}">
      <dgm:prSet/>
      <dgm:spPr/>
      <dgm:t>
        <a:bodyPr/>
        <a:lstStyle/>
        <a:p>
          <a:endParaRPr lang="en-US" sz="1600"/>
        </a:p>
      </dgm:t>
    </dgm:pt>
    <dgm:pt modelId="{1FE66C7B-53C7-491F-846E-A7BB477135FD}" type="sibTrans" cxnId="{1F72E50A-9CD9-413F-B666-087E3452F331}">
      <dgm:prSet/>
      <dgm:spPr/>
      <dgm:t>
        <a:bodyPr/>
        <a:lstStyle/>
        <a:p>
          <a:endParaRPr lang="en-US" sz="1600"/>
        </a:p>
      </dgm:t>
    </dgm:pt>
    <dgm:pt modelId="{919BCA48-8673-4362-B455-CBAABF3FEC5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vert"/>
        <a:lstStyle/>
        <a:p>
          <a:pPr rtl="0"/>
          <a:r>
            <a:rPr lang="en-US" sz="1600" b="1" smtClean="0">
              <a:solidFill>
                <a:srgbClr val="C00000"/>
              </a:solidFill>
            </a:rPr>
            <a:t>No better than cow-shed – affected households</a:t>
          </a:r>
          <a:endParaRPr lang="en-US" sz="1600" dirty="0">
            <a:solidFill>
              <a:srgbClr val="C00000"/>
            </a:solidFill>
          </a:endParaRPr>
        </a:p>
      </dgm:t>
    </dgm:pt>
    <dgm:pt modelId="{03DD3577-225E-4B24-BE5C-0DBC0B8A47EF}" type="parTrans" cxnId="{9C2AAF07-0CF9-4627-AEDF-ED7833D289FE}">
      <dgm:prSet/>
      <dgm:spPr/>
      <dgm:t>
        <a:bodyPr/>
        <a:lstStyle/>
        <a:p>
          <a:endParaRPr lang="en-US" sz="1600"/>
        </a:p>
      </dgm:t>
    </dgm:pt>
    <dgm:pt modelId="{9C17FEA3-10E1-4A9F-8E94-558883F7386A}" type="sibTrans" cxnId="{9C2AAF07-0CF9-4627-AEDF-ED7833D289FE}">
      <dgm:prSet/>
      <dgm:spPr/>
      <dgm:t>
        <a:bodyPr/>
        <a:lstStyle/>
        <a:p>
          <a:endParaRPr lang="en-US" sz="1600"/>
        </a:p>
      </dgm:t>
    </dgm:pt>
    <dgm:pt modelId="{490AF0B7-55FD-4C74-B4D9-25032084BFC6}" type="pres">
      <dgm:prSet presAssocID="{EBFAAE3E-8F28-47E7-87E3-6777EA3A73F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CA978C-1C29-4D21-ADD1-5E1A8B6A5F81}" type="pres">
      <dgm:prSet presAssocID="{EBFAAE3E-8F28-47E7-87E3-6777EA3A73FA}" presName="arrow" presStyleLbl="bgShp" presStyleIdx="0" presStyleCnt="1"/>
      <dgm:spPr/>
      <dgm:t>
        <a:bodyPr/>
        <a:lstStyle/>
        <a:p>
          <a:endParaRPr lang="en-US"/>
        </a:p>
      </dgm:t>
    </dgm:pt>
    <dgm:pt modelId="{A00633DF-1364-4DEA-A618-D6CDCA4CCAAA}" type="pres">
      <dgm:prSet presAssocID="{EBFAAE3E-8F28-47E7-87E3-6777EA3A73FA}" presName="linearProcess" presStyleCnt="0"/>
      <dgm:spPr/>
      <dgm:t>
        <a:bodyPr/>
        <a:lstStyle/>
        <a:p>
          <a:endParaRPr lang="en-US"/>
        </a:p>
      </dgm:t>
    </dgm:pt>
    <dgm:pt modelId="{947100B0-80F5-42FD-B101-EE8AC5B6395E}" type="pres">
      <dgm:prSet presAssocID="{A3FCB7A5-A502-44C2-B60C-E40F65071A04}" presName="textNode" presStyleLbl="node1" presStyleIdx="0" presStyleCnt="5" custScaleY="22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A4550-2651-41B8-B5FF-F64C18BC71C1}" type="pres">
      <dgm:prSet presAssocID="{EDDEED9A-7556-4733-AB17-492458D72099}" presName="sibTrans" presStyleCnt="0"/>
      <dgm:spPr/>
      <dgm:t>
        <a:bodyPr/>
        <a:lstStyle/>
        <a:p>
          <a:endParaRPr lang="en-US"/>
        </a:p>
      </dgm:t>
    </dgm:pt>
    <dgm:pt modelId="{D2A8061B-E3A7-4A4B-98EB-A50DA3E2D31A}" type="pres">
      <dgm:prSet presAssocID="{2EEC1385-F928-4705-817D-5A15116B0BE4}" presName="textNode" presStyleLbl="node1" presStyleIdx="1" presStyleCnt="5" custScaleY="22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42EA8-47D8-4EAC-ACD7-755AF4CFCC97}" type="pres">
      <dgm:prSet presAssocID="{461FA6EB-D3E9-4F55-9423-893D44FA929A}" presName="sibTrans" presStyleCnt="0"/>
      <dgm:spPr/>
      <dgm:t>
        <a:bodyPr/>
        <a:lstStyle/>
        <a:p>
          <a:endParaRPr lang="en-US"/>
        </a:p>
      </dgm:t>
    </dgm:pt>
    <dgm:pt modelId="{DA93D530-3C7C-4EA8-84DF-3221C620CD4F}" type="pres">
      <dgm:prSet presAssocID="{A756486B-0635-4A5A-827B-E1BA9CBFAEE9}" presName="textNode" presStyleLbl="node1" presStyleIdx="2" presStyleCnt="5" custScaleY="22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C1613-CBD0-41E7-BBCC-3F86CABC075D}" type="pres">
      <dgm:prSet presAssocID="{F98C6C99-E6E6-40B8-9667-37ED0C115120}" presName="sibTrans" presStyleCnt="0"/>
      <dgm:spPr/>
      <dgm:t>
        <a:bodyPr/>
        <a:lstStyle/>
        <a:p>
          <a:endParaRPr lang="en-US"/>
        </a:p>
      </dgm:t>
    </dgm:pt>
    <dgm:pt modelId="{5A760204-ED5E-49E2-9E2A-4A6C59439DF1}" type="pres">
      <dgm:prSet presAssocID="{AD63DEC1-4A0A-4CA9-9C06-3F57EB9AF2FB}" presName="textNode" presStyleLbl="node1" presStyleIdx="3" presStyleCnt="5" custScaleY="19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36CB1-29B9-408C-88C7-ACFEDF5C3CDE}" type="pres">
      <dgm:prSet presAssocID="{1FE66C7B-53C7-491F-846E-A7BB477135FD}" presName="sibTrans" presStyleCnt="0"/>
      <dgm:spPr/>
      <dgm:t>
        <a:bodyPr/>
        <a:lstStyle/>
        <a:p>
          <a:endParaRPr lang="en-US"/>
        </a:p>
      </dgm:t>
    </dgm:pt>
    <dgm:pt modelId="{7F676625-87A3-46BD-81C6-E79F3EEA50B1}" type="pres">
      <dgm:prSet presAssocID="{919BCA48-8673-4362-B455-CBAABF3FEC5C}" presName="textNode" presStyleLbl="node1" presStyleIdx="4" presStyleCnt="5" custScaleY="1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13C693-B2B9-4A44-BEF5-C1AA0D1EE75A}" type="presOf" srcId="{AD63DEC1-4A0A-4CA9-9C06-3F57EB9AF2FB}" destId="{5A760204-ED5E-49E2-9E2A-4A6C59439DF1}" srcOrd="0" destOrd="0" presId="urn:microsoft.com/office/officeart/2005/8/layout/hProcess9"/>
    <dgm:cxn modelId="{279A8DF6-2C50-446C-8F89-679BA032D364}" type="presOf" srcId="{EBFAAE3E-8F28-47E7-87E3-6777EA3A73FA}" destId="{490AF0B7-55FD-4C74-B4D9-25032084BFC6}" srcOrd="0" destOrd="0" presId="urn:microsoft.com/office/officeart/2005/8/layout/hProcess9"/>
    <dgm:cxn modelId="{C88C930B-F59B-42C8-BC4C-073B08DB35C3}" type="presOf" srcId="{A3FCB7A5-A502-44C2-B60C-E40F65071A04}" destId="{947100B0-80F5-42FD-B101-EE8AC5B6395E}" srcOrd="0" destOrd="0" presId="urn:microsoft.com/office/officeart/2005/8/layout/hProcess9"/>
    <dgm:cxn modelId="{1F72E50A-9CD9-413F-B666-087E3452F331}" srcId="{EBFAAE3E-8F28-47E7-87E3-6777EA3A73FA}" destId="{AD63DEC1-4A0A-4CA9-9C06-3F57EB9AF2FB}" srcOrd="3" destOrd="0" parTransId="{57D2475F-1502-4CFD-8D9D-EEA44372ADCA}" sibTransId="{1FE66C7B-53C7-491F-846E-A7BB477135FD}"/>
    <dgm:cxn modelId="{C504E60B-6B4B-45F3-91B2-F2D1937980F1}" srcId="{EBFAAE3E-8F28-47E7-87E3-6777EA3A73FA}" destId="{A756486B-0635-4A5A-827B-E1BA9CBFAEE9}" srcOrd="2" destOrd="0" parTransId="{17D44C37-5CF9-45BA-8FA6-ADD29DBCE3CD}" sibTransId="{F98C6C99-E6E6-40B8-9667-37ED0C115120}"/>
    <dgm:cxn modelId="{64A9FCB9-496F-4F95-AB14-44B112D88576}" srcId="{EBFAAE3E-8F28-47E7-87E3-6777EA3A73FA}" destId="{A3FCB7A5-A502-44C2-B60C-E40F65071A04}" srcOrd="0" destOrd="0" parTransId="{5C641C64-F138-4940-B901-449A81755E82}" sibTransId="{EDDEED9A-7556-4733-AB17-492458D72099}"/>
    <dgm:cxn modelId="{042A5015-C2C8-4A96-80AD-B611B58A2190}" srcId="{EBFAAE3E-8F28-47E7-87E3-6777EA3A73FA}" destId="{2EEC1385-F928-4705-817D-5A15116B0BE4}" srcOrd="1" destOrd="0" parTransId="{409B3A64-D80D-4B1D-8EA0-50FCC008E95B}" sibTransId="{461FA6EB-D3E9-4F55-9423-893D44FA929A}"/>
    <dgm:cxn modelId="{8252BA24-76B9-4612-815F-9C80AEDB067E}" type="presOf" srcId="{2EEC1385-F928-4705-817D-5A15116B0BE4}" destId="{D2A8061B-E3A7-4A4B-98EB-A50DA3E2D31A}" srcOrd="0" destOrd="0" presId="urn:microsoft.com/office/officeart/2005/8/layout/hProcess9"/>
    <dgm:cxn modelId="{4FC27EDB-47B9-4C2F-866A-5DAC5383A879}" type="presOf" srcId="{A756486B-0635-4A5A-827B-E1BA9CBFAEE9}" destId="{DA93D530-3C7C-4EA8-84DF-3221C620CD4F}" srcOrd="0" destOrd="0" presId="urn:microsoft.com/office/officeart/2005/8/layout/hProcess9"/>
    <dgm:cxn modelId="{9C2AAF07-0CF9-4627-AEDF-ED7833D289FE}" srcId="{EBFAAE3E-8F28-47E7-87E3-6777EA3A73FA}" destId="{919BCA48-8673-4362-B455-CBAABF3FEC5C}" srcOrd="4" destOrd="0" parTransId="{03DD3577-225E-4B24-BE5C-0DBC0B8A47EF}" sibTransId="{9C17FEA3-10E1-4A9F-8E94-558883F7386A}"/>
    <dgm:cxn modelId="{80C74BB7-8CF2-4AF9-A369-B0A2313990E9}" type="presOf" srcId="{919BCA48-8673-4362-B455-CBAABF3FEC5C}" destId="{7F676625-87A3-46BD-81C6-E79F3EEA50B1}" srcOrd="0" destOrd="0" presId="urn:microsoft.com/office/officeart/2005/8/layout/hProcess9"/>
    <dgm:cxn modelId="{B90E6E9D-A9C7-4C3E-B162-9FBBBA99EF94}" type="presParOf" srcId="{490AF0B7-55FD-4C74-B4D9-25032084BFC6}" destId="{9BCA978C-1C29-4D21-ADD1-5E1A8B6A5F81}" srcOrd="0" destOrd="0" presId="urn:microsoft.com/office/officeart/2005/8/layout/hProcess9"/>
    <dgm:cxn modelId="{99647FC9-DACB-45F6-9B1D-DEBEBC1D238A}" type="presParOf" srcId="{490AF0B7-55FD-4C74-B4D9-25032084BFC6}" destId="{A00633DF-1364-4DEA-A618-D6CDCA4CCAAA}" srcOrd="1" destOrd="0" presId="urn:microsoft.com/office/officeart/2005/8/layout/hProcess9"/>
    <dgm:cxn modelId="{D027797F-F4A3-45ED-947D-7515961594E1}" type="presParOf" srcId="{A00633DF-1364-4DEA-A618-D6CDCA4CCAAA}" destId="{947100B0-80F5-42FD-B101-EE8AC5B6395E}" srcOrd="0" destOrd="0" presId="urn:microsoft.com/office/officeart/2005/8/layout/hProcess9"/>
    <dgm:cxn modelId="{405D951A-08D4-4602-B9B8-E398DEFAD4FD}" type="presParOf" srcId="{A00633DF-1364-4DEA-A618-D6CDCA4CCAAA}" destId="{8A2A4550-2651-41B8-B5FF-F64C18BC71C1}" srcOrd="1" destOrd="0" presId="urn:microsoft.com/office/officeart/2005/8/layout/hProcess9"/>
    <dgm:cxn modelId="{5D1A3BF5-D520-4E0D-AF3C-6D0EEA5BD3C9}" type="presParOf" srcId="{A00633DF-1364-4DEA-A618-D6CDCA4CCAAA}" destId="{D2A8061B-E3A7-4A4B-98EB-A50DA3E2D31A}" srcOrd="2" destOrd="0" presId="urn:microsoft.com/office/officeart/2005/8/layout/hProcess9"/>
    <dgm:cxn modelId="{B5E62D6F-3871-4C51-B7FB-21DB4D38C305}" type="presParOf" srcId="{A00633DF-1364-4DEA-A618-D6CDCA4CCAAA}" destId="{53542EA8-47D8-4EAC-ACD7-755AF4CFCC97}" srcOrd="3" destOrd="0" presId="urn:microsoft.com/office/officeart/2005/8/layout/hProcess9"/>
    <dgm:cxn modelId="{4AF4A803-95C2-4110-8859-C6305B37F0EE}" type="presParOf" srcId="{A00633DF-1364-4DEA-A618-D6CDCA4CCAAA}" destId="{DA93D530-3C7C-4EA8-84DF-3221C620CD4F}" srcOrd="4" destOrd="0" presId="urn:microsoft.com/office/officeart/2005/8/layout/hProcess9"/>
    <dgm:cxn modelId="{6670A96F-43E1-4A48-975D-FD396C0F6614}" type="presParOf" srcId="{A00633DF-1364-4DEA-A618-D6CDCA4CCAAA}" destId="{B07C1613-CBD0-41E7-BBCC-3F86CABC075D}" srcOrd="5" destOrd="0" presId="urn:microsoft.com/office/officeart/2005/8/layout/hProcess9"/>
    <dgm:cxn modelId="{D0801177-540D-4A19-9EFD-B6246C9C690A}" type="presParOf" srcId="{A00633DF-1364-4DEA-A618-D6CDCA4CCAAA}" destId="{5A760204-ED5E-49E2-9E2A-4A6C59439DF1}" srcOrd="6" destOrd="0" presId="urn:microsoft.com/office/officeart/2005/8/layout/hProcess9"/>
    <dgm:cxn modelId="{1C18492E-A180-48BA-B327-93C61FA9212D}" type="presParOf" srcId="{A00633DF-1364-4DEA-A618-D6CDCA4CCAAA}" destId="{ABC36CB1-29B9-408C-88C7-ACFEDF5C3CDE}" srcOrd="7" destOrd="0" presId="urn:microsoft.com/office/officeart/2005/8/layout/hProcess9"/>
    <dgm:cxn modelId="{EF59FD26-6779-436A-954E-7CE2AC3E5010}" type="presParOf" srcId="{A00633DF-1364-4DEA-A618-D6CDCA4CCAAA}" destId="{7F676625-87A3-46BD-81C6-E79F3EEA50B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89D730-00F1-4784-84DE-FB2B581FA1F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2437A-DD37-4623-B4B0-14A606FE69D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120000"/>
            </a:lnSpc>
          </a:pPr>
          <a:r>
            <a:rPr lang="en-US" sz="1800" b="0" dirty="0" smtClean="0"/>
            <a:t>Decision to set up coal-fired power plant near the Sundarban </a:t>
          </a:r>
        </a:p>
        <a:p>
          <a:pPr rtl="0">
            <a:lnSpc>
              <a:spcPct val="120000"/>
            </a:lnSpc>
          </a:pPr>
          <a:r>
            <a:rPr lang="en-US" sz="1800" b="0" dirty="0" smtClean="0"/>
            <a:t>without EIA -Environment and  approval of key custodian ,Forest Department  </a:t>
          </a:r>
          <a:endParaRPr lang="en-US" sz="1800" b="0" dirty="0"/>
        </a:p>
      </dgm:t>
    </dgm:pt>
    <dgm:pt modelId="{368199AD-70AD-43C8-B459-7E45080ABBD5}" type="parTrans" cxnId="{B21D5C59-26DF-46DD-BF39-517B640F0D84}">
      <dgm:prSet/>
      <dgm:spPr/>
      <dgm:t>
        <a:bodyPr/>
        <a:lstStyle/>
        <a:p>
          <a:endParaRPr lang="en-US"/>
        </a:p>
      </dgm:t>
    </dgm:pt>
    <dgm:pt modelId="{F08B4989-1A7E-4100-AB8C-13B97A140DDA}" type="sibTrans" cxnId="{B21D5C59-26DF-46DD-BF39-517B640F0D84}">
      <dgm:prSet/>
      <dgm:spPr/>
      <dgm:t>
        <a:bodyPr/>
        <a:lstStyle/>
        <a:p>
          <a:endParaRPr lang="en-US"/>
        </a:p>
      </dgm:t>
    </dgm:pt>
    <dgm:pt modelId="{73153BE6-DA6F-473D-BC05-4E735886564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120000"/>
            </a:lnSpc>
          </a:pPr>
          <a:r>
            <a:rPr lang="en-US" sz="2000" dirty="0" smtClean="0"/>
            <a:t>Degradation will reduce the role as carbon storage and bio-shield and Weakened capacity to trap land sediments</a:t>
          </a:r>
          <a:endParaRPr lang="en-US" sz="2000" dirty="0"/>
        </a:p>
      </dgm:t>
    </dgm:pt>
    <dgm:pt modelId="{0AB92A2A-7A8F-4E09-97F9-8A16C1E0B548}" type="parTrans" cxnId="{65067F73-4394-4A01-99A8-FB39C597CD31}">
      <dgm:prSet/>
      <dgm:spPr/>
      <dgm:t>
        <a:bodyPr/>
        <a:lstStyle/>
        <a:p>
          <a:endParaRPr lang="en-US"/>
        </a:p>
      </dgm:t>
    </dgm:pt>
    <dgm:pt modelId="{5EF10BA0-0AF6-410D-9437-D7D8AA3DB673}" type="sibTrans" cxnId="{65067F73-4394-4A01-99A8-FB39C597CD31}">
      <dgm:prSet/>
      <dgm:spPr/>
      <dgm:t>
        <a:bodyPr/>
        <a:lstStyle/>
        <a:p>
          <a:endParaRPr lang="en-US"/>
        </a:p>
      </dgm:t>
    </dgm:pt>
    <dgm:pt modelId="{2FE9D6C4-577C-47D1-A34C-BCE73FEE94A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120000"/>
            </a:lnSpc>
          </a:pPr>
          <a:r>
            <a:rPr lang="en-US" dirty="0" smtClean="0"/>
            <a:t>Illegal logging particularly the</a:t>
          </a:r>
          <a:r>
            <a:rPr lang="en-US" b="1" i="1" dirty="0" smtClean="0"/>
            <a:t> </a:t>
          </a:r>
          <a:r>
            <a:rPr lang="en-US" b="1" i="1" dirty="0" err="1" smtClean="0"/>
            <a:t>Sundary</a:t>
          </a:r>
          <a:r>
            <a:rPr lang="en-US" b="1" i="1" dirty="0" smtClean="0"/>
            <a:t> tree - </a:t>
          </a:r>
          <a:r>
            <a:rPr lang="en-US" dirty="0" smtClean="0"/>
            <a:t>worth $0.7 ml/year caused by emphasize on revenue collection</a:t>
          </a:r>
          <a:endParaRPr lang="en-US" dirty="0"/>
        </a:p>
      </dgm:t>
    </dgm:pt>
    <dgm:pt modelId="{773BDE29-9A53-468F-B945-ACDD9B565EE0}" type="parTrans" cxnId="{C6AFF710-9BE9-4E1C-B72B-600EBF5155C2}">
      <dgm:prSet/>
      <dgm:spPr/>
      <dgm:t>
        <a:bodyPr/>
        <a:lstStyle/>
        <a:p>
          <a:endParaRPr lang="en-US"/>
        </a:p>
      </dgm:t>
    </dgm:pt>
    <dgm:pt modelId="{3FE8F4C5-8BF0-4865-8653-52621A845A94}" type="sibTrans" cxnId="{C6AFF710-9BE9-4E1C-B72B-600EBF5155C2}">
      <dgm:prSet/>
      <dgm:spPr/>
      <dgm:t>
        <a:bodyPr/>
        <a:lstStyle/>
        <a:p>
          <a:endParaRPr lang="en-US"/>
        </a:p>
      </dgm:t>
    </dgm:pt>
    <dgm:pt modelId="{BDF4865C-4A05-4259-8E6B-22616D85037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 smtClean="0">
              <a:solidFill>
                <a:srgbClr val="C00000"/>
              </a:solidFill>
            </a:rPr>
            <a:t>World largest Mangrove forest,   </a:t>
          </a:r>
          <a:r>
            <a:rPr lang="en-US" sz="2400" b="1" i="1" dirty="0" err="1" smtClean="0">
              <a:solidFill>
                <a:srgbClr val="C00000"/>
              </a:solidFill>
            </a:rPr>
            <a:t>Ramsar</a:t>
          </a:r>
          <a:r>
            <a:rPr lang="en-US" sz="2400" b="1" i="1" dirty="0" smtClean="0">
              <a:solidFill>
                <a:srgbClr val="C00000"/>
              </a:solidFill>
            </a:rPr>
            <a:t> </a:t>
          </a:r>
          <a:r>
            <a:rPr lang="en-US" sz="2400" b="1" dirty="0" smtClean="0">
              <a:solidFill>
                <a:srgbClr val="C00000"/>
              </a:solidFill>
            </a:rPr>
            <a:t>and UNESCO heritage sit</a:t>
          </a:r>
          <a:r>
            <a:rPr lang="en-US" sz="2400" b="1" i="1" dirty="0" smtClean="0">
              <a:solidFill>
                <a:srgbClr val="C00000"/>
              </a:solidFill>
            </a:rPr>
            <a:t>e  Sundarban</a:t>
          </a:r>
          <a:r>
            <a:rPr lang="en-US" sz="2400" b="1" dirty="0" smtClean="0">
              <a:solidFill>
                <a:srgbClr val="C00000"/>
              </a:solidFill>
            </a:rPr>
            <a:t> in peril</a:t>
          </a:r>
          <a:endParaRPr lang="en-US" sz="2400" b="1" dirty="0">
            <a:solidFill>
              <a:srgbClr val="C00000"/>
            </a:solidFill>
          </a:endParaRPr>
        </a:p>
      </dgm:t>
    </dgm:pt>
    <dgm:pt modelId="{E7F182B8-F4B2-4EAF-975F-E1B64337A498}" type="sibTrans" cxnId="{E47DA97B-0ABB-4153-8BDE-E90034638D5E}">
      <dgm:prSet/>
      <dgm:spPr/>
      <dgm:t>
        <a:bodyPr/>
        <a:lstStyle/>
        <a:p>
          <a:endParaRPr lang="en-US"/>
        </a:p>
      </dgm:t>
    </dgm:pt>
    <dgm:pt modelId="{2001B372-6C38-4426-B553-3B7A9C6A5DAD}" type="parTrans" cxnId="{E47DA97B-0ABB-4153-8BDE-E90034638D5E}">
      <dgm:prSet/>
      <dgm:spPr/>
      <dgm:t>
        <a:bodyPr/>
        <a:lstStyle/>
        <a:p>
          <a:endParaRPr lang="en-US"/>
        </a:p>
      </dgm:t>
    </dgm:pt>
    <dgm:pt modelId="{E85FAB96-9A10-4FD2-A781-4EB7CFA409C5}" type="pres">
      <dgm:prSet presAssocID="{F689D730-00F1-4784-84DE-FB2B581FA1F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D8BF4F-B660-4FED-B780-BDFBEE6C010A}" type="pres">
      <dgm:prSet presAssocID="{F689D730-00F1-4784-84DE-FB2B581FA1F4}" presName="arrow" presStyleLbl="bgShp" presStyleIdx="0" presStyleCnt="1"/>
      <dgm:spPr/>
    </dgm:pt>
    <dgm:pt modelId="{5DAE3E78-C126-4FBD-83E8-E3ED20EDFB80}" type="pres">
      <dgm:prSet presAssocID="{F689D730-00F1-4784-84DE-FB2B581FA1F4}" presName="linearProcess" presStyleCnt="0"/>
      <dgm:spPr/>
    </dgm:pt>
    <dgm:pt modelId="{D057A1CF-D6D3-442E-B542-470E386567B5}" type="pres">
      <dgm:prSet presAssocID="{5462437A-DD37-4623-B4B0-14A606FE69D3}" presName="textNode" presStyleLbl="node1" presStyleIdx="0" presStyleCnt="4" custScaleY="209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EC687-F2C1-4CC5-824F-E9CF66EBB124}" type="pres">
      <dgm:prSet presAssocID="{F08B4989-1A7E-4100-AB8C-13B97A140DDA}" presName="sibTrans" presStyleCnt="0"/>
      <dgm:spPr/>
    </dgm:pt>
    <dgm:pt modelId="{5BC8290B-EE26-4E65-8DC7-8625FF643B13}" type="pres">
      <dgm:prSet presAssocID="{73153BE6-DA6F-473D-BC05-4E735886564F}" presName="textNode" presStyleLbl="node1" presStyleIdx="1" presStyleCnt="4" custScaleY="209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5FAD1-D322-4424-BF7E-30F0A79A7B4E}" type="pres">
      <dgm:prSet presAssocID="{5EF10BA0-0AF6-410D-9437-D7D8AA3DB673}" presName="sibTrans" presStyleCnt="0"/>
      <dgm:spPr/>
    </dgm:pt>
    <dgm:pt modelId="{AA25DA74-39F5-42C6-8168-99D287EE3AE0}" type="pres">
      <dgm:prSet presAssocID="{2FE9D6C4-577C-47D1-A34C-BCE73FEE94A0}" presName="textNode" presStyleLbl="node1" presStyleIdx="2" presStyleCnt="4" custScaleY="16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BFEBE-C8D2-41FD-AD0D-E0AF636CC47F}" type="pres">
      <dgm:prSet presAssocID="{3FE8F4C5-8BF0-4865-8653-52621A845A94}" presName="sibTrans" presStyleCnt="0"/>
      <dgm:spPr/>
    </dgm:pt>
    <dgm:pt modelId="{BF2EAC29-5BC7-4EAD-964F-B249F74B7D53}" type="pres">
      <dgm:prSet presAssocID="{BDF4865C-4A05-4259-8E6B-22616D850376}" presName="textNode" presStyleLbl="node1" presStyleIdx="3" presStyleCnt="4" custScaleY="236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8858D5-B299-40F5-ABD2-5F3B52F86C3F}" type="presOf" srcId="{BDF4865C-4A05-4259-8E6B-22616D850376}" destId="{BF2EAC29-5BC7-4EAD-964F-B249F74B7D53}" srcOrd="0" destOrd="0" presId="urn:microsoft.com/office/officeart/2005/8/layout/hProcess9"/>
    <dgm:cxn modelId="{BB9A94FE-6E6D-428E-96B1-FCAD750F5355}" type="presOf" srcId="{2FE9D6C4-577C-47D1-A34C-BCE73FEE94A0}" destId="{AA25DA74-39F5-42C6-8168-99D287EE3AE0}" srcOrd="0" destOrd="0" presId="urn:microsoft.com/office/officeart/2005/8/layout/hProcess9"/>
    <dgm:cxn modelId="{B21D5C59-26DF-46DD-BF39-517B640F0D84}" srcId="{F689D730-00F1-4784-84DE-FB2B581FA1F4}" destId="{5462437A-DD37-4623-B4B0-14A606FE69D3}" srcOrd="0" destOrd="0" parTransId="{368199AD-70AD-43C8-B459-7E45080ABBD5}" sibTransId="{F08B4989-1A7E-4100-AB8C-13B97A140DDA}"/>
    <dgm:cxn modelId="{65067F73-4394-4A01-99A8-FB39C597CD31}" srcId="{F689D730-00F1-4784-84DE-FB2B581FA1F4}" destId="{73153BE6-DA6F-473D-BC05-4E735886564F}" srcOrd="1" destOrd="0" parTransId="{0AB92A2A-7A8F-4E09-97F9-8A16C1E0B548}" sibTransId="{5EF10BA0-0AF6-410D-9437-D7D8AA3DB673}"/>
    <dgm:cxn modelId="{C6AFF710-9BE9-4E1C-B72B-600EBF5155C2}" srcId="{F689D730-00F1-4784-84DE-FB2B581FA1F4}" destId="{2FE9D6C4-577C-47D1-A34C-BCE73FEE94A0}" srcOrd="2" destOrd="0" parTransId="{773BDE29-9A53-468F-B945-ACDD9B565EE0}" sibTransId="{3FE8F4C5-8BF0-4865-8653-52621A845A94}"/>
    <dgm:cxn modelId="{12C17AD5-1A23-439E-80B7-8999E90FA544}" type="presOf" srcId="{F689D730-00F1-4784-84DE-FB2B581FA1F4}" destId="{E85FAB96-9A10-4FD2-A781-4EB7CFA409C5}" srcOrd="0" destOrd="0" presId="urn:microsoft.com/office/officeart/2005/8/layout/hProcess9"/>
    <dgm:cxn modelId="{ACF99CBC-7375-41FA-8347-234A3D457D41}" type="presOf" srcId="{73153BE6-DA6F-473D-BC05-4E735886564F}" destId="{5BC8290B-EE26-4E65-8DC7-8625FF643B13}" srcOrd="0" destOrd="0" presId="urn:microsoft.com/office/officeart/2005/8/layout/hProcess9"/>
    <dgm:cxn modelId="{5FD890BA-27FA-4F85-A017-6DB9325EF9CD}" type="presOf" srcId="{5462437A-DD37-4623-B4B0-14A606FE69D3}" destId="{D057A1CF-D6D3-442E-B542-470E386567B5}" srcOrd="0" destOrd="0" presId="urn:microsoft.com/office/officeart/2005/8/layout/hProcess9"/>
    <dgm:cxn modelId="{E47DA97B-0ABB-4153-8BDE-E90034638D5E}" srcId="{F689D730-00F1-4784-84DE-FB2B581FA1F4}" destId="{BDF4865C-4A05-4259-8E6B-22616D850376}" srcOrd="3" destOrd="0" parTransId="{2001B372-6C38-4426-B553-3B7A9C6A5DAD}" sibTransId="{E7F182B8-F4B2-4EAF-975F-E1B64337A498}"/>
    <dgm:cxn modelId="{8DAEDA16-5BCB-4FAE-89BB-76DC74045BFE}" type="presParOf" srcId="{E85FAB96-9A10-4FD2-A781-4EB7CFA409C5}" destId="{DBD8BF4F-B660-4FED-B780-BDFBEE6C010A}" srcOrd="0" destOrd="0" presId="urn:microsoft.com/office/officeart/2005/8/layout/hProcess9"/>
    <dgm:cxn modelId="{148E8F27-BC7C-4B7C-B281-54368B6673B0}" type="presParOf" srcId="{E85FAB96-9A10-4FD2-A781-4EB7CFA409C5}" destId="{5DAE3E78-C126-4FBD-83E8-E3ED20EDFB80}" srcOrd="1" destOrd="0" presId="urn:microsoft.com/office/officeart/2005/8/layout/hProcess9"/>
    <dgm:cxn modelId="{C212F0D5-A18C-4C12-8C80-E21D0F951635}" type="presParOf" srcId="{5DAE3E78-C126-4FBD-83E8-E3ED20EDFB80}" destId="{D057A1CF-D6D3-442E-B542-470E386567B5}" srcOrd="0" destOrd="0" presId="urn:microsoft.com/office/officeart/2005/8/layout/hProcess9"/>
    <dgm:cxn modelId="{A319DA12-58EC-423E-9341-72D873FFFED2}" type="presParOf" srcId="{5DAE3E78-C126-4FBD-83E8-E3ED20EDFB80}" destId="{64CEC687-F2C1-4CC5-824F-E9CF66EBB124}" srcOrd="1" destOrd="0" presId="urn:microsoft.com/office/officeart/2005/8/layout/hProcess9"/>
    <dgm:cxn modelId="{311E3C5C-8E1B-40AA-9050-8B5B2014F59E}" type="presParOf" srcId="{5DAE3E78-C126-4FBD-83E8-E3ED20EDFB80}" destId="{5BC8290B-EE26-4E65-8DC7-8625FF643B13}" srcOrd="2" destOrd="0" presId="urn:microsoft.com/office/officeart/2005/8/layout/hProcess9"/>
    <dgm:cxn modelId="{FC4B2D54-D0F3-4842-A3EB-403E2629BF77}" type="presParOf" srcId="{5DAE3E78-C126-4FBD-83E8-E3ED20EDFB80}" destId="{AA25FAD1-D322-4424-BF7E-30F0A79A7B4E}" srcOrd="3" destOrd="0" presId="urn:microsoft.com/office/officeart/2005/8/layout/hProcess9"/>
    <dgm:cxn modelId="{2745E8D9-446F-40FC-B11C-BB754C0AFEAF}" type="presParOf" srcId="{5DAE3E78-C126-4FBD-83E8-E3ED20EDFB80}" destId="{AA25DA74-39F5-42C6-8168-99D287EE3AE0}" srcOrd="4" destOrd="0" presId="urn:microsoft.com/office/officeart/2005/8/layout/hProcess9"/>
    <dgm:cxn modelId="{17264220-06E9-4230-AAAB-E44EAE8AF389}" type="presParOf" srcId="{5DAE3E78-C126-4FBD-83E8-E3ED20EDFB80}" destId="{C28BFEBE-C8D2-41FD-AD0D-E0AF636CC47F}" srcOrd="5" destOrd="0" presId="urn:microsoft.com/office/officeart/2005/8/layout/hProcess9"/>
    <dgm:cxn modelId="{B4D974EA-5BEF-4690-BF83-006AD5C35404}" type="presParOf" srcId="{5DAE3E78-C126-4FBD-83E8-E3ED20EDFB80}" destId="{BF2EAC29-5BC7-4EAD-964F-B249F74B7D5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285F3D-2663-4396-BBA0-1379CB460860}">
      <dsp:nvSpPr>
        <dsp:cNvPr id="0" name=""/>
        <dsp:cNvSpPr/>
      </dsp:nvSpPr>
      <dsp:spPr>
        <a:xfrm>
          <a:off x="0" y="0"/>
          <a:ext cx="9144000" cy="1174596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Bangladesh Climate Change Strategy &amp; Action Plan 2009 - </a:t>
          </a:r>
          <a:r>
            <a:rPr lang="en-US" sz="2000" kern="1200" dirty="0" smtClean="0"/>
            <a:t>44 programs in Six Themes - Estimated Cost of $5 billion (2009-2018).  </a:t>
          </a:r>
          <a:endParaRPr lang="en-US" sz="2000" kern="1200" dirty="0"/>
        </a:p>
      </dsp:txBody>
      <dsp:txXfrm>
        <a:off x="0" y="0"/>
        <a:ext cx="9144000" cy="1174596"/>
      </dsp:txXfrm>
    </dsp:sp>
    <dsp:sp modelId="{3B4670D6-0BFA-44B6-AED7-630C2E59D6F0}">
      <dsp:nvSpPr>
        <dsp:cNvPr id="0" name=""/>
        <dsp:cNvSpPr/>
      </dsp:nvSpPr>
      <dsp:spPr>
        <a:xfrm>
          <a:off x="0" y="1161147"/>
          <a:ext cx="9144000" cy="1252944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Challenge </a:t>
          </a:r>
          <a:r>
            <a:rPr lang="en-US" sz="2000" kern="1200" dirty="0" smtClean="0"/>
            <a:t>is absence of prioritization of SR and LR actions considering – increasing vulnerability; availability of resources; scope of further coherence with the national 5 year plan </a:t>
          </a:r>
          <a:endParaRPr lang="en-US" sz="2000" kern="1200" dirty="0"/>
        </a:p>
      </dsp:txBody>
      <dsp:txXfrm>
        <a:off x="0" y="1161147"/>
        <a:ext cx="9144000" cy="1252944"/>
      </dsp:txXfrm>
    </dsp:sp>
    <dsp:sp modelId="{4FBAC629-F1CB-4B00-8994-9EBF0EA2CA79}">
      <dsp:nvSpPr>
        <dsp:cNvPr id="0" name=""/>
        <dsp:cNvSpPr/>
      </dsp:nvSpPr>
      <dsp:spPr>
        <a:xfrm>
          <a:off x="0" y="2468031"/>
          <a:ext cx="9144000" cy="853722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Bangladesh Climate Change Trust Fund (BCCTF) Act, 2010 </a:t>
          </a:r>
          <a:endParaRPr lang="en-US" sz="2000" kern="1200" dirty="0"/>
        </a:p>
      </dsp:txBody>
      <dsp:txXfrm>
        <a:off x="0" y="2468031"/>
        <a:ext cx="9144000" cy="853722"/>
      </dsp:txXfrm>
    </dsp:sp>
    <dsp:sp modelId="{9BD204AC-C403-4561-8662-6939DACEBE15}">
      <dsp:nvSpPr>
        <dsp:cNvPr id="0" name=""/>
        <dsp:cNvSpPr/>
      </dsp:nvSpPr>
      <dsp:spPr>
        <a:xfrm>
          <a:off x="0" y="3451166"/>
          <a:ext cx="9144000" cy="939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Block budgetary allocation –first to create by any victim country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2000" kern="1200" dirty="0" smtClean="0"/>
            <a:t>66% of funds for projects to GO, </a:t>
          </a:r>
          <a:r>
            <a:rPr lang="en-US" sz="2000" kern="1200" dirty="0" smtClean="0"/>
            <a:t>NGOs, think- tanks 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2000" kern="1200" dirty="0" smtClean="0"/>
            <a:t>Interest gained from remaining 34% for emergency responses </a:t>
          </a:r>
          <a:endParaRPr lang="en-US" sz="2000" kern="1200" dirty="0"/>
        </a:p>
      </dsp:txBody>
      <dsp:txXfrm>
        <a:off x="0" y="3451166"/>
        <a:ext cx="9144000" cy="939092"/>
      </dsp:txXfrm>
    </dsp:sp>
    <dsp:sp modelId="{D49011CF-F381-42C6-A539-C8CD18547F46}">
      <dsp:nvSpPr>
        <dsp:cNvPr id="0" name=""/>
        <dsp:cNvSpPr/>
      </dsp:nvSpPr>
      <dsp:spPr>
        <a:xfrm>
          <a:off x="0" y="4382383"/>
          <a:ext cx="9144000" cy="924286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Bangladesh Climate Change Resilience Fund (BCCRF), 2010</a:t>
          </a:r>
          <a:endParaRPr lang="en-US" sz="2000" kern="1200" dirty="0"/>
        </a:p>
      </dsp:txBody>
      <dsp:txXfrm>
        <a:off x="0" y="4382383"/>
        <a:ext cx="9144000" cy="924286"/>
      </dsp:txXfrm>
    </dsp:sp>
    <dsp:sp modelId="{A8E26797-7B43-4CF6-8643-C939299950AC}">
      <dsp:nvSpPr>
        <dsp:cNvPr id="0" name=""/>
        <dsp:cNvSpPr/>
      </dsp:nvSpPr>
      <dsp:spPr>
        <a:xfrm>
          <a:off x="0" y="5289091"/>
          <a:ext cx="9144000" cy="711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Grant from Annex 1 countries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90% for Govt. agencies and 10% for NGOs and Think tanks</a:t>
          </a:r>
          <a:endParaRPr lang="en-US" sz="2000" kern="1200" dirty="0"/>
        </a:p>
      </dsp:txBody>
      <dsp:txXfrm>
        <a:off x="0" y="5289091"/>
        <a:ext cx="9144000" cy="7116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A5A30D-DA11-436B-B945-465D10E08253}">
      <dsp:nvSpPr>
        <dsp:cNvPr id="0" name=""/>
        <dsp:cNvSpPr/>
      </dsp:nvSpPr>
      <dsp:spPr>
        <a:xfrm rot="5400000">
          <a:off x="2465067" y="-1037082"/>
          <a:ext cx="5067306" cy="8284464"/>
        </a:xfrm>
        <a:prstGeom prst="round2Same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2060"/>
              </a:solidFill>
              <a:latin typeface="+mn-lt"/>
            </a:rPr>
            <a:t>Sketchy funding policy &amp; distorted project selection process due to inadequacy of </a:t>
          </a:r>
          <a:endParaRPr lang="en-US" sz="2000" kern="1200" dirty="0">
            <a:solidFill>
              <a:srgbClr val="002060"/>
            </a:solidFill>
            <a:latin typeface="+mn-lt"/>
          </a:endParaRPr>
        </a:p>
        <a:p>
          <a:pPr marL="457200" lvl="2" indent="-228600" algn="l" defTabSz="8890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6C31"/>
              </a:solidFill>
              <a:latin typeface="+mn-lt"/>
            </a:rPr>
            <a:t>Needs assessment</a:t>
          </a:r>
        </a:p>
        <a:p>
          <a:pPr marL="457200" lvl="2" indent="-228600" algn="l" defTabSz="8890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6C31"/>
              </a:solidFill>
              <a:latin typeface="+mn-lt"/>
            </a:rPr>
            <a:t>Prioritization</a:t>
          </a:r>
        </a:p>
        <a:p>
          <a:pPr marL="457200" lvl="2" indent="-228600" algn="l" defTabSz="8890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6C31"/>
              </a:solidFill>
              <a:latin typeface="+mn-lt"/>
            </a:rPr>
            <a:t>Participatory project development mechanism </a:t>
          </a: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2060"/>
              </a:solidFill>
              <a:latin typeface="+mn-lt"/>
            </a:rPr>
            <a:t>Lack of  Coherence and Coordination among BCCTF, BCCRF and PPCR is yet to be established  </a:t>
          </a:r>
          <a:endParaRPr lang="en-US" sz="2000" b="1" kern="1200" dirty="0">
            <a:solidFill>
              <a:srgbClr val="002060"/>
            </a:solidFill>
            <a:latin typeface="+mn-lt"/>
          </a:endParaRP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2060"/>
              </a:solidFill>
              <a:latin typeface="+mn-lt"/>
              <a:ea typeface="Calibri"/>
              <a:cs typeface="Times New Roman"/>
            </a:rPr>
            <a:t>Less</a:t>
          </a:r>
          <a:r>
            <a:rPr lang="en-US" sz="2000" b="1" kern="1200" baseline="0" dirty="0" smtClean="0">
              <a:solidFill>
                <a:srgbClr val="002060"/>
              </a:solidFill>
              <a:latin typeface="+mn-lt"/>
              <a:ea typeface="Calibri"/>
              <a:cs typeface="Times New Roman"/>
            </a:rPr>
            <a:t> resources and limited focus to expected level of competency and capacity of BCCTF and BC</a:t>
          </a:r>
          <a:r>
            <a:rPr lang="en-US" sz="2000" b="1" kern="1200" dirty="0" smtClean="0">
              <a:solidFill>
                <a:srgbClr val="002060"/>
              </a:solidFill>
              <a:latin typeface="+mn-lt"/>
              <a:ea typeface="Calibri"/>
              <a:cs typeface="Times New Roman"/>
            </a:rPr>
            <a:t>CRF</a:t>
          </a:r>
        </a:p>
      </dsp:txBody>
      <dsp:txXfrm rot="5400000">
        <a:off x="2465067" y="-1037082"/>
        <a:ext cx="5067306" cy="8284464"/>
      </dsp:txXfrm>
    </dsp:sp>
    <dsp:sp modelId="{5B793D30-3A97-4DBD-824F-364C18D1DF20}">
      <dsp:nvSpPr>
        <dsp:cNvPr id="0" name=""/>
        <dsp:cNvSpPr/>
      </dsp:nvSpPr>
      <dsp:spPr>
        <a:xfrm>
          <a:off x="3046" y="538836"/>
          <a:ext cx="853442" cy="5067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Policy and Practices </a:t>
          </a:r>
          <a:endParaRPr lang="en-US" sz="2800" b="1" kern="1200" dirty="0"/>
        </a:p>
      </dsp:txBody>
      <dsp:txXfrm>
        <a:off x="3046" y="538836"/>
        <a:ext cx="853442" cy="50672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7408E6-E72E-4C2D-89F3-9A0E40140ABD}">
      <dsp:nvSpPr>
        <dsp:cNvPr id="0" name=""/>
        <dsp:cNvSpPr/>
      </dsp:nvSpPr>
      <dsp:spPr>
        <a:xfrm>
          <a:off x="367700" y="0"/>
          <a:ext cx="5592763" cy="55927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525F0-4739-4DB8-838E-A95DBBE8CFBA}">
      <dsp:nvSpPr>
        <dsp:cNvPr id="0" name=""/>
        <dsp:cNvSpPr/>
      </dsp:nvSpPr>
      <dsp:spPr>
        <a:xfrm>
          <a:off x="2214633" y="448648"/>
          <a:ext cx="6171096" cy="11591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Deficit of disclosure (BCCTF &amp; BCCRF) - </a:t>
          </a:r>
          <a:r>
            <a:rPr lang="en-US" sz="1600" kern="1200" dirty="0" smtClean="0">
              <a:solidFill>
                <a:srgbClr val="002060"/>
              </a:solidFill>
            </a:rPr>
            <a:t>such as </a:t>
          </a:r>
          <a:r>
            <a:rPr lang="en-US" sz="1600" kern="1200" dirty="0" err="1" smtClean="0">
              <a:solidFill>
                <a:srgbClr val="002060"/>
              </a:solidFill>
            </a:rPr>
            <a:t>ToR</a:t>
          </a:r>
          <a:r>
            <a:rPr lang="en-US" sz="1600" kern="1200" dirty="0" smtClean="0">
              <a:solidFill>
                <a:srgbClr val="002060"/>
              </a:solidFill>
            </a:rPr>
            <a:t>/modalities (BCCTF BCCRF, World Bank and PKSF, project approval/rejection process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2214633" y="448648"/>
        <a:ext cx="6171096" cy="1159175"/>
      </dsp:txXfrm>
    </dsp:sp>
    <dsp:sp modelId="{704F11D8-1F6A-4577-884E-177730298CB9}">
      <dsp:nvSpPr>
        <dsp:cNvPr id="0" name=""/>
        <dsp:cNvSpPr/>
      </dsp:nvSpPr>
      <dsp:spPr>
        <a:xfrm>
          <a:off x="2092015" y="1821292"/>
          <a:ext cx="6392776" cy="8978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No practical oversight initiative by Parliamentary Standing Committee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2092015" y="1821292"/>
        <a:ext cx="6392776" cy="897866"/>
      </dsp:txXfrm>
    </dsp:sp>
    <dsp:sp modelId="{B6E1F5AA-BE41-4845-831D-8EC2BCECC6C2}">
      <dsp:nvSpPr>
        <dsp:cNvPr id="0" name=""/>
        <dsp:cNvSpPr/>
      </dsp:nvSpPr>
      <dsp:spPr>
        <a:xfrm>
          <a:off x="2057407" y="2883681"/>
          <a:ext cx="6279791" cy="8550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Absence of legal obligation of consultation with affected communities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2057407" y="2883681"/>
        <a:ext cx="6279791" cy="855072"/>
      </dsp:txXfrm>
    </dsp:sp>
    <dsp:sp modelId="{E2223068-6DFF-4187-8072-1C498ED6E5D1}">
      <dsp:nvSpPr>
        <dsp:cNvPr id="0" name=""/>
        <dsp:cNvSpPr/>
      </dsp:nvSpPr>
      <dsp:spPr>
        <a:xfrm>
          <a:off x="2088261" y="4090502"/>
          <a:ext cx="6522338" cy="13471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+mn-lt"/>
            </a:rPr>
            <a:t>Ministerial and official control of the Board (13 out of 15 are Ministers) and Technical Committees ►► Partisan political influence - Murky evaluation &amp; approval process</a:t>
          </a:r>
          <a:endParaRPr lang="en-US" sz="2000" b="1" kern="1200" dirty="0" smtClean="0">
            <a:solidFill>
              <a:srgbClr val="002060"/>
            </a:solidFill>
            <a:latin typeface="+mn-lt"/>
            <a:ea typeface="Calibri"/>
            <a:cs typeface="Times New Roman"/>
          </a:endParaRPr>
        </a:p>
      </dsp:txBody>
      <dsp:txXfrm>
        <a:off x="2088261" y="4090502"/>
        <a:ext cx="6522338" cy="13471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DDEDE5-5506-4C6B-BA26-12521E7E630C}">
      <dsp:nvSpPr>
        <dsp:cNvPr id="0" name=""/>
        <dsp:cNvSpPr/>
      </dsp:nvSpPr>
      <dsp:spPr>
        <a:xfrm>
          <a:off x="1" y="0"/>
          <a:ext cx="7010396" cy="2819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6D59D-46E0-40C4-B788-CBA14C7E10EE}">
      <dsp:nvSpPr>
        <dsp:cNvPr id="0" name=""/>
        <dsp:cNvSpPr/>
      </dsp:nvSpPr>
      <dsp:spPr>
        <a:xfrm>
          <a:off x="3508" y="381002"/>
          <a:ext cx="3416200" cy="2057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Partisan political influence in Approval of project– on the Construction of Cross Dam without EIA, social impact study</a:t>
          </a:r>
          <a:endParaRPr lang="en-US" sz="1600" kern="1200" dirty="0"/>
        </a:p>
      </dsp:txBody>
      <dsp:txXfrm>
        <a:off x="3508" y="381002"/>
        <a:ext cx="3416200" cy="2057395"/>
      </dsp:txXfrm>
    </dsp:sp>
    <dsp:sp modelId="{C9E27EB6-5424-4C67-8811-ED8A2CF915BD}">
      <dsp:nvSpPr>
        <dsp:cNvPr id="0" name=""/>
        <dsp:cNvSpPr/>
      </dsp:nvSpPr>
      <dsp:spPr>
        <a:xfrm>
          <a:off x="3590690" y="381002"/>
          <a:ext cx="3416200" cy="2057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Fraudulent project design hiding existence of 39,000 tress in approved design – didn’t take approval of project from Forest dept. </a:t>
          </a:r>
          <a:endParaRPr lang="en-US" sz="2000" b="1" kern="1200" dirty="0"/>
        </a:p>
      </dsp:txBody>
      <dsp:txXfrm>
        <a:off x="3590690" y="381002"/>
        <a:ext cx="3416200" cy="205739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CA978C-1C29-4D21-ADD1-5E1A8B6A5F81}">
      <dsp:nvSpPr>
        <dsp:cNvPr id="0" name=""/>
        <dsp:cNvSpPr/>
      </dsp:nvSpPr>
      <dsp:spPr>
        <a:xfrm>
          <a:off x="348614" y="0"/>
          <a:ext cx="3950970" cy="57150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47100B0-80F5-42FD-B101-EE8AC5B6395E}">
      <dsp:nvSpPr>
        <dsp:cNvPr id="0" name=""/>
        <dsp:cNvSpPr/>
      </dsp:nvSpPr>
      <dsp:spPr>
        <a:xfrm>
          <a:off x="1361" y="304803"/>
          <a:ext cx="819789" cy="5105392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Missmatch</a:t>
          </a:r>
          <a:r>
            <a:rPr lang="en-US" sz="1600" b="1" kern="1200" dirty="0" smtClean="0"/>
            <a:t> in Political Commitment –                           Preach and Practices</a:t>
          </a:r>
          <a:endParaRPr lang="en-US" sz="1600" kern="1200" dirty="0"/>
        </a:p>
      </dsp:txBody>
      <dsp:txXfrm>
        <a:off x="1361" y="304803"/>
        <a:ext cx="819789" cy="5105392"/>
      </dsp:txXfrm>
    </dsp:sp>
    <dsp:sp modelId="{D2A8061B-E3A7-4A4B-98EB-A50DA3E2D31A}">
      <dsp:nvSpPr>
        <dsp:cNvPr id="0" name=""/>
        <dsp:cNvSpPr/>
      </dsp:nvSpPr>
      <dsp:spPr>
        <a:xfrm>
          <a:off x="957783" y="304803"/>
          <a:ext cx="819789" cy="5105392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Faulty design – High opportunity cost for marginalized people </a:t>
          </a:r>
          <a:endParaRPr lang="en-US" sz="1600" b="1" kern="1200" dirty="0"/>
        </a:p>
      </dsp:txBody>
      <dsp:txXfrm>
        <a:off x="957783" y="304803"/>
        <a:ext cx="819789" cy="5105392"/>
      </dsp:txXfrm>
    </dsp:sp>
    <dsp:sp modelId="{DA93D530-3C7C-4EA8-84DF-3221C620CD4F}">
      <dsp:nvSpPr>
        <dsp:cNvPr id="0" name=""/>
        <dsp:cNvSpPr/>
      </dsp:nvSpPr>
      <dsp:spPr>
        <a:xfrm>
          <a:off x="1914205" y="304803"/>
          <a:ext cx="819789" cy="5105392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Faulty procurement process and non-transparency in rewarding contract</a:t>
          </a:r>
          <a:endParaRPr lang="en-US" sz="1600" b="1" kern="1200" dirty="0"/>
        </a:p>
      </dsp:txBody>
      <dsp:txXfrm>
        <a:off x="1914205" y="304803"/>
        <a:ext cx="819789" cy="5105392"/>
      </dsp:txXfrm>
    </dsp:sp>
    <dsp:sp modelId="{5A760204-ED5E-49E2-9E2A-4A6C59439DF1}">
      <dsp:nvSpPr>
        <dsp:cNvPr id="0" name=""/>
        <dsp:cNvSpPr/>
      </dsp:nvSpPr>
      <dsp:spPr>
        <a:xfrm>
          <a:off x="2870626" y="609596"/>
          <a:ext cx="819789" cy="4495807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Lack of proper M&amp;E caused to low quality of construction works</a:t>
          </a:r>
          <a:endParaRPr lang="en-US" sz="1600" b="1" kern="1200" dirty="0"/>
        </a:p>
      </dsp:txBody>
      <dsp:txXfrm>
        <a:off x="2870626" y="609596"/>
        <a:ext cx="819789" cy="4495807"/>
      </dsp:txXfrm>
    </dsp:sp>
    <dsp:sp modelId="{7F676625-87A3-46BD-81C6-E79F3EEA50B1}">
      <dsp:nvSpPr>
        <dsp:cNvPr id="0" name=""/>
        <dsp:cNvSpPr/>
      </dsp:nvSpPr>
      <dsp:spPr>
        <a:xfrm>
          <a:off x="3827048" y="1143000"/>
          <a:ext cx="819789" cy="3429000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vert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rgbClr val="C00000"/>
              </a:solidFill>
            </a:rPr>
            <a:t>No better than cow-shed – affected households</a:t>
          </a:r>
          <a:endParaRPr lang="en-US" sz="1600" kern="1200" dirty="0">
            <a:solidFill>
              <a:srgbClr val="C00000"/>
            </a:solidFill>
          </a:endParaRPr>
        </a:p>
      </dsp:txBody>
      <dsp:txXfrm>
        <a:off x="3827048" y="1143000"/>
        <a:ext cx="819789" cy="3429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8BF4F-B660-4FED-B780-BDFBEE6C010A}">
      <dsp:nvSpPr>
        <dsp:cNvPr id="0" name=""/>
        <dsp:cNvSpPr/>
      </dsp:nvSpPr>
      <dsp:spPr>
        <a:xfrm>
          <a:off x="685799" y="0"/>
          <a:ext cx="7772400" cy="56369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7A1CF-D6D3-442E-B542-470E386567B5}">
      <dsp:nvSpPr>
        <dsp:cNvPr id="0" name=""/>
        <dsp:cNvSpPr/>
      </dsp:nvSpPr>
      <dsp:spPr>
        <a:xfrm>
          <a:off x="4576" y="455328"/>
          <a:ext cx="2201167" cy="4726271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Decision to set up coal-fired power plant near the Sundarban </a:t>
          </a:r>
        </a:p>
        <a:p>
          <a:pPr lvl="0" algn="ctr" defTabSz="800100" rtl="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without EIA -Environment and  approval of key custodian ,Forest Department  </a:t>
          </a:r>
          <a:endParaRPr lang="en-US" sz="1800" b="0" kern="1200" dirty="0"/>
        </a:p>
      </dsp:txBody>
      <dsp:txXfrm>
        <a:off x="4576" y="455328"/>
        <a:ext cx="2201167" cy="4726271"/>
      </dsp:txXfrm>
    </dsp:sp>
    <dsp:sp modelId="{5BC8290B-EE26-4E65-8DC7-8625FF643B13}">
      <dsp:nvSpPr>
        <dsp:cNvPr id="0" name=""/>
        <dsp:cNvSpPr/>
      </dsp:nvSpPr>
      <dsp:spPr>
        <a:xfrm>
          <a:off x="2315802" y="455328"/>
          <a:ext cx="2201167" cy="4726271"/>
        </a:xfrm>
        <a:prstGeom prst="round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Degradation will reduce the role as carbon storage and bio-shield and Weakened capacity to trap land sediments</a:t>
          </a:r>
          <a:endParaRPr lang="en-US" sz="2000" kern="1200" dirty="0"/>
        </a:p>
      </dsp:txBody>
      <dsp:txXfrm>
        <a:off x="2315802" y="455328"/>
        <a:ext cx="2201167" cy="4726271"/>
      </dsp:txXfrm>
    </dsp:sp>
    <dsp:sp modelId="{AA25DA74-39F5-42C6-8168-99D287EE3AE0}">
      <dsp:nvSpPr>
        <dsp:cNvPr id="0" name=""/>
        <dsp:cNvSpPr/>
      </dsp:nvSpPr>
      <dsp:spPr>
        <a:xfrm>
          <a:off x="4627029" y="988728"/>
          <a:ext cx="2201167" cy="3659471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Illegal logging particularly the</a:t>
          </a:r>
          <a:r>
            <a:rPr lang="en-US" sz="1900" b="1" i="1" kern="1200" dirty="0" smtClean="0"/>
            <a:t> </a:t>
          </a:r>
          <a:r>
            <a:rPr lang="en-US" sz="1900" b="1" i="1" kern="1200" dirty="0" err="1" smtClean="0"/>
            <a:t>Sundary</a:t>
          </a:r>
          <a:r>
            <a:rPr lang="en-US" sz="1900" b="1" i="1" kern="1200" dirty="0" smtClean="0"/>
            <a:t> tree - </a:t>
          </a:r>
          <a:r>
            <a:rPr lang="en-US" sz="1900" kern="1200" dirty="0" smtClean="0"/>
            <a:t>worth $0.7 ml/year caused by emphasize on revenue collection</a:t>
          </a:r>
          <a:endParaRPr lang="en-US" sz="1900" kern="1200" dirty="0"/>
        </a:p>
      </dsp:txBody>
      <dsp:txXfrm>
        <a:off x="4627029" y="988728"/>
        <a:ext cx="2201167" cy="3659471"/>
      </dsp:txXfrm>
    </dsp:sp>
    <dsp:sp modelId="{BF2EAC29-5BC7-4EAD-964F-B249F74B7D53}">
      <dsp:nvSpPr>
        <dsp:cNvPr id="0" name=""/>
        <dsp:cNvSpPr/>
      </dsp:nvSpPr>
      <dsp:spPr>
        <a:xfrm>
          <a:off x="6938255" y="150528"/>
          <a:ext cx="2201167" cy="533587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</a:rPr>
            <a:t>World largest Mangrove forest,   </a:t>
          </a:r>
          <a:r>
            <a:rPr lang="en-US" sz="2400" b="1" i="1" kern="1200" dirty="0" err="1" smtClean="0">
              <a:solidFill>
                <a:srgbClr val="C00000"/>
              </a:solidFill>
            </a:rPr>
            <a:t>Ramsar</a:t>
          </a:r>
          <a:r>
            <a:rPr lang="en-US" sz="2400" b="1" i="1" kern="1200" dirty="0" smtClean="0">
              <a:solidFill>
                <a:srgbClr val="C00000"/>
              </a:solidFill>
            </a:rPr>
            <a:t> </a:t>
          </a:r>
          <a:r>
            <a:rPr lang="en-US" sz="2400" b="1" kern="1200" dirty="0" smtClean="0">
              <a:solidFill>
                <a:srgbClr val="C00000"/>
              </a:solidFill>
            </a:rPr>
            <a:t>and UNESCO heritage sit</a:t>
          </a:r>
          <a:r>
            <a:rPr lang="en-US" sz="2400" b="1" i="1" kern="1200" dirty="0" smtClean="0">
              <a:solidFill>
                <a:srgbClr val="C00000"/>
              </a:solidFill>
            </a:rPr>
            <a:t>e  Sundarban</a:t>
          </a:r>
          <a:r>
            <a:rPr lang="en-US" sz="2400" b="1" kern="1200" dirty="0" smtClean="0">
              <a:solidFill>
                <a:srgbClr val="C00000"/>
              </a:solidFill>
            </a:rPr>
            <a:t> in peril</a:t>
          </a:r>
          <a:endParaRPr lang="en-US" sz="2400" b="1" kern="1200" dirty="0">
            <a:solidFill>
              <a:srgbClr val="C00000"/>
            </a:solidFill>
          </a:endParaRPr>
        </a:p>
      </dsp:txBody>
      <dsp:txXfrm>
        <a:off x="6938255" y="150528"/>
        <a:ext cx="2201167" cy="5335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0.31148</cdr:x>
      <cdr:y>0.84314</cdr:y>
    </cdr:from>
    <cdr:to>
      <cdr:x>0.72058</cdr:x>
      <cdr:y>0.9162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3276600"/>
          <a:ext cx="1901579" cy="2839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Book Antiqu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Book Antiqu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Book Antiqu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Book Antiqu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Book Antiqu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Book Antiqu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Book Antiqu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Book Antiqu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(Up to 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September, 2012</a:t>
          </a:r>
          <a:r>
            <a:rPr lang="en-US" sz="1800" b="1" dirty="0">
              <a:latin typeface="Times New Roman" pitchFamily="18" charset="0"/>
              <a:cs typeface="Times New Roman" pitchFamily="18" charset="0"/>
            </a:rPr>
            <a:t>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29AF742-F46E-45FE-8F76-2BBC09D2A194}" type="datetimeFigureOut">
              <a:rPr lang="en-US"/>
              <a:pPr/>
              <a:t>13/02/13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FB09750-8919-4BB8-8093-4E43A260A1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188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D3A956B-4157-4B77-B5E2-81189492F8FB}" type="datetimeFigureOut">
              <a:rPr lang="en-US"/>
              <a:pPr/>
              <a:t>13/02/13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F1E2588-CD59-4594-AF8A-F3654515E1B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2058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6C82F-392D-4FB9-B8C6-93C1763466D9}" type="slidenum">
              <a:rPr lang="en-CA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09329-43F4-4FC1-8A7F-0551FF5B78B8}" type="slidenum">
              <a:rPr lang="en-CA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07A5B-AC67-4288-A360-7525217C80E5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0ED1-6735-4771-9C6B-9DBF969A475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43738-D446-4D7A-B944-6C36F7347FA8}" type="slidenum">
              <a:rPr lang="en-US" smtClean="0"/>
              <a:pPr/>
              <a:t>20</a:t>
            </a:fld>
            <a:endParaRPr lang="x-none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5438458" y="694817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A86EC5-64D8-45BD-84D7-39FB0562ECED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1C887E-9992-461F-A6EC-54A9345C6E02}" type="datetime1">
              <a:rPr lang="en-US" smtClean="0"/>
              <a:pPr/>
              <a:t>13/02/13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r>
              <a:rPr lang="en-US" smtClean="0"/>
              <a:t>@Copyright to M. Zakir Hossain Khan, Research Fellow. TI-Bangladesh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DDD006-8485-4314-AD23-A3A4C9A858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B7BD-DC48-4011-8B40-08651E98D074}" type="datetime1">
              <a:rPr lang="en-US" smtClean="0"/>
              <a:pPr/>
              <a:t>13/02/13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@Copyright to M. Zakir Hossain Khan, Research Fellow. TI-Bangladesh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AE317-612A-4C4B-84FD-786FB72365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1EFD-388B-4916-BC24-B57AFFF6E414}" type="datetime1">
              <a:rPr lang="en-US" smtClean="0"/>
              <a:pPr/>
              <a:t>13/02/13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@Copyright to M. Zakir Hossain Khan, Research Fellow. TI-Bangladesh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2EE3D-DD14-41AA-8079-46F863725D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8E05-BBD6-48F7-A4CC-1D8DD3BA2413}" type="datetime1">
              <a:rPr lang="en-US" smtClean="0"/>
              <a:pPr/>
              <a:t>13/02/13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@Copyright to M. Zakir Hossain Khan, Research Fellow. TI-Bangladesh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387E5-B25D-4A2E-81D2-66925BE7D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74BF-3E00-4A09-B147-2D3B76BEA025}" type="datetime1">
              <a:rPr lang="en-US" smtClean="0"/>
              <a:pPr/>
              <a:t>13/02/13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@Copyright to M. Zakir Hossain Khan, Research Fellow. TI-Bangladesh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1732F-2F20-494D-9247-43014641FB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7922-8527-47CA-B9AB-2C86A6105509}" type="datetime1">
              <a:rPr lang="en-US" smtClean="0"/>
              <a:pPr/>
              <a:t>13/02/13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@Copyright to M. Zakir Hossain Khan, Research Fellow. TI-Bangladesh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5C17B-602A-43A7-8033-D5A032D8BF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7452-1E5D-45FA-B8F2-B6EDA1DECCC6}" type="datetime1">
              <a:rPr lang="en-US" smtClean="0"/>
              <a:pPr/>
              <a:t>13/02/13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@Copyright to M. Zakir Hossain Khan, Research Fellow. TI-Bangladesh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8FB67-812C-4F97-999D-B753BFB130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9A4A-5F61-41DF-981A-69E4C141E872}" type="datetime1">
              <a:rPr lang="en-US" smtClean="0"/>
              <a:pPr/>
              <a:t>13/02/13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@Copyright to M. Zakir Hossain Khan, Research Fellow. TI-Bangladesh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4AAE9-37EF-4994-80A7-69C7553BAD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FC21-A2C0-4E4B-AB72-C81ECFB48D5F}" type="datetime1">
              <a:rPr lang="en-US" smtClean="0"/>
              <a:pPr/>
              <a:t>13/02/13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@Copyright to M. Zakir Hossain Khan, Research Fellow. TI-Bangladesh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A3A39-025A-45DD-A592-333EA8F6E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DB6FA0E-9D9E-4B16-B970-1B8FC23EB9FE}" type="datetime1">
              <a:rPr lang="en-US" smtClean="0"/>
              <a:pPr/>
              <a:t>13/02/13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@Copyright to M. Zakir Hossain Khan, Research Fellow. TI-Bangladesh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1D979-A888-4D09-A47F-E7F766FF44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A4F67A-E9D9-4592-8C1B-11A7BC286A8A}" type="datetime1">
              <a:rPr lang="en-US" smtClean="0"/>
              <a:pPr/>
              <a:t>13/02/13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@Copyright to M. Zakir Hossain Khan, Research Fellow. TI-Bangladesh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F2CB6D-2D26-40A7-8331-DCAF66484F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6D3FDFB1-43CE-423D-B5AC-FB4694F614BF}" type="datetime1">
              <a:rPr lang="en-US" smtClean="0"/>
              <a:pPr/>
              <a:t>13/02/13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@Copyright to M. Zakir Hossain Khan, Research Fellow. TI-Bangladesh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73CA28-C9B5-4E64-89A7-9CEDF5D75D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hyperlink" Target="http://www.bwdb.gov.bd/images/stories/docs/december2011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package" Target="../embeddings/Document_Microsoft_Word1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1447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6C31"/>
                </a:solidFill>
              </a:rPr>
              <a:t>Effective climate finance governance</a:t>
            </a:r>
            <a:r>
              <a:rPr lang="en-US" sz="3600" dirty="0" smtClean="0">
                <a:solidFill>
                  <a:srgbClr val="002060"/>
                </a:solidFill>
              </a:rPr>
              <a:t>: Lessons learned from Bangladesh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352800"/>
            <a:ext cx="7696200" cy="1295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006C31"/>
                </a:solidFill>
              </a:rPr>
              <a:t>M. Zakir Hossain Khan </a:t>
            </a:r>
          </a:p>
          <a:p>
            <a:pPr algn="ctr" eaLnBrk="1" hangingPunct="1"/>
            <a:r>
              <a:rPr lang="en-US" sz="2400" b="1" dirty="0" smtClean="0">
                <a:solidFill>
                  <a:srgbClr val="002060"/>
                </a:solidFill>
              </a:rPr>
              <a:t>Coordinator</a:t>
            </a:r>
          </a:p>
          <a:p>
            <a:pPr algn="ctr" eaLnBrk="1" hangingPunct="1"/>
            <a:r>
              <a:rPr lang="en-US" sz="2400" b="1" dirty="0" smtClean="0">
                <a:solidFill>
                  <a:srgbClr val="002060"/>
                </a:solidFill>
              </a:rPr>
              <a:t>Climate Finance Governance Project, TIB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57671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C31"/>
                </a:solidFill>
                <a:latin typeface="+mn-lt"/>
              </a:rPr>
              <a:t>December  6 2012</a:t>
            </a:r>
            <a:endParaRPr lang="en-US" sz="2800" b="1" dirty="0">
              <a:solidFill>
                <a:srgbClr val="006C31"/>
              </a:solidFill>
              <a:latin typeface="+mn-lt"/>
            </a:endParaRPr>
          </a:p>
        </p:txBody>
      </p:sp>
      <p:pic>
        <p:nvPicPr>
          <p:cNvPr id="5" name="Picture 4" descr="E:\TIB office document\TIB-Path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8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1085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Challenges to Effectiveness of Climate Finance in Bangladesh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9323696"/>
              </p:ext>
            </p:extLst>
          </p:nvPr>
        </p:nvGraphicFramePr>
        <p:xfrm>
          <a:off x="19050" y="1143000"/>
          <a:ext cx="9144000" cy="62103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019800"/>
            <a:ext cx="8763000" cy="76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solidFill>
                  <a:srgbClr val="006600"/>
                </a:solidFill>
              </a:rPr>
              <a:t>Sumon</a:t>
            </a:r>
            <a:r>
              <a:rPr lang="en-US" sz="2400" b="1" dirty="0" smtClean="0">
                <a:solidFill>
                  <a:srgbClr val="006600"/>
                </a:solidFill>
              </a:rPr>
              <a:t>/Age 20</a:t>
            </a:r>
            <a:r>
              <a:rPr lang="en-US" sz="1800" b="1" dirty="0" smtClean="0">
                <a:solidFill>
                  <a:srgbClr val="006666"/>
                </a:solidFill>
              </a:rPr>
              <a:t>           </a:t>
            </a:r>
            <a:r>
              <a:rPr lang="en-US" sz="2800" b="1" i="1" dirty="0" smtClean="0">
                <a:solidFill>
                  <a:srgbClr val="006666"/>
                </a:solidFill>
              </a:rPr>
              <a:t>Challenge: </a:t>
            </a:r>
            <a:r>
              <a:rPr lang="en-US" sz="2400" b="1" dirty="0" smtClean="0">
                <a:solidFill>
                  <a:srgbClr val="FF0000"/>
                </a:solidFill>
              </a:rPr>
              <a:t>Coalition of corruption</a:t>
            </a:r>
            <a:endParaRPr lang="en-US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76600" y="2362200"/>
            <a:ext cx="2909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C3300"/>
                </a:solidFill>
              </a:rPr>
              <a:t>Remember how to </a:t>
            </a:r>
          </a:p>
          <a:p>
            <a:r>
              <a:rPr lang="en-US" sz="2400" b="1" i="1" dirty="0">
                <a:solidFill>
                  <a:srgbClr val="CC3300"/>
                </a:solidFill>
              </a:rPr>
              <a:t>spell “honesty”?</a:t>
            </a:r>
            <a:endParaRPr lang="x-none" sz="2400" b="1" i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Overall Challenges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to effective CFG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424449"/>
              </p:ext>
            </p:extLst>
          </p:nvPr>
        </p:nvGraphicFramePr>
        <p:xfrm>
          <a:off x="304800" y="914400"/>
          <a:ext cx="8610600" cy="55927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Overall Challenges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to effective CFG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533400" y="2209800"/>
          <a:ext cx="8001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488668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Source: http://www.bwdb.gov.bd/images/stories/docs/december2011.pdf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838200"/>
            <a:ext cx="86106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Weak accountability -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poor progress in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BCCTF funded projects for Water Development Board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400" y="1247775"/>
            <a:ext cx="42672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33CC"/>
                </a:solidFill>
              </a:rPr>
              <a:t>Challenge:</a:t>
            </a:r>
          </a:p>
          <a:p>
            <a:r>
              <a:rPr lang="en-US" sz="3600" b="1">
                <a:solidFill>
                  <a:srgbClr val="006600"/>
                </a:solidFill>
              </a:rPr>
              <a:t>Climate Fund -</a:t>
            </a:r>
          </a:p>
          <a:p>
            <a:r>
              <a:rPr lang="en-US" sz="3200" b="1" i="1">
                <a:solidFill>
                  <a:srgbClr val="FF0000"/>
                </a:solidFill>
              </a:rPr>
              <a:t>Who may get what?</a:t>
            </a:r>
            <a:endParaRPr lang="x-none" sz="3200" b="1" i="1">
              <a:solidFill>
                <a:srgbClr val="FF0000"/>
              </a:solidFill>
            </a:endParaRPr>
          </a:p>
        </p:txBody>
      </p:sp>
      <p:pic>
        <p:nvPicPr>
          <p:cNvPr id="11268" name="Picture 4" descr="TIB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257800"/>
            <a:ext cx="23050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0" y="685800"/>
          <a:ext cx="7010400" cy="2819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733800"/>
            <a:ext cx="3507545" cy="26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488668"/>
            <a:ext cx="3521144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Project site with reserve forest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53000" y="3657600"/>
            <a:ext cx="3536040" cy="264786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4953000" y="6211669"/>
            <a:ext cx="365760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Approved design without forest  site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Challenges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 Implementation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Climate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Funded Project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1219200"/>
            <a:ext cx="1524000" cy="16511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  <a:ea typeface="Calibri"/>
                <a:cs typeface="Times New Roman" pitchFamily="18" charset="0"/>
              </a:rPr>
              <a:t>$ 2.9 million has been bad investment </a:t>
            </a:r>
            <a:endParaRPr lang="en-US" sz="2000" b="1" dirty="0">
              <a:solidFill>
                <a:schemeClr val="bg1"/>
              </a:solidFill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914400"/>
          <a:ext cx="4648200" cy="5715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2600" b="1" dirty="0" smtClean="0">
                <a:solidFill>
                  <a:srgbClr val="C00000"/>
                </a:solidFill>
                <a:latin typeface="+mj-lt"/>
              </a:rPr>
              <a:t>Climate public investment</a:t>
            </a:r>
          </a:p>
          <a:p>
            <a:pPr lvl="0" algn="ctr"/>
            <a:r>
              <a:rPr lang="en-US" sz="2600" b="1" dirty="0" smtClean="0">
                <a:solidFill>
                  <a:srgbClr val="C00000"/>
                </a:solidFill>
                <a:latin typeface="+mj-lt"/>
              </a:rPr>
              <a:t>Supply-driven </a:t>
            </a:r>
            <a:r>
              <a:rPr lang="en-US" sz="2600" b="1" dirty="0" smtClean="0">
                <a:solidFill>
                  <a:srgbClr val="006C31"/>
                </a:solidFill>
                <a:latin typeface="+mj-lt"/>
              </a:rPr>
              <a:t>design for Cyclone Resilient Houses</a:t>
            </a:r>
            <a:endParaRPr lang="en-US" sz="2600" b="1" dirty="0" smtClean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Picture 3" descr="Z:\Zhkhan\DSC0008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24400" y="1066800"/>
            <a:ext cx="4127881" cy="4464499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4876800" y="5486400"/>
            <a:ext cx="3962400" cy="10156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Features: </a:t>
            </a:r>
            <a:r>
              <a:rPr lang="en-US" sz="1600" dirty="0" smtClean="0">
                <a:cs typeface="Times New Roman" pitchFamily="18" charset="0"/>
              </a:rPr>
              <a:t>Size of shelter is 15'-12, </a:t>
            </a:r>
          </a:p>
          <a:p>
            <a:pPr algn="ctr">
              <a:lnSpc>
                <a:spcPct val="125000"/>
              </a:lnSpc>
            </a:pPr>
            <a:r>
              <a:rPr lang="en-US" sz="1600" dirty="0" smtClean="0">
                <a:cs typeface="Times New Roman" pitchFamily="18" charset="0"/>
              </a:rPr>
              <a:t>Basement and floor, 4 RCC pillar and concrete roof.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DSCN0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4052888" cy="2805113"/>
          </a:xfrm>
          <a:prstGeom prst="rect">
            <a:avLst/>
          </a:prstGeom>
          <a:noFill/>
        </p:spPr>
      </p:pic>
      <p:pic>
        <p:nvPicPr>
          <p:cNvPr id="60420" name="Picture 6" descr="t0pl_2mgr8"/>
          <p:cNvPicPr>
            <a:picLocks noChangeAspect="1" noChangeArrowheads="1"/>
          </p:cNvPicPr>
          <p:nvPr/>
        </p:nvPicPr>
        <p:blipFill>
          <a:blip r:embed="rId3" cstate="print"/>
          <a:srcRect t="16376"/>
          <a:stretch>
            <a:fillRect/>
          </a:stretch>
        </p:blipFill>
        <p:spPr bwMode="auto">
          <a:xfrm>
            <a:off x="2430463" y="3783013"/>
            <a:ext cx="45466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2698750" y="4095750"/>
            <a:ext cx="1447800" cy="284163"/>
          </a:xfrm>
          <a:prstGeom prst="rect">
            <a:avLst/>
          </a:prstGeom>
          <a:solidFill>
            <a:srgbClr val="33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No afforestation</a:t>
            </a:r>
          </a:p>
        </p:txBody>
      </p:sp>
      <p:sp>
        <p:nvSpPr>
          <p:cNvPr id="60422" name="Text Box 9"/>
          <p:cNvSpPr txBox="1">
            <a:spLocks noChangeArrowheads="1"/>
          </p:cNvSpPr>
          <p:nvPr/>
        </p:nvSpPr>
        <p:spPr bwMode="auto">
          <a:xfrm>
            <a:off x="4756150" y="5184775"/>
            <a:ext cx="1676400" cy="274638"/>
          </a:xfrm>
          <a:prstGeom prst="rect">
            <a:avLst/>
          </a:prstGeom>
          <a:solidFill>
            <a:srgbClr val="3333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600 m Afforestation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95567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chemeClr val="bg1"/>
                </a:solidFill>
              </a:rPr>
              <a:t>Afforestation</a:t>
            </a:r>
            <a:r>
              <a:rPr lang="en-US" sz="2800" b="1" dirty="0">
                <a:solidFill>
                  <a:schemeClr val="bg1"/>
                </a:solidFill>
              </a:rPr>
              <a:t> width of 600m </a:t>
            </a:r>
            <a:r>
              <a:rPr lang="en-US" sz="2800" b="1" dirty="0" smtClean="0">
                <a:solidFill>
                  <a:schemeClr val="bg1"/>
                </a:solidFill>
              </a:rPr>
              <a:t>reduces </a:t>
            </a:r>
            <a:r>
              <a:rPr lang="en-US" sz="2800" b="1" dirty="0">
                <a:solidFill>
                  <a:schemeClr val="bg1"/>
                </a:solidFill>
              </a:rPr>
              <a:t>the Surge Level by 50cm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4130675" y="4387850"/>
            <a:ext cx="195263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H="1" flipV="1">
            <a:off x="4500563" y="4941888"/>
            <a:ext cx="287337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609600" y="1371600"/>
            <a:ext cx="5715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b="1" dirty="0">
                <a:solidFill>
                  <a:srgbClr val="002060"/>
                </a:solidFill>
                <a:latin typeface="+mn-lt"/>
              </a:rPr>
              <a:t>Political economy of corruption - politics as investment  </a:t>
            </a:r>
          </a:p>
          <a:p>
            <a:endParaRPr lang="en-US" sz="2400" b="1" dirty="0">
              <a:solidFill>
                <a:srgbClr val="002060"/>
              </a:solidFill>
              <a:latin typeface="+mn-lt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Weak institutions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2060"/>
              </a:solidFill>
              <a:latin typeface="+mn-lt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Enforcement 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deficit</a:t>
            </a:r>
            <a:endParaRPr lang="x-none" sz="2400" b="1" dirty="0">
              <a:solidFill>
                <a:srgbClr val="002060"/>
              </a:solidFill>
              <a:latin typeface="+mn-lt"/>
            </a:endParaRPr>
          </a:p>
          <a:p>
            <a:endParaRPr lang="x-none" sz="2400" b="1" dirty="0" smtClean="0">
              <a:solidFill>
                <a:srgbClr val="0033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550" y="52685"/>
            <a:ext cx="182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Challenge: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3586919"/>
              </p:ext>
            </p:extLst>
          </p:nvPr>
        </p:nvGraphicFramePr>
        <p:xfrm>
          <a:off x="0" y="1221072"/>
          <a:ext cx="9144000" cy="563692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C31"/>
                </a:solidFill>
                <a:latin typeface="+mj-lt"/>
              </a:rPr>
              <a:t>Policy Prioritization- Climate Resilience or towards Climate Vulnerability?</a:t>
            </a:r>
            <a:endParaRPr lang="en-US" sz="3200" b="1" dirty="0">
              <a:solidFill>
                <a:srgbClr val="006C31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rgbClr val="002060"/>
                </a:solidFill>
              </a:rPr>
              <a:t>Overview on Climate Governance Integrity Program  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4864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40000"/>
              </a:lnSpc>
              <a:buFont typeface="Wingdings" pitchFamily="2" charset="2"/>
              <a:buChar char="q"/>
            </a:pPr>
            <a:r>
              <a:rPr lang="en-GB" sz="2000" b="1" dirty="0" smtClean="0"/>
              <a:t>The Climate Governance  Integrity Programme monitors and promote accountability, integrity and transparency in climate finance at the national and international level. </a:t>
            </a:r>
            <a:endParaRPr lang="en-GB" sz="2000" b="1" dirty="0"/>
          </a:p>
          <a:p>
            <a:pPr marL="342900" indent="-342900">
              <a:lnSpc>
                <a:spcPct val="140000"/>
              </a:lnSpc>
              <a:buFont typeface="Wingdings" pitchFamily="2" charset="2"/>
              <a:buChar char="q"/>
            </a:pPr>
            <a:r>
              <a:rPr lang="en-GB" sz="2000" b="1" dirty="0" smtClean="0"/>
              <a:t>9 TI National Chapters: </a:t>
            </a:r>
            <a:r>
              <a:rPr lang="en-GB" sz="2000" dirty="0" smtClean="0"/>
              <a:t>Peru, Mexico, Dominican Republic, Bangladesh, Vietnam, Kenya, the Maldives and PNG</a:t>
            </a:r>
          </a:p>
          <a:p>
            <a:pPr marL="342900" indent="-342900">
              <a:lnSpc>
                <a:spcPct val="140000"/>
              </a:lnSpc>
              <a:buFont typeface="Wingdings" pitchFamily="2" charset="2"/>
              <a:buChar char="q"/>
            </a:pPr>
            <a:r>
              <a:rPr lang="en-GB" sz="2000" b="1" dirty="0" smtClean="0"/>
              <a:t>Climate </a:t>
            </a:r>
            <a:r>
              <a:rPr lang="en-GB" sz="2000" b="1" dirty="0"/>
              <a:t>Governance Integrity Research </a:t>
            </a:r>
          </a:p>
          <a:p>
            <a:pPr lvl="1">
              <a:lnSpc>
                <a:spcPct val="140000"/>
              </a:lnSpc>
            </a:pPr>
            <a:r>
              <a:rPr lang="en-GB" sz="2000" dirty="0" smtClean="0"/>
              <a:t>Mapping </a:t>
            </a:r>
            <a:r>
              <a:rPr lang="en-GB" sz="2000" dirty="0"/>
              <a:t>and assessment of key multilateral Funds, (GEF, CIFs, UN-REDD/FCPF and Adaptation Fund</a:t>
            </a:r>
            <a:r>
              <a:rPr lang="en-GB" sz="2000" dirty="0" smtClean="0"/>
              <a:t>)</a:t>
            </a:r>
            <a:endParaRPr lang="en-GB" sz="2000" dirty="0"/>
          </a:p>
          <a:p>
            <a:pPr lvl="1">
              <a:lnSpc>
                <a:spcPct val="140000"/>
              </a:lnSpc>
            </a:pPr>
            <a:r>
              <a:rPr lang="en-GB" sz="2000" dirty="0" smtClean="0"/>
              <a:t>Mapping </a:t>
            </a:r>
            <a:r>
              <a:rPr lang="en-GB" sz="2000" dirty="0"/>
              <a:t>of climate finance flows and chains of accountability at the national level </a:t>
            </a:r>
            <a:endParaRPr lang="en-GB" sz="2000" dirty="0" smtClean="0"/>
          </a:p>
          <a:p>
            <a:pPr lvl="1">
              <a:lnSpc>
                <a:spcPct val="140000"/>
              </a:lnSpc>
            </a:pPr>
            <a:r>
              <a:rPr lang="en-GB" sz="2000" dirty="0" smtClean="0"/>
              <a:t>Assessment </a:t>
            </a:r>
            <a:r>
              <a:rPr lang="en-GB" sz="2000" dirty="0"/>
              <a:t>of key institutions </a:t>
            </a:r>
            <a:r>
              <a:rPr lang="en-US" sz="2000" dirty="0"/>
              <a:t>in terms of Transparency, Accountability; and Integrity</a:t>
            </a:r>
            <a:endParaRPr lang="en-GB" sz="2000" dirty="0"/>
          </a:p>
          <a:p>
            <a:pPr marL="0" indent="0">
              <a:lnSpc>
                <a:spcPct val="140000"/>
              </a:lnSpc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26639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0650" y="188913"/>
            <a:ext cx="8915400" cy="5791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Opportunities: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Parliamentary Oversight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Presence of champions within institutions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Citizen’s Voice &amp; Accountability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0033CC"/>
                </a:solidFill>
              </a:rPr>
              <a:t>Strong CSO demand for :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Political will – without fear or favor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Making corruption punishable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Strengthening the institutions</a:t>
            </a:r>
          </a:p>
          <a:p>
            <a:pPr lvl="1" eaLnBrk="1" hangingPunct="1">
              <a:lnSpc>
                <a:spcPct val="150000"/>
              </a:lnSpc>
              <a:buFontTx/>
              <a:buNone/>
              <a:defRPr/>
            </a:pPr>
            <a:r>
              <a:rPr lang="en-US" sz="3000" b="1" dirty="0" smtClean="0">
                <a:solidFill>
                  <a:srgbClr val="0033CC"/>
                </a:solidFill>
              </a:rPr>
              <a:t>Awareness, demand, inclusion, participation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GB" b="1" dirty="0" smtClean="0">
                <a:solidFill>
                  <a:srgbClr val="006600"/>
                </a:solidFill>
              </a:rPr>
              <a:t>Forums &amp; channels for voice &amp; accountability engaging the people, especially the youth – local/national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3000" b="1" dirty="0" smtClean="0">
              <a:solidFill>
                <a:srgbClr val="FF0000"/>
              </a:solidFill>
            </a:endParaRPr>
          </a:p>
        </p:txBody>
      </p:sp>
      <p:pic>
        <p:nvPicPr>
          <p:cNvPr id="16387" name="Picture 3" descr="TIB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88913"/>
            <a:ext cx="180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40457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 descr="TIB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5900"/>
            <a:ext cx="23352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905000" y="2362200"/>
            <a:ext cx="533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</a:rPr>
              <a:t>Thank you</a:t>
            </a:r>
            <a:endParaRPr lang="en-US" sz="2800" dirty="0"/>
          </a:p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zhkhan@ti-bangladesh.org</a:t>
            </a:r>
            <a:endParaRPr lang="en-US" sz="2800" b="1" dirty="0">
              <a:solidFill>
                <a:schemeClr val="accent2"/>
              </a:solidFill>
            </a:endParaRPr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www.ti-bangladesh.org</a:t>
            </a:r>
            <a:endParaRPr lang="x-none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pPr marL="400050" indent="-400050">
              <a:lnSpc>
                <a:spcPct val="150000"/>
              </a:lnSpc>
              <a:spcBef>
                <a:spcPct val="5000"/>
              </a:spcBef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“the state parties should protect the climate system </a:t>
            </a:r>
            <a:r>
              <a:rPr lang="en-US" sz="2000" i="1" dirty="0" smtClean="0">
                <a:solidFill>
                  <a:srgbClr val="006C31"/>
                </a:solidFill>
                <a:cs typeface="Times New Roman" pitchFamily="18" charset="0"/>
              </a:rPr>
              <a:t>on the basis of equity and in accordance with their common but differentiated responsibilities</a:t>
            </a:r>
            <a:r>
              <a:rPr lang="en-US" sz="2000" dirty="0" smtClean="0">
                <a:solidFill>
                  <a:srgbClr val="006C31"/>
                </a:solidFill>
                <a:cs typeface="Times New Roman" pitchFamily="18" charset="0"/>
              </a:rPr>
              <a:t>” </a:t>
            </a:r>
            <a:r>
              <a:rPr lang="en-US" sz="2000" dirty="0" smtClean="0">
                <a:cs typeface="Times New Roman" pitchFamily="18" charset="0"/>
              </a:rPr>
              <a:t>- Article 3, UNFCCC; Clause 1, Copenhagen Accord</a:t>
            </a:r>
          </a:p>
          <a:p>
            <a:pPr marL="400050" indent="-400050">
              <a:lnSpc>
                <a:spcPct val="150000"/>
              </a:lnSpc>
              <a:spcBef>
                <a:spcPct val="5000"/>
              </a:spcBef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Kyoto protocol  (1997, effective from 2005) – Market based source of fund for “Adaptation fund” through CDM- </a:t>
            </a:r>
            <a:r>
              <a:rPr lang="en-US" sz="2000" dirty="0" smtClean="0"/>
              <a:t>Bali Action Plan in 2007</a:t>
            </a:r>
            <a:endParaRPr lang="en-US" sz="2000" dirty="0" smtClean="0">
              <a:cs typeface="Times New Roman" pitchFamily="18" charset="0"/>
            </a:endParaRPr>
          </a:p>
          <a:p>
            <a:pPr marL="400050" indent="-400050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Special Climate Change Fund and the Least Developed Countries Fund under Marrakesh Accords in 2001</a:t>
            </a:r>
          </a:p>
          <a:p>
            <a:pPr marL="400050" lvl="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Joint commit. of Annex 1 countries – </a:t>
            </a:r>
            <a:r>
              <a:rPr lang="en-US" sz="2000" dirty="0" smtClean="0">
                <a:ea typeface="MS Mincho" pitchFamily="49" charset="-128"/>
                <a:cs typeface="Times New Roman" pitchFamily="18" charset="0"/>
              </a:rPr>
              <a:t>US$30 </a:t>
            </a:r>
            <a:r>
              <a:rPr lang="en-US" sz="2000" dirty="0" err="1" smtClean="0">
                <a:ea typeface="MS Mincho" pitchFamily="49" charset="-128"/>
                <a:cs typeface="Times New Roman" pitchFamily="18" charset="0"/>
              </a:rPr>
              <a:t>bl</a:t>
            </a:r>
            <a:r>
              <a:rPr lang="en-US" sz="2000" dirty="0" smtClean="0">
                <a:ea typeface="MS Mincho" pitchFamily="49" charset="-128"/>
                <a:cs typeface="Times New Roman" pitchFamily="18" charset="0"/>
              </a:rPr>
              <a:t> as FSF (2010-2012)&amp; </a:t>
            </a:r>
            <a:r>
              <a:rPr lang="en-US" sz="2000" dirty="0" smtClean="0">
                <a:cs typeface="Times New Roman" pitchFamily="18" charset="0"/>
              </a:rPr>
              <a:t>USD 100 </a:t>
            </a:r>
            <a:r>
              <a:rPr lang="en-US" sz="2000" dirty="0" err="1" smtClean="0">
                <a:cs typeface="Times New Roman" pitchFamily="18" charset="0"/>
              </a:rPr>
              <a:t>bln</a:t>
            </a:r>
            <a:r>
              <a:rPr lang="en-US" sz="2000" dirty="0" smtClean="0">
                <a:cs typeface="Times New Roman" pitchFamily="18" charset="0"/>
              </a:rPr>
              <a:t>/year by 2020 – </a:t>
            </a: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Sec.8, COP15 Accord</a:t>
            </a:r>
            <a:r>
              <a:rPr lang="en-US" sz="2000" dirty="0" smtClean="0">
                <a:ea typeface="MS Mincho" pitchFamily="49" charset="-128"/>
                <a:cs typeface="Times New Roman" pitchFamily="18" charset="0"/>
              </a:rPr>
              <a:t>; 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en-US" sz="2000" dirty="0" smtClean="0">
                <a:ea typeface="MS Mincho" pitchFamily="49" charset="-128"/>
                <a:cs typeface="Times New Roman" pitchFamily="18" charset="0"/>
              </a:rPr>
              <a:t>Under </a:t>
            </a:r>
            <a:r>
              <a:rPr lang="en-US" sz="2000" dirty="0" smtClean="0">
                <a:latin typeface="Trebuchet MS" pitchFamily="34" charset="0"/>
                <a:ea typeface="MS Mincho" pitchFamily="49" charset="-128"/>
                <a:cs typeface="Times New Roman" pitchFamily="18" charset="0"/>
              </a:rPr>
              <a:t>Cancun Agreement, established</a:t>
            </a:r>
            <a:r>
              <a:rPr lang="en-US" sz="2000" dirty="0" smtClean="0">
                <a:ea typeface="MS Mincho" pitchFamily="49" charset="-128"/>
                <a:cs typeface="Times New Roman" pitchFamily="18" charset="0"/>
              </a:rPr>
              <a:t> Green Climate Fund in 2010; 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b="1" dirty="0" smtClean="0">
                <a:solidFill>
                  <a:srgbClr val="002060"/>
                </a:solidFill>
                <a:ea typeface="MS Mincho" pitchFamily="49" charset="-128"/>
                <a:cs typeface="Times New Roman" pitchFamily="18" charset="0"/>
              </a:rPr>
              <a:t>Key principle </a:t>
            </a:r>
          </a:p>
          <a:p>
            <a:pPr marL="400050" indent="-4000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6C31"/>
                </a:solidFill>
                <a:ea typeface="MS Mincho" pitchFamily="49" charset="-128"/>
                <a:cs typeface="Times New Roman" pitchFamily="18" charset="0"/>
              </a:rPr>
              <a:t>Adequate</a:t>
            </a:r>
            <a:r>
              <a:rPr lang="en-US" sz="2000" dirty="0" smtClean="0">
                <a:solidFill>
                  <a:srgbClr val="006C31"/>
                </a:solidFill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000" dirty="0" smtClean="0">
                <a:ea typeface="MS Mincho" pitchFamily="49" charset="-128"/>
                <a:cs typeface="Times New Roman" pitchFamily="18" charset="0"/>
              </a:rPr>
              <a:t>and </a:t>
            </a:r>
            <a:r>
              <a:rPr lang="en-US" sz="2000" b="1" dirty="0" smtClean="0">
                <a:solidFill>
                  <a:srgbClr val="006C31"/>
                </a:solidFill>
                <a:ea typeface="MS Mincho" pitchFamily="49" charset="-128"/>
                <a:cs typeface="Times New Roman" pitchFamily="18" charset="0"/>
              </a:rPr>
              <a:t>Predictable</a:t>
            </a:r>
            <a:r>
              <a:rPr lang="en-US" sz="2000" dirty="0" smtClean="0">
                <a:solidFill>
                  <a:srgbClr val="006C31"/>
                </a:solidFill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6C31"/>
                </a:solidFill>
                <a:ea typeface="MS Mincho" pitchFamily="49" charset="-128"/>
                <a:cs typeface="Times New Roman" pitchFamily="18" charset="0"/>
              </a:rPr>
              <a:t>Public funding </a:t>
            </a:r>
            <a:r>
              <a:rPr lang="en-US" sz="2000" dirty="0" smtClean="0">
                <a:ea typeface="MS Mincho" pitchFamily="49" charset="-128"/>
                <a:cs typeface="Times New Roman" pitchFamily="18" charset="0"/>
              </a:rPr>
              <a:t>which should be </a:t>
            </a:r>
            <a:r>
              <a:rPr lang="en-US" sz="2000" b="1" dirty="0" smtClean="0">
                <a:solidFill>
                  <a:srgbClr val="006C31"/>
                </a:solidFill>
                <a:ea typeface="MS Mincho" pitchFamily="49" charset="-128"/>
                <a:cs typeface="Times New Roman" pitchFamily="18" charset="0"/>
              </a:rPr>
              <a:t>‘new/ innovative’ and ‘additional’ </a:t>
            </a:r>
            <a:r>
              <a:rPr lang="en-US" sz="2000" dirty="0" smtClean="0">
                <a:ea typeface="MS Mincho" pitchFamily="49" charset="-128"/>
                <a:cs typeface="Times New Roman" pitchFamily="18" charset="0"/>
              </a:rPr>
              <a:t>under polluters’ pay principle; </a:t>
            </a:r>
            <a:endParaRPr lang="en-US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400050" indent="-400050" fontAlgn="base"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38200" indent="-838200" algn="ctr" eaLnBrk="1" hangingPunct="1"/>
            <a:r>
              <a:rPr lang="en-US" sz="3200" dirty="0" smtClean="0">
                <a:solidFill>
                  <a:srgbClr val="006C31"/>
                </a:solidFill>
                <a:latin typeface="Arial" pitchFamily="34" charset="0"/>
              </a:rPr>
              <a:t>Climate Finance: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3200" dirty="0" smtClean="0">
                <a:solidFill>
                  <a:srgbClr val="006C31"/>
                </a:solidFill>
                <a:latin typeface="Arial" pitchFamily="34" charset="0"/>
              </a:rPr>
              <a:t>Global Initiatives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382000" cy="1066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Climate Finance: How it works…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193539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752600"/>
            <a:ext cx="8229600" cy="1103313"/>
          </a:xfrm>
          <a:solidFill>
            <a:srgbClr val="C0C0C0"/>
          </a:solidFill>
          <a:ln w="12700">
            <a:solidFill>
              <a:srgbClr val="000000"/>
            </a:solidFill>
          </a:ln>
        </p:spPr>
        <p:txBody>
          <a:bodyPr tIns="36000" bIns="10800"/>
          <a:lstStyle/>
          <a:p>
            <a:pPr>
              <a:buNone/>
            </a:pPr>
            <a:r>
              <a:rPr lang="en-US" sz="2400" dirty="0" smtClean="0"/>
              <a:t>OECD Countries: Japan, US, UK, Germany, Norway, France, Netherlands, Spain, Canada, Australia, NZ…</a:t>
            </a:r>
            <a:endParaRPr lang="en-GB" sz="2400" dirty="0" smtClean="0"/>
          </a:p>
        </p:txBody>
      </p:sp>
      <p:sp>
        <p:nvSpPr>
          <p:cNvPr id="193540" name="Rectangle 4"/>
          <p:cNvSpPr>
            <a:spLocks/>
          </p:cNvSpPr>
          <p:nvPr/>
        </p:nvSpPr>
        <p:spPr bwMode="auto">
          <a:xfrm>
            <a:off x="2133600" y="5867400"/>
            <a:ext cx="4419600" cy="5334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300"/>
              </a:spcBef>
              <a:buClr>
                <a:srgbClr val="EB641B"/>
              </a:buClr>
              <a:buFont typeface="Georgia" pitchFamily="18" charset="0"/>
              <a:buNone/>
            </a:pPr>
            <a:r>
              <a:rPr lang="en-US" sz="2800" b="0" dirty="0">
                <a:latin typeface="Calibri" pitchFamily="34" charset="0"/>
              </a:rPr>
              <a:t>Developing Countries (All)</a:t>
            </a:r>
            <a:endParaRPr lang="en-GB" sz="2800" b="0" dirty="0">
              <a:latin typeface="Calibri" pitchFamily="34" charset="0"/>
            </a:endParaRP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2819400" y="3886200"/>
            <a:ext cx="2660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Climate Justice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Polluter Pays Principle</a:t>
            </a:r>
            <a:endParaRPr lang="en-GB" dirty="0"/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5257800" y="3505200"/>
            <a:ext cx="3689350" cy="2027238"/>
          </a:xfrm>
          <a:prstGeom prst="rect">
            <a:avLst/>
          </a:prstGeom>
          <a:solidFill>
            <a:srgbClr val="9AFCA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/>
              <a:t>Adaptation Fund</a:t>
            </a:r>
          </a:p>
          <a:p>
            <a:r>
              <a:rPr lang="en-US" b="0"/>
              <a:t>Special Climate Change Fund</a:t>
            </a:r>
          </a:p>
          <a:p>
            <a:r>
              <a:rPr lang="en-US" b="0"/>
              <a:t>Least Developed Countries Fund</a:t>
            </a:r>
          </a:p>
          <a:p>
            <a:r>
              <a:rPr lang="en-US" b="0"/>
              <a:t>REDD + (UNDP/UNEP) +FCPF</a:t>
            </a:r>
          </a:p>
          <a:p>
            <a:r>
              <a:rPr lang="en-US" b="0"/>
              <a:t>Climate Investment Funds (MDBs)</a:t>
            </a:r>
          </a:p>
          <a:p>
            <a:r>
              <a:rPr lang="en-US" b="0"/>
              <a:t>Green Climate Fund</a:t>
            </a:r>
          </a:p>
          <a:p>
            <a:r>
              <a:rPr lang="en-US" b="0"/>
              <a:t>Clean Development Mechanism</a:t>
            </a:r>
            <a:endParaRPr lang="en-GB" b="0"/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auto">
          <a:xfrm>
            <a:off x="7086600" y="2895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546" name="Line 10"/>
          <p:cNvSpPr>
            <a:spLocks noChangeShapeType="1"/>
          </p:cNvSpPr>
          <p:nvPr/>
        </p:nvSpPr>
        <p:spPr bwMode="auto">
          <a:xfrm flipH="1">
            <a:off x="6553200" y="55626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7315200" y="5715000"/>
            <a:ext cx="1514475" cy="65087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MIE: UNDP, </a:t>
            </a:r>
          </a:p>
          <a:p>
            <a:r>
              <a:rPr lang="en-US"/>
              <a:t>UNEP, MDB</a:t>
            </a:r>
            <a:endParaRPr lang="en-GB"/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6858000" y="6248400"/>
            <a:ext cx="574675" cy="37623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NIE</a:t>
            </a:r>
            <a:endParaRPr lang="en-GB" dirty="0"/>
          </a:p>
        </p:txBody>
      </p:sp>
      <p:sp>
        <p:nvSpPr>
          <p:cNvPr id="193549" name="Line 13"/>
          <p:cNvSpPr>
            <a:spLocks noChangeShapeType="1"/>
          </p:cNvSpPr>
          <p:nvPr/>
        </p:nvSpPr>
        <p:spPr bwMode="auto">
          <a:xfrm>
            <a:off x="2819400" y="29718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762000" y="3810000"/>
            <a:ext cx="1514475" cy="65087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MIE: UNDP, </a:t>
            </a:r>
          </a:p>
          <a:p>
            <a:r>
              <a:rPr lang="en-US" dirty="0"/>
              <a:t>UNEP, MDB</a:t>
            </a:r>
            <a:endParaRPr lang="en-GB" dirty="0"/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990600" y="4572000"/>
            <a:ext cx="1095375" cy="37623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NIE: GIZ</a:t>
            </a:r>
            <a:endParaRPr lang="en-GB"/>
          </a:p>
        </p:txBody>
      </p:sp>
      <p:sp>
        <p:nvSpPr>
          <p:cNvPr id="193553" name="Text Box 17"/>
          <p:cNvSpPr txBox="1">
            <a:spLocks noChangeArrowheads="1"/>
          </p:cNvSpPr>
          <p:nvPr/>
        </p:nvSpPr>
        <p:spPr bwMode="auto">
          <a:xfrm>
            <a:off x="212725" y="5522913"/>
            <a:ext cx="1158875" cy="650875"/>
          </a:xfrm>
          <a:prstGeom prst="rect">
            <a:avLst/>
          </a:prstGeom>
          <a:solidFill>
            <a:srgbClr val="9AFCA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National </a:t>
            </a:r>
          </a:p>
          <a:p>
            <a:r>
              <a:rPr lang="en-US"/>
              <a:t>Budgets</a:t>
            </a:r>
            <a:endParaRPr lang="en-GB"/>
          </a:p>
        </p:txBody>
      </p: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762000" y="6216650"/>
            <a:ext cx="904875" cy="376238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BRICS</a:t>
            </a:r>
            <a:endParaRPr lang="en-GB"/>
          </a:p>
        </p:txBody>
      </p:sp>
      <p:cxnSp>
        <p:nvCxnSpPr>
          <p:cNvPr id="193556" name="AutoShape 20"/>
          <p:cNvCxnSpPr>
            <a:cxnSpLocks noChangeShapeType="1"/>
            <a:stCxn id="193553" idx="3"/>
            <a:endCxn id="193540" idx="1"/>
          </p:cNvCxnSpPr>
          <p:nvPr/>
        </p:nvCxnSpPr>
        <p:spPr bwMode="auto">
          <a:xfrm>
            <a:off x="1371600" y="5848350"/>
            <a:ext cx="762000" cy="285750"/>
          </a:xfrm>
          <a:prstGeom prst="curvedConnector3">
            <a:avLst>
              <a:gd name="adj1" fmla="val 50000"/>
            </a:avLst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3561" name="AutoShape 25"/>
          <p:cNvCxnSpPr>
            <a:cxnSpLocks noChangeShapeType="1"/>
            <a:stCxn id="193554" idx="2"/>
          </p:cNvCxnSpPr>
          <p:nvPr/>
        </p:nvCxnSpPr>
        <p:spPr bwMode="auto">
          <a:xfrm rot="5400000" flipH="1" flipV="1">
            <a:off x="1597025" y="5903913"/>
            <a:ext cx="306388" cy="1071562"/>
          </a:xfrm>
          <a:prstGeom prst="curvedConnector4">
            <a:avLst>
              <a:gd name="adj1" fmla="val -74093"/>
              <a:gd name="adj2" fmla="val 71111"/>
            </a:avLst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3562" name="Text Box 26"/>
          <p:cNvSpPr txBox="1">
            <a:spLocks noChangeArrowheads="1"/>
          </p:cNvSpPr>
          <p:nvPr/>
        </p:nvSpPr>
        <p:spPr bwMode="auto">
          <a:xfrm>
            <a:off x="3048000" y="3124200"/>
            <a:ext cx="1158875" cy="650875"/>
          </a:xfrm>
          <a:prstGeom prst="rect">
            <a:avLst/>
          </a:prstGeom>
          <a:solidFill>
            <a:srgbClr val="9AFCA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Bilateral </a:t>
            </a:r>
          </a:p>
          <a:p>
            <a:r>
              <a:rPr lang="en-US"/>
              <a:t>Funding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935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animBg="1"/>
      <p:bldP spid="193540" grpId="0" animBg="1"/>
      <p:bldP spid="193541" grpId="0"/>
      <p:bldP spid="193541" grpId="1"/>
      <p:bldP spid="193543" grpId="0" build="allAtOnce" animBg="1"/>
      <p:bldP spid="193544" grpId="0" animBg="1"/>
      <p:bldP spid="193546" grpId="0" animBg="1"/>
      <p:bldP spid="193547" grpId="0" animBg="1"/>
      <p:bldP spid="193548" grpId="0" animBg="1"/>
      <p:bldP spid="193549" grpId="0" animBg="1"/>
      <p:bldP spid="193551" grpId="0" animBg="1"/>
      <p:bldP spid="193552" grpId="0" animBg="1"/>
      <p:bldP spid="193553" grpId="0" animBg="1"/>
      <p:bldP spid="193554" grpId="0" animBg="1"/>
      <p:bldP spid="1935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0" y="609600"/>
          <a:ext cx="9144000" cy="6064250"/>
        </p:xfrm>
        <a:graphic>
          <a:graphicData uri="http://schemas.openxmlformats.org/presentationml/2006/ole">
            <p:oleObj spid="_x0000_s1034" name="Document" r:id="rId3" imgW="9956800" imgH="6629400" progId="Word.Document.12">
              <p:embed/>
            </p:oleObj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55908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Major Actors of Climate Finance in Bangladesh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68432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National Climate Finance in Bangladesh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680103"/>
              </p:ext>
            </p:extLst>
          </p:nvPr>
        </p:nvGraphicFramePr>
        <p:xfrm>
          <a:off x="228600" y="6858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2990860"/>
              </p:ext>
            </p:extLst>
          </p:nvPr>
        </p:nvGraphicFramePr>
        <p:xfrm>
          <a:off x="1" y="5257800"/>
          <a:ext cx="9144000" cy="1922182"/>
        </p:xfrm>
        <a:graphic>
          <a:graphicData uri="http://schemas.openxmlformats.org/drawingml/2006/table">
            <a:tbl>
              <a:tblPr/>
              <a:tblGrid>
                <a:gridCol w="4364183"/>
                <a:gridCol w="3049871"/>
                <a:gridCol w="1729946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Types of Fund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Fund Provider 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Nature of Funding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D"/>
                    </a:solidFill>
                  </a:tcPr>
                </a:tc>
              </a:tr>
              <a:tr h="17263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Bangladesh Climate Change Trust Fund (BCCTF)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Bangladesh Government 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Grant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CE4"/>
                    </a:solidFill>
                  </a:tcPr>
                </a:tc>
              </a:tr>
              <a:tr h="35551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Bangladesh Climate Change Resilience Fund (BCCRF)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Multi Donor Trust Fund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Grant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99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Pilot Program on Climate Resilience (PPCR)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Climate Investment Fund (CIF)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Grant &amp; Loan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8488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Funding distribution from the BCCTF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CE328"/>
                </a:solidFill>
                <a:latin typeface="+mn-lt"/>
              </a:rPr>
              <a:t> almost 1/4 of funds allocated by BCCTF for low carbon development</a:t>
            </a:r>
            <a:endParaRPr lang="en-US" sz="2000" b="1" dirty="0">
              <a:solidFill>
                <a:srgbClr val="FCE328"/>
              </a:solidFill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6404919"/>
              </p:ext>
            </p:extLst>
          </p:nvPr>
        </p:nvGraphicFramePr>
        <p:xfrm>
          <a:off x="457200" y="1219201"/>
          <a:ext cx="8077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00348"/>
            <a:ext cx="7848600" cy="51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457200"/>
            <a:ext cx="838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Bangladesh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>
                <a:solidFill>
                  <a:srgbClr val="002060"/>
                </a:solidFill>
              </a:rPr>
              <a:t>Myanmar and Honduras have been identified to be the most affected in 20-year </a:t>
            </a:r>
            <a:r>
              <a:rPr lang="en-US" sz="2000" b="1" dirty="0" smtClean="0">
                <a:solidFill>
                  <a:srgbClr val="002060"/>
                </a:solidFill>
              </a:rPr>
              <a:t>period </a:t>
            </a:r>
            <a:r>
              <a:rPr lang="en-US" sz="2000" b="1" dirty="0" smtClean="0">
                <a:solidFill>
                  <a:srgbClr val="C00000"/>
                </a:solidFill>
              </a:rPr>
              <a:t>- </a:t>
            </a:r>
            <a:r>
              <a:rPr lang="en-US" sz="2000" b="1" dirty="0" smtClean="0"/>
              <a:t>Global Climate Risk Index 2012,  </a:t>
            </a:r>
            <a:r>
              <a:rPr lang="en-US" sz="2000" b="1" dirty="0" err="1" smtClean="0"/>
              <a:t>Germanwatch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Recent Vulnerability:  </a:t>
            </a:r>
            <a:r>
              <a:rPr lang="en-US" sz="2800" b="1" dirty="0" smtClean="0">
                <a:solidFill>
                  <a:srgbClr val="006C31"/>
                </a:solidFill>
                <a:latin typeface="+mj-lt"/>
                <a:cs typeface="Times New Roman" pitchFamily="18" charset="0"/>
              </a:rPr>
              <a:t>Unaddressed in BCCSAP</a:t>
            </a:r>
            <a:endParaRPr lang="en-US" sz="2800" b="1" dirty="0">
              <a:solidFill>
                <a:srgbClr val="006C3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594581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Breakthrough in Climate Finance Regime in  Bangladesh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0203097"/>
              </p:ext>
            </p:extLst>
          </p:nvPr>
        </p:nvGraphicFramePr>
        <p:xfrm>
          <a:off x="0" y="857250"/>
          <a:ext cx="9144000" cy="60007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3187</TotalTime>
  <Words>1204</Words>
  <Application>Microsoft Macintosh PowerPoint</Application>
  <PresentationFormat>Présentation à l'écran (4:3)</PresentationFormat>
  <Paragraphs>154</Paragraphs>
  <Slides>21</Slides>
  <Notes>5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Concourse</vt:lpstr>
      <vt:lpstr>Document</vt:lpstr>
      <vt:lpstr>Effective climate finance governance: Lessons learned from Bangladesh</vt:lpstr>
      <vt:lpstr>Overview on Climate Governance Integrity Program  </vt:lpstr>
      <vt:lpstr>Climate Finance: Global Initiatives </vt:lpstr>
      <vt:lpstr>Climate Finance: How it works…</vt:lpstr>
      <vt:lpstr>Diapositive 5</vt:lpstr>
      <vt:lpstr>National Climate Finance in Bangladesh</vt:lpstr>
      <vt:lpstr>Diapositive 7</vt:lpstr>
      <vt:lpstr>Diapositive 8</vt:lpstr>
      <vt:lpstr>Breakthrough in Climate Finance Regime in  Bangladesh</vt:lpstr>
      <vt:lpstr>Challenges to Effectiveness of Climate Finance in Bangladesh</vt:lpstr>
      <vt:lpstr>Diapositive 11</vt:lpstr>
      <vt:lpstr>Overall Challenges to effective CFG </vt:lpstr>
      <vt:lpstr>Overall Challenges to effective CFG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Transparency International Bangladesh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Equity, Integrity and Governance Risks:  Policy Options for Bangladesh</dc:title>
  <dc:creator>Administrator</dc:creator>
  <cp:lastModifiedBy>Georgios Andriotis</cp:lastModifiedBy>
  <cp:revision>305</cp:revision>
  <cp:lastPrinted>1601-01-01T00:00:00Z</cp:lastPrinted>
  <dcterms:created xsi:type="dcterms:W3CDTF">2013-02-13T14:41:28Z</dcterms:created>
  <dcterms:modified xsi:type="dcterms:W3CDTF">2013-02-13T14:59:07Z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