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5EE6DE-0C95-41E0-958F-47F4FC22046B}" type="datetimeFigureOut">
              <a:rPr lang="en-US" smtClean="0"/>
              <a:pPr/>
              <a:t>10/25/2016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B67E6A-0B72-4811-9E75-EC245F08D3A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9B47991-73AC-4F36-ACA8-E4CCD2733E4A}" type="slidenum">
              <a:rPr lang="en-US" smtClean="0"/>
              <a:pPr/>
              <a:t>10</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CE9183-EC79-433F-A69B-BB50835F46D4}" type="datetimeFigureOut">
              <a:rPr lang="en-US" smtClean="0"/>
              <a:pPr/>
              <a:t>10/25/2016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36A47B-161C-4036-9CFF-8C48A67A52E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E9183-EC79-433F-A69B-BB50835F46D4}" type="datetimeFigureOut">
              <a:rPr lang="en-US" smtClean="0"/>
              <a:pPr/>
              <a:t>10/25/2016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36A47B-161C-4036-9CFF-8C48A67A52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r>
              <a:rPr lang="en-US" dirty="0" smtClean="0">
                <a:latin typeface="Calibri" pitchFamily="34" charset="0"/>
              </a:rPr>
              <a:t>By</a:t>
            </a:r>
          </a:p>
          <a:p>
            <a:r>
              <a:rPr lang="en-US" dirty="0" err="1" smtClean="0">
                <a:latin typeface="Calibri" pitchFamily="34" charset="0"/>
              </a:rPr>
              <a:t>Dr.Kirit</a:t>
            </a:r>
            <a:r>
              <a:rPr lang="en-US" dirty="0" smtClean="0">
                <a:latin typeface="Calibri" pitchFamily="34" charset="0"/>
              </a:rPr>
              <a:t> </a:t>
            </a:r>
            <a:r>
              <a:rPr lang="en-US" dirty="0" err="1" smtClean="0">
                <a:latin typeface="Calibri" pitchFamily="34" charset="0"/>
              </a:rPr>
              <a:t>Shelat</a:t>
            </a:r>
            <a:r>
              <a:rPr lang="en-US" dirty="0" smtClean="0">
                <a:latin typeface="Calibri" pitchFamily="34" charset="0"/>
              </a:rPr>
              <a:t>, I.A.S (</a:t>
            </a:r>
            <a:r>
              <a:rPr lang="en-US" dirty="0" err="1" smtClean="0">
                <a:latin typeface="Calibri" pitchFamily="34" charset="0"/>
              </a:rPr>
              <a:t>Retd</a:t>
            </a:r>
            <a:r>
              <a:rPr lang="en-US" dirty="0" smtClean="0">
                <a:latin typeface="Calibri" pitchFamily="34" charset="0"/>
              </a:rPr>
              <a:t>)</a:t>
            </a:r>
          </a:p>
          <a:p>
            <a:r>
              <a:rPr lang="en-US" dirty="0" smtClean="0">
                <a:latin typeface="Calibri" pitchFamily="34" charset="0"/>
              </a:rPr>
              <a:t>Executive Chairman-NCCSD</a:t>
            </a:r>
            <a:endParaRPr lang="en-IN" dirty="0">
              <a:latin typeface="Calibri" pitchFamily="34" charset="0"/>
            </a:endParaRPr>
          </a:p>
        </p:txBody>
      </p:sp>
      <p:sp>
        <p:nvSpPr>
          <p:cNvPr id="2" name="Slide Number Placeholder 1"/>
          <p:cNvSpPr>
            <a:spLocks noGrp="1"/>
          </p:cNvSpPr>
          <p:nvPr>
            <p:ph type="sldNum" sz="quarter" idx="12"/>
          </p:nvPr>
        </p:nvSpPr>
        <p:spPr/>
        <p:txBody>
          <a:bodyPr/>
          <a:lstStyle/>
          <a:p>
            <a:fld id="{7B0BD361-BBDE-4763-BC0A-9261A90693DF}" type="slidenum">
              <a:rPr lang="en-IN" smtClean="0"/>
              <a:pPr/>
              <a:t>1</a:t>
            </a:fld>
            <a:endParaRPr lang="en-IN"/>
          </a:p>
        </p:txBody>
      </p:sp>
      <p:sp>
        <p:nvSpPr>
          <p:cNvPr id="5" name="Title 4"/>
          <p:cNvSpPr>
            <a:spLocks noGrp="1"/>
          </p:cNvSpPr>
          <p:nvPr>
            <p:ph type="ctrTitle"/>
          </p:nvPr>
        </p:nvSpPr>
        <p:spPr/>
        <p:txBody>
          <a:bodyPr/>
          <a:lstStyle/>
          <a:p>
            <a:r>
              <a:rPr lang="en-US" dirty="0" smtClean="0"/>
              <a:t>“</a:t>
            </a:r>
            <a:r>
              <a:rPr lang="en-US" dirty="0" smtClean="0">
                <a:latin typeface="Calibri" pitchFamily="34" charset="0"/>
              </a:rPr>
              <a:t>Food, Water, Energy Nexus in arena of Climate Change</a:t>
            </a:r>
            <a:r>
              <a:rPr lang="en-US" dirty="0" smtClean="0"/>
              <a:t>”</a:t>
            </a:r>
            <a:endParaRPr lang="en-IN" dirty="0"/>
          </a:p>
        </p:txBody>
      </p:sp>
      <p:pic>
        <p:nvPicPr>
          <p:cNvPr id="7" name="Picture 2" descr="NCCSD"/>
          <p:cNvPicPr>
            <a:picLocks noChangeAspect="1" noChangeArrowheads="1"/>
          </p:cNvPicPr>
          <p:nvPr/>
        </p:nvPicPr>
        <p:blipFill>
          <a:blip r:embed="rId2" cstate="print">
            <a:clrChange>
              <a:clrFrom>
                <a:srgbClr val="FFFFFF"/>
              </a:clrFrom>
              <a:clrTo>
                <a:srgbClr val="FFFFFF">
                  <a:alpha val="0"/>
                </a:srgbClr>
              </a:clrTo>
            </a:clrChange>
          </a:blip>
          <a:srcRect l="5155" t="4762" r="3093" b="4762"/>
          <a:stretch>
            <a:fillRect/>
          </a:stretch>
        </p:blipFill>
        <p:spPr bwMode="auto">
          <a:xfrm>
            <a:off x="2843808" y="4509120"/>
            <a:ext cx="3240360" cy="1728192"/>
          </a:xfrm>
          <a:prstGeom prst="rect">
            <a:avLst/>
          </a:prstGeom>
          <a:noFill/>
          <a:ln w="0">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2"/>
          </p:nvPr>
        </p:nvSpPr>
        <p:spPr>
          <a:noFill/>
        </p:spPr>
        <p:txBody>
          <a:bodyPr/>
          <a:lstStyle/>
          <a:p>
            <a:fld id="{C704A14B-36C1-4D6F-B89B-B4EBF8793568}" type="slidenum">
              <a:rPr lang="en-US" smtClean="0"/>
              <a:pPr/>
              <a:t>10</a:t>
            </a:fld>
            <a:endParaRPr lang="en-US" smtClean="0"/>
          </a:p>
        </p:txBody>
      </p:sp>
      <p:sp>
        <p:nvSpPr>
          <p:cNvPr id="8" name="Rectangle 7"/>
          <p:cNvSpPr/>
          <p:nvPr/>
        </p:nvSpPr>
        <p:spPr>
          <a:xfrm>
            <a:off x="1475656" y="764704"/>
            <a:ext cx="6324600" cy="1446550"/>
          </a:xfrm>
          <a:prstGeom prst="rect">
            <a:avLst/>
          </a:prstGeom>
          <a:noFill/>
        </p:spPr>
        <p:txBody>
          <a:bodyPr wrap="square" lIns="91440" tIns="45720" rIns="91440" bIns="45720">
            <a:spAutoFit/>
          </a:bodyPr>
          <a:lstStyle/>
          <a:p>
            <a:pPr algn="ctr"/>
            <a:r>
              <a:rPr lang="en-US" sz="8800" b="1" i="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Bradley Hand ITC" pitchFamily="66" charset="0"/>
              </a:rPr>
              <a:t>Thank You</a:t>
            </a:r>
          </a:p>
        </p:txBody>
      </p:sp>
      <p:pic>
        <p:nvPicPr>
          <p:cNvPr id="9" name="Picture 2" descr="NCCSD"/>
          <p:cNvPicPr>
            <a:picLocks noChangeAspect="1" noChangeArrowheads="1"/>
          </p:cNvPicPr>
          <p:nvPr/>
        </p:nvPicPr>
        <p:blipFill>
          <a:blip r:embed="rId3" cstate="print">
            <a:clrChange>
              <a:clrFrom>
                <a:srgbClr val="FFFFFF"/>
              </a:clrFrom>
              <a:clrTo>
                <a:srgbClr val="FFFFFF">
                  <a:alpha val="0"/>
                </a:srgbClr>
              </a:clrTo>
            </a:clrChange>
          </a:blip>
          <a:srcRect l="5155" t="4762" r="3093" b="4762"/>
          <a:stretch>
            <a:fillRect/>
          </a:stretch>
        </p:blipFill>
        <p:spPr bwMode="auto">
          <a:xfrm>
            <a:off x="2267744" y="2204864"/>
            <a:ext cx="4724400" cy="2171704"/>
          </a:xfrm>
          <a:prstGeom prst="rect">
            <a:avLst/>
          </a:prstGeom>
          <a:noFill/>
          <a:ln w="0">
            <a:noFill/>
            <a:miter lim="800000"/>
            <a:headEnd/>
            <a:tailEnd/>
          </a:ln>
        </p:spPr>
      </p:pic>
      <p:sp>
        <p:nvSpPr>
          <p:cNvPr id="10" name="Rectangle 9"/>
          <p:cNvSpPr/>
          <p:nvPr/>
        </p:nvSpPr>
        <p:spPr>
          <a:xfrm>
            <a:off x="899592" y="4437112"/>
            <a:ext cx="7924800" cy="1600438"/>
          </a:xfrm>
          <a:prstGeom prst="rect">
            <a:avLst/>
          </a:prstGeom>
        </p:spPr>
        <p:txBody>
          <a:bodyPr wrap="square">
            <a:spAutoFit/>
          </a:bodyPr>
          <a:lstStyle/>
          <a:p>
            <a:pPr algn="ctr"/>
            <a:r>
              <a:rPr lang="en-US" sz="1400" b="1" dirty="0" smtClean="0">
                <a:solidFill>
                  <a:srgbClr val="0000FF"/>
                </a:solidFill>
                <a:latin typeface="Arial" charset="0"/>
                <a:cs typeface="Arial" charset="0"/>
              </a:rPr>
              <a:t>Dr. </a:t>
            </a:r>
            <a:r>
              <a:rPr lang="en-US" sz="1400" b="1" dirty="0" err="1" smtClean="0">
                <a:solidFill>
                  <a:srgbClr val="0000FF"/>
                </a:solidFill>
                <a:latin typeface="Arial" charset="0"/>
                <a:cs typeface="Arial" charset="0"/>
              </a:rPr>
              <a:t>Kirit</a:t>
            </a:r>
            <a:r>
              <a:rPr lang="en-US" sz="1400" b="1" dirty="0" smtClean="0">
                <a:solidFill>
                  <a:srgbClr val="0000FF"/>
                </a:solidFill>
                <a:latin typeface="Arial" charset="0"/>
                <a:cs typeface="Arial" charset="0"/>
              </a:rPr>
              <a:t> Shelat</a:t>
            </a:r>
          </a:p>
          <a:p>
            <a:pPr algn="ctr"/>
            <a:r>
              <a:rPr lang="en-US" sz="1400" b="1" dirty="0" smtClean="0">
                <a:solidFill>
                  <a:srgbClr val="0000FF"/>
                </a:solidFill>
                <a:latin typeface="Arial" charset="0"/>
                <a:cs typeface="Arial" charset="0"/>
              </a:rPr>
              <a:t>National Council for Climate Change, Sustainable Development </a:t>
            </a:r>
          </a:p>
          <a:p>
            <a:pPr algn="ctr"/>
            <a:r>
              <a:rPr lang="en-US" sz="1400" b="1" dirty="0" smtClean="0">
                <a:solidFill>
                  <a:srgbClr val="0000FF"/>
                </a:solidFill>
                <a:latin typeface="Arial" charset="0"/>
                <a:cs typeface="Arial" charset="0"/>
              </a:rPr>
              <a:t>and Public Leadership (NCCSD)</a:t>
            </a:r>
          </a:p>
          <a:p>
            <a:pPr algn="ctr"/>
            <a:r>
              <a:rPr lang="en-US" sz="1400" b="1" dirty="0" smtClean="0">
                <a:solidFill>
                  <a:srgbClr val="0000FF"/>
                </a:solidFill>
                <a:latin typeface="Arial" charset="0"/>
                <a:cs typeface="Arial" charset="0"/>
              </a:rPr>
              <a:t>Patel Block, </a:t>
            </a:r>
            <a:r>
              <a:rPr lang="en-US" sz="1400" b="1" dirty="0" err="1" smtClean="0">
                <a:solidFill>
                  <a:srgbClr val="0000FF"/>
                </a:solidFill>
                <a:latin typeface="Arial" charset="0"/>
                <a:cs typeface="Arial" charset="0"/>
              </a:rPr>
              <a:t>Rajdeep</a:t>
            </a:r>
            <a:r>
              <a:rPr lang="en-US" sz="1400" b="1" dirty="0" smtClean="0">
                <a:solidFill>
                  <a:srgbClr val="0000FF"/>
                </a:solidFill>
                <a:latin typeface="Arial" charset="0"/>
                <a:cs typeface="Arial" charset="0"/>
              </a:rPr>
              <a:t> Electronics Compound, Stadium Circle, </a:t>
            </a:r>
          </a:p>
          <a:p>
            <a:pPr algn="ctr"/>
            <a:r>
              <a:rPr lang="en-US" sz="1400" b="1" dirty="0" smtClean="0">
                <a:solidFill>
                  <a:srgbClr val="0000FF"/>
                </a:solidFill>
                <a:latin typeface="Arial" charset="0"/>
                <a:cs typeface="Arial" charset="0"/>
              </a:rPr>
              <a:t>Navrangpura, Ahmedabad – 380 014. Gujarat, INDIA.</a:t>
            </a:r>
          </a:p>
          <a:p>
            <a:pPr algn="ctr"/>
            <a:r>
              <a:rPr lang="en-US" sz="1400" b="1" dirty="0" smtClean="0">
                <a:solidFill>
                  <a:srgbClr val="0000FF"/>
                </a:solidFill>
                <a:latin typeface="Arial" charset="0"/>
                <a:cs typeface="Arial" charset="0"/>
              </a:rPr>
              <a:t>Phone: + 91 79-26421580 (Off) + 91 9904404393(M)</a:t>
            </a:r>
          </a:p>
          <a:p>
            <a:pPr algn="ctr"/>
            <a:r>
              <a:rPr lang="en-US" sz="1400" b="1" dirty="0" smtClean="0">
                <a:solidFill>
                  <a:srgbClr val="0000FF"/>
                </a:solidFill>
                <a:latin typeface="Arial" charset="0"/>
                <a:cs typeface="Arial" charset="0"/>
              </a:rPr>
              <a:t>Email: info@nccsdindia.org Website: www.nccsdindia.org </a:t>
            </a:r>
            <a:endParaRPr lang="en-US" sz="1400" b="1" dirty="0">
              <a:solidFill>
                <a:srgbClr val="0000FF"/>
              </a:solidFill>
              <a:latin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alibri" pitchFamily="34" charset="0"/>
              </a:rPr>
              <a:t>Energy:</a:t>
            </a:r>
            <a:r>
              <a:rPr lang="en-IN" dirty="0" smtClean="0">
                <a:latin typeface="Calibri" pitchFamily="34" charset="0"/>
              </a:rPr>
              <a:t/>
            </a:r>
            <a:br>
              <a:rPr lang="en-IN" dirty="0" smtClean="0">
                <a:latin typeface="Calibri" pitchFamily="34" charset="0"/>
              </a:rPr>
            </a:br>
            <a:endParaRPr lang="en-IN" dirty="0"/>
          </a:p>
        </p:txBody>
      </p:sp>
      <p:sp>
        <p:nvSpPr>
          <p:cNvPr id="4" name="Slide Number Placeholder 3"/>
          <p:cNvSpPr>
            <a:spLocks noGrp="1"/>
          </p:cNvSpPr>
          <p:nvPr>
            <p:ph type="sldNum" sz="quarter" idx="12"/>
          </p:nvPr>
        </p:nvSpPr>
        <p:spPr/>
        <p:txBody>
          <a:bodyPr/>
          <a:lstStyle/>
          <a:p>
            <a:fld id="{7B0BD361-BBDE-4763-BC0A-9261A90693DF}" type="slidenum">
              <a:rPr lang="en-IN" smtClean="0"/>
              <a:pPr/>
              <a:t>2</a:t>
            </a:fld>
            <a:endParaRPr lang="en-IN"/>
          </a:p>
        </p:txBody>
      </p:sp>
      <p:sp>
        <p:nvSpPr>
          <p:cNvPr id="3" name="Content Placeholder 2"/>
          <p:cNvSpPr>
            <a:spLocks noGrp="1"/>
          </p:cNvSpPr>
          <p:nvPr>
            <p:ph sz="quarter" idx="1"/>
          </p:nvPr>
        </p:nvSpPr>
        <p:spPr/>
        <p:txBody>
          <a:bodyPr>
            <a:normAutofit/>
          </a:bodyPr>
          <a:lstStyle/>
          <a:p>
            <a:pPr algn="just"/>
            <a:r>
              <a:rPr lang="en-US" sz="2000" dirty="0" smtClean="0">
                <a:latin typeface="Calibri" pitchFamily="34" charset="0"/>
              </a:rPr>
              <a:t>Gujarat Introduced took a bold approach to provide electricity to rural areas under </a:t>
            </a:r>
            <a:r>
              <a:rPr lang="en-US" sz="2000" dirty="0" err="1" smtClean="0">
                <a:latin typeface="Calibri" pitchFamily="34" charset="0"/>
              </a:rPr>
              <a:t>Jyotir</a:t>
            </a:r>
            <a:r>
              <a:rPr lang="en-US" sz="2000" dirty="0" smtClean="0">
                <a:latin typeface="Calibri" pitchFamily="34" charset="0"/>
              </a:rPr>
              <a:t> Gram </a:t>
            </a:r>
            <a:r>
              <a:rPr lang="en-US" sz="2000" dirty="0" err="1" smtClean="0">
                <a:latin typeface="Calibri" pitchFamily="34" charset="0"/>
              </a:rPr>
              <a:t>Yojana</a:t>
            </a:r>
            <a:r>
              <a:rPr lang="en-US" sz="2000" dirty="0" smtClean="0">
                <a:latin typeface="Calibri" pitchFamily="34" charset="0"/>
              </a:rPr>
              <a:t>.</a:t>
            </a:r>
            <a:endParaRPr lang="en-IN" sz="2000" dirty="0" smtClean="0">
              <a:latin typeface="Calibri" pitchFamily="34" charset="0"/>
            </a:endParaRPr>
          </a:p>
          <a:p>
            <a:pPr lvl="0" algn="just"/>
            <a:r>
              <a:rPr lang="en-US" sz="2000" dirty="0" smtClean="0">
                <a:latin typeface="Calibri" pitchFamily="34" charset="0"/>
              </a:rPr>
              <a:t>It provided three phase power for 24 hours in rural areas. It introduced normal electricity </a:t>
            </a:r>
            <a:r>
              <a:rPr lang="en-US" sz="2000" dirty="0" err="1" smtClean="0">
                <a:latin typeface="Calibri" pitchFamily="34" charset="0"/>
              </a:rPr>
              <a:t>terrif</a:t>
            </a:r>
            <a:r>
              <a:rPr lang="en-US" sz="2000" dirty="0" smtClean="0">
                <a:latin typeface="Calibri" pitchFamily="34" charset="0"/>
              </a:rPr>
              <a:t> for residential area of village. It continued subsidized electricity to agriculture for eight hours. It crated two different greed- one for residential area and another agriculture area. Hence now its entire village has 24 hours electricity. This has encouraged local processing of agriculture products and improved quality of village life and that of students who can study at night also and has also reduced migration.</a:t>
            </a:r>
            <a:endParaRPr lang="en-IN" sz="2000" dirty="0" smtClean="0">
              <a:latin typeface="Calibri" pitchFamily="34" charset="0"/>
            </a:endParaRPr>
          </a:p>
          <a:p>
            <a:pPr algn="just">
              <a:buNone/>
            </a:pP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Solar Pumps:</a:t>
            </a:r>
            <a:endParaRPr lang="en-IN" b="1" dirty="0"/>
          </a:p>
        </p:txBody>
      </p:sp>
      <p:sp>
        <p:nvSpPr>
          <p:cNvPr id="4" name="Slide Number Placeholder 3"/>
          <p:cNvSpPr>
            <a:spLocks noGrp="1"/>
          </p:cNvSpPr>
          <p:nvPr>
            <p:ph type="sldNum" sz="quarter" idx="12"/>
          </p:nvPr>
        </p:nvSpPr>
        <p:spPr/>
        <p:txBody>
          <a:bodyPr/>
          <a:lstStyle/>
          <a:p>
            <a:fld id="{7B0BD361-BBDE-4763-BC0A-9261A90693DF}" type="slidenum">
              <a:rPr lang="en-IN" smtClean="0"/>
              <a:pPr/>
              <a:t>3</a:t>
            </a:fld>
            <a:endParaRPr lang="en-IN"/>
          </a:p>
        </p:txBody>
      </p:sp>
      <p:sp>
        <p:nvSpPr>
          <p:cNvPr id="3" name="Content Placeholder 2"/>
          <p:cNvSpPr>
            <a:spLocks noGrp="1"/>
          </p:cNvSpPr>
          <p:nvPr>
            <p:ph sz="quarter" idx="1"/>
          </p:nvPr>
        </p:nvSpPr>
        <p:spPr/>
        <p:txBody>
          <a:bodyPr>
            <a:normAutofit/>
          </a:bodyPr>
          <a:lstStyle/>
          <a:p>
            <a:pPr lvl="0" algn="just">
              <a:buFont typeface="Wingdings" pitchFamily="2" charset="2"/>
              <a:buChar char="Ø"/>
            </a:pPr>
            <a:r>
              <a:rPr lang="en-US" sz="2200" dirty="0" smtClean="0">
                <a:latin typeface="Calibri" pitchFamily="34" charset="0"/>
              </a:rPr>
              <a:t> This is an innovative project who can study can evening and night to use solar energy in </a:t>
            </a:r>
            <a:r>
              <a:rPr lang="en-US" sz="2200" dirty="0" err="1" smtClean="0">
                <a:latin typeface="Calibri" pitchFamily="34" charset="0"/>
              </a:rPr>
              <a:t>Dhundi</a:t>
            </a:r>
            <a:r>
              <a:rPr lang="en-US" sz="2200" dirty="0" smtClean="0">
                <a:latin typeface="Calibri" pitchFamily="34" charset="0"/>
              </a:rPr>
              <a:t> village of Anand district –by Setting up </a:t>
            </a:r>
            <a:r>
              <a:rPr lang="en-US" sz="2200" dirty="0" err="1" smtClean="0">
                <a:latin typeface="Calibri" pitchFamily="34" charset="0"/>
              </a:rPr>
              <a:t>Dhundi</a:t>
            </a:r>
            <a:r>
              <a:rPr lang="en-US" sz="2200" dirty="0" smtClean="0">
                <a:latin typeface="Calibri" pitchFamily="34" charset="0"/>
              </a:rPr>
              <a:t> Solar Pump Irrigation Cooperative.</a:t>
            </a:r>
            <a:endParaRPr lang="en-IN" sz="2200" dirty="0" smtClean="0">
              <a:latin typeface="Calibri" pitchFamily="34" charset="0"/>
            </a:endParaRPr>
          </a:p>
          <a:p>
            <a:pPr lvl="4" algn="just"/>
            <a:r>
              <a:rPr lang="en-US" dirty="0" smtClean="0">
                <a:latin typeface="Calibri" pitchFamily="34" charset="0"/>
              </a:rPr>
              <a:t>Install solar pumps for pumping of water.</a:t>
            </a:r>
          </a:p>
          <a:p>
            <a:pPr lvl="4" algn="just"/>
            <a:r>
              <a:rPr lang="en-US" dirty="0" smtClean="0">
                <a:latin typeface="Calibri" pitchFamily="34" charset="0"/>
              </a:rPr>
              <a:t>Use solar panels for producing electricity.</a:t>
            </a:r>
            <a:endParaRPr lang="en-IN" dirty="0" smtClean="0">
              <a:latin typeface="Calibri" pitchFamily="34" charset="0"/>
            </a:endParaRPr>
          </a:p>
          <a:p>
            <a:pPr lvl="4" algn="just">
              <a:buNone/>
            </a:pPr>
            <a:r>
              <a:rPr lang="en-US" sz="2200" dirty="0" smtClean="0">
                <a:latin typeface="Calibri" pitchFamily="34" charset="0"/>
              </a:rPr>
              <a:t>   When pump is not used, panels are linked with local electrical greed and farmers are paid for electricity produced</a:t>
            </a:r>
            <a:r>
              <a:rPr lang="en-US" dirty="0" smtClean="0"/>
              <a:t>.</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B0BD361-BBDE-4763-BC0A-9261A90693DF}" type="slidenum">
              <a:rPr lang="en-IN" smtClean="0"/>
              <a:pPr/>
              <a:t>4</a:t>
            </a:fld>
            <a:endParaRPr lang="en-IN"/>
          </a:p>
        </p:txBody>
      </p:sp>
      <p:sp>
        <p:nvSpPr>
          <p:cNvPr id="3" name="Content Placeholder 2"/>
          <p:cNvSpPr>
            <a:spLocks noGrp="1"/>
          </p:cNvSpPr>
          <p:nvPr>
            <p:ph sz="quarter" idx="1"/>
          </p:nvPr>
        </p:nvSpPr>
        <p:spPr>
          <a:xfrm>
            <a:off x="914400" y="620688"/>
            <a:ext cx="7772400" cy="5399112"/>
          </a:xfrm>
        </p:spPr>
        <p:txBody>
          <a:bodyPr>
            <a:normAutofit/>
          </a:bodyPr>
          <a:lstStyle/>
          <a:p>
            <a:pPr algn="just"/>
            <a:r>
              <a:rPr lang="en-US" sz="2000" dirty="0" smtClean="0">
                <a:latin typeface="Calibri" pitchFamily="34" charset="0"/>
              </a:rPr>
              <a:t>This provide permanent source of Income (case study at </a:t>
            </a:r>
            <a:r>
              <a:rPr lang="en-US" sz="2000" dirty="0" err="1" smtClean="0">
                <a:latin typeface="Calibri" pitchFamily="34" charset="0"/>
              </a:rPr>
              <a:t>annexturs</a:t>
            </a:r>
            <a:r>
              <a:rPr lang="en-US" sz="2000" dirty="0" smtClean="0">
                <a:latin typeface="Calibri" pitchFamily="34" charset="0"/>
              </a:rPr>
              <a:t>) </a:t>
            </a:r>
            <a:endParaRPr lang="en-IN" sz="2000" dirty="0" smtClean="0">
              <a:latin typeface="Calibri" pitchFamily="34" charset="0"/>
            </a:endParaRPr>
          </a:p>
          <a:p>
            <a:pPr algn="just"/>
            <a:r>
              <a:rPr lang="en-US" sz="2000" dirty="0" smtClean="0">
                <a:latin typeface="Calibri" pitchFamily="34" charset="0"/>
              </a:rPr>
              <a:t>The most important point to keep in view that despite all above and a very strong Climate Resilient Agriculture developed under </a:t>
            </a:r>
            <a:r>
              <a:rPr lang="en-US" sz="2000" dirty="0" err="1" smtClean="0">
                <a:latin typeface="Calibri" pitchFamily="34" charset="0"/>
              </a:rPr>
              <a:t>Krishi</a:t>
            </a:r>
            <a:r>
              <a:rPr lang="en-US" sz="2000" dirty="0" smtClean="0">
                <a:latin typeface="Calibri" pitchFamily="34" charset="0"/>
              </a:rPr>
              <a:t> </a:t>
            </a:r>
            <a:r>
              <a:rPr lang="en-US" sz="2000" dirty="0" err="1" smtClean="0">
                <a:latin typeface="Calibri" pitchFamily="34" charset="0"/>
              </a:rPr>
              <a:t>Mahotsav</a:t>
            </a:r>
            <a:r>
              <a:rPr lang="en-US" sz="2000" dirty="0" smtClean="0">
                <a:latin typeface="Calibri" pitchFamily="34" charset="0"/>
              </a:rPr>
              <a:t> approach –in last two years-due to drought and adverse Climatic Condition which included heat wave , Frost , the food production in Gujarat had declined so has position of water in major dams which got dried up and many village were required to be provided drinking water by tankers .</a:t>
            </a:r>
            <a:endParaRPr lang="en-IN" sz="2000"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2780928"/>
            <a:ext cx="8229600" cy="1143000"/>
          </a:xfrm>
        </p:spPr>
        <p:txBody>
          <a:bodyPr>
            <a:normAutofit/>
          </a:bodyPr>
          <a:lstStyle/>
          <a:p>
            <a:pPr algn="ctr"/>
            <a:r>
              <a:rPr lang="en-US" dirty="0" smtClean="0"/>
              <a:t>Way </a:t>
            </a:r>
            <a:r>
              <a:rPr lang="en-US" dirty="0" smtClean="0">
                <a:latin typeface="Calibri" pitchFamily="34" charset="0"/>
              </a:rPr>
              <a:t>Forward</a:t>
            </a:r>
            <a:endParaRPr lang="en-IN" dirty="0">
              <a:latin typeface="Calibri" pitchFamily="34" charset="0"/>
            </a:endParaRPr>
          </a:p>
        </p:txBody>
      </p:sp>
      <p:sp>
        <p:nvSpPr>
          <p:cNvPr id="4" name="Slide Number Placeholder 3"/>
          <p:cNvSpPr>
            <a:spLocks noGrp="1"/>
          </p:cNvSpPr>
          <p:nvPr>
            <p:ph type="sldNum" sz="quarter" idx="12"/>
          </p:nvPr>
        </p:nvSpPr>
        <p:spPr/>
        <p:txBody>
          <a:bodyPr/>
          <a:lstStyle/>
          <a:p>
            <a:fld id="{7B0BD361-BBDE-4763-BC0A-9261A90693DF}" type="slidenum">
              <a:rPr lang="en-IN" smtClean="0"/>
              <a:pPr/>
              <a:t>5</a:t>
            </a:fld>
            <a:endParaRPr lang="en-IN"/>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B0BD361-BBDE-4763-BC0A-9261A90693DF}" type="slidenum">
              <a:rPr lang="en-IN" smtClean="0"/>
              <a:pPr/>
              <a:t>6</a:t>
            </a:fld>
            <a:endParaRPr lang="en-IN"/>
          </a:p>
        </p:txBody>
      </p:sp>
      <p:sp>
        <p:nvSpPr>
          <p:cNvPr id="7" name="Content Placeholder 6"/>
          <p:cNvSpPr>
            <a:spLocks noGrp="1"/>
          </p:cNvSpPr>
          <p:nvPr>
            <p:ph sz="quarter" idx="1"/>
          </p:nvPr>
        </p:nvSpPr>
        <p:spPr>
          <a:xfrm>
            <a:off x="214282" y="548680"/>
            <a:ext cx="8715436" cy="6309320"/>
          </a:xfrm>
        </p:spPr>
        <p:txBody>
          <a:bodyPr>
            <a:noAutofit/>
          </a:bodyPr>
          <a:lstStyle/>
          <a:p>
            <a:pPr algn="just"/>
            <a:r>
              <a:rPr lang="en-US" sz="1600" dirty="0" smtClean="0">
                <a:latin typeface="Calibri" pitchFamily="34" charset="0"/>
              </a:rPr>
              <a:t>With increasing adverse climate events and rapid urban development, new challenges are required to be addressed and ways focused to meet them. </a:t>
            </a:r>
            <a:endParaRPr lang="en-IN" sz="1600" dirty="0" smtClean="0">
              <a:latin typeface="Calibri" pitchFamily="34" charset="0"/>
            </a:endParaRPr>
          </a:p>
          <a:p>
            <a:pPr lvl="0" algn="just"/>
            <a:r>
              <a:rPr lang="en-US" sz="1600" b="1" dirty="0" smtClean="0">
                <a:latin typeface="Calibri" pitchFamily="34" charset="0"/>
              </a:rPr>
              <a:t>Add value to water:</a:t>
            </a:r>
            <a:r>
              <a:rPr lang="en-US" sz="1600" dirty="0" smtClean="0">
                <a:latin typeface="Calibri" pitchFamily="34" charset="0"/>
              </a:rPr>
              <a:t> Water is becoming very scares. It is the key requirement for Food Productivity hence how to make it as a commodity with value – price as of now both urbanities and farmers get it almost free.  </a:t>
            </a:r>
            <a:endParaRPr lang="en-IN" sz="1600" dirty="0" smtClean="0">
              <a:latin typeface="Calibri" pitchFamily="34" charset="0"/>
            </a:endParaRPr>
          </a:p>
          <a:p>
            <a:pPr lvl="0" algn="just"/>
            <a:r>
              <a:rPr lang="en-US" sz="1600" b="1" dirty="0" smtClean="0">
                <a:latin typeface="Calibri" pitchFamily="34" charset="0"/>
              </a:rPr>
              <a:t>Introduce compulsory water cycling in urban areas:</a:t>
            </a:r>
            <a:r>
              <a:rPr lang="en-US" sz="1600" dirty="0" smtClean="0">
                <a:latin typeface="Calibri" pitchFamily="34" charset="0"/>
              </a:rPr>
              <a:t> How to control new Urban Township – they consume huge underground and canal water resources? How to introduce compulsory recycling of water both in Urban – Rural areas and make it available irrigation. Where this is not feasible, can we have compulsory “Recharge of water?”</a:t>
            </a:r>
            <a:endParaRPr lang="en-IN" sz="1600" dirty="0" smtClean="0">
              <a:latin typeface="Calibri" pitchFamily="34" charset="0"/>
            </a:endParaRPr>
          </a:p>
          <a:p>
            <a:pPr lvl="0" algn="just"/>
            <a:r>
              <a:rPr lang="en-US" sz="1600" b="1" dirty="0" smtClean="0">
                <a:latin typeface="Calibri" pitchFamily="34" charset="0"/>
              </a:rPr>
              <a:t>Micro Irrigation:</a:t>
            </a:r>
            <a:r>
              <a:rPr lang="en-US" sz="1600" dirty="0" smtClean="0">
                <a:latin typeface="Calibri" pitchFamily="34" charset="0"/>
              </a:rPr>
              <a:t>  Make drip irrigation – a way of life in farming.  </a:t>
            </a:r>
            <a:endParaRPr lang="en-IN" sz="1600" dirty="0" smtClean="0">
              <a:latin typeface="Calibri" pitchFamily="34" charset="0"/>
            </a:endParaRPr>
          </a:p>
          <a:p>
            <a:pPr lvl="0" algn="just"/>
            <a:r>
              <a:rPr lang="en-US" sz="1600" dirty="0" smtClean="0">
                <a:latin typeface="Calibri" pitchFamily="34" charset="0"/>
              </a:rPr>
              <a:t>Can we decide to have ‘piped’ canals instead of current open system or replace it? Can we learn from Israel or from our own traditional water conservation system   like that of “step well or tunnels”? </a:t>
            </a:r>
            <a:endParaRPr lang="en-IN" sz="1600" dirty="0" smtClean="0">
              <a:latin typeface="Calibri" pitchFamily="34" charset="0"/>
            </a:endParaRPr>
          </a:p>
          <a:p>
            <a:pPr lvl="0" algn="just"/>
            <a:r>
              <a:rPr lang="en-US" sz="1600" b="1" dirty="0" smtClean="0">
                <a:latin typeface="Calibri" pitchFamily="34" charset="0"/>
              </a:rPr>
              <a:t>Safe Drinking Water:</a:t>
            </a:r>
            <a:r>
              <a:rPr lang="en-US" sz="1600" dirty="0" smtClean="0">
                <a:latin typeface="Calibri" pitchFamily="34" charset="0"/>
              </a:rPr>
              <a:t> How to ensure safe drinking water even in years of drought.</a:t>
            </a:r>
            <a:endParaRPr lang="en-IN" sz="1600" dirty="0" smtClean="0">
              <a:latin typeface="Calibri" pitchFamily="34" charset="0"/>
            </a:endParaRPr>
          </a:p>
          <a:p>
            <a:pPr lvl="0" algn="just"/>
            <a:r>
              <a:rPr lang="en-US" sz="1600" b="1" dirty="0" smtClean="0">
                <a:latin typeface="Calibri" pitchFamily="34" charset="0"/>
              </a:rPr>
              <a:t>Solar Energy:  </a:t>
            </a:r>
            <a:r>
              <a:rPr lang="en-US" sz="1600" dirty="0" smtClean="0">
                <a:latin typeface="Calibri" pitchFamily="34" charset="0"/>
              </a:rPr>
              <a:t>The pilot project at Anand Show the way. It was solar energy initially to pump water-but more to produce electricity which can be linked to local greed and farmers get paid first. The case Study is at </a:t>
            </a:r>
            <a:r>
              <a:rPr lang="en-US" sz="1600" dirty="0" err="1" smtClean="0">
                <a:latin typeface="Calibri" pitchFamily="34" charset="0"/>
              </a:rPr>
              <a:t>annexative</a:t>
            </a:r>
            <a:r>
              <a:rPr lang="en-US" sz="1600" dirty="0" smtClean="0">
                <a:latin typeface="Calibri" pitchFamily="34" charset="0"/>
              </a:rPr>
              <a:t>. This need to be replicated. </a:t>
            </a:r>
            <a:endParaRPr lang="en-IN" sz="1600" dirty="0" smtClean="0">
              <a:latin typeface="Calibri" pitchFamily="34" charset="0"/>
            </a:endParaRPr>
          </a:p>
          <a:p>
            <a:pPr lvl="0" algn="just"/>
            <a:r>
              <a:rPr lang="en-US" sz="1600" b="1" dirty="0" smtClean="0">
                <a:latin typeface="Calibri" pitchFamily="34" charset="0"/>
              </a:rPr>
              <a:t>Use Biodiversity – Salinity Resistant/loving crops and trees:</a:t>
            </a:r>
            <a:r>
              <a:rPr lang="en-US" sz="1600" dirty="0" smtClean="0">
                <a:latin typeface="Calibri" pitchFamily="34" charset="0"/>
              </a:rPr>
              <a:t> How to use bio-diversity, identify salinity resistance crops and propagate them.</a:t>
            </a:r>
            <a:endParaRPr lang="en-IN" sz="1600" dirty="0" smtClean="0">
              <a:latin typeface="Calibri" pitchFamily="34" charset="0"/>
            </a:endParaRPr>
          </a:p>
          <a:p>
            <a:pPr lvl="0" algn="just"/>
            <a:r>
              <a:rPr lang="en-US" sz="1600" b="1" dirty="0" smtClean="0">
                <a:latin typeface="Calibri" pitchFamily="34" charset="0"/>
              </a:rPr>
              <a:t>Village level water plan:</a:t>
            </a:r>
            <a:r>
              <a:rPr lang="en-US" sz="1600" dirty="0" smtClean="0">
                <a:latin typeface="Calibri" pitchFamily="34" charset="0"/>
              </a:rPr>
              <a:t> Can we introduce micro-level Water, Energy Agriculture production plan for every Village and Block.</a:t>
            </a:r>
            <a:endParaRPr lang="en-IN" sz="1600" dirty="0" smtClean="0">
              <a:latin typeface="Calibri" pitchFamily="34" charset="0"/>
            </a:endParaRPr>
          </a:p>
          <a:p>
            <a:pPr lvl="0" algn="just"/>
            <a:r>
              <a:rPr lang="en-US" sz="1600" b="1" dirty="0" smtClean="0">
                <a:latin typeface="Calibri" pitchFamily="34" charset="0"/>
              </a:rPr>
              <a:t>Flood </a:t>
            </a:r>
            <a:r>
              <a:rPr lang="en-US" sz="1600" b="1" dirty="0" err="1" smtClean="0">
                <a:latin typeface="Calibri" pitchFamily="34" charset="0"/>
              </a:rPr>
              <a:t>Prope</a:t>
            </a:r>
            <a:r>
              <a:rPr lang="en-US" sz="1600" b="1" dirty="0" smtClean="0">
                <a:latin typeface="Calibri" pitchFamily="34" charset="0"/>
              </a:rPr>
              <a:t> Area Development Policy:</a:t>
            </a:r>
            <a:r>
              <a:rPr lang="en-US" sz="1600" dirty="0" smtClean="0">
                <a:latin typeface="Calibri" pitchFamily="34" charset="0"/>
              </a:rPr>
              <a:t>  Every year we lose water in very many parts of our country, due to Flooding of rivers now even Fields.</a:t>
            </a:r>
            <a:endParaRPr lang="en-IN" sz="1600" dirty="0" smtClean="0">
              <a:latin typeface="Calibri" pitchFamily="34" charset="0"/>
            </a:endParaRPr>
          </a:p>
          <a:p>
            <a:pPr algn="just"/>
            <a:endParaRPr lang="en-IN" sz="1400"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2708920"/>
            <a:ext cx="8229600" cy="1143000"/>
          </a:xfrm>
        </p:spPr>
        <p:txBody>
          <a:bodyPr>
            <a:normAutofit/>
          </a:bodyPr>
          <a:lstStyle/>
          <a:p>
            <a:pPr algn="ctr"/>
            <a:r>
              <a:rPr lang="en-US" sz="5400" b="1" dirty="0" smtClean="0">
                <a:solidFill>
                  <a:schemeClr val="tx1"/>
                </a:solidFill>
                <a:latin typeface="Calibri" pitchFamily="34" charset="0"/>
              </a:rPr>
              <a:t>CONCLUSION</a:t>
            </a:r>
            <a:endParaRPr lang="en-IN" sz="5400" b="1" dirty="0">
              <a:solidFill>
                <a:schemeClr val="tx1"/>
              </a:solidFill>
              <a:latin typeface="Calibri" pitchFamily="34" charset="0"/>
            </a:endParaRPr>
          </a:p>
        </p:txBody>
      </p:sp>
      <p:sp>
        <p:nvSpPr>
          <p:cNvPr id="4" name="Slide Number Placeholder 3"/>
          <p:cNvSpPr>
            <a:spLocks noGrp="1"/>
          </p:cNvSpPr>
          <p:nvPr>
            <p:ph type="sldNum" sz="quarter" idx="12"/>
          </p:nvPr>
        </p:nvSpPr>
        <p:spPr/>
        <p:txBody>
          <a:bodyPr/>
          <a:lstStyle/>
          <a:p>
            <a:fld id="{7B0BD361-BBDE-4763-BC0A-9261A90693DF}" type="slidenum">
              <a:rPr lang="en-IN" smtClean="0"/>
              <a:pPr/>
              <a:t>7</a:t>
            </a:fld>
            <a:endParaRPr lang="en-IN"/>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B0BD361-BBDE-4763-BC0A-9261A90693DF}" type="slidenum">
              <a:rPr lang="en-IN" smtClean="0"/>
              <a:pPr/>
              <a:t>8</a:t>
            </a:fld>
            <a:endParaRPr lang="en-IN"/>
          </a:p>
        </p:txBody>
      </p:sp>
      <p:sp>
        <p:nvSpPr>
          <p:cNvPr id="5" name="Content Placeholder 4"/>
          <p:cNvSpPr>
            <a:spLocks noGrp="1"/>
          </p:cNvSpPr>
          <p:nvPr>
            <p:ph sz="quarter" idx="1"/>
          </p:nvPr>
        </p:nvSpPr>
        <p:spPr>
          <a:xfrm>
            <a:off x="0" y="332656"/>
            <a:ext cx="8929718" cy="6525344"/>
          </a:xfrm>
        </p:spPr>
        <p:txBody>
          <a:bodyPr>
            <a:noAutofit/>
          </a:bodyPr>
          <a:lstStyle/>
          <a:p>
            <a:pPr algn="just"/>
            <a:r>
              <a:rPr lang="en-US" sz="2400" dirty="0" smtClean="0">
                <a:latin typeface="Calibri" pitchFamily="34" charset="0"/>
              </a:rPr>
              <a:t>Climate change impacts the extent and productivity of both irrigated and rain fed agriculture. Rising temperatures will translate into increased crop water demand, so will be demand of increasing Urbanities. Both the livelihoods of rural communities and the food security of a predominantly urban population are therefore at risk from water-related impacts linked primarily to climate variability. </a:t>
            </a:r>
            <a:endParaRPr lang="en-IN" sz="2400" dirty="0" smtClean="0">
              <a:latin typeface="Calibri" pitchFamily="34" charset="0"/>
            </a:endParaRPr>
          </a:p>
          <a:p>
            <a:pPr algn="just"/>
            <a:r>
              <a:rPr lang="en-US" sz="2400" dirty="0" smtClean="0">
                <a:latin typeface="Calibri" pitchFamily="34" charset="0"/>
              </a:rPr>
              <a:t>Increasing soil salinity is already affecting the root zone and hence productivity. Management of saline water ingress is the third dimension of impeding challenges.</a:t>
            </a:r>
            <a:endParaRPr lang="en-IN" sz="2400" dirty="0" smtClean="0">
              <a:latin typeface="Calibri" pitchFamily="34" charset="0"/>
            </a:endParaRPr>
          </a:p>
          <a:p>
            <a:pPr algn="just"/>
            <a:r>
              <a:rPr lang="en-US" sz="2400" dirty="0" smtClean="0">
                <a:latin typeface="Calibri" pitchFamily="34" charset="0"/>
              </a:rPr>
              <a:t>The rural poor, who are the most vulnerable, are likely to be disproportionately affected, so will be their livelihood.  Various adaptation measures that deal with climate variability and build upon improved land and water management practices conservation and its efficient use have the potential to create resilience to climate change and to enhance water security. </a:t>
            </a:r>
          </a:p>
          <a:p>
            <a:pPr algn="just"/>
            <a:r>
              <a:rPr lang="en-US" sz="2400" dirty="0" smtClean="0">
                <a:latin typeface="Calibri" pitchFamily="34" charset="0"/>
              </a:rPr>
              <a:t>In order to meet the challenge of Food Security, first, there is a need to understand the need of efficient use of water and energy. </a:t>
            </a:r>
            <a:endParaRPr lang="en-IN" sz="2400" dirty="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B0BD361-BBDE-4763-BC0A-9261A90693DF}" type="slidenum">
              <a:rPr lang="en-IN" smtClean="0"/>
              <a:pPr/>
              <a:t>9</a:t>
            </a:fld>
            <a:endParaRPr lang="en-IN"/>
          </a:p>
        </p:txBody>
      </p:sp>
      <p:sp>
        <p:nvSpPr>
          <p:cNvPr id="3" name="Content Placeholder 2"/>
          <p:cNvSpPr>
            <a:spLocks noGrp="1"/>
          </p:cNvSpPr>
          <p:nvPr>
            <p:ph sz="quarter" idx="1"/>
          </p:nvPr>
        </p:nvSpPr>
        <p:spPr>
          <a:xfrm>
            <a:off x="457200" y="404664"/>
            <a:ext cx="8229600" cy="5721499"/>
          </a:xfrm>
        </p:spPr>
        <p:txBody>
          <a:bodyPr>
            <a:noAutofit/>
          </a:bodyPr>
          <a:lstStyle/>
          <a:p>
            <a:pPr algn="just"/>
            <a:r>
              <a:rPr lang="en-US" sz="2800" dirty="0" smtClean="0">
                <a:latin typeface="Calibri" pitchFamily="34" charset="0"/>
              </a:rPr>
              <a:t>In addition to existing programmes, there is a need to educate and make responsible citizen including our Public Leaders about value that water energy and reduction of wastage of food will have in years to come – its likely scarcity and impact on livelihood and Food Security both of urban and rural population.  And also importantly on social tranquil and tensions resulting into water riots!</a:t>
            </a:r>
          </a:p>
          <a:p>
            <a:pPr algn="just"/>
            <a:r>
              <a:rPr lang="en-US" sz="2800" dirty="0" smtClean="0">
                <a:latin typeface="Calibri" pitchFamily="34" charset="0"/>
              </a:rPr>
              <a:t>It must be mentioned that some of above approaches like above do exist – but time has now come to identify ‘inefficiencies’,  ‘Gaps’ new technology serious understanding of problem related food , water and energy quality due to Climate Change inter connection. That is way Nexus approach is reduced.</a:t>
            </a:r>
            <a:endParaRPr lang="en-IN" sz="2800" dirty="0" smtClean="0">
              <a:latin typeface="Calibri" pitchFamily="34" charset="0"/>
            </a:endParaRPr>
          </a:p>
          <a:p>
            <a:pPr>
              <a:buNone/>
            </a:pPr>
            <a:endParaRPr lang="en-IN"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975</Words>
  <Application>Microsoft Office PowerPoint</Application>
  <PresentationFormat>On-screen Show (4:3)</PresentationFormat>
  <Paragraphs>51</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“Food, Water, Energy Nexus in arena of Climate Change”</vt:lpstr>
      <vt:lpstr>Energy: </vt:lpstr>
      <vt:lpstr>Solar Pumps:</vt:lpstr>
      <vt:lpstr>Slide 4</vt:lpstr>
      <vt:lpstr>Way Forward</vt:lpstr>
      <vt:lpstr>Slide 6</vt:lpstr>
      <vt:lpstr>CONCLUSION</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Water, Energy Nexus in arena of Climate Change”</dc:title>
  <dc:creator>LISHA</dc:creator>
  <cp:lastModifiedBy>LISHA</cp:lastModifiedBy>
  <cp:revision>2</cp:revision>
  <dcterms:created xsi:type="dcterms:W3CDTF">2016-10-25T12:05:03Z</dcterms:created>
  <dcterms:modified xsi:type="dcterms:W3CDTF">2016-10-25T12:09:02Z</dcterms:modified>
</cp:coreProperties>
</file>