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4" r:id="rId2"/>
    <p:sldId id="261" r:id="rId3"/>
    <p:sldId id="353" r:id="rId4"/>
    <p:sldId id="354" r:id="rId5"/>
    <p:sldId id="352" r:id="rId6"/>
  </p:sldIdLst>
  <p:sldSz cx="11877675" cy="7808913"/>
  <p:notesSz cx="6858000" cy="9144000"/>
  <p:defaultTextStyle>
    <a:defPPr>
      <a:defRPr lang="es-ES"/>
    </a:defPPr>
    <a:lvl1pPr marL="0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2447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4895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7342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9790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12237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74685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37132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99580" algn="l" defTabSz="56244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0">
          <p15:clr>
            <a:srgbClr val="A4A3A4"/>
          </p15:clr>
        </p15:guide>
        <p15:guide id="2" pos="37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ncionario" initials="f" lastIdx="1" clrIdx="0"/>
  <p:cmAuthor id="1" name="Camila Margarita Labarca Wyneken" initials="CML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595959"/>
    <a:srgbClr val="2C4C8C"/>
    <a:srgbClr val="094EA5"/>
    <a:srgbClr val="37A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48" autoAdjust="0"/>
  </p:normalViewPr>
  <p:slideViewPr>
    <p:cSldViewPr snapToGrid="0" snapToObjects="1">
      <p:cViewPr varScale="1">
        <p:scale>
          <a:sx n="60" d="100"/>
          <a:sy n="60" d="100"/>
        </p:scale>
        <p:origin x="1170" y="66"/>
      </p:cViewPr>
      <p:guideLst>
        <p:guide orient="horz" pos="2460"/>
        <p:guide pos="37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63627-5BFA-D64E-92D2-99AB8D58C263}" type="datetimeFigureOut">
              <a:rPr lang="es-ES" smtClean="0"/>
              <a:t>04/12/2019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22325" y="685800"/>
            <a:ext cx="5213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17EFC-73DA-FC46-9DC5-DFE7598580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80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" y="-1"/>
            <a:ext cx="7925711" cy="7808913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8115003" y="2187780"/>
            <a:ext cx="3569248" cy="2759940"/>
          </a:xfrm>
          <a:prstGeom prst="rect">
            <a:avLst/>
          </a:prstGeom>
          <a:solidFill>
            <a:srgbClr val="EEEDE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Monocromo_MinAmbien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001" y="177800"/>
            <a:ext cx="3569249" cy="180148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425825"/>
            <a:ext cx="7925713" cy="167385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pic>
        <p:nvPicPr>
          <p:cNvPr id="5" name="Imagen 4" descr="HUINCHA-REDES-SOCIALES-verde-interno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72"/>
          <a:stretch/>
        </p:blipFill>
        <p:spPr>
          <a:xfrm>
            <a:off x="0" y="7318334"/>
            <a:ext cx="7925713" cy="52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2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0"/>
            <a:ext cx="12188825" cy="1417638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884" y="312718"/>
            <a:ext cx="10689908" cy="1301486"/>
          </a:xfrm>
        </p:spPr>
        <p:txBody>
          <a:bodyPr anchor="t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93884" y="1826373"/>
            <a:ext cx="5248036" cy="728470"/>
          </a:xfrm>
        </p:spPr>
        <p:txBody>
          <a:bodyPr anchor="ctr">
            <a:noAutofit/>
          </a:bodyPr>
          <a:lstStyle>
            <a:lvl1pPr marL="0" indent="0">
              <a:buNone/>
              <a:defRPr sz="2800" b="1"/>
            </a:lvl1pPr>
            <a:lvl2pPr marL="562447" indent="0">
              <a:buNone/>
              <a:defRPr sz="2500" b="1"/>
            </a:lvl2pPr>
            <a:lvl3pPr marL="1124895" indent="0">
              <a:buNone/>
              <a:defRPr sz="2200" b="1"/>
            </a:lvl3pPr>
            <a:lvl4pPr marL="1687342" indent="0">
              <a:buNone/>
              <a:defRPr sz="2000" b="1"/>
            </a:lvl4pPr>
            <a:lvl5pPr marL="2249790" indent="0">
              <a:buNone/>
              <a:defRPr sz="2000" b="1"/>
            </a:lvl5pPr>
            <a:lvl6pPr marL="2812237" indent="0">
              <a:buNone/>
              <a:defRPr sz="2000" b="1"/>
            </a:lvl6pPr>
            <a:lvl7pPr marL="3374685" indent="0">
              <a:buNone/>
              <a:defRPr sz="2000" b="1"/>
            </a:lvl7pPr>
            <a:lvl8pPr marL="3937132" indent="0">
              <a:buNone/>
              <a:defRPr sz="2000" b="1"/>
            </a:lvl8pPr>
            <a:lvl9pPr marL="4499580" indent="0">
              <a:buNone/>
              <a:defRPr sz="20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93884" y="2554843"/>
            <a:ext cx="5248036" cy="4499164"/>
          </a:xfrm>
        </p:spPr>
        <p:txBody>
          <a:bodyPr/>
          <a:lstStyle>
            <a:lvl1pPr>
              <a:defRPr sz="24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033695" y="1826373"/>
            <a:ext cx="5250097" cy="728470"/>
          </a:xfrm>
        </p:spPr>
        <p:txBody>
          <a:bodyPr anchor="ctr">
            <a:noAutofit/>
          </a:bodyPr>
          <a:lstStyle>
            <a:lvl1pPr marL="0" indent="0">
              <a:buNone/>
              <a:defRPr sz="2800" b="1"/>
            </a:lvl1pPr>
            <a:lvl2pPr marL="562447" indent="0">
              <a:buNone/>
              <a:defRPr sz="2500" b="1"/>
            </a:lvl2pPr>
            <a:lvl3pPr marL="1124895" indent="0">
              <a:buNone/>
              <a:defRPr sz="2200" b="1"/>
            </a:lvl3pPr>
            <a:lvl4pPr marL="1687342" indent="0">
              <a:buNone/>
              <a:defRPr sz="2000" b="1"/>
            </a:lvl4pPr>
            <a:lvl5pPr marL="2249790" indent="0">
              <a:buNone/>
              <a:defRPr sz="2000" b="1"/>
            </a:lvl5pPr>
            <a:lvl6pPr marL="2812237" indent="0">
              <a:buNone/>
              <a:defRPr sz="2000" b="1"/>
            </a:lvl6pPr>
            <a:lvl7pPr marL="3374685" indent="0">
              <a:buNone/>
              <a:defRPr sz="2000" b="1"/>
            </a:lvl7pPr>
            <a:lvl8pPr marL="3937132" indent="0">
              <a:buNone/>
              <a:defRPr sz="2000" b="1"/>
            </a:lvl8pPr>
            <a:lvl9pPr marL="4499580" indent="0">
              <a:buNone/>
              <a:defRPr sz="20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033695" y="2554843"/>
            <a:ext cx="5250097" cy="4499164"/>
          </a:xfrm>
        </p:spPr>
        <p:txBody>
          <a:bodyPr/>
          <a:lstStyle>
            <a:lvl1pPr>
              <a:defRPr sz="24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11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8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" y="-1"/>
            <a:ext cx="11877673" cy="7808913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Monocromo Blanco_MinAmbien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838" y="2325417"/>
            <a:ext cx="3600000" cy="181701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08174"/>
            <a:ext cx="11877675" cy="52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35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254" y="5017950"/>
            <a:ext cx="10096024" cy="1550937"/>
          </a:xfrm>
        </p:spPr>
        <p:txBody>
          <a:bodyPr anchor="t"/>
          <a:lstStyle>
            <a:lvl1pPr algn="l">
              <a:defRPr sz="4555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8254" y="3309751"/>
            <a:ext cx="10096024" cy="1708199"/>
          </a:xfrm>
        </p:spPr>
        <p:txBody>
          <a:bodyPr anchor="b"/>
          <a:lstStyle>
            <a:lvl1pPr marL="0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1pPr>
            <a:lvl2pPr marL="520614" indent="0">
              <a:buNone/>
              <a:defRPr sz="2050">
                <a:solidFill>
                  <a:schemeClr val="tx1">
                    <a:tint val="75000"/>
                  </a:schemeClr>
                </a:solidFill>
              </a:defRPr>
            </a:lvl2pPr>
            <a:lvl3pPr marL="1041227" indent="0">
              <a:buNone/>
              <a:defRPr sz="1822">
                <a:solidFill>
                  <a:schemeClr val="tx1">
                    <a:tint val="75000"/>
                  </a:schemeClr>
                </a:solidFill>
              </a:defRPr>
            </a:lvl3pPr>
            <a:lvl4pPr marL="1561841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4pPr>
            <a:lvl5pPr marL="2082455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5pPr>
            <a:lvl6pPr marL="260306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6pPr>
            <a:lvl7pPr marL="3123682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7pPr>
            <a:lvl8pPr marL="3644295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8pPr>
            <a:lvl9pPr marL="4164909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0748-6393-4B63-8A49-7CD19F37E652}" type="datetimeFigureOut">
              <a:rPr lang="es-CL" smtClean="0"/>
              <a:t>04-12-2019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6B22-CE6A-4722-8D7A-FC91EE504D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039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1" y="0"/>
            <a:ext cx="11877674" cy="1417638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8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rot="16200000">
            <a:off x="-3195639" y="3195638"/>
            <a:ext cx="7808915" cy="1417638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6200000">
            <a:off x="-2975334" y="3091484"/>
            <a:ext cx="7484457" cy="1301486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87530" y="1822080"/>
            <a:ext cx="9496261" cy="5153522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1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4876511" y="0"/>
            <a:ext cx="7001164" cy="1417638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4672" y="312718"/>
            <a:ext cx="6219120" cy="988767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" y="0"/>
            <a:ext cx="4578588" cy="7808913"/>
          </a:xfrm>
        </p:spPr>
        <p:txBody>
          <a:bodyPr/>
          <a:lstStyle>
            <a:lvl1pPr marL="0" indent="0">
              <a:buNone/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  <p:sp>
        <p:nvSpPr>
          <p:cNvPr id="10" name="Marcador de texto 2"/>
          <p:cNvSpPr>
            <a:spLocks noGrp="1"/>
          </p:cNvSpPr>
          <p:nvPr>
            <p:ph idx="13"/>
          </p:nvPr>
        </p:nvSpPr>
        <p:spPr>
          <a:xfrm>
            <a:off x="4876511" y="1680955"/>
            <a:ext cx="6415627" cy="5153522"/>
          </a:xfrm>
          <a:prstGeom prst="rect">
            <a:avLst/>
          </a:prstGeom>
        </p:spPr>
        <p:txBody>
          <a:bodyPr vert="horz" lIns="112489" tIns="56245" rIns="112489" bIns="56245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004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4672" y="312718"/>
            <a:ext cx="6219120" cy="988767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2C4C8C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" y="0"/>
            <a:ext cx="4578588" cy="7808913"/>
          </a:xfrm>
        </p:spPr>
        <p:txBody>
          <a:bodyPr/>
          <a:lstStyle>
            <a:lvl1pPr marL="0" indent="0">
              <a:buNone/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  <p:sp>
        <p:nvSpPr>
          <p:cNvPr id="11" name="Marcador de texto 2"/>
          <p:cNvSpPr>
            <a:spLocks noGrp="1"/>
          </p:cNvSpPr>
          <p:nvPr>
            <p:ph idx="13" hasCustomPrompt="1"/>
          </p:nvPr>
        </p:nvSpPr>
        <p:spPr>
          <a:xfrm>
            <a:off x="5064672" y="1837760"/>
            <a:ext cx="6415627" cy="5153522"/>
          </a:xfrm>
          <a:prstGeom prst="rect">
            <a:avLst/>
          </a:prstGeom>
        </p:spPr>
        <p:txBody>
          <a:bodyPr vert="horz" lIns="112489" tIns="56245" rIns="112489" bIns="56245" rtlCol="0">
            <a:normAutofit/>
          </a:bodyPr>
          <a:lstStyle>
            <a:lvl1pPr marL="685800" indent="-685800" algn="l">
              <a:buFont typeface="Arial"/>
              <a:buChar char="•"/>
              <a:defRPr sz="3900"/>
            </a:lvl1pPr>
            <a:lvl2pPr>
              <a:defRPr sz="3400">
                <a:latin typeface="Calibri"/>
                <a:cs typeface="Calibri"/>
              </a:defRPr>
            </a:lvl2pPr>
            <a:lvl3pPr marL="457200" indent="-457200">
              <a:buFont typeface="Arial"/>
              <a:buChar char="•"/>
              <a:defRPr sz="3000">
                <a:latin typeface="Calibri"/>
                <a:cs typeface="Calibri"/>
              </a:defRPr>
            </a:lvl3pPr>
            <a:lvl4pPr>
              <a:defRPr sz="2400">
                <a:latin typeface="Calibri"/>
                <a:cs typeface="Calibri"/>
              </a:defRPr>
            </a:lvl4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9696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0" y="0"/>
            <a:ext cx="7150125" cy="1417638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884" y="312718"/>
            <a:ext cx="6415627" cy="988767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299087" y="0"/>
            <a:ext cx="4578588" cy="7808913"/>
          </a:xfrm>
        </p:spPr>
        <p:txBody>
          <a:bodyPr/>
          <a:lstStyle>
            <a:lvl1pPr marL="0" indent="0">
              <a:buNone/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  <p:sp>
        <p:nvSpPr>
          <p:cNvPr id="12" name="Marcador de texto 2"/>
          <p:cNvSpPr>
            <a:spLocks noGrp="1"/>
          </p:cNvSpPr>
          <p:nvPr>
            <p:ph idx="13" hasCustomPrompt="1"/>
          </p:nvPr>
        </p:nvSpPr>
        <p:spPr>
          <a:xfrm>
            <a:off x="593884" y="1837760"/>
            <a:ext cx="6415627" cy="5153522"/>
          </a:xfrm>
          <a:prstGeom prst="rect">
            <a:avLst/>
          </a:prstGeom>
        </p:spPr>
        <p:txBody>
          <a:bodyPr vert="horz" lIns="112489" tIns="56245" rIns="112489" bIns="56245" rtlCol="0">
            <a:normAutofit/>
          </a:bodyPr>
          <a:lstStyle>
            <a:lvl1pPr marL="685800" indent="-685800" algn="l">
              <a:buFont typeface="Arial"/>
              <a:buChar char="•"/>
              <a:defRPr sz="3900"/>
            </a:lvl1pPr>
            <a:lvl2pPr>
              <a:defRPr sz="3400">
                <a:latin typeface="Calibri"/>
                <a:cs typeface="Calibri"/>
              </a:defRPr>
            </a:lvl2pPr>
            <a:lvl3pPr marL="457200" indent="-457200">
              <a:buFont typeface="Arial"/>
              <a:buChar char="•"/>
              <a:defRPr sz="3000">
                <a:latin typeface="Calibri"/>
                <a:cs typeface="Calibri"/>
              </a:defRPr>
            </a:lvl3pPr>
            <a:lvl4pPr>
              <a:defRPr sz="2400">
                <a:latin typeface="Calibri"/>
                <a:cs typeface="Calibri"/>
              </a:defRPr>
            </a:lvl4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431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884" y="312718"/>
            <a:ext cx="6415627" cy="988767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2C4C8C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299087" y="0"/>
            <a:ext cx="4578588" cy="7808913"/>
          </a:xfrm>
        </p:spPr>
        <p:txBody>
          <a:bodyPr/>
          <a:lstStyle>
            <a:lvl1pPr marL="0" indent="0">
              <a:buNone/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  <p:sp>
        <p:nvSpPr>
          <p:cNvPr id="12" name="Marcador de texto 2"/>
          <p:cNvSpPr>
            <a:spLocks noGrp="1"/>
          </p:cNvSpPr>
          <p:nvPr>
            <p:ph idx="13" hasCustomPrompt="1"/>
          </p:nvPr>
        </p:nvSpPr>
        <p:spPr>
          <a:xfrm>
            <a:off x="593884" y="1837760"/>
            <a:ext cx="6415627" cy="5153522"/>
          </a:xfrm>
          <a:prstGeom prst="rect">
            <a:avLst/>
          </a:prstGeom>
        </p:spPr>
        <p:txBody>
          <a:bodyPr vert="horz" lIns="112489" tIns="56245" rIns="112489" bIns="56245" rtlCol="0">
            <a:normAutofit/>
          </a:bodyPr>
          <a:lstStyle>
            <a:lvl1pPr marL="685800" indent="-685800" algn="l">
              <a:buFont typeface="Arial"/>
              <a:buChar char="•"/>
              <a:defRPr sz="3900"/>
            </a:lvl1pPr>
            <a:lvl2pPr>
              <a:defRPr sz="3400">
                <a:latin typeface="Calibri"/>
                <a:cs typeface="Calibri"/>
              </a:defRPr>
            </a:lvl2pPr>
            <a:lvl3pPr marL="457200" indent="-457200">
              <a:buFont typeface="Arial"/>
              <a:buChar char="•"/>
              <a:defRPr sz="3000">
                <a:latin typeface="Calibri"/>
                <a:cs typeface="Calibri"/>
              </a:defRPr>
            </a:lvl3pPr>
            <a:lvl4pPr>
              <a:defRPr sz="2400">
                <a:latin typeface="Calibri"/>
                <a:cs typeface="Calibri"/>
              </a:defRPr>
            </a:lvl4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545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/>
          <p:cNvSpPr>
            <a:spLocks noGrp="1"/>
          </p:cNvSpPr>
          <p:nvPr>
            <p:ph sz="half" idx="1"/>
          </p:nvPr>
        </p:nvSpPr>
        <p:spPr>
          <a:xfrm>
            <a:off x="0" y="0"/>
            <a:ext cx="11877675" cy="7808913"/>
          </a:xfrm>
        </p:spPr>
        <p:txBody>
          <a:bodyPr/>
          <a:lstStyle>
            <a:lvl1pPr marL="0" indent="0">
              <a:buNone/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4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2" y="-1"/>
            <a:ext cx="11877673" cy="7808913"/>
          </a:xfrm>
          <a:prstGeom prst="rect">
            <a:avLst/>
          </a:prstGeom>
          <a:solidFill>
            <a:srgbClr val="2C4C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07854-5512-0348-BDBD-01B9F377EAB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Picture 13" descr="Complemento-Logo-Gobierno-160x14px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78" y="7664913"/>
            <a:ext cx="1679560" cy="14400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93884" y="312718"/>
            <a:ext cx="10689908" cy="1301486"/>
          </a:xfrm>
        </p:spPr>
        <p:txBody>
          <a:bodyPr anchor="t">
            <a:normAutofit/>
          </a:bodyPr>
          <a:lstStyle>
            <a:lvl1pPr algn="ctr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41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93884" y="312718"/>
            <a:ext cx="10689908" cy="1301486"/>
          </a:xfrm>
          <a:prstGeom prst="rect">
            <a:avLst/>
          </a:prstGeom>
        </p:spPr>
        <p:txBody>
          <a:bodyPr vert="horz" lIns="112489" tIns="56245" rIns="112489" bIns="56245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93884" y="1822080"/>
            <a:ext cx="10689908" cy="5153522"/>
          </a:xfrm>
          <a:prstGeom prst="rect">
            <a:avLst/>
          </a:prstGeom>
        </p:spPr>
        <p:txBody>
          <a:bodyPr vert="horz" lIns="112489" tIns="56245" rIns="112489" bIns="56245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93884" y="7237706"/>
            <a:ext cx="2771458" cy="415752"/>
          </a:xfrm>
          <a:prstGeom prst="rect">
            <a:avLst/>
          </a:prstGeom>
        </p:spPr>
        <p:txBody>
          <a:bodyPr vert="horz" lIns="112489" tIns="56245" rIns="112489" bIns="5624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F48D0-D386-F140-BC0A-DE1CABA4CDC7}" type="datetimeFigureOut">
              <a:rPr lang="es-ES" smtClean="0"/>
              <a:t>04/12/2019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58206" y="7237706"/>
            <a:ext cx="3761264" cy="415752"/>
          </a:xfrm>
          <a:prstGeom prst="rect">
            <a:avLst/>
          </a:prstGeom>
        </p:spPr>
        <p:txBody>
          <a:bodyPr vert="horz" lIns="112489" tIns="56245" rIns="112489" bIns="5624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512334" y="7237706"/>
            <a:ext cx="2771458" cy="415752"/>
          </a:xfrm>
          <a:prstGeom prst="rect">
            <a:avLst/>
          </a:prstGeom>
        </p:spPr>
        <p:txBody>
          <a:bodyPr vert="horz" lIns="112489" tIns="56245" rIns="112489" bIns="5624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07854-5512-0348-BDBD-01B9F377E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64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63" r:id="rId5"/>
    <p:sldLayoutId id="2147483662" r:id="rId6"/>
    <p:sldLayoutId id="2147483664" r:id="rId7"/>
    <p:sldLayoutId id="2147483651" r:id="rId8"/>
    <p:sldLayoutId id="2147483660" r:id="rId9"/>
    <p:sldLayoutId id="2147483653" r:id="rId10"/>
    <p:sldLayoutId id="2147483658" r:id="rId11"/>
    <p:sldLayoutId id="2147483667" r:id="rId12"/>
  </p:sldLayoutIdLst>
  <p:txStyles>
    <p:titleStyle>
      <a:lvl1pPr algn="ctr" defTabSz="562447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1836" indent="-421836" algn="l" defTabSz="562447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3977" indent="-351530" algn="l" defTabSz="562447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6119" indent="-281224" algn="l" defTabSz="562447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68566" indent="-281224" algn="l" defTabSz="562447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1013" indent="-281224" algn="l" defTabSz="562447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93461" indent="-281224" algn="l" defTabSz="562447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55908" indent="-281224" algn="l" defTabSz="562447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18356" indent="-281224" algn="l" defTabSz="562447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80803" indent="-281224" algn="l" defTabSz="562447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2447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4895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7342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9790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2237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74685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37132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99580" algn="l" defTabSz="5624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425825"/>
            <a:ext cx="7925713" cy="1673855"/>
          </a:xfrm>
        </p:spPr>
        <p:txBody>
          <a:bodyPr>
            <a:normAutofit fontScale="90000"/>
          </a:bodyPr>
          <a:lstStyle/>
          <a:p>
            <a:r>
              <a:rPr lang="en-US" dirty="0"/>
              <a:t>Moving towards sustainable institutional arrangements for reporting to the Convention and Paris Agreement: Chile’s experience</a:t>
            </a:r>
            <a:endParaRPr lang="es-ES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4294967295"/>
          </p:nvPr>
        </p:nvSpPr>
        <p:spPr>
          <a:xfrm>
            <a:off x="8255201" y="2425825"/>
            <a:ext cx="3282287" cy="24035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800" b="1" dirty="0" err="1">
                <a:solidFill>
                  <a:srgbClr val="595959"/>
                </a:solidFill>
              </a:rPr>
              <a:t>Climate</a:t>
            </a:r>
            <a:r>
              <a:rPr lang="es-ES" sz="2800" b="1" dirty="0">
                <a:solidFill>
                  <a:srgbClr val="595959"/>
                </a:solidFill>
              </a:rPr>
              <a:t> </a:t>
            </a:r>
            <a:r>
              <a:rPr lang="es-ES" sz="2800" b="1" dirty="0" err="1">
                <a:solidFill>
                  <a:srgbClr val="595959"/>
                </a:solidFill>
              </a:rPr>
              <a:t>Change</a:t>
            </a:r>
            <a:r>
              <a:rPr lang="es-ES" sz="2800" b="1" dirty="0">
                <a:solidFill>
                  <a:srgbClr val="595959"/>
                </a:solidFill>
              </a:rPr>
              <a:t> Office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595959"/>
                </a:solidFill>
              </a:rPr>
              <a:t>Richard Martinez</a:t>
            </a:r>
          </a:p>
          <a:p>
            <a:pPr marL="0" indent="0">
              <a:buNone/>
            </a:pPr>
            <a:endParaRPr lang="es-ES" sz="2400" dirty="0"/>
          </a:p>
          <a:p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s-E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December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2019</a:t>
            </a:r>
          </a:p>
          <a:p>
            <a:pPr marL="0" indent="0" algn="l">
              <a:buNone/>
            </a:pP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489" y="5621717"/>
            <a:ext cx="3167998" cy="16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9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E093C89-978C-4020-9F30-7201E2E3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ETF: New </a:t>
            </a:r>
            <a:r>
              <a:rPr lang="es-CL" dirty="0" err="1"/>
              <a:t>challenges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2800" dirty="0">
                <a:latin typeface="+mj-lt"/>
              </a:rPr>
              <a:t>Chile has </a:t>
            </a:r>
            <a:r>
              <a:rPr lang="es-CL" sz="2800" dirty="0" err="1">
                <a:latin typeface="+mj-lt"/>
              </a:rPr>
              <a:t>already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two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structures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that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allow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us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to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elaborate</a:t>
            </a:r>
            <a:r>
              <a:rPr lang="es-CL" sz="2800" dirty="0">
                <a:latin typeface="+mj-lt"/>
              </a:rPr>
              <a:t> and </a:t>
            </a:r>
            <a:r>
              <a:rPr lang="es-CL" sz="2800" dirty="0" err="1">
                <a:latin typeface="+mj-lt"/>
              </a:rPr>
              <a:t>update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the</a:t>
            </a:r>
            <a:r>
              <a:rPr lang="es-CL" sz="2800" dirty="0">
                <a:latin typeface="+mj-lt"/>
              </a:rPr>
              <a:t> BUR: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CL" sz="2800" dirty="0">
                <a:latin typeface="+mj-lt"/>
              </a:rPr>
              <a:t> </a:t>
            </a:r>
            <a:endParaRPr lang="es-CL" sz="2400" dirty="0">
              <a:latin typeface="+mj-lt"/>
            </a:endParaRPr>
          </a:p>
          <a:p>
            <a:pPr marL="817525" lvl="1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2400" dirty="0" err="1">
                <a:latin typeface="+mj-lt"/>
              </a:rPr>
              <a:t>The</a:t>
            </a:r>
            <a:r>
              <a:rPr lang="es-CL" sz="2400" dirty="0">
                <a:latin typeface="+mj-lt"/>
              </a:rPr>
              <a:t> Inter-Ministerial </a:t>
            </a:r>
            <a:r>
              <a:rPr lang="es-CL" sz="2400" dirty="0" err="1">
                <a:latin typeface="+mj-lt"/>
              </a:rPr>
              <a:t>Technical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Team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on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Climate</a:t>
            </a:r>
            <a:r>
              <a:rPr lang="es-CL" sz="2400" dirty="0">
                <a:latin typeface="+mj-lt"/>
              </a:rPr>
              <a:t> Change (ETICC), and </a:t>
            </a:r>
            <a:r>
              <a:rPr lang="es-CL" sz="2400" dirty="0" err="1">
                <a:latin typeface="+mj-lt"/>
              </a:rPr>
              <a:t>cross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government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body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that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include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expert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of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ministries</a:t>
            </a:r>
            <a:r>
              <a:rPr lang="es-CL" sz="2400" dirty="0">
                <a:latin typeface="+mj-lt"/>
              </a:rPr>
              <a:t> and </a:t>
            </a:r>
            <a:r>
              <a:rPr lang="es-CL" sz="2400" dirty="0" err="1">
                <a:latin typeface="+mj-lt"/>
              </a:rPr>
              <a:t>their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own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institutes</a:t>
            </a:r>
            <a:r>
              <a:rPr lang="es-CL" sz="2400" dirty="0"/>
              <a:t>, </a:t>
            </a:r>
            <a:r>
              <a:rPr lang="es-CL" sz="2400" dirty="0" err="1"/>
              <a:t>coordinated</a:t>
            </a:r>
            <a:r>
              <a:rPr lang="es-CL" sz="2400" dirty="0"/>
              <a:t> </a:t>
            </a:r>
            <a:r>
              <a:rPr lang="es-CL" sz="2400" dirty="0" err="1"/>
              <a:t>by</a:t>
            </a:r>
            <a:r>
              <a:rPr lang="es-CL" sz="2400" dirty="0"/>
              <a:t> </a:t>
            </a:r>
            <a:r>
              <a:rPr lang="es-CL" sz="2400" dirty="0" err="1"/>
              <a:t>Ministry</a:t>
            </a:r>
            <a:r>
              <a:rPr lang="es-CL" sz="2400" dirty="0"/>
              <a:t> </a:t>
            </a:r>
            <a:r>
              <a:rPr lang="es-CL" sz="2400" dirty="0" err="1"/>
              <a:t>of</a:t>
            </a:r>
            <a:r>
              <a:rPr lang="es-CL" sz="2400" dirty="0"/>
              <a:t> </a:t>
            </a:r>
            <a:r>
              <a:rPr lang="es-CL" sz="2400" dirty="0" err="1"/>
              <a:t>Environment</a:t>
            </a:r>
            <a:r>
              <a:rPr lang="es-CL" sz="2400" dirty="0">
                <a:latin typeface="+mj-lt"/>
              </a:rPr>
              <a:t>.</a:t>
            </a:r>
          </a:p>
          <a:p>
            <a:pPr marL="492141" lvl="1" indent="0">
              <a:spcBef>
                <a:spcPts val="0"/>
              </a:spcBef>
              <a:buNone/>
            </a:pPr>
            <a:endParaRPr lang="es-CL" sz="2400" dirty="0">
              <a:latin typeface="+mj-lt"/>
            </a:endParaRPr>
          </a:p>
          <a:p>
            <a:pPr marL="817525" lvl="1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2400" dirty="0" err="1">
                <a:latin typeface="+mj-lt"/>
              </a:rPr>
              <a:t>The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National</a:t>
            </a:r>
            <a:r>
              <a:rPr lang="es-CL" sz="2400" dirty="0">
                <a:latin typeface="+mj-lt"/>
              </a:rPr>
              <a:t> GHG </a:t>
            </a:r>
            <a:r>
              <a:rPr lang="es-CL" sz="2400" dirty="0" err="1">
                <a:latin typeface="+mj-lt"/>
              </a:rPr>
              <a:t>Inventary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System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of</a:t>
            </a:r>
            <a:r>
              <a:rPr lang="es-CL" sz="2400" dirty="0">
                <a:latin typeface="+mj-lt"/>
              </a:rPr>
              <a:t> Chile (SNICHILE), a </a:t>
            </a:r>
            <a:r>
              <a:rPr lang="es-CL" sz="2400" dirty="0" err="1">
                <a:latin typeface="+mj-lt"/>
              </a:rPr>
              <a:t>decentralized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body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that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includes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the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Ministry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of</a:t>
            </a:r>
            <a:r>
              <a:rPr lang="es-CL" sz="2400" dirty="0">
                <a:latin typeface="+mj-lt"/>
              </a:rPr>
              <a:t> Energy and </a:t>
            </a:r>
            <a:r>
              <a:rPr lang="es-CL" sz="2400" dirty="0" err="1">
                <a:latin typeface="+mj-lt"/>
              </a:rPr>
              <a:t>Agriculture</a:t>
            </a:r>
            <a:r>
              <a:rPr lang="es-CL" sz="2400" dirty="0">
                <a:latin typeface="+mj-lt"/>
              </a:rPr>
              <a:t>, </a:t>
            </a:r>
            <a:r>
              <a:rPr lang="es-CL" sz="2400" dirty="0" err="1">
                <a:latin typeface="+mj-lt"/>
              </a:rPr>
              <a:t>coordinated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by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Ministry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of</a:t>
            </a:r>
            <a:r>
              <a:rPr lang="es-CL" sz="2400" dirty="0">
                <a:latin typeface="+mj-lt"/>
              </a:rPr>
              <a:t> </a:t>
            </a:r>
            <a:r>
              <a:rPr lang="es-CL" sz="2400" dirty="0" err="1">
                <a:latin typeface="+mj-lt"/>
              </a:rPr>
              <a:t>Environment</a:t>
            </a:r>
            <a:r>
              <a:rPr lang="es-CL" sz="2400" dirty="0">
                <a:latin typeface="+mj-lt"/>
              </a:rPr>
              <a:t>.</a:t>
            </a: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2800" dirty="0">
              <a:latin typeface="+mj-lt"/>
            </a:endParaRP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2800" dirty="0" err="1">
                <a:latin typeface="+mj-lt"/>
              </a:rPr>
              <a:t>The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additional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information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regarding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the</a:t>
            </a:r>
            <a:r>
              <a:rPr lang="es-CL" sz="2800" dirty="0">
                <a:latin typeface="+mj-lt"/>
              </a:rPr>
              <a:t> ETF </a:t>
            </a:r>
            <a:r>
              <a:rPr lang="es-CL" sz="2800" dirty="0" err="1">
                <a:latin typeface="+mj-lt"/>
              </a:rPr>
              <a:t>will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involve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additional</a:t>
            </a:r>
            <a:r>
              <a:rPr lang="es-CL" sz="2800" dirty="0">
                <a:latin typeface="+mj-lt"/>
              </a:rPr>
              <a:t> </a:t>
            </a:r>
            <a:r>
              <a:rPr lang="es-CL" sz="2800" dirty="0" err="1">
                <a:latin typeface="+mj-lt"/>
              </a:rPr>
              <a:t>efforts</a:t>
            </a:r>
            <a:r>
              <a:rPr lang="es-CL" sz="2800" dirty="0">
                <a:latin typeface="+mj-lt"/>
              </a:rPr>
              <a:t>.</a:t>
            </a: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2800" dirty="0">
              <a:latin typeface="+mj-lt"/>
            </a:endParaRP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To fulfil this information the actual structure should be reviewed and strengthen</a:t>
            </a:r>
            <a:endParaRPr lang="es-CL" sz="2800" dirty="0">
              <a:latin typeface="+mj-lt"/>
            </a:endParaRP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822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930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140F9-1F6D-48AD-BEE0-F3729D06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Structure</a:t>
            </a:r>
            <a:r>
              <a:rPr lang="es-CL" dirty="0"/>
              <a:t> and </a:t>
            </a:r>
            <a:r>
              <a:rPr lang="es-CL" dirty="0" err="1"/>
              <a:t>instutional</a:t>
            </a:r>
            <a:r>
              <a:rPr lang="es-CL" dirty="0"/>
              <a:t> </a:t>
            </a:r>
            <a:r>
              <a:rPr lang="es-CL" dirty="0" err="1"/>
              <a:t>arrangements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AC3C89-D857-4430-AE5F-B011BC74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err="1"/>
              <a:t>We</a:t>
            </a:r>
            <a:r>
              <a:rPr lang="es-CL" sz="3200" dirty="0"/>
              <a:t> </a:t>
            </a:r>
            <a:r>
              <a:rPr lang="es-CL" sz="3200" dirty="0" err="1"/>
              <a:t>need</a:t>
            </a:r>
            <a:r>
              <a:rPr lang="es-CL" sz="3200" dirty="0"/>
              <a:t> </a:t>
            </a:r>
            <a:r>
              <a:rPr lang="es-CL" sz="3200" dirty="0" err="1"/>
              <a:t>to</a:t>
            </a:r>
            <a:r>
              <a:rPr lang="es-CL" sz="3200" dirty="0"/>
              <a:t> </a:t>
            </a:r>
            <a:r>
              <a:rPr lang="es-CL" sz="3200" dirty="0" err="1"/>
              <a:t>completely</a:t>
            </a:r>
            <a:r>
              <a:rPr lang="es-CL" sz="3200" dirty="0"/>
              <a:t> </a:t>
            </a:r>
            <a:r>
              <a:rPr lang="es-CL" sz="3200" dirty="0" err="1"/>
              <a:t>understand</a:t>
            </a:r>
            <a:r>
              <a:rPr lang="es-CL" sz="3200" dirty="0"/>
              <a:t> </a:t>
            </a:r>
            <a:r>
              <a:rPr lang="es-CL" sz="3200" dirty="0" err="1"/>
              <a:t>what</a:t>
            </a:r>
            <a:r>
              <a:rPr lang="es-CL" sz="3200" dirty="0"/>
              <a:t> </a:t>
            </a:r>
            <a:r>
              <a:rPr lang="es-CL" sz="3200" dirty="0" err="1"/>
              <a:t>this</a:t>
            </a:r>
            <a:r>
              <a:rPr lang="es-CL" sz="3200" dirty="0"/>
              <a:t> new </a:t>
            </a:r>
            <a:r>
              <a:rPr lang="es-CL" sz="3200" dirty="0" err="1"/>
              <a:t>requeriments</a:t>
            </a:r>
            <a:r>
              <a:rPr lang="es-CL" sz="3200" dirty="0"/>
              <a:t> </a:t>
            </a:r>
            <a:r>
              <a:rPr lang="es-CL" sz="3200" dirty="0" err="1"/>
              <a:t>involves</a:t>
            </a:r>
            <a:r>
              <a:rPr lang="es-CL" sz="3200" dirty="0"/>
              <a:t>. In </a:t>
            </a:r>
            <a:r>
              <a:rPr lang="es-CL" sz="3200" dirty="0" err="1"/>
              <a:t>somes</a:t>
            </a:r>
            <a:r>
              <a:rPr lang="es-CL" sz="3200" dirty="0"/>
              <a:t> cases </a:t>
            </a:r>
            <a:r>
              <a:rPr lang="es-CL" sz="3200" dirty="0" err="1"/>
              <a:t>will</a:t>
            </a:r>
            <a:r>
              <a:rPr lang="es-CL" sz="3200" dirty="0"/>
              <a:t> mean </a:t>
            </a:r>
            <a:r>
              <a:rPr lang="es-CL" sz="3200" dirty="0" err="1"/>
              <a:t>additional</a:t>
            </a:r>
            <a:r>
              <a:rPr lang="es-CL" sz="3200" dirty="0"/>
              <a:t> </a:t>
            </a:r>
            <a:r>
              <a:rPr lang="es-CL" sz="3200" dirty="0" err="1"/>
              <a:t>information</a:t>
            </a:r>
            <a:r>
              <a:rPr lang="es-CL" sz="3200" dirty="0"/>
              <a:t>. In </a:t>
            </a:r>
            <a:r>
              <a:rPr lang="es-CL" sz="3200" dirty="0" err="1"/>
              <a:t>others</a:t>
            </a:r>
            <a:r>
              <a:rPr lang="es-CL" sz="3200" dirty="0"/>
              <a:t> new </a:t>
            </a:r>
            <a:r>
              <a:rPr lang="es-CL" sz="3200" dirty="0" err="1"/>
              <a:t>information</a:t>
            </a:r>
            <a:r>
              <a:rPr lang="es-CL" sz="3200" dirty="0"/>
              <a:t> and </a:t>
            </a:r>
            <a:r>
              <a:rPr lang="es-CL" sz="3200" dirty="0" err="1"/>
              <a:t>analysis</a:t>
            </a:r>
            <a:r>
              <a:rPr lang="es-CL" sz="3200" dirty="0"/>
              <a:t>.</a:t>
            </a:r>
          </a:p>
          <a:p>
            <a:endParaRPr lang="es-CL" sz="3200" dirty="0"/>
          </a:p>
          <a:p>
            <a:r>
              <a:rPr lang="es-CL" sz="3200" dirty="0" err="1"/>
              <a:t>For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last</a:t>
            </a:r>
            <a:r>
              <a:rPr lang="es-CL" sz="3200" dirty="0"/>
              <a:t> case, </a:t>
            </a:r>
            <a:r>
              <a:rPr lang="es-CL" sz="3200" dirty="0" err="1"/>
              <a:t>we</a:t>
            </a:r>
            <a:r>
              <a:rPr lang="es-CL" sz="3200" dirty="0"/>
              <a:t> are </a:t>
            </a:r>
            <a:r>
              <a:rPr lang="es-CL" sz="3200" dirty="0" err="1"/>
              <a:t>considering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develop</a:t>
            </a:r>
            <a:r>
              <a:rPr lang="es-CL" sz="3200" dirty="0"/>
              <a:t> </a:t>
            </a:r>
            <a:r>
              <a:rPr lang="es-CL" sz="3200" dirty="0" err="1"/>
              <a:t>of</a:t>
            </a:r>
            <a:r>
              <a:rPr lang="es-CL" sz="3200" dirty="0"/>
              <a:t> new </a:t>
            </a:r>
            <a:r>
              <a:rPr lang="es-CL" sz="3200" dirty="0" err="1"/>
              <a:t>structures</a:t>
            </a:r>
            <a:r>
              <a:rPr lang="es-CL" sz="3200" dirty="0"/>
              <a:t>.</a:t>
            </a:r>
          </a:p>
          <a:p>
            <a:endParaRPr lang="es-CL" sz="3200" dirty="0"/>
          </a:p>
          <a:p>
            <a:r>
              <a:rPr lang="es-CL" sz="3200" dirty="0" err="1"/>
              <a:t>Example</a:t>
            </a:r>
            <a:r>
              <a:rPr lang="es-CL" sz="3200" dirty="0"/>
              <a:t>: </a:t>
            </a:r>
            <a:r>
              <a:rPr lang="es-CL" sz="3200" dirty="0" err="1"/>
              <a:t>National</a:t>
            </a:r>
            <a:r>
              <a:rPr lang="es-CL" sz="3200" dirty="0"/>
              <a:t> </a:t>
            </a:r>
            <a:r>
              <a:rPr lang="es-CL" sz="3200" dirty="0" err="1"/>
              <a:t>Prospective</a:t>
            </a:r>
            <a:r>
              <a:rPr lang="es-CL" sz="3200" dirty="0"/>
              <a:t> </a:t>
            </a:r>
            <a:r>
              <a:rPr lang="es-CL" sz="3200" dirty="0" err="1"/>
              <a:t>System</a:t>
            </a:r>
            <a:r>
              <a:rPr lang="es-CL" sz="3200" dirty="0"/>
              <a:t>, </a:t>
            </a:r>
            <a:r>
              <a:rPr lang="es-CL" sz="3200" dirty="0" err="1"/>
              <a:t>based</a:t>
            </a:r>
            <a:r>
              <a:rPr lang="es-CL" sz="3200" dirty="0"/>
              <a:t> </a:t>
            </a:r>
            <a:r>
              <a:rPr lang="es-CL" sz="3200" dirty="0" err="1"/>
              <a:t>on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Nationa</a:t>
            </a:r>
            <a:r>
              <a:rPr lang="es-CL" sz="3200" dirty="0"/>
              <a:t> GHG </a:t>
            </a:r>
            <a:r>
              <a:rPr lang="es-CL" sz="3200" dirty="0" err="1"/>
              <a:t>Inventory</a:t>
            </a:r>
            <a:r>
              <a:rPr lang="es-CL" sz="3200" dirty="0"/>
              <a:t> </a:t>
            </a:r>
            <a:r>
              <a:rPr lang="es-CL" sz="3200" dirty="0" err="1"/>
              <a:t>System</a:t>
            </a:r>
            <a:r>
              <a:rPr lang="es-CL" sz="3200" dirty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0964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83959-D5BF-450B-8674-65B64CE8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Support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67CD3-4FD6-4AAF-9E7F-3F8DFBF1F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4000" dirty="0"/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support</a:t>
            </a:r>
            <a:r>
              <a:rPr lang="es-CL" sz="3200" dirty="0"/>
              <a:t> </a:t>
            </a:r>
            <a:r>
              <a:rPr lang="es-CL" sz="3200" dirty="0" err="1"/>
              <a:t>was</a:t>
            </a:r>
            <a:r>
              <a:rPr lang="es-CL" sz="3200" dirty="0"/>
              <a:t> (and, </a:t>
            </a:r>
            <a:r>
              <a:rPr lang="es-CL" sz="3200" dirty="0" err="1"/>
              <a:t>actually</a:t>
            </a:r>
            <a:r>
              <a:rPr lang="es-CL" sz="3200" dirty="0"/>
              <a:t>, </a:t>
            </a:r>
            <a:r>
              <a:rPr lang="es-CL" sz="3200" dirty="0" err="1"/>
              <a:t>is</a:t>
            </a:r>
            <a:r>
              <a:rPr lang="es-CL" sz="3200" dirty="0"/>
              <a:t>) </a:t>
            </a:r>
            <a:r>
              <a:rPr lang="es-CL" sz="3200" dirty="0" err="1"/>
              <a:t>very</a:t>
            </a:r>
            <a:r>
              <a:rPr lang="es-CL" sz="3200" dirty="0"/>
              <a:t> </a:t>
            </a:r>
            <a:r>
              <a:rPr lang="es-CL" sz="3200" dirty="0" err="1"/>
              <a:t>important</a:t>
            </a:r>
            <a:r>
              <a:rPr lang="es-CL" sz="3200" dirty="0"/>
              <a:t> in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development</a:t>
            </a:r>
            <a:r>
              <a:rPr lang="es-CL" sz="3200" dirty="0"/>
              <a:t> </a:t>
            </a:r>
            <a:r>
              <a:rPr lang="es-CL" sz="3200" dirty="0" err="1"/>
              <a:t>of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report</a:t>
            </a:r>
            <a:r>
              <a:rPr lang="es-CL" sz="3200" dirty="0"/>
              <a:t>, </a:t>
            </a:r>
            <a:r>
              <a:rPr lang="es-CL" sz="3200" dirty="0" err="1"/>
              <a:t>since</a:t>
            </a:r>
            <a:r>
              <a:rPr lang="es-CL" sz="3200" dirty="0"/>
              <a:t> </a:t>
            </a:r>
            <a:r>
              <a:rPr lang="es-CL" sz="3200" dirty="0" err="1"/>
              <a:t>we</a:t>
            </a:r>
            <a:r>
              <a:rPr lang="es-CL" sz="3200" dirty="0"/>
              <a:t> </a:t>
            </a:r>
            <a:r>
              <a:rPr lang="es-CL" sz="3200" dirty="0" err="1"/>
              <a:t>have</a:t>
            </a:r>
            <a:r>
              <a:rPr lang="es-CL" sz="3200" dirty="0"/>
              <a:t> </a:t>
            </a:r>
            <a:r>
              <a:rPr lang="es-CL" sz="3200" dirty="0" err="1"/>
              <a:t>used</a:t>
            </a:r>
            <a:r>
              <a:rPr lang="es-CL" sz="3200" dirty="0"/>
              <a:t> as a </a:t>
            </a:r>
            <a:r>
              <a:rPr lang="es-CL" sz="3200" dirty="0" err="1"/>
              <a:t>way</a:t>
            </a:r>
            <a:r>
              <a:rPr lang="es-CL" sz="3200" dirty="0"/>
              <a:t> </a:t>
            </a:r>
            <a:r>
              <a:rPr lang="es-CL" sz="3200" dirty="0" err="1"/>
              <a:t>to</a:t>
            </a:r>
            <a:r>
              <a:rPr lang="es-CL" sz="3200" dirty="0"/>
              <a:t> </a:t>
            </a:r>
            <a:r>
              <a:rPr lang="es-CL" sz="3200" dirty="0" err="1"/>
              <a:t>engage</a:t>
            </a:r>
            <a:r>
              <a:rPr lang="es-CL" sz="3200" dirty="0"/>
              <a:t> </a:t>
            </a:r>
            <a:r>
              <a:rPr lang="es-CL" sz="3200" dirty="0" err="1"/>
              <a:t>other</a:t>
            </a:r>
            <a:r>
              <a:rPr lang="es-CL" sz="3200" dirty="0"/>
              <a:t> </a:t>
            </a:r>
            <a:r>
              <a:rPr lang="es-CL" sz="3200" dirty="0" err="1"/>
              <a:t>ministries</a:t>
            </a:r>
            <a:r>
              <a:rPr lang="es-CL" sz="3200" dirty="0"/>
              <a:t> and </a:t>
            </a:r>
            <a:r>
              <a:rPr lang="es-CL" sz="3200" dirty="0" err="1"/>
              <a:t>institutions</a:t>
            </a:r>
            <a:r>
              <a:rPr lang="es-CL" sz="3200" dirty="0"/>
              <a:t>.</a:t>
            </a: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3200" dirty="0"/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i="1" dirty="0" err="1"/>
              <a:t>inception</a:t>
            </a:r>
            <a:r>
              <a:rPr lang="es-CL" sz="3200" dirty="0"/>
              <a:t> </a:t>
            </a:r>
            <a:r>
              <a:rPr lang="es-CL" sz="3200" dirty="0" err="1"/>
              <a:t>process</a:t>
            </a:r>
            <a:r>
              <a:rPr lang="es-CL" sz="3200" dirty="0"/>
              <a:t>.</a:t>
            </a: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3200" dirty="0"/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3200" dirty="0" err="1"/>
              <a:t>Other</a:t>
            </a:r>
            <a:r>
              <a:rPr lang="es-CL" sz="3200" dirty="0"/>
              <a:t> </a:t>
            </a:r>
            <a:r>
              <a:rPr lang="es-CL" sz="3200" dirty="0" err="1"/>
              <a:t>important</a:t>
            </a:r>
            <a:r>
              <a:rPr lang="es-CL" sz="3200" dirty="0"/>
              <a:t> </a:t>
            </a:r>
            <a:r>
              <a:rPr lang="es-CL" sz="3200" dirty="0" err="1"/>
              <a:t>network</a:t>
            </a:r>
            <a:r>
              <a:rPr lang="es-CL" sz="3200" dirty="0"/>
              <a:t> </a:t>
            </a:r>
            <a:r>
              <a:rPr lang="es-CL" sz="3200" dirty="0" err="1"/>
              <a:t>is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Lationamerican</a:t>
            </a:r>
            <a:r>
              <a:rPr lang="es-CL" sz="3200" dirty="0"/>
              <a:t> </a:t>
            </a:r>
            <a:r>
              <a:rPr lang="es-CL" sz="3200" dirty="0" err="1"/>
              <a:t>Inventory</a:t>
            </a:r>
            <a:r>
              <a:rPr lang="es-CL" sz="3200" dirty="0"/>
              <a:t> Network (</a:t>
            </a:r>
            <a:r>
              <a:rPr lang="es-CL" sz="3200" dirty="0" err="1"/>
              <a:t>RedINGEI</a:t>
            </a:r>
            <a:r>
              <a:rPr lang="es-CL" sz="3200" dirty="0"/>
              <a:t>), </a:t>
            </a:r>
            <a:r>
              <a:rPr lang="es-CL" sz="3200" dirty="0" err="1"/>
              <a:t>focus</a:t>
            </a:r>
            <a:r>
              <a:rPr lang="es-CL" sz="3200" dirty="0"/>
              <a:t> </a:t>
            </a:r>
            <a:r>
              <a:rPr lang="es-CL" sz="3200" dirty="0" err="1"/>
              <a:t>on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capacity</a:t>
            </a:r>
            <a:r>
              <a:rPr lang="es-CL" sz="3200" dirty="0"/>
              <a:t> </a:t>
            </a:r>
            <a:r>
              <a:rPr lang="es-CL" sz="3200" dirty="0" err="1"/>
              <a:t>building</a:t>
            </a:r>
            <a:r>
              <a:rPr lang="es-CL" sz="3200" dirty="0"/>
              <a:t> </a:t>
            </a:r>
            <a:r>
              <a:rPr lang="es-CL" sz="3200" dirty="0" err="1"/>
              <a:t>on</a:t>
            </a:r>
            <a:r>
              <a:rPr lang="es-CL" sz="3200" dirty="0"/>
              <a:t> NGHGI.</a:t>
            </a: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3200" dirty="0"/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3200" dirty="0" err="1"/>
              <a:t>We</a:t>
            </a:r>
            <a:r>
              <a:rPr lang="es-CL" sz="3200" dirty="0"/>
              <a:t> </a:t>
            </a:r>
            <a:r>
              <a:rPr lang="es-CL" sz="3200" dirty="0" err="1"/>
              <a:t>also</a:t>
            </a:r>
            <a:r>
              <a:rPr lang="es-CL" sz="3200" dirty="0"/>
              <a:t>, in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framework</a:t>
            </a:r>
            <a:r>
              <a:rPr lang="es-CL" sz="3200" dirty="0"/>
              <a:t> </a:t>
            </a:r>
            <a:r>
              <a:rPr lang="es-CL" sz="3200" dirty="0" err="1"/>
              <a:t>of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RedINGEI</a:t>
            </a:r>
            <a:r>
              <a:rPr lang="es-CL" sz="3200" dirty="0"/>
              <a:t>, </a:t>
            </a:r>
            <a:r>
              <a:rPr lang="es-CL" sz="3200" dirty="0" err="1"/>
              <a:t>give</a:t>
            </a:r>
            <a:r>
              <a:rPr lang="es-CL" sz="3200" dirty="0"/>
              <a:t> </a:t>
            </a:r>
            <a:r>
              <a:rPr lang="es-CL" sz="3200" dirty="0" err="1"/>
              <a:t>support</a:t>
            </a:r>
            <a:r>
              <a:rPr lang="es-CL" sz="3200" dirty="0"/>
              <a:t> </a:t>
            </a:r>
            <a:r>
              <a:rPr lang="es-CL" sz="3200" dirty="0" err="1"/>
              <a:t>to</a:t>
            </a:r>
            <a:r>
              <a:rPr lang="es-CL" sz="3200" dirty="0"/>
              <a:t> </a:t>
            </a:r>
            <a:r>
              <a:rPr lang="es-CL" sz="3200" dirty="0" err="1"/>
              <a:t>others</a:t>
            </a:r>
            <a:r>
              <a:rPr lang="es-CL" sz="3200" dirty="0"/>
              <a:t> </a:t>
            </a:r>
            <a:r>
              <a:rPr lang="es-CL" sz="3200" dirty="0" err="1"/>
              <a:t>countries</a:t>
            </a:r>
            <a:r>
              <a:rPr lang="es-CL" sz="3200" dirty="0"/>
              <a:t> </a:t>
            </a:r>
            <a:r>
              <a:rPr lang="es-CL" sz="3200" dirty="0" err="1"/>
              <a:t>of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region</a:t>
            </a:r>
            <a:r>
              <a:rPr lang="es-CL" sz="3200" dirty="0"/>
              <a:t>. </a:t>
            </a:r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3200" dirty="0"/>
          </a:p>
          <a:p>
            <a:pPr marL="325384" indent="-32538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3200" dirty="0"/>
              <a:t>In </a:t>
            </a:r>
            <a:r>
              <a:rPr lang="es-CL" sz="3200" dirty="0" err="1"/>
              <a:t>terms</a:t>
            </a:r>
            <a:r>
              <a:rPr lang="es-CL" sz="3200" dirty="0"/>
              <a:t> </a:t>
            </a:r>
            <a:r>
              <a:rPr lang="es-CL" sz="3200" dirty="0" err="1"/>
              <a:t>of</a:t>
            </a:r>
            <a:r>
              <a:rPr lang="es-CL" sz="3200" dirty="0"/>
              <a:t> new </a:t>
            </a:r>
            <a:r>
              <a:rPr lang="es-CL" sz="3200" dirty="0" err="1"/>
              <a:t>support</a:t>
            </a:r>
            <a:r>
              <a:rPr lang="es-CL" sz="3200" dirty="0"/>
              <a:t> </a:t>
            </a:r>
            <a:r>
              <a:rPr lang="es-CL" sz="3200" dirty="0" err="1"/>
              <a:t>projects</a:t>
            </a:r>
            <a:r>
              <a:rPr lang="es-CL" sz="3200" dirty="0"/>
              <a:t>, </a:t>
            </a:r>
            <a:r>
              <a:rPr lang="es-CL" sz="3200" dirty="0" err="1"/>
              <a:t>we</a:t>
            </a:r>
            <a:r>
              <a:rPr lang="es-CL" sz="3200" dirty="0"/>
              <a:t> are </a:t>
            </a:r>
            <a:r>
              <a:rPr lang="es-CL" sz="3200" dirty="0" err="1"/>
              <a:t>part</a:t>
            </a:r>
            <a:r>
              <a:rPr lang="es-CL" sz="3200" dirty="0"/>
              <a:t> </a:t>
            </a:r>
            <a:r>
              <a:rPr lang="es-CL" sz="3200" dirty="0" err="1"/>
              <a:t>of</a:t>
            </a:r>
            <a:r>
              <a:rPr lang="es-CL" sz="3200" dirty="0"/>
              <a:t> CBIT.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080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146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FCCC Word Document" ma:contentTypeID="0x0101008459AB02ACC99C4E8121C112FA13B9A2004D55B22C876D9446942F493A07F39F38" ma:contentTypeVersion="1" ma:contentTypeDescription="Creates a new UNFCCC Document" ma:contentTypeScope="" ma:versionID="39b66b304a15e902439fb5a923b7c3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4D4883-3BFC-4C8B-A324-0ACD8221FA39}"/>
</file>

<file path=customXml/itemProps2.xml><?xml version="1.0" encoding="utf-8"?>
<ds:datastoreItem xmlns:ds="http://schemas.openxmlformats.org/officeDocument/2006/customXml" ds:itemID="{E8ECDFB8-CFE0-4410-9BA3-771B2DDAAE9B}"/>
</file>

<file path=customXml/itemProps3.xml><?xml version="1.0" encoding="utf-8"?>
<ds:datastoreItem xmlns:ds="http://schemas.openxmlformats.org/officeDocument/2006/customXml" ds:itemID="{7B8CA9F3-4C92-48EC-9784-E033AA2F5084}"/>
</file>

<file path=docProps/app.xml><?xml version="1.0" encoding="utf-8"?>
<Properties xmlns="http://schemas.openxmlformats.org/officeDocument/2006/extended-properties" xmlns:vt="http://schemas.openxmlformats.org/officeDocument/2006/docPropsVTypes">
  <TotalTime>4627</TotalTime>
  <Words>271</Words>
  <Application>Microsoft Office PowerPoint</Application>
  <PresentationFormat>Personalizado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Moving towards sustainable institutional arrangements for reporting to the Convention and Paris Agreement: Chile’s experience</vt:lpstr>
      <vt:lpstr>ETF: New challenges</vt:lpstr>
      <vt:lpstr>Structure and instutional arrangements</vt:lpstr>
      <vt:lpstr>Support</vt:lpstr>
      <vt:lpstr>Presentación de PowerPoint</vt:lpstr>
    </vt:vector>
  </TitlesOfParts>
  <Company>mma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Armedari</dc:creator>
  <cp:lastModifiedBy>Richard Martinez</cp:lastModifiedBy>
  <cp:revision>172</cp:revision>
  <dcterms:created xsi:type="dcterms:W3CDTF">2018-04-25T12:41:41Z</dcterms:created>
  <dcterms:modified xsi:type="dcterms:W3CDTF">2019-12-05T02:54:25Z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0x0101008459AB02ACC99C4E8121C112FA13B9A2004D55B22C876D9446942F493A07F39F38</vt:lpwstr>
  </property>
</Properties>
</file>