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96" y="-3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9D625F-56DF-435E-944D-B8DF089711BF}" type="datetimeFigureOut">
              <a:rPr lang="en-US" smtClean="0"/>
              <a:t>12/27/2011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65F34C-7E9B-4574-B9E2-E09F04A9ABE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7E0BAB-630B-42AD-8743-6CB7DCCE122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11" indent="-285735">
              <a:defRPr>
                <a:solidFill>
                  <a:schemeClr val="tx1"/>
                </a:solidFill>
                <a:latin typeface="Calibri" pitchFamily="34" charset="0"/>
              </a:defRPr>
            </a:lvl2pPr>
            <a:lvl3pPr marL="1142941" indent="-228588">
              <a:defRPr>
                <a:solidFill>
                  <a:schemeClr val="tx1"/>
                </a:solidFill>
                <a:latin typeface="Calibri" pitchFamily="34" charset="0"/>
              </a:defRPr>
            </a:lvl3pPr>
            <a:lvl4pPr marL="1600117" indent="-228588">
              <a:defRPr>
                <a:solidFill>
                  <a:schemeClr val="tx1"/>
                </a:solidFill>
                <a:latin typeface="Calibri" pitchFamily="34" charset="0"/>
              </a:defRPr>
            </a:lvl4pPr>
            <a:lvl5pPr marL="2057293" indent="-228588">
              <a:defRPr>
                <a:solidFill>
                  <a:schemeClr val="tx1"/>
                </a:solidFill>
                <a:latin typeface="Calibri" pitchFamily="34" charset="0"/>
              </a:defRPr>
            </a:lvl5pPr>
            <a:lvl6pPr marL="2514470" indent="-228588" fontAlgn="base">
              <a:spcBef>
                <a:spcPct val="0"/>
              </a:spcBef>
              <a:spcAft>
                <a:spcPct val="0"/>
              </a:spcAft>
              <a:defRPr>
                <a:solidFill>
                  <a:schemeClr val="tx1"/>
                </a:solidFill>
                <a:latin typeface="Calibri" pitchFamily="34" charset="0"/>
              </a:defRPr>
            </a:lvl6pPr>
            <a:lvl7pPr marL="2971646" indent="-228588" fontAlgn="base">
              <a:spcBef>
                <a:spcPct val="0"/>
              </a:spcBef>
              <a:spcAft>
                <a:spcPct val="0"/>
              </a:spcAft>
              <a:defRPr>
                <a:solidFill>
                  <a:schemeClr val="tx1"/>
                </a:solidFill>
                <a:latin typeface="Calibri" pitchFamily="34" charset="0"/>
              </a:defRPr>
            </a:lvl7pPr>
            <a:lvl8pPr marL="3428822" indent="-228588" fontAlgn="base">
              <a:spcBef>
                <a:spcPct val="0"/>
              </a:spcBef>
              <a:spcAft>
                <a:spcPct val="0"/>
              </a:spcAft>
              <a:defRPr>
                <a:solidFill>
                  <a:schemeClr val="tx1"/>
                </a:solidFill>
                <a:latin typeface="Calibri" pitchFamily="34" charset="0"/>
              </a:defRPr>
            </a:lvl8pPr>
            <a:lvl9pPr marL="3885999" indent="-228588" fontAlgn="base">
              <a:spcBef>
                <a:spcPct val="0"/>
              </a:spcBef>
              <a:spcAft>
                <a:spcPct val="0"/>
              </a:spcAft>
              <a:defRPr>
                <a:solidFill>
                  <a:schemeClr val="tx1"/>
                </a:solidFill>
                <a:latin typeface="Calibri" pitchFamily="34" charset="0"/>
              </a:defRPr>
            </a:lvl9pPr>
          </a:lstStyle>
          <a:p>
            <a:pPr>
              <a:defRPr/>
            </a:pPr>
            <a:fld id="{F2DE5AEA-F64D-46A8-AD04-CAE84EF2E3CF}" type="slidenum">
              <a:rPr lang="en-US" smtClean="0">
                <a:solidFill>
                  <a:prstClr val="black"/>
                </a:solidFill>
              </a:rPr>
              <a:pPr>
                <a:defRPr/>
              </a:pPr>
              <a:t>4</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11" indent="-285735">
              <a:defRPr>
                <a:solidFill>
                  <a:schemeClr val="tx1"/>
                </a:solidFill>
                <a:latin typeface="Calibri" pitchFamily="34" charset="0"/>
              </a:defRPr>
            </a:lvl2pPr>
            <a:lvl3pPr marL="1142941" indent="-228588">
              <a:defRPr>
                <a:solidFill>
                  <a:schemeClr val="tx1"/>
                </a:solidFill>
                <a:latin typeface="Calibri" pitchFamily="34" charset="0"/>
              </a:defRPr>
            </a:lvl3pPr>
            <a:lvl4pPr marL="1600117" indent="-228588">
              <a:defRPr>
                <a:solidFill>
                  <a:schemeClr val="tx1"/>
                </a:solidFill>
                <a:latin typeface="Calibri" pitchFamily="34" charset="0"/>
              </a:defRPr>
            </a:lvl4pPr>
            <a:lvl5pPr marL="2057293" indent="-228588">
              <a:defRPr>
                <a:solidFill>
                  <a:schemeClr val="tx1"/>
                </a:solidFill>
                <a:latin typeface="Calibri" pitchFamily="34" charset="0"/>
              </a:defRPr>
            </a:lvl5pPr>
            <a:lvl6pPr marL="2514470" indent="-228588" fontAlgn="base">
              <a:spcBef>
                <a:spcPct val="0"/>
              </a:spcBef>
              <a:spcAft>
                <a:spcPct val="0"/>
              </a:spcAft>
              <a:defRPr>
                <a:solidFill>
                  <a:schemeClr val="tx1"/>
                </a:solidFill>
                <a:latin typeface="Calibri" pitchFamily="34" charset="0"/>
              </a:defRPr>
            </a:lvl6pPr>
            <a:lvl7pPr marL="2971646" indent="-228588" fontAlgn="base">
              <a:spcBef>
                <a:spcPct val="0"/>
              </a:spcBef>
              <a:spcAft>
                <a:spcPct val="0"/>
              </a:spcAft>
              <a:defRPr>
                <a:solidFill>
                  <a:schemeClr val="tx1"/>
                </a:solidFill>
                <a:latin typeface="Calibri" pitchFamily="34" charset="0"/>
              </a:defRPr>
            </a:lvl7pPr>
            <a:lvl8pPr marL="3428822" indent="-228588" fontAlgn="base">
              <a:spcBef>
                <a:spcPct val="0"/>
              </a:spcBef>
              <a:spcAft>
                <a:spcPct val="0"/>
              </a:spcAft>
              <a:defRPr>
                <a:solidFill>
                  <a:schemeClr val="tx1"/>
                </a:solidFill>
                <a:latin typeface="Calibri" pitchFamily="34" charset="0"/>
              </a:defRPr>
            </a:lvl8pPr>
            <a:lvl9pPr marL="3885999" indent="-228588" fontAlgn="base">
              <a:spcBef>
                <a:spcPct val="0"/>
              </a:spcBef>
              <a:spcAft>
                <a:spcPct val="0"/>
              </a:spcAft>
              <a:defRPr>
                <a:solidFill>
                  <a:schemeClr val="tx1"/>
                </a:solidFill>
                <a:latin typeface="Calibri" pitchFamily="34" charset="0"/>
              </a:defRPr>
            </a:lvl9pPr>
          </a:lstStyle>
          <a:p>
            <a:fld id="{FB2D6A30-95A2-4270-A65B-971734C30E31}" type="slidenum">
              <a:rPr lang="en-US">
                <a:solidFill>
                  <a:prstClr val="black"/>
                </a:solidFill>
              </a:rPr>
              <a:pPr/>
              <a:t>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11" indent="-285735">
              <a:defRPr>
                <a:solidFill>
                  <a:schemeClr val="tx1"/>
                </a:solidFill>
                <a:latin typeface="Calibri" pitchFamily="34" charset="0"/>
              </a:defRPr>
            </a:lvl2pPr>
            <a:lvl3pPr marL="1142941" indent="-228588">
              <a:defRPr>
                <a:solidFill>
                  <a:schemeClr val="tx1"/>
                </a:solidFill>
                <a:latin typeface="Calibri" pitchFamily="34" charset="0"/>
              </a:defRPr>
            </a:lvl3pPr>
            <a:lvl4pPr marL="1600117" indent="-228588">
              <a:defRPr>
                <a:solidFill>
                  <a:schemeClr val="tx1"/>
                </a:solidFill>
                <a:latin typeface="Calibri" pitchFamily="34" charset="0"/>
              </a:defRPr>
            </a:lvl4pPr>
            <a:lvl5pPr marL="2057293" indent="-228588">
              <a:defRPr>
                <a:solidFill>
                  <a:schemeClr val="tx1"/>
                </a:solidFill>
                <a:latin typeface="Calibri" pitchFamily="34" charset="0"/>
              </a:defRPr>
            </a:lvl5pPr>
            <a:lvl6pPr marL="2514470" indent="-228588" fontAlgn="base">
              <a:spcBef>
                <a:spcPct val="0"/>
              </a:spcBef>
              <a:spcAft>
                <a:spcPct val="0"/>
              </a:spcAft>
              <a:defRPr>
                <a:solidFill>
                  <a:schemeClr val="tx1"/>
                </a:solidFill>
                <a:latin typeface="Calibri" pitchFamily="34" charset="0"/>
              </a:defRPr>
            </a:lvl6pPr>
            <a:lvl7pPr marL="2971646" indent="-228588" fontAlgn="base">
              <a:spcBef>
                <a:spcPct val="0"/>
              </a:spcBef>
              <a:spcAft>
                <a:spcPct val="0"/>
              </a:spcAft>
              <a:defRPr>
                <a:solidFill>
                  <a:schemeClr val="tx1"/>
                </a:solidFill>
                <a:latin typeface="Calibri" pitchFamily="34" charset="0"/>
              </a:defRPr>
            </a:lvl7pPr>
            <a:lvl8pPr marL="3428822" indent="-228588" fontAlgn="base">
              <a:spcBef>
                <a:spcPct val="0"/>
              </a:spcBef>
              <a:spcAft>
                <a:spcPct val="0"/>
              </a:spcAft>
              <a:defRPr>
                <a:solidFill>
                  <a:schemeClr val="tx1"/>
                </a:solidFill>
                <a:latin typeface="Calibri" pitchFamily="34" charset="0"/>
              </a:defRPr>
            </a:lvl8pPr>
            <a:lvl9pPr marL="3885999" indent="-228588" fontAlgn="base">
              <a:spcBef>
                <a:spcPct val="0"/>
              </a:spcBef>
              <a:spcAft>
                <a:spcPct val="0"/>
              </a:spcAft>
              <a:defRPr>
                <a:solidFill>
                  <a:schemeClr val="tx1"/>
                </a:solidFill>
                <a:latin typeface="Calibri" pitchFamily="34" charset="0"/>
              </a:defRPr>
            </a:lvl9pPr>
          </a:lstStyle>
          <a:p>
            <a:pPr>
              <a:defRPr/>
            </a:pPr>
            <a:fld id="{17A3BE80-A409-472F-A3C2-59DFFE1211AC}" type="slidenum">
              <a:rPr lang="en-US" smtClean="0">
                <a:solidFill>
                  <a:prstClr val="black"/>
                </a:solidFill>
              </a:rPr>
              <a:pPr>
                <a:defRPr/>
              </a:pPr>
              <a:t>6</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4A1635-BBFB-4209-B80B-77AA594C6C05}" type="datetimeFigureOut">
              <a:rPr lang="en-US" smtClean="0"/>
              <a:t>12/27/2011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03B58-8D4C-427B-AA51-12C185CDC15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4A1635-BBFB-4209-B80B-77AA594C6C05}" type="datetimeFigureOut">
              <a:rPr lang="en-US" smtClean="0"/>
              <a:t>12/27/2011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03B58-8D4C-427B-AA51-12C185CDC1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4A1635-BBFB-4209-B80B-77AA594C6C05}" type="datetimeFigureOut">
              <a:rPr lang="en-US" smtClean="0"/>
              <a:t>12/27/2011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03B58-8D4C-427B-AA51-12C185CDC15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4A1635-BBFB-4209-B80B-77AA594C6C05}" type="datetimeFigureOut">
              <a:rPr lang="en-US" smtClean="0"/>
              <a:t>12/27/2011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03B58-8D4C-427B-AA51-12C185CDC15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4A1635-BBFB-4209-B80B-77AA594C6C05}" type="datetimeFigureOut">
              <a:rPr lang="en-US" smtClean="0"/>
              <a:t>12/27/2011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03B58-8D4C-427B-AA51-12C185CDC15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4A1635-BBFB-4209-B80B-77AA594C6C05}" type="datetimeFigureOut">
              <a:rPr lang="en-US" smtClean="0"/>
              <a:t>12/27/2011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03B58-8D4C-427B-AA51-12C185CDC15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4A1635-BBFB-4209-B80B-77AA594C6C05}" type="datetimeFigureOut">
              <a:rPr lang="en-US" smtClean="0"/>
              <a:t>12/27/2011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03B58-8D4C-427B-AA51-12C185CDC15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4A1635-BBFB-4209-B80B-77AA594C6C05}" type="datetimeFigureOut">
              <a:rPr lang="en-US" smtClean="0"/>
              <a:t>12/27/2011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03B58-8D4C-427B-AA51-12C185CDC1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A1635-BBFB-4209-B80B-77AA594C6C05}" type="datetimeFigureOut">
              <a:rPr lang="en-US" smtClean="0"/>
              <a:t>12/27/2011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03B58-8D4C-427B-AA51-12C185CDC1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4A1635-BBFB-4209-B80B-77AA594C6C05}" type="datetimeFigureOut">
              <a:rPr lang="en-US" smtClean="0"/>
              <a:t>12/27/2011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03B58-8D4C-427B-AA51-12C185CDC15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4A1635-BBFB-4209-B80B-77AA594C6C05}" type="datetimeFigureOut">
              <a:rPr lang="en-US" smtClean="0"/>
              <a:t>12/27/2011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03B58-8D4C-427B-AA51-12C185CDC15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A1635-BBFB-4209-B80B-77AA594C6C05}" type="datetimeFigureOut">
              <a:rPr lang="en-US" smtClean="0"/>
              <a:t>12/27/2011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03B58-8D4C-427B-AA51-12C185CDC15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mailto:nursesacrosstheborders@yahoo.com" TargetMode="External"/><Relationship Id="rId2" Type="http://schemas.openxmlformats.org/officeDocument/2006/relationships/hyperlink" Target="mailto:lwilson@nasw.org" TargetMode="Externa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hyperlink" Target="http://upload.wikimedia.org/wikipedia/commons/a/ae/Anopheles_albimanus_mosquito.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file:///F:\My%20Documents%20II\COP%2017\African%20Pavilion\NAB%20and%20Nurses%202.wm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ters O 2011 SFO.JPG"/>
          <p:cNvPicPr>
            <a:picLocks noChangeAspect="1"/>
          </p:cNvPicPr>
          <p:nvPr/>
        </p:nvPicPr>
        <p:blipFill>
          <a:blip r:embed="rId3" cstate="print"/>
          <a:stretch>
            <a:fillRect/>
          </a:stretch>
        </p:blipFill>
        <p:spPr>
          <a:xfrm>
            <a:off x="838200" y="1066800"/>
            <a:ext cx="2952750" cy="5076825"/>
          </a:xfrm>
          <a:prstGeom prst="rect">
            <a:avLst/>
          </a:prstGeom>
        </p:spPr>
      </p:pic>
      <p:sp>
        <p:nvSpPr>
          <p:cNvPr id="4" name="TextBox 3"/>
          <p:cNvSpPr txBox="1"/>
          <p:nvPr/>
        </p:nvSpPr>
        <p:spPr>
          <a:xfrm>
            <a:off x="4191000" y="1295400"/>
            <a:ext cx="4572000" cy="584775"/>
          </a:xfrm>
          <a:prstGeom prst="rect">
            <a:avLst/>
          </a:prstGeom>
          <a:noFill/>
        </p:spPr>
        <p:txBody>
          <a:bodyPr wrap="square" rtlCol="0">
            <a:spAutoFit/>
          </a:bodyPr>
          <a:lstStyle/>
          <a:p>
            <a:r>
              <a:rPr lang="en-US" sz="3200" b="1" dirty="0" smtClean="0">
                <a:solidFill>
                  <a:schemeClr val="bg2">
                    <a:lumMod val="10000"/>
                  </a:schemeClr>
                </a:solidFill>
                <a:latin typeface="Adobe Garamond Pro Bold" pitchFamily="18" charset="0"/>
              </a:rPr>
              <a:t>Pastor Peters Omoragbon</a:t>
            </a:r>
            <a:endParaRPr lang="en-US" sz="3200" b="1" dirty="0">
              <a:solidFill>
                <a:schemeClr val="bg2">
                  <a:lumMod val="10000"/>
                </a:schemeClr>
              </a:solidFill>
              <a:latin typeface="Adobe Garamond Pro Bold" pitchFamily="18" charset="0"/>
            </a:endParaRPr>
          </a:p>
        </p:txBody>
      </p:sp>
      <p:sp>
        <p:nvSpPr>
          <p:cNvPr id="5" name="TextBox 4"/>
          <p:cNvSpPr txBox="1"/>
          <p:nvPr/>
        </p:nvSpPr>
        <p:spPr>
          <a:xfrm>
            <a:off x="152400" y="6211669"/>
            <a:ext cx="8839200" cy="646331"/>
          </a:xfrm>
          <a:prstGeom prst="rect">
            <a:avLst/>
          </a:prstGeom>
          <a:noFill/>
        </p:spPr>
        <p:txBody>
          <a:bodyPr wrap="square" rtlCol="0">
            <a:spAutoFit/>
          </a:bodyPr>
          <a:lstStyle/>
          <a:p>
            <a:r>
              <a:rPr lang="en-US" b="1" dirty="0" smtClean="0">
                <a:solidFill>
                  <a:schemeClr val="bg2">
                    <a:lumMod val="10000"/>
                  </a:schemeClr>
                </a:solidFill>
                <a:latin typeface="David" pitchFamily="34" charset="-79"/>
                <a:cs typeface="David" pitchFamily="34" charset="-79"/>
              </a:rPr>
              <a:t>Nurses Across the Borders					Durban, South Africa                                                                                                                    November 30, 2011						  UNFCCC/ COP17 </a:t>
            </a:r>
            <a:endParaRPr lang="en-US" b="1" dirty="0">
              <a:solidFill>
                <a:schemeClr val="bg2">
                  <a:lumMod val="10000"/>
                </a:schemeClr>
              </a:solidFill>
              <a:latin typeface="David" pitchFamily="34" charset="-79"/>
              <a:cs typeface="David" pitchFamily="34" charset="-79"/>
            </a:endParaRPr>
          </a:p>
        </p:txBody>
      </p:sp>
      <p:pic>
        <p:nvPicPr>
          <p:cNvPr id="6" name="Picture 2"/>
          <p:cNvPicPr>
            <a:picLocks noChangeAspect="1" noChangeArrowheads="1"/>
          </p:cNvPicPr>
          <p:nvPr/>
        </p:nvPicPr>
        <p:blipFill>
          <a:blip r:embed="rId4" cstate="print"/>
          <a:srcRect/>
          <a:stretch>
            <a:fillRect/>
          </a:stretch>
        </p:blipFill>
        <p:spPr bwMode="auto">
          <a:xfrm>
            <a:off x="5486400" y="2438400"/>
            <a:ext cx="1662723" cy="16211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1200" y="2514600"/>
            <a:ext cx="4495800" cy="2308324"/>
          </a:xfrm>
          <a:prstGeom prst="rect">
            <a:avLst/>
          </a:prstGeom>
        </p:spPr>
        <p:txBody>
          <a:bodyPr wrap="square">
            <a:spAutoFit/>
          </a:bodyPr>
          <a:lstStyle/>
          <a:p>
            <a:r>
              <a:rPr lang="en-US" b="1" i="1" dirty="0" smtClean="0">
                <a:solidFill>
                  <a:schemeClr val="bg2">
                    <a:lumMod val="10000"/>
                  </a:schemeClr>
                </a:solidFill>
              </a:rPr>
              <a:t>By empowering health professionals in low adaptive capacity areas, this South/North partnership between Nurses Across the Borders and SeaTrust Institute links research and capacity building with global policy and action to build momentum for health as the universal societal and environmental driver for climate policy. </a:t>
            </a:r>
            <a:endParaRPr lang="en-US" b="1" i="1" dirty="0">
              <a:solidFill>
                <a:schemeClr val="bg2">
                  <a:lumMod val="10000"/>
                </a:schemeClr>
              </a:solidFill>
            </a:endParaRPr>
          </a:p>
        </p:txBody>
      </p:sp>
      <p:sp>
        <p:nvSpPr>
          <p:cNvPr id="4" name="Rectangle 3"/>
          <p:cNvSpPr/>
          <p:nvPr/>
        </p:nvSpPr>
        <p:spPr>
          <a:xfrm>
            <a:off x="457200" y="5105400"/>
            <a:ext cx="4572000" cy="1200329"/>
          </a:xfrm>
          <a:prstGeom prst="rect">
            <a:avLst/>
          </a:prstGeom>
        </p:spPr>
        <p:txBody>
          <a:bodyPr>
            <a:spAutoFit/>
          </a:bodyPr>
          <a:lstStyle/>
          <a:p>
            <a:r>
              <a:rPr lang="en-US" b="1" dirty="0" smtClean="0">
                <a:solidFill>
                  <a:schemeClr val="bg2">
                    <a:lumMod val="10000"/>
                  </a:schemeClr>
                </a:solidFill>
              </a:rPr>
              <a:t>SeaTrust Institute</a:t>
            </a:r>
            <a:r>
              <a:rPr lang="en-US" dirty="0" smtClean="0">
                <a:solidFill>
                  <a:schemeClr val="bg2">
                    <a:lumMod val="10000"/>
                  </a:schemeClr>
                </a:solidFill>
              </a:rPr>
              <a:t> </a:t>
            </a:r>
            <a:br>
              <a:rPr lang="en-US" dirty="0" smtClean="0">
                <a:solidFill>
                  <a:schemeClr val="bg2">
                    <a:lumMod val="10000"/>
                  </a:schemeClr>
                </a:solidFill>
              </a:rPr>
            </a:br>
            <a:r>
              <a:rPr lang="en-US" dirty="0" smtClean="0">
                <a:solidFill>
                  <a:schemeClr val="bg2">
                    <a:lumMod val="10000"/>
                  </a:schemeClr>
                </a:solidFill>
              </a:rPr>
              <a:t>Dr. Lynn Wilson </a:t>
            </a:r>
            <a:br>
              <a:rPr lang="en-US" dirty="0" smtClean="0">
                <a:solidFill>
                  <a:schemeClr val="bg2">
                    <a:lumMod val="10000"/>
                  </a:schemeClr>
                </a:solidFill>
              </a:rPr>
            </a:br>
            <a:r>
              <a:rPr lang="en-US" dirty="0" smtClean="0">
                <a:solidFill>
                  <a:schemeClr val="bg2">
                    <a:lumMod val="10000"/>
                  </a:schemeClr>
                </a:solidFill>
                <a:hlinkClick r:id="rId2"/>
              </a:rPr>
              <a:t>lwilson@seatrustinstitute.org</a:t>
            </a:r>
            <a:r>
              <a:rPr lang="en-US" dirty="0" smtClean="0">
                <a:solidFill>
                  <a:schemeClr val="bg2">
                    <a:lumMod val="10000"/>
                  </a:schemeClr>
                </a:solidFill>
              </a:rPr>
              <a:t> </a:t>
            </a:r>
            <a:br>
              <a:rPr lang="en-US" dirty="0" smtClean="0">
                <a:solidFill>
                  <a:schemeClr val="bg2">
                    <a:lumMod val="10000"/>
                  </a:schemeClr>
                </a:solidFill>
              </a:rPr>
            </a:br>
            <a:r>
              <a:rPr lang="en-US" b="1" dirty="0" smtClean="0">
                <a:solidFill>
                  <a:schemeClr val="bg2">
                    <a:lumMod val="10000"/>
                  </a:schemeClr>
                </a:solidFill>
              </a:rPr>
              <a:t>+1 360 9613363</a:t>
            </a:r>
            <a:endParaRPr lang="en-US" dirty="0">
              <a:solidFill>
                <a:schemeClr val="bg2">
                  <a:lumMod val="10000"/>
                </a:schemeClr>
              </a:solidFill>
            </a:endParaRPr>
          </a:p>
        </p:txBody>
      </p:sp>
      <p:sp>
        <p:nvSpPr>
          <p:cNvPr id="5" name="Rectangle 4"/>
          <p:cNvSpPr/>
          <p:nvPr/>
        </p:nvSpPr>
        <p:spPr>
          <a:xfrm>
            <a:off x="4800600" y="5029200"/>
            <a:ext cx="4572000" cy="1200329"/>
          </a:xfrm>
          <a:prstGeom prst="rect">
            <a:avLst/>
          </a:prstGeom>
        </p:spPr>
        <p:txBody>
          <a:bodyPr>
            <a:spAutoFit/>
          </a:bodyPr>
          <a:lstStyle/>
          <a:p>
            <a:r>
              <a:rPr lang="en-US" b="1" dirty="0" smtClean="0">
                <a:solidFill>
                  <a:schemeClr val="bg2">
                    <a:lumMod val="10000"/>
                  </a:schemeClr>
                </a:solidFill>
              </a:rPr>
              <a:t>Nurses Across the Borders (NAB)</a:t>
            </a:r>
            <a:r>
              <a:rPr lang="en-US" dirty="0" smtClean="0">
                <a:solidFill>
                  <a:schemeClr val="bg2">
                    <a:lumMod val="10000"/>
                  </a:schemeClr>
                </a:solidFill>
              </a:rPr>
              <a:t> </a:t>
            </a:r>
            <a:br>
              <a:rPr lang="en-US" dirty="0" smtClean="0">
                <a:solidFill>
                  <a:schemeClr val="bg2">
                    <a:lumMod val="10000"/>
                  </a:schemeClr>
                </a:solidFill>
              </a:rPr>
            </a:br>
            <a:r>
              <a:rPr lang="en-US" dirty="0" smtClean="0">
                <a:solidFill>
                  <a:schemeClr val="bg2">
                    <a:lumMod val="10000"/>
                  </a:schemeClr>
                </a:solidFill>
              </a:rPr>
              <a:t>Mr. PETERS OMORAGBON </a:t>
            </a:r>
            <a:br>
              <a:rPr lang="en-US" dirty="0" smtClean="0">
                <a:solidFill>
                  <a:schemeClr val="bg2">
                    <a:lumMod val="10000"/>
                  </a:schemeClr>
                </a:solidFill>
              </a:rPr>
            </a:br>
            <a:r>
              <a:rPr lang="en-US" dirty="0" smtClean="0">
                <a:solidFill>
                  <a:schemeClr val="bg2">
                    <a:lumMod val="10000"/>
                  </a:schemeClr>
                </a:solidFill>
                <a:hlinkClick r:id="rId3"/>
              </a:rPr>
              <a:t>nursesacrosstheborders@yahoo.com</a:t>
            </a:r>
            <a:r>
              <a:rPr lang="en-US" dirty="0" smtClean="0">
                <a:solidFill>
                  <a:schemeClr val="bg2">
                    <a:lumMod val="10000"/>
                  </a:schemeClr>
                </a:solidFill>
              </a:rPr>
              <a:t> </a:t>
            </a:r>
            <a:br>
              <a:rPr lang="en-US" dirty="0" smtClean="0">
                <a:solidFill>
                  <a:schemeClr val="bg2">
                    <a:lumMod val="10000"/>
                  </a:schemeClr>
                </a:solidFill>
              </a:rPr>
            </a:br>
            <a:r>
              <a:rPr lang="en-US" b="1" dirty="0" smtClean="0">
                <a:solidFill>
                  <a:schemeClr val="bg2">
                    <a:lumMod val="10000"/>
                  </a:schemeClr>
                </a:solidFill>
              </a:rPr>
              <a:t>+234 805 2658024</a:t>
            </a:r>
            <a:endParaRPr lang="en-US" dirty="0">
              <a:solidFill>
                <a:schemeClr val="bg2">
                  <a:lumMod val="10000"/>
                </a:schemeClr>
              </a:solidFill>
            </a:endParaRPr>
          </a:p>
        </p:txBody>
      </p:sp>
      <p:grpSp>
        <p:nvGrpSpPr>
          <p:cNvPr id="2" name="Group 5"/>
          <p:cNvGrpSpPr/>
          <p:nvPr/>
        </p:nvGrpSpPr>
        <p:grpSpPr>
          <a:xfrm>
            <a:off x="1600200" y="533400"/>
            <a:ext cx="5422392" cy="1621155"/>
            <a:chOff x="1981200" y="3657600"/>
            <a:chExt cx="5422392" cy="1621155"/>
          </a:xfrm>
        </p:grpSpPr>
        <p:pic>
          <p:nvPicPr>
            <p:cNvPr id="7" name="Picture 2"/>
            <p:cNvPicPr>
              <a:picLocks noChangeAspect="1" noChangeArrowheads="1"/>
            </p:cNvPicPr>
            <p:nvPr/>
          </p:nvPicPr>
          <p:blipFill>
            <a:blip r:embed="rId4" cstate="print"/>
            <a:srcRect/>
            <a:stretch>
              <a:fillRect/>
            </a:stretch>
          </p:blipFill>
          <p:spPr bwMode="auto">
            <a:xfrm>
              <a:off x="1981200" y="3657600"/>
              <a:ext cx="1662723" cy="1621155"/>
            </a:xfrm>
            <a:prstGeom prst="rect">
              <a:avLst/>
            </a:prstGeom>
            <a:noFill/>
            <a:ln w="9525">
              <a:noFill/>
              <a:miter lim="800000"/>
              <a:headEnd/>
              <a:tailEnd/>
            </a:ln>
          </p:spPr>
        </p:pic>
        <p:pic>
          <p:nvPicPr>
            <p:cNvPr id="8" name="Picture 7" descr="SeaTrustLogo.jpg"/>
            <p:cNvPicPr>
              <a:picLocks noChangeAspect="1"/>
            </p:cNvPicPr>
            <p:nvPr/>
          </p:nvPicPr>
          <p:blipFill>
            <a:blip r:embed="rId5" cstate="print"/>
            <a:stretch>
              <a:fillRect/>
            </a:stretch>
          </p:blipFill>
          <p:spPr>
            <a:xfrm>
              <a:off x="4191000" y="3810000"/>
              <a:ext cx="3212592" cy="1360478"/>
            </a:xfrm>
            <a:prstGeom prst="rect">
              <a:avLst/>
            </a:prstGeom>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igerian nurses training 2010 3.jpg"/>
          <p:cNvPicPr>
            <a:picLocks noChangeAspect="1"/>
          </p:cNvPicPr>
          <p:nvPr/>
        </p:nvPicPr>
        <p:blipFill>
          <a:blip r:embed="rId2" cstate="print"/>
          <a:stretch>
            <a:fillRect/>
          </a:stretch>
        </p:blipFill>
        <p:spPr>
          <a:xfrm>
            <a:off x="533400" y="533400"/>
            <a:ext cx="8128000" cy="5638800"/>
          </a:xfrm>
          <a:prstGeom prst="rect">
            <a:avLst/>
          </a:prstGeom>
        </p:spPr>
      </p:pic>
      <p:pic>
        <p:nvPicPr>
          <p:cNvPr id="2" name="Picture 1" descr="Peters in Cancun.bmp"/>
          <p:cNvPicPr>
            <a:picLocks noChangeAspect="1"/>
          </p:cNvPicPr>
          <p:nvPr/>
        </p:nvPicPr>
        <p:blipFill>
          <a:blip r:embed="rId3" cstate="print"/>
          <a:stretch>
            <a:fillRect/>
          </a:stretch>
        </p:blipFill>
        <p:spPr>
          <a:xfrm>
            <a:off x="457200" y="4343400"/>
            <a:ext cx="2971800" cy="1795148"/>
          </a:xfrm>
          <a:prstGeom prst="rect">
            <a:avLst/>
          </a:prstGeom>
        </p:spPr>
      </p:pic>
      <p:sp>
        <p:nvSpPr>
          <p:cNvPr id="5" name="TextBox 4"/>
          <p:cNvSpPr txBox="1"/>
          <p:nvPr/>
        </p:nvSpPr>
        <p:spPr>
          <a:xfrm>
            <a:off x="152400" y="6211669"/>
            <a:ext cx="8839200" cy="646331"/>
          </a:xfrm>
          <a:prstGeom prst="rect">
            <a:avLst/>
          </a:prstGeom>
          <a:noFill/>
        </p:spPr>
        <p:txBody>
          <a:bodyPr wrap="square" rtlCol="0">
            <a:spAutoFit/>
          </a:bodyPr>
          <a:lstStyle/>
          <a:p>
            <a:r>
              <a:rPr lang="en-US" b="1" dirty="0" smtClean="0">
                <a:solidFill>
                  <a:schemeClr val="bg2">
                    <a:lumMod val="10000"/>
                  </a:schemeClr>
                </a:solidFill>
                <a:latin typeface="David" pitchFamily="34" charset="-79"/>
                <a:cs typeface="David" pitchFamily="34" charset="-79"/>
              </a:rPr>
              <a:t>Nurses Across the Borders					Durban, South Africa                                                                                                                    November 30, 2011						  UNFCCC/ COP17 </a:t>
            </a:r>
            <a:endParaRPr lang="en-US" b="1" dirty="0">
              <a:solidFill>
                <a:schemeClr val="bg2">
                  <a:lumMod val="10000"/>
                </a:schemeClr>
              </a:solidFill>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gerian nurses training 2010 7.jpg"/>
          <p:cNvPicPr>
            <a:picLocks noChangeAspect="1"/>
          </p:cNvPicPr>
          <p:nvPr/>
        </p:nvPicPr>
        <p:blipFill>
          <a:blip r:embed="rId2" cstate="print"/>
          <a:stretch>
            <a:fillRect/>
          </a:stretch>
        </p:blipFill>
        <p:spPr>
          <a:xfrm>
            <a:off x="508000" y="381000"/>
            <a:ext cx="8128000" cy="5791200"/>
          </a:xfrm>
          <a:prstGeom prst="rect">
            <a:avLst/>
          </a:prstGeom>
        </p:spPr>
      </p:pic>
      <p:sp>
        <p:nvSpPr>
          <p:cNvPr id="3" name="TextBox 2"/>
          <p:cNvSpPr txBox="1"/>
          <p:nvPr/>
        </p:nvSpPr>
        <p:spPr>
          <a:xfrm>
            <a:off x="152400" y="6211669"/>
            <a:ext cx="8839200" cy="646331"/>
          </a:xfrm>
          <a:prstGeom prst="rect">
            <a:avLst/>
          </a:prstGeom>
          <a:noFill/>
        </p:spPr>
        <p:txBody>
          <a:bodyPr wrap="square" rtlCol="0">
            <a:spAutoFit/>
          </a:bodyPr>
          <a:lstStyle/>
          <a:p>
            <a:r>
              <a:rPr lang="en-US" b="1" dirty="0" smtClean="0">
                <a:solidFill>
                  <a:schemeClr val="bg2">
                    <a:lumMod val="10000"/>
                  </a:schemeClr>
                </a:solidFill>
                <a:latin typeface="David" pitchFamily="34" charset="-79"/>
                <a:cs typeface="David" pitchFamily="34" charset="-79"/>
              </a:rPr>
              <a:t>Nurses Across the Borders					Durban, South Africa                                                                                                                    November 30, 2011						  UNFCCC/ COP17 </a:t>
            </a:r>
            <a:endParaRPr lang="en-US" b="1" dirty="0">
              <a:solidFill>
                <a:schemeClr val="bg2">
                  <a:lumMod val="10000"/>
                </a:schemeClr>
              </a:solidFill>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229600" cy="1600200"/>
          </a:xfrm>
        </p:spPr>
        <p:txBody>
          <a:bodyPr rtlCol="0">
            <a:normAutofit fontScale="90000"/>
          </a:bodyPr>
          <a:lstStyle/>
          <a:p>
            <a:pPr eaLnBrk="1" fontAlgn="auto" hangingPunct="1">
              <a:spcAft>
                <a:spcPts val="0"/>
              </a:spcAft>
              <a:defRPr/>
            </a:pPr>
            <a:r>
              <a:rPr lang="en-US" b="1" dirty="0" smtClean="0">
                <a:solidFill>
                  <a:schemeClr val="tx2">
                    <a:lumMod val="50000"/>
                  </a:schemeClr>
                </a:solidFill>
              </a:rPr>
              <a:t>Floods and standing water - a breeding ground for mosquitoes and other disease vectors</a:t>
            </a:r>
            <a:endParaRPr lang="en-US" b="1" dirty="0">
              <a:solidFill>
                <a:schemeClr val="tx2">
                  <a:lumMod val="50000"/>
                </a:schemeClr>
              </a:solidFill>
            </a:endParaRPr>
          </a:p>
        </p:txBody>
      </p:sp>
      <p:pic>
        <p:nvPicPr>
          <p:cNvPr id="41987" name="lightboxImage" descr="http://justpaste.it/files/justpaste/image2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1981200"/>
            <a:ext cx="6334125" cy="418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0" y="2209800"/>
            <a:ext cx="1490663" cy="369888"/>
          </a:xfrm>
          <a:prstGeom prst="rect">
            <a:avLst/>
          </a:prstGeom>
          <a:noFill/>
        </p:spPr>
        <p:txBody>
          <a:bodyPr wrap="none">
            <a:spAutoFit/>
          </a:bodyPr>
          <a:lstStyle/>
          <a:p>
            <a:pPr>
              <a:defRPr/>
            </a:pPr>
            <a:r>
              <a:rPr lang="en-US" dirty="0">
                <a:solidFill>
                  <a:srgbClr val="1F497D">
                    <a:lumMod val="50000"/>
                  </a:srgbClr>
                </a:solidFill>
                <a:cs typeface="Arial" charset="0"/>
              </a:rPr>
              <a:t>Lagos, Nigeria</a:t>
            </a:r>
          </a:p>
        </p:txBody>
      </p:sp>
      <p:pic>
        <p:nvPicPr>
          <p:cNvPr id="41989" name="Picture 2" descr="File:Anopheles albimanus mosquito.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8600" y="4038600"/>
            <a:ext cx="3429000" cy="226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52400" y="6211669"/>
            <a:ext cx="8839200" cy="646331"/>
          </a:xfrm>
          <a:prstGeom prst="rect">
            <a:avLst/>
          </a:prstGeom>
          <a:noFill/>
        </p:spPr>
        <p:txBody>
          <a:bodyPr wrap="square" rtlCol="0">
            <a:spAutoFit/>
          </a:bodyPr>
          <a:lstStyle/>
          <a:p>
            <a:r>
              <a:rPr lang="en-US" b="1" dirty="0" smtClean="0">
                <a:solidFill>
                  <a:schemeClr val="bg2">
                    <a:lumMod val="10000"/>
                  </a:schemeClr>
                </a:solidFill>
                <a:latin typeface="David" pitchFamily="34" charset="-79"/>
                <a:cs typeface="David" pitchFamily="34" charset="-79"/>
              </a:rPr>
              <a:t>Nurses Across the Borders					Durban, South Africa                                                                                                                    November 30, 2011						  UNFCCC/ COP17 </a:t>
            </a:r>
            <a:endParaRPr lang="en-US" b="1" dirty="0">
              <a:solidFill>
                <a:schemeClr val="bg2">
                  <a:lumMod val="10000"/>
                </a:schemeClr>
              </a:solidFill>
              <a:latin typeface="David" pitchFamily="34" charset="-79"/>
              <a:cs typeface="David" pitchFamily="34" charset="-79"/>
            </a:endParaRPr>
          </a:p>
        </p:txBody>
      </p:sp>
    </p:spTree>
    <p:extLst>
      <p:ext uri="{BB962C8B-B14F-4D97-AF65-F5344CB8AC3E}">
        <p14:creationId xmlns:p14="http://schemas.microsoft.com/office/powerpoint/2010/main" xmlns="" val="1904701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1h.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685800"/>
            <a:ext cx="65452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52400" y="6211669"/>
            <a:ext cx="8839200" cy="646331"/>
          </a:xfrm>
          <a:prstGeom prst="rect">
            <a:avLst/>
          </a:prstGeom>
          <a:noFill/>
        </p:spPr>
        <p:txBody>
          <a:bodyPr wrap="square" rtlCol="0">
            <a:spAutoFit/>
          </a:bodyPr>
          <a:lstStyle/>
          <a:p>
            <a:r>
              <a:rPr lang="en-US" b="1" dirty="0" smtClean="0">
                <a:solidFill>
                  <a:schemeClr val="bg2">
                    <a:lumMod val="10000"/>
                  </a:schemeClr>
                </a:solidFill>
                <a:latin typeface="David" pitchFamily="34" charset="-79"/>
                <a:cs typeface="David" pitchFamily="34" charset="-79"/>
              </a:rPr>
              <a:t>Nurses Across the Borders					Durban, South Africa                                                                                                                    November 30, 2011						  UNFCCC/ COP17 </a:t>
            </a:r>
            <a:endParaRPr lang="en-US" b="1" dirty="0">
              <a:solidFill>
                <a:schemeClr val="bg2">
                  <a:lumMod val="10000"/>
                </a:schemeClr>
              </a:solidFill>
              <a:latin typeface="David" pitchFamily="34" charset="-79"/>
              <a:cs typeface="David" pitchFamily="34" charset="-79"/>
            </a:endParaRPr>
          </a:p>
        </p:txBody>
      </p:sp>
    </p:spTree>
    <p:extLst>
      <p:ext uri="{BB962C8B-B14F-4D97-AF65-F5344CB8AC3E}">
        <p14:creationId xmlns:p14="http://schemas.microsoft.com/office/powerpoint/2010/main" xmlns="" val="1360742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Wilson-Schenck.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00250" y="0"/>
            <a:ext cx="51435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srcRect/>
          <a:stretch>
            <a:fillRect/>
          </a:stretch>
        </p:blipFill>
        <p:spPr bwMode="auto">
          <a:xfrm>
            <a:off x="1" y="5446395"/>
            <a:ext cx="1447800" cy="1411605"/>
          </a:xfrm>
          <a:prstGeom prst="rect">
            <a:avLst/>
          </a:prstGeom>
          <a:noFill/>
          <a:ln w="9525">
            <a:noFill/>
            <a:miter lim="800000"/>
            <a:headEnd/>
            <a:tailEnd/>
          </a:ln>
        </p:spPr>
      </p:pic>
      <p:pic>
        <p:nvPicPr>
          <p:cNvPr id="7" name="Picture 6" descr="SeaTrustLogo.jpg"/>
          <p:cNvPicPr>
            <a:picLocks noChangeAspect="1"/>
          </p:cNvPicPr>
          <p:nvPr/>
        </p:nvPicPr>
        <p:blipFill>
          <a:blip r:embed="rId5" cstate="print"/>
          <a:stretch>
            <a:fillRect/>
          </a:stretch>
        </p:blipFill>
        <p:spPr>
          <a:xfrm>
            <a:off x="6324600" y="5664032"/>
            <a:ext cx="2819400" cy="1193968"/>
          </a:xfrm>
          <a:prstGeom prst="rect">
            <a:avLst/>
          </a:prstGeom>
        </p:spPr>
      </p:pic>
    </p:spTree>
    <p:extLst>
      <p:ext uri="{BB962C8B-B14F-4D97-AF65-F5344CB8AC3E}">
        <p14:creationId xmlns:p14="http://schemas.microsoft.com/office/powerpoint/2010/main" xmlns="" val="3661499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762000"/>
            <a:ext cx="6477000" cy="3231654"/>
          </a:xfrm>
          <a:prstGeom prst="rect">
            <a:avLst/>
          </a:prstGeom>
          <a:noFill/>
        </p:spPr>
        <p:txBody>
          <a:bodyPr wrap="square" rtlCol="0">
            <a:spAutoFit/>
          </a:bodyPr>
          <a:lstStyle/>
          <a:p>
            <a:r>
              <a:rPr lang="en-US" sz="2400" b="1" dirty="0" smtClean="0">
                <a:solidFill>
                  <a:schemeClr val="accent5">
                    <a:lumMod val="50000"/>
                  </a:schemeClr>
                </a:solidFill>
              </a:rPr>
              <a:t>Climate Change Issues and Adaptation Responses</a:t>
            </a:r>
          </a:p>
          <a:p>
            <a:endParaRPr lang="en-US" b="1" dirty="0" smtClean="0">
              <a:solidFill>
                <a:schemeClr val="bg2">
                  <a:lumMod val="10000"/>
                </a:schemeClr>
              </a:solidFill>
            </a:endParaRPr>
          </a:p>
          <a:p>
            <a:endParaRPr lang="en-US" b="1" dirty="0" smtClean="0">
              <a:solidFill>
                <a:schemeClr val="bg2">
                  <a:lumMod val="10000"/>
                </a:schemeClr>
              </a:solidFill>
            </a:endParaRPr>
          </a:p>
          <a:p>
            <a:pPr>
              <a:buFont typeface="Arial" pitchFamily="34" charset="0"/>
              <a:buChar char="•"/>
            </a:pPr>
            <a:r>
              <a:rPr lang="en-US" b="1" u="sng" dirty="0" smtClean="0"/>
              <a:t>Extremes </a:t>
            </a:r>
            <a:r>
              <a:rPr lang="en-US" b="1" dirty="0" smtClean="0"/>
              <a:t>– nimble institutions for risk reduction and disaster response, 	collection and distribution of timely information before and immediately after disaster</a:t>
            </a:r>
          </a:p>
          <a:p>
            <a:pPr>
              <a:buFont typeface="Arial" pitchFamily="34" charset="0"/>
              <a:buChar char="•"/>
            </a:pPr>
            <a:endParaRPr lang="en-US" b="1" dirty="0" smtClean="0"/>
          </a:p>
          <a:p>
            <a:pPr>
              <a:buFont typeface="Arial" pitchFamily="34" charset="0"/>
              <a:buChar char="•"/>
            </a:pPr>
            <a:r>
              <a:rPr lang="en-US" b="1" u="sng" dirty="0" smtClean="0"/>
              <a:t>Heightened Variability  </a:t>
            </a:r>
            <a:r>
              <a:rPr lang="en-US" b="1" dirty="0" smtClean="0"/>
              <a:t>- flexible decision making </a:t>
            </a:r>
          </a:p>
          <a:p>
            <a:pPr>
              <a:buFont typeface="Arial" pitchFamily="34" charset="0"/>
              <a:buChar char="•"/>
            </a:pPr>
            <a:endParaRPr lang="en-US" b="1" dirty="0" smtClean="0"/>
          </a:p>
          <a:p>
            <a:pPr>
              <a:buFont typeface="Arial" pitchFamily="34" charset="0"/>
              <a:buChar char="•"/>
            </a:pPr>
            <a:r>
              <a:rPr lang="en-US" b="1" u="sng" dirty="0" smtClean="0"/>
              <a:t>Long Term Change</a:t>
            </a:r>
            <a:r>
              <a:rPr lang="en-US" b="1" dirty="0" smtClean="0"/>
              <a:t> – durable support from institutions yet remain flexible enough to accommodate the unknowns that emerge</a:t>
            </a:r>
            <a:endParaRPr lang="en-US" b="1" u="sng" dirty="0"/>
          </a:p>
        </p:txBody>
      </p:sp>
      <p:sp>
        <p:nvSpPr>
          <p:cNvPr id="3" name="TextBox 2"/>
          <p:cNvSpPr txBox="1"/>
          <p:nvPr/>
        </p:nvSpPr>
        <p:spPr>
          <a:xfrm>
            <a:off x="152400" y="6211669"/>
            <a:ext cx="8839200" cy="646331"/>
          </a:xfrm>
          <a:prstGeom prst="rect">
            <a:avLst/>
          </a:prstGeom>
          <a:noFill/>
        </p:spPr>
        <p:txBody>
          <a:bodyPr wrap="square" rtlCol="0">
            <a:spAutoFit/>
          </a:bodyPr>
          <a:lstStyle/>
          <a:p>
            <a:r>
              <a:rPr lang="en-US" b="1" dirty="0" smtClean="0">
                <a:solidFill>
                  <a:schemeClr val="bg2">
                    <a:lumMod val="10000"/>
                  </a:schemeClr>
                </a:solidFill>
                <a:latin typeface="David" pitchFamily="34" charset="-79"/>
                <a:cs typeface="David" pitchFamily="34" charset="-79"/>
              </a:rPr>
              <a:t>Nurses Across the Borders					Durban, South Africa                                                                                                                    November 30, 2011						  UNFCCC/ COP17 </a:t>
            </a:r>
            <a:endParaRPr lang="en-US" b="1" dirty="0">
              <a:solidFill>
                <a:schemeClr val="bg2">
                  <a:lumMod val="10000"/>
                </a:schemeClr>
              </a:solidFill>
              <a:latin typeface="David" pitchFamily="34" charset="-79"/>
              <a:cs typeface="David" pitchFamily="34" charset="-79"/>
            </a:endParaRPr>
          </a:p>
        </p:txBody>
      </p:sp>
      <p:pic>
        <p:nvPicPr>
          <p:cNvPr id="4" name="Picture 3" descr="drought.jpg"/>
          <p:cNvPicPr>
            <a:picLocks noChangeAspect="1"/>
          </p:cNvPicPr>
          <p:nvPr/>
        </p:nvPicPr>
        <p:blipFill>
          <a:blip r:embed="rId2" cstate="print"/>
          <a:stretch>
            <a:fillRect/>
          </a:stretch>
        </p:blipFill>
        <p:spPr>
          <a:xfrm>
            <a:off x="3101554" y="4343400"/>
            <a:ext cx="2848598" cy="1905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a8.sphotos.ak.fbcdn.net/hphotos-ak-ash4/282020_219329881435446_100000753077802_519359_4192074_n.jpg"/>
          <p:cNvPicPr>
            <a:picLocks noChangeAspect="1" noChangeArrowheads="1"/>
          </p:cNvPicPr>
          <p:nvPr/>
        </p:nvPicPr>
        <p:blipFill>
          <a:blip r:embed="rId2" cstate="print"/>
          <a:srcRect/>
          <a:stretch>
            <a:fillRect/>
          </a:stretch>
        </p:blipFill>
        <p:spPr bwMode="auto">
          <a:xfrm>
            <a:off x="1219200" y="1219200"/>
            <a:ext cx="6858000" cy="4591050"/>
          </a:xfrm>
          <a:prstGeom prst="rect">
            <a:avLst/>
          </a:prstGeom>
          <a:noFill/>
        </p:spPr>
      </p:pic>
      <p:sp>
        <p:nvSpPr>
          <p:cNvPr id="3" name="TextBox 2"/>
          <p:cNvSpPr txBox="1"/>
          <p:nvPr/>
        </p:nvSpPr>
        <p:spPr>
          <a:xfrm>
            <a:off x="152400" y="6211669"/>
            <a:ext cx="8839200" cy="646331"/>
          </a:xfrm>
          <a:prstGeom prst="rect">
            <a:avLst/>
          </a:prstGeom>
          <a:noFill/>
        </p:spPr>
        <p:txBody>
          <a:bodyPr wrap="square" rtlCol="0">
            <a:spAutoFit/>
          </a:bodyPr>
          <a:lstStyle/>
          <a:p>
            <a:r>
              <a:rPr lang="en-US" b="1" dirty="0" smtClean="0">
                <a:solidFill>
                  <a:schemeClr val="bg2">
                    <a:lumMod val="10000"/>
                  </a:schemeClr>
                </a:solidFill>
                <a:latin typeface="David" pitchFamily="34" charset="-79"/>
                <a:cs typeface="David" pitchFamily="34" charset="-79"/>
              </a:rPr>
              <a:t>Nurses Across the Borders					Durban, South Africa                                                                                                                    November 30, 2011						  UNFCCC/ COP17 </a:t>
            </a:r>
            <a:endParaRPr lang="en-US" b="1" dirty="0">
              <a:solidFill>
                <a:schemeClr val="bg2">
                  <a:lumMod val="10000"/>
                </a:schemeClr>
              </a:solidFill>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AB and Nurses 2.wmv">
            <a:hlinkClick r:id="" action="ppaction://media"/>
          </p:cNvPr>
          <p:cNvPicPr>
            <a:picLocks noRot="1" noChangeAspect="1"/>
          </p:cNvPicPr>
          <p:nvPr>
            <a:videoFile r:link="rId1"/>
          </p:nvPr>
        </p:nvPicPr>
        <p:blipFill>
          <a:blip r:embed="rId3" cstate="print"/>
          <a:stretch>
            <a:fillRect/>
          </a:stretch>
        </p:blipFill>
        <p:spPr>
          <a:xfrm>
            <a:off x="1524000" y="1143000"/>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69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Words>
  <Application>Microsoft Office PowerPoint</Application>
  <PresentationFormat>On-screen Show (4:3)</PresentationFormat>
  <Paragraphs>25</Paragraphs>
  <Slides>10</Slides>
  <Notes>4</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Floods and standing water - a breeding ground for mosquitoes and other disease vectors</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dc:creator>
  <cp:lastModifiedBy>l</cp:lastModifiedBy>
  <cp:revision>1</cp:revision>
  <dcterms:created xsi:type="dcterms:W3CDTF">2011-12-27T23:38:14Z</dcterms:created>
  <dcterms:modified xsi:type="dcterms:W3CDTF">2011-12-27T23:38:58Z</dcterms:modified>
</cp:coreProperties>
</file>