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261" r:id="rId4"/>
    <p:sldId id="276" r:id="rId5"/>
    <p:sldId id="258" r:id="rId6"/>
    <p:sldId id="259" r:id="rId7"/>
    <p:sldId id="278" r:id="rId8"/>
    <p:sldId id="273" r:id="rId9"/>
    <p:sldId id="274" r:id="rId10"/>
    <p:sldId id="275" r:id="rId11"/>
    <p:sldId id="27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74341" autoAdjust="0"/>
  </p:normalViewPr>
  <p:slideViewPr>
    <p:cSldViewPr>
      <p:cViewPr varScale="1">
        <p:scale>
          <a:sx n="50" d="100"/>
          <a:sy n="50" d="100"/>
        </p:scale>
        <p:origin x="-186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6714980264349731E-2"/>
          <c:y val="8.9985764293609563E-2"/>
          <c:w val="0.82516748307321064"/>
          <c:h val="0.4080285806285177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Sheet3!$C$3</c:f>
              <c:strCache>
                <c:ptCount val="1"/>
                <c:pt idx="0">
                  <c:v>Approved - Grant</c:v>
                </c:pt>
              </c:strCache>
            </c:strRef>
          </c:tx>
          <c:invertIfNegative val="0"/>
          <c:cat>
            <c:strRef>
              <c:f>Sheet3!$B$4:$B$21</c:f>
              <c:strCache>
                <c:ptCount val="18"/>
                <c:pt idx="0">
                  <c:v>Bangladesh</c:v>
                </c:pt>
                <c:pt idx="1">
                  <c:v>Bolivia</c:v>
                </c:pt>
                <c:pt idx="2">
                  <c:v>Cambodia</c:v>
                </c:pt>
                <c:pt idx="3">
                  <c:v>Dominica</c:v>
                </c:pt>
                <c:pt idx="4">
                  <c:v>Grenada</c:v>
                </c:pt>
                <c:pt idx="5">
                  <c:v>Haiti</c:v>
                </c:pt>
                <c:pt idx="6">
                  <c:v>Jamaica</c:v>
                </c:pt>
                <c:pt idx="7">
                  <c:v>Mozambique</c:v>
                </c:pt>
                <c:pt idx="8">
                  <c:v>Nepal</c:v>
                </c:pt>
                <c:pt idx="9">
                  <c:v>Niger</c:v>
                </c:pt>
                <c:pt idx="10">
                  <c:v>Papua New Guinea</c:v>
                </c:pt>
                <c:pt idx="11">
                  <c:v>Samoa</c:v>
                </c:pt>
                <c:pt idx="12">
                  <c:v>St Lucia</c:v>
                </c:pt>
                <c:pt idx="13">
                  <c:v>St Vincent &amp; Grenadine</c:v>
                </c:pt>
                <c:pt idx="14">
                  <c:v>Tajikistan</c:v>
                </c:pt>
                <c:pt idx="15">
                  <c:v>Tonga</c:v>
                </c:pt>
                <c:pt idx="16">
                  <c:v>Yemen</c:v>
                </c:pt>
                <c:pt idx="17">
                  <c:v>Zambia</c:v>
                </c:pt>
              </c:strCache>
            </c:strRef>
          </c:cat>
          <c:val>
            <c:numRef>
              <c:f>Sheet3!$C$4:$C$21</c:f>
              <c:numCache>
                <c:formatCode>General</c:formatCode>
                <c:ptCount val="18"/>
                <c:pt idx="0">
                  <c:v>1.5580000000000001</c:v>
                </c:pt>
                <c:pt idx="1">
                  <c:v>4.7249999999999988</c:v>
                </c:pt>
                <c:pt idx="2">
                  <c:v>24.55</c:v>
                </c:pt>
                <c:pt idx="3">
                  <c:v>0.3</c:v>
                </c:pt>
                <c:pt idx="4">
                  <c:v>16.68</c:v>
                </c:pt>
                <c:pt idx="5">
                  <c:v>0.45</c:v>
                </c:pt>
                <c:pt idx="6">
                  <c:v>1.63</c:v>
                </c:pt>
                <c:pt idx="7">
                  <c:v>21.194998999999999</c:v>
                </c:pt>
                <c:pt idx="8">
                  <c:v>50.724000000000011</c:v>
                </c:pt>
                <c:pt idx="9">
                  <c:v>78.34</c:v>
                </c:pt>
                <c:pt idx="10">
                  <c:v>1.71</c:v>
                </c:pt>
                <c:pt idx="11">
                  <c:v>1.1000000000000001</c:v>
                </c:pt>
                <c:pt idx="12">
                  <c:v>1.07</c:v>
                </c:pt>
                <c:pt idx="13">
                  <c:v>11.724</c:v>
                </c:pt>
                <c:pt idx="14">
                  <c:v>16.93</c:v>
                </c:pt>
                <c:pt idx="15">
                  <c:v>1.2</c:v>
                </c:pt>
                <c:pt idx="16">
                  <c:v>3.28</c:v>
                </c:pt>
                <c:pt idx="17">
                  <c:v>4.79</c:v>
                </c:pt>
              </c:numCache>
            </c:numRef>
          </c:val>
        </c:ser>
        <c:ser>
          <c:idx val="1"/>
          <c:order val="1"/>
          <c:tx>
            <c:strRef>
              <c:f>Sheet3!$D$3</c:f>
              <c:strCache>
                <c:ptCount val="1"/>
                <c:pt idx="0">
                  <c:v>Loans</c:v>
                </c:pt>
              </c:strCache>
            </c:strRef>
          </c:tx>
          <c:invertIfNegative val="0"/>
          <c:cat>
            <c:strRef>
              <c:f>Sheet3!$B$4:$B$21</c:f>
              <c:strCache>
                <c:ptCount val="18"/>
                <c:pt idx="0">
                  <c:v>Bangladesh</c:v>
                </c:pt>
                <c:pt idx="1">
                  <c:v>Bolivia</c:v>
                </c:pt>
                <c:pt idx="2">
                  <c:v>Cambodia</c:v>
                </c:pt>
                <c:pt idx="3">
                  <c:v>Dominica</c:v>
                </c:pt>
                <c:pt idx="4">
                  <c:v>Grenada</c:v>
                </c:pt>
                <c:pt idx="5">
                  <c:v>Haiti</c:v>
                </c:pt>
                <c:pt idx="6">
                  <c:v>Jamaica</c:v>
                </c:pt>
                <c:pt idx="7">
                  <c:v>Mozambique</c:v>
                </c:pt>
                <c:pt idx="8">
                  <c:v>Nepal</c:v>
                </c:pt>
                <c:pt idx="9">
                  <c:v>Niger</c:v>
                </c:pt>
                <c:pt idx="10">
                  <c:v>Papua New Guinea</c:v>
                </c:pt>
                <c:pt idx="11">
                  <c:v>Samoa</c:v>
                </c:pt>
                <c:pt idx="12">
                  <c:v>St Lucia</c:v>
                </c:pt>
                <c:pt idx="13">
                  <c:v>St Vincent &amp; Grenadine</c:v>
                </c:pt>
                <c:pt idx="14">
                  <c:v>Tajikistan</c:v>
                </c:pt>
                <c:pt idx="15">
                  <c:v>Tonga</c:v>
                </c:pt>
                <c:pt idx="16">
                  <c:v>Yemen</c:v>
                </c:pt>
                <c:pt idx="17">
                  <c:v>Zambia</c:v>
                </c:pt>
              </c:strCache>
            </c:strRef>
          </c:cat>
          <c:val>
            <c:numRef>
              <c:f>Sheet3!$D$4:$D$21</c:f>
              <c:numCache>
                <c:formatCode>General</c:formatCode>
                <c:ptCount val="18"/>
                <c:pt idx="0">
                  <c:v>30.11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4457728"/>
        <c:axId val="144459264"/>
      </c:barChart>
      <c:catAx>
        <c:axId val="1444577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5400000" vert="horz"/>
          <a:lstStyle/>
          <a:p>
            <a:pPr>
              <a:defRPr sz="1800"/>
            </a:pPr>
            <a:endParaRPr lang="en-US"/>
          </a:p>
        </c:txPr>
        <c:crossAx val="144459264"/>
        <c:crosses val="autoZero"/>
        <c:auto val="1"/>
        <c:lblAlgn val="ctr"/>
        <c:lblOffset val="100"/>
        <c:noMultiLvlLbl val="0"/>
      </c:catAx>
      <c:valAx>
        <c:axId val="1444592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4445772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2070955976515347"/>
          <c:y val="7.5270120645728647E-2"/>
          <c:w val="0.17079023364189902"/>
          <c:h val="0.37415946250793225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C2AD3-B2C5-4D66-B272-14D5DDA06403}" type="datetimeFigureOut">
              <a:rPr lang="en-GB" smtClean="0"/>
              <a:t>01/12/2012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8F7F0-87F8-4EFA-9B4A-ABDC65AF7B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896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8F7F0-87F8-4EFA-9B4A-ABDC65AF7B0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4978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8F7F0-87F8-4EFA-9B4A-ABDC65AF7B0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610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8F7F0-87F8-4EFA-9B4A-ABDC65AF7B0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149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ADE8A3-D93B-449F-87FC-0032B5CE489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184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ADE8A3-D93B-449F-87FC-0032B5CE489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162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8F7F0-87F8-4EFA-9B4A-ABDC65AF7B0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9295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8F7F0-87F8-4EFA-9B4A-ABDC65AF7B0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9295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12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8F7F0-87F8-4EFA-9B4A-ABDC65AF7B0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4642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8F7F0-87F8-4EFA-9B4A-ABDC65AF7B0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2331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8F7F0-87F8-4EFA-9B4A-ABDC65AF7B0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768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0052-551D-4B42-8E42-E813DB4FA9C7}" type="datetimeFigureOut">
              <a:rPr lang="en-GB" smtClean="0"/>
              <a:t>01/12/2012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B5384-0E46-472A-97FC-2B165D6BCDBF}" type="slidenum">
              <a:rPr lang="en-GB" smtClean="0"/>
              <a:t>‹#›</a:t>
            </a:fld>
            <a:endParaRPr lang="en-GB"/>
          </a:p>
        </p:txBody>
      </p:sp>
      <p:pic>
        <p:nvPicPr>
          <p:cNvPr id="1026" name="Picture 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27152"/>
            <a:ext cx="2767398" cy="609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8572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0052-551D-4B42-8E42-E813DB4FA9C7}" type="datetimeFigureOut">
              <a:rPr lang="en-GB" smtClean="0"/>
              <a:t>01/12/2012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B5384-0E46-472A-97FC-2B165D6BCD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167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0052-551D-4B42-8E42-E813DB4FA9C7}" type="datetimeFigureOut">
              <a:rPr lang="en-GB" smtClean="0"/>
              <a:t>01/12/2012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B5384-0E46-472A-97FC-2B165D6BCD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194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0052-551D-4B42-8E42-E813DB4FA9C7}" type="datetimeFigureOut">
              <a:rPr lang="en-GB" smtClean="0"/>
              <a:t>01/12/2012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B5384-0E46-472A-97FC-2B165D6BCDBF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0" y="155145"/>
            <a:ext cx="2767398" cy="609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5768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0052-551D-4B42-8E42-E813DB4FA9C7}" type="datetimeFigureOut">
              <a:rPr lang="en-GB" smtClean="0"/>
              <a:t>01/12/2012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B5384-0E46-472A-97FC-2B165D6BCD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670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0052-551D-4B42-8E42-E813DB4FA9C7}" type="datetimeFigureOut">
              <a:rPr lang="en-GB" smtClean="0"/>
              <a:t>01/12/2012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B5384-0E46-472A-97FC-2B165D6BCD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88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0052-551D-4B42-8E42-E813DB4FA9C7}" type="datetimeFigureOut">
              <a:rPr lang="en-GB" smtClean="0"/>
              <a:t>01/12/2012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B5384-0E46-472A-97FC-2B165D6BCD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68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0052-551D-4B42-8E42-E813DB4FA9C7}" type="datetimeFigureOut">
              <a:rPr lang="en-GB" smtClean="0"/>
              <a:t>01/12/2012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B5384-0E46-472A-97FC-2B165D6BCD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386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0052-551D-4B42-8E42-E813DB4FA9C7}" type="datetimeFigureOut">
              <a:rPr lang="en-GB" smtClean="0"/>
              <a:t>01/12/2012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B5384-0E46-472A-97FC-2B165D6BCD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906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0052-551D-4B42-8E42-E813DB4FA9C7}" type="datetimeFigureOut">
              <a:rPr lang="en-GB" smtClean="0"/>
              <a:t>01/12/2012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B5384-0E46-472A-97FC-2B165D6BCD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715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0052-551D-4B42-8E42-E813DB4FA9C7}" type="datetimeFigureOut">
              <a:rPr lang="en-GB" smtClean="0"/>
              <a:t>01/12/2012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B5384-0E46-472A-97FC-2B165D6BCD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448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D0052-551D-4B42-8E42-E813DB4FA9C7}" type="datetimeFigureOut">
              <a:rPr lang="en-GB" smtClean="0"/>
              <a:t>01/12/2012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B5384-0E46-472A-97FC-2B165D6BCD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9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neha.rai@iied.or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16832"/>
            <a:ext cx="7772400" cy="288032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How Pilot Programme for Climate Resilience (PPCR) support climate mainstreaming – Some early Experiences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44752"/>
            <a:ext cx="6400800" cy="1752600"/>
          </a:xfrm>
        </p:spPr>
        <p:txBody>
          <a:bodyPr/>
          <a:lstStyle/>
          <a:p>
            <a:r>
              <a:rPr lang="en-GB" b="1" dirty="0" smtClean="0"/>
              <a:t>Neha Rai, IIED, 30</a:t>
            </a:r>
            <a:r>
              <a:rPr lang="en-GB" b="1" baseline="30000" dirty="0" smtClean="0"/>
              <a:t>th</a:t>
            </a:r>
            <a:r>
              <a:rPr lang="en-GB" b="1" dirty="0" smtClean="0"/>
              <a:t> Nov 2012, </a:t>
            </a:r>
          </a:p>
          <a:p>
            <a:r>
              <a:rPr lang="en-GB" b="1" dirty="0" smtClean="0"/>
              <a:t>COP-18 side event, Doha, Qatar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56133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rmAutofit/>
          </a:bodyPr>
          <a:lstStyle/>
          <a:p>
            <a:r>
              <a:rPr lang="en-GB" dirty="0" smtClean="0"/>
              <a:t>Readiness and strength of existing institutional arrangements significantly determine how PPCR is adopted in different countries.</a:t>
            </a:r>
          </a:p>
          <a:p>
            <a:r>
              <a:rPr lang="en-GB" dirty="0" smtClean="0"/>
              <a:t>Tailored approach: allow for flexible programmatic cycle and institutional mechanism. </a:t>
            </a:r>
          </a:p>
          <a:p>
            <a:r>
              <a:rPr lang="en-GB" dirty="0" smtClean="0"/>
              <a:t>However, the  extent to which investment plan reflect country priorities appears to be linked to interactions between  strength of institutional arrangement and  MDB approaches.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802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b="1" dirty="0" smtClean="0"/>
              <a:t>Thank you</a:t>
            </a:r>
          </a:p>
          <a:p>
            <a:pPr marL="0" indent="0" algn="ctr">
              <a:buNone/>
            </a:pPr>
            <a:endParaRPr lang="en-GB" b="1" dirty="0"/>
          </a:p>
          <a:p>
            <a:pPr marL="0" indent="0" algn="ctr">
              <a:buNone/>
            </a:pPr>
            <a:r>
              <a:rPr lang="en-GB" b="1" dirty="0" smtClean="0"/>
              <a:t>Questions and clarifications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 algn="ctr">
              <a:buNone/>
            </a:pPr>
            <a:r>
              <a:rPr lang="en-GB" b="1" dirty="0" smtClean="0">
                <a:hlinkClick r:id="rId3"/>
              </a:rPr>
              <a:t>neha.rai@iied.org</a:t>
            </a:r>
            <a:endParaRPr lang="en-GB" b="1" dirty="0" smtClean="0"/>
          </a:p>
          <a:p>
            <a:pPr marL="0" indent="0" algn="ctr">
              <a:buNone/>
            </a:pPr>
            <a:endParaRPr lang="en-GB" b="1" dirty="0" smtClean="0"/>
          </a:p>
          <a:p>
            <a:pPr marL="0" indent="0" algn="ctr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73978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2920" y="44624"/>
            <a:ext cx="8229600" cy="1143000"/>
          </a:xfrm>
        </p:spPr>
        <p:txBody>
          <a:bodyPr/>
          <a:lstStyle/>
          <a:p>
            <a:r>
              <a:rPr lang="en-GB" dirty="0" smtClean="0"/>
              <a:t>Presentation 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8" y="1412776"/>
            <a:ext cx="8964488" cy="5400600"/>
          </a:xfrm>
        </p:spPr>
        <p:txBody>
          <a:bodyPr/>
          <a:lstStyle/>
          <a:p>
            <a:r>
              <a:rPr lang="en-GB" dirty="0" smtClean="0"/>
              <a:t>Introduction to PPCR</a:t>
            </a:r>
          </a:p>
          <a:p>
            <a:r>
              <a:rPr lang="en-GB" dirty="0" smtClean="0"/>
              <a:t>Progress and status of PPCR: countries.</a:t>
            </a:r>
          </a:p>
          <a:p>
            <a:r>
              <a:rPr lang="en-GB" dirty="0" smtClean="0"/>
              <a:t>Some initial learning experiences: </a:t>
            </a:r>
          </a:p>
          <a:p>
            <a:pPr lvl="1">
              <a:buFont typeface="Courier New" pitchFamily="49" charset="0"/>
              <a:buChar char="o"/>
            </a:pPr>
            <a:r>
              <a:rPr lang="en-GB" dirty="0" smtClean="0"/>
              <a:t>Prioritisation process</a:t>
            </a:r>
          </a:p>
          <a:p>
            <a:pPr lvl="1">
              <a:buFont typeface="Courier New" pitchFamily="49" charset="0"/>
              <a:buChar char="o"/>
            </a:pPr>
            <a:r>
              <a:rPr lang="en-GB" dirty="0" smtClean="0"/>
              <a:t>Institutional Mechanism </a:t>
            </a:r>
          </a:p>
          <a:p>
            <a:pPr lvl="1">
              <a:buFont typeface="Courier New" pitchFamily="49" charset="0"/>
              <a:buChar char="o"/>
            </a:pPr>
            <a:r>
              <a:rPr lang="en-GB" dirty="0" smtClean="0"/>
              <a:t>Stakeholder Inclusion</a:t>
            </a:r>
          </a:p>
          <a:p>
            <a:pPr lvl="1">
              <a:buFont typeface="Courier New" pitchFamily="49" charset="0"/>
              <a:buChar char="o"/>
            </a:pPr>
            <a:r>
              <a:rPr lang="en-GB" dirty="0" smtClean="0"/>
              <a:t>M&amp;E framework</a:t>
            </a:r>
          </a:p>
          <a:p>
            <a:r>
              <a:rPr lang="en-GB" dirty="0" smtClean="0"/>
              <a:t>Conclusions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647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8904" y="-27384"/>
            <a:ext cx="8229600" cy="720080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PPCR Overview</a:t>
            </a:r>
            <a:endParaRPr lang="en-GB" sz="3200" b="1" dirty="0"/>
          </a:p>
        </p:txBody>
      </p:sp>
      <p:grpSp>
        <p:nvGrpSpPr>
          <p:cNvPr id="36" name="Group 35"/>
          <p:cNvGrpSpPr/>
          <p:nvPr/>
        </p:nvGrpSpPr>
        <p:grpSpPr>
          <a:xfrm>
            <a:off x="460074" y="620688"/>
            <a:ext cx="7928350" cy="2342881"/>
            <a:chOff x="215516" y="1069370"/>
            <a:chExt cx="5264054" cy="1496587"/>
          </a:xfrm>
        </p:grpSpPr>
        <p:sp>
          <p:nvSpPr>
            <p:cNvPr id="5" name="TextBox 4"/>
            <p:cNvSpPr txBox="1"/>
            <p:nvPr/>
          </p:nvSpPr>
          <p:spPr>
            <a:xfrm>
              <a:off x="2014490" y="1069370"/>
              <a:ext cx="2808312" cy="235922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bg1"/>
                  </a:solidFill>
                </a:rPr>
                <a:t>Climate Investment Funds ($ 6.5 Billion)</a:t>
              </a:r>
              <a:endParaRPr lang="en-GB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15516" y="1619508"/>
              <a:ext cx="2376264" cy="235922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bg1"/>
                  </a:solidFill>
                </a:rPr>
                <a:t>Clean Technology Fund  ($4.5 B)</a:t>
              </a:r>
              <a:endParaRPr lang="en-GB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131840" y="1619508"/>
              <a:ext cx="2347730" cy="235922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bg1"/>
                  </a:solidFill>
                </a:rPr>
                <a:t>Strategic Climate Fund ($2.5 bill)</a:t>
              </a:r>
              <a:endParaRPr lang="en-GB" b="1" dirty="0">
                <a:solidFill>
                  <a:schemeClr val="bg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014490" y="1956492"/>
              <a:ext cx="1119306" cy="609465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2800" b="1" dirty="0" smtClean="0"/>
                <a:t>PPCR ($1bn)</a:t>
              </a:r>
              <a:endParaRPr lang="en-GB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718527" y="1956492"/>
              <a:ext cx="734659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b="1" dirty="0" smtClean="0"/>
                <a:t>SREP</a:t>
              </a:r>
              <a:endParaRPr lang="en-GB" b="1" dirty="0">
                <a:solidFill>
                  <a:schemeClr val="bg1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2483768" y="1893775"/>
              <a:ext cx="280831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483768" y="2132856"/>
              <a:ext cx="0" cy="627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9" idx="0"/>
              <a:endCxn id="9" idx="0"/>
            </p:cNvCxnSpPr>
            <p:nvPr/>
          </p:nvCxnSpPr>
          <p:spPr>
            <a:xfrm>
              <a:off x="3952697" y="1935583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endCxn id="9" idx="0"/>
            </p:cNvCxnSpPr>
            <p:nvPr/>
          </p:nvCxnSpPr>
          <p:spPr>
            <a:xfrm>
              <a:off x="3952697" y="1904225"/>
              <a:ext cx="0" cy="3135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3952697" y="1841754"/>
              <a:ext cx="0" cy="2067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115616" y="1484784"/>
              <a:ext cx="360291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115616" y="1484784"/>
              <a:ext cx="0" cy="1347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4718527" y="1484784"/>
              <a:ext cx="0" cy="1347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5" idx="2"/>
            </p:cNvCxnSpPr>
            <p:nvPr/>
          </p:nvCxnSpPr>
          <p:spPr>
            <a:xfrm flipH="1">
              <a:off x="3418646" y="1305292"/>
              <a:ext cx="1" cy="1794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3549418" y="1966941"/>
              <a:ext cx="806558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b="1" dirty="0" smtClean="0"/>
                <a:t>FIP</a:t>
              </a:r>
              <a:endParaRPr lang="en-GB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-809" y="2924944"/>
            <a:ext cx="91093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Goal: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400" dirty="0"/>
              <a:t>Mainstream climate resilience into </a:t>
            </a:r>
            <a:r>
              <a:rPr lang="en-US" sz="2400" dirty="0" smtClean="0"/>
              <a:t>dev. </a:t>
            </a:r>
            <a:r>
              <a:rPr lang="en-US" sz="2400" dirty="0"/>
              <a:t>for transformational </a:t>
            </a:r>
            <a:r>
              <a:rPr lang="el-GR" sz="2400" dirty="0" smtClean="0"/>
              <a:t>Δ</a:t>
            </a:r>
            <a:r>
              <a:rPr lang="en-US" sz="2400" dirty="0" smtClean="0"/>
              <a:t>. </a:t>
            </a:r>
          </a:p>
          <a:p>
            <a:endParaRPr lang="en-US" sz="2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Measures of success: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pilot and demonstrate approaches </a:t>
            </a:r>
            <a:r>
              <a:rPr lang="en-US" sz="2400" dirty="0" smtClean="0"/>
              <a:t>for integration of climate risk and resilience into </a:t>
            </a:r>
            <a:r>
              <a:rPr lang="en-US" sz="2400" b="1" dirty="0" smtClean="0"/>
              <a:t>development policies and planning.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strengthen capacities </a:t>
            </a:r>
            <a:r>
              <a:rPr lang="en-US" sz="2400" dirty="0" smtClean="0"/>
              <a:t>to integrate CR  into development planning;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scale-up and leverage climate resilient investment</a:t>
            </a:r>
            <a:r>
              <a:rPr lang="en-US" sz="2400" b="1" dirty="0"/>
              <a:t> </a:t>
            </a:r>
            <a:r>
              <a:rPr lang="en-US" sz="2400" b="1" dirty="0" smtClean="0"/>
              <a:t>, building on existing arrangements</a:t>
            </a:r>
          </a:p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Countries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/>
              <a:t>Bangladesh, Bolivia, Cambodia, Mozambique, Nepal, Niger, Tajikistan, Yemen and Zambia, and the Pacific and Caribbean Region</a:t>
            </a:r>
            <a:r>
              <a:rPr lang="en-US" sz="2400" dirty="0" smtClean="0"/>
              <a:t>.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876357" y="2132856"/>
            <a:ext cx="0" cy="736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106040" y="2132856"/>
            <a:ext cx="0" cy="540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465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123784700"/>
              </p:ext>
            </p:extLst>
          </p:nvPr>
        </p:nvGraphicFramePr>
        <p:xfrm>
          <a:off x="10294" y="379676"/>
          <a:ext cx="896448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10294" y="4135720"/>
            <a:ext cx="87849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Pledged resources</a:t>
            </a:r>
            <a:r>
              <a:rPr lang="en-US" sz="2400" b="1" dirty="0"/>
              <a:t>: </a:t>
            </a:r>
            <a:r>
              <a:rPr lang="en-US" sz="2400" dirty="0"/>
              <a:t>$1.2 b: </a:t>
            </a:r>
            <a:r>
              <a:rPr lang="en-GB" sz="2400" dirty="0"/>
              <a:t>38% pledged as Loans and 63% as grants. </a:t>
            </a:r>
          </a:p>
          <a:p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Expected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to Leverage:</a:t>
            </a:r>
            <a:r>
              <a:rPr lang="en-GB" sz="2400" b="1" dirty="0"/>
              <a:t> </a:t>
            </a:r>
            <a:r>
              <a:rPr lang="en-GB" sz="2400" dirty="0"/>
              <a:t>USD 1.48 </a:t>
            </a:r>
            <a:r>
              <a:rPr lang="en-GB" sz="2400" dirty="0" smtClean="0"/>
              <a:t>Billion</a:t>
            </a:r>
          </a:p>
          <a:p>
            <a:pPr lvl="0"/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Highest grant pledge</a:t>
            </a:r>
            <a:r>
              <a:rPr lang="en-GB" sz="2400" dirty="0"/>
              <a:t> to Niger and Nepal;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Highest loan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400" dirty="0"/>
              <a:t>to </a:t>
            </a:r>
            <a:r>
              <a:rPr lang="en-GB" sz="2400" dirty="0" smtClean="0"/>
              <a:t>B’desh </a:t>
            </a:r>
            <a:endParaRPr lang="en-GB" sz="24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SPCR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Endorsed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en-GB" sz="2400" dirty="0"/>
              <a:t>Out of 18 countries 13 SPCRs endorsed for a total funding of $800 </a:t>
            </a:r>
            <a:r>
              <a:rPr lang="en-GB" sz="2400" dirty="0" smtClean="0"/>
              <a:t>million and PNG recently.</a:t>
            </a:r>
            <a:endParaRPr lang="en-GB" sz="2400" dirty="0"/>
          </a:p>
          <a:p>
            <a:pPr lvl="0"/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PPCR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projects to date: </a:t>
            </a:r>
            <a:r>
              <a:rPr lang="en-GB" sz="2400" dirty="0"/>
              <a:t>61</a:t>
            </a:r>
          </a:p>
          <a:p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Countries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pending  approva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l</a:t>
            </a:r>
            <a:r>
              <a:rPr lang="en-GB" sz="2400" dirty="0"/>
              <a:t>: Yemen, Haiti, Dominica and Tonga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3528" y="44624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STATUS OF PPCR: April , 2012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26037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896" y="13062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PPCR assessment</a:t>
            </a:r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1052736"/>
            <a:ext cx="2592288" cy="7386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A) CONTEXT </a:t>
            </a:r>
          </a:p>
          <a:p>
            <a:pPr algn="ctr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-36511" y="2257708"/>
            <a:ext cx="1914400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Institutional </a:t>
            </a:r>
            <a:endParaRPr lang="en-GB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979712" y="2257708"/>
            <a:ext cx="1899828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GB" dirty="0"/>
              <a:t>Mainstreaming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581744" y="2010380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81744" y="201038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81744" y="2010380"/>
            <a:ext cx="0" cy="247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174032" y="2010380"/>
            <a:ext cx="0" cy="247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4" idx="2"/>
          </p:cNvCxnSpPr>
          <p:nvPr/>
        </p:nvCxnSpPr>
        <p:spPr>
          <a:xfrm>
            <a:off x="2051720" y="1791400"/>
            <a:ext cx="0" cy="2189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4" idx="3"/>
          </p:cNvCxnSpPr>
          <p:nvPr/>
        </p:nvCxnSpPr>
        <p:spPr>
          <a:xfrm>
            <a:off x="3347864" y="1422068"/>
            <a:ext cx="1656184" cy="164689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483768" y="2852936"/>
            <a:ext cx="3204356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/>
            </a:lvl1pPr>
          </a:lstStyle>
          <a:p>
            <a:r>
              <a:rPr lang="en-GB" sz="2400" dirty="0"/>
              <a:t>B) </a:t>
            </a:r>
            <a:r>
              <a:rPr lang="en-GB" sz="2400" dirty="0" smtClean="0"/>
              <a:t>PPCR APPROACH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4716016" y="4221088"/>
            <a:ext cx="3669162" cy="15696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/>
            </a:lvl1pPr>
          </a:lstStyle>
          <a:p>
            <a:pPr algn="l"/>
            <a:r>
              <a:rPr lang="en-GB" sz="2400" dirty="0" smtClean="0"/>
              <a:t>(C )Progress Outcomes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400" b="0" dirty="0" smtClean="0"/>
              <a:t>Prioritisation process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400" b="0" dirty="0" smtClean="0"/>
              <a:t>Institutional Mechanism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400" b="0" dirty="0" smtClean="0"/>
              <a:t>Mainstreaming support</a:t>
            </a:r>
          </a:p>
        </p:txBody>
      </p:sp>
      <p:cxnSp>
        <p:nvCxnSpPr>
          <p:cNvPr id="30" name="Elbow Connector 29"/>
          <p:cNvCxnSpPr/>
          <p:nvPr/>
        </p:nvCxnSpPr>
        <p:spPr>
          <a:xfrm>
            <a:off x="4283968" y="1992073"/>
            <a:ext cx="3600400" cy="2229015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6550597" y="1422068"/>
            <a:ext cx="2269875" cy="44267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tx1"/>
                </a:solidFill>
              </a:rPr>
              <a:t>Interactions</a:t>
            </a:r>
          </a:p>
        </p:txBody>
      </p:sp>
      <p:cxnSp>
        <p:nvCxnSpPr>
          <p:cNvPr id="33" name="Straight Connector 32"/>
          <p:cNvCxnSpPr>
            <a:stCxn id="31" idx="1"/>
          </p:cNvCxnSpPr>
          <p:nvPr/>
        </p:nvCxnSpPr>
        <p:spPr>
          <a:xfrm flipH="1">
            <a:off x="6066167" y="1643405"/>
            <a:ext cx="484430" cy="39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004048" y="3314601"/>
            <a:ext cx="0" cy="9064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89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7" y="-387424"/>
            <a:ext cx="9133593" cy="677135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GB" sz="2600" b="1" dirty="0" smtClean="0"/>
              <a:t>Progress of PPCR</a:t>
            </a:r>
            <a:endParaRPr lang="en-GB" sz="2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5496" y="937782"/>
            <a:ext cx="9360024" cy="59202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700" b="1" dirty="0" smtClean="0">
                <a:solidFill>
                  <a:schemeClr val="accent6">
                    <a:lumMod val="75000"/>
                  </a:schemeClr>
                </a:solidFill>
              </a:rPr>
              <a:t>Flexible Programmatic  Cycle: </a:t>
            </a:r>
          </a:p>
          <a:p>
            <a:pPr marL="0" indent="0">
              <a:buNone/>
            </a:pPr>
            <a:endParaRPr lang="en-GB" sz="27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27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GB" sz="2700" dirty="0" smtClean="0"/>
          </a:p>
          <a:p>
            <a:pPr marL="0" indent="0">
              <a:buNone/>
            </a:pPr>
            <a:endParaRPr lang="en-GB" sz="2700" dirty="0" smtClean="0"/>
          </a:p>
          <a:p>
            <a:endParaRPr lang="en-GB" sz="2700" dirty="0" smtClean="0"/>
          </a:p>
          <a:p>
            <a:endParaRPr lang="en-GB" sz="2700" dirty="0" smtClean="0"/>
          </a:p>
          <a:p>
            <a:pPr marL="0" indent="0">
              <a:buNone/>
            </a:pPr>
            <a:endParaRPr lang="en-GB" sz="2700" dirty="0"/>
          </a:p>
          <a:p>
            <a:r>
              <a:rPr lang="en-GB" sz="2700" dirty="0" smtClean="0"/>
              <a:t>Flexibility allows country to enhance absorptive capacity. </a:t>
            </a:r>
          </a:p>
          <a:p>
            <a:r>
              <a:rPr lang="en-GB" sz="2700" dirty="0" smtClean="0"/>
              <a:t>Long missions based-approach: Risk of loosing country interest.</a:t>
            </a:r>
          </a:p>
          <a:p>
            <a:pPr marL="0" indent="0">
              <a:buNone/>
            </a:pPr>
            <a:endParaRPr lang="en-GB" sz="2700" dirty="0"/>
          </a:p>
          <a:p>
            <a:endParaRPr lang="en-GB" sz="2700" dirty="0" smtClean="0"/>
          </a:p>
        </p:txBody>
      </p:sp>
      <p:sp>
        <p:nvSpPr>
          <p:cNvPr id="4" name="Right Arrow 3"/>
          <p:cNvSpPr/>
          <p:nvPr/>
        </p:nvSpPr>
        <p:spPr>
          <a:xfrm>
            <a:off x="4103440" y="-99392"/>
            <a:ext cx="4860032" cy="1282677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Phase 2: Implementation (5-7 years) </a:t>
            </a:r>
            <a:endParaRPr lang="en-GB" sz="2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7504" y="217703"/>
            <a:ext cx="399593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Phase 1: Prep phase (3-18 months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043608" y="2636912"/>
            <a:ext cx="60486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9512" y="2780928"/>
            <a:ext cx="2880320" cy="115416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GB" sz="2300" b="1" dirty="0"/>
              <a:t>Longer prep phase- Institutional readiness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47864" y="2827094"/>
            <a:ext cx="2880320" cy="115416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300" b="1"/>
            </a:lvl1pPr>
          </a:lstStyle>
          <a:p>
            <a:r>
              <a:rPr lang="en-GB" dirty="0"/>
              <a:t>Longer 1st phase: </a:t>
            </a:r>
            <a:r>
              <a:rPr lang="en-GB" dirty="0" smtClean="0"/>
              <a:t>Some countries found it prescriptive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6426696" y="2827094"/>
            <a:ext cx="2520280" cy="150810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300" b="1"/>
            </a:lvl1pPr>
          </a:lstStyle>
          <a:p>
            <a:r>
              <a:rPr lang="en-GB" dirty="0"/>
              <a:t>Leapfrogged first </a:t>
            </a:r>
            <a:r>
              <a:rPr lang="en-GB" dirty="0" smtClean="0"/>
              <a:t>phase- Advanced priorities &amp; institutions</a:t>
            </a:r>
            <a:endParaRPr lang="en-GB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1043608" y="2636912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752020" y="2636912"/>
            <a:ext cx="0" cy="1901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2280" y="2636912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275856" y="2060848"/>
            <a:ext cx="2790056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Key trends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4752020" y="2460958"/>
            <a:ext cx="0" cy="1759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505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448" y="937783"/>
            <a:ext cx="9147448" cy="592021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27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27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27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GB" sz="27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GB" sz="27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GB" sz="27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27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177800" indent="-177800"/>
            <a:r>
              <a:rPr lang="en-GB" sz="2700" dirty="0" smtClean="0"/>
              <a:t>Where </a:t>
            </a:r>
            <a:r>
              <a:rPr lang="en-GB" sz="2700" dirty="0"/>
              <a:t>country ownership is </a:t>
            </a:r>
            <a:r>
              <a:rPr lang="en-GB" sz="2700" dirty="0" smtClean="0"/>
              <a:t>less;  inadequate coordination b/w Ministries </a:t>
            </a:r>
            <a:r>
              <a:rPr lang="en-GB" sz="2700" dirty="0"/>
              <a:t> </a:t>
            </a:r>
            <a:r>
              <a:rPr lang="en-GB" sz="2700" dirty="0" smtClean="0"/>
              <a:t>or MDBs, Could cause Silo'ed selection of projects instead of a programmatic approach. </a:t>
            </a:r>
          </a:p>
          <a:p>
            <a:pPr marL="177800" indent="-177800"/>
            <a:r>
              <a:rPr lang="en-GB" sz="2700" dirty="0" smtClean="0"/>
              <a:t>Strong TA component  for mainstreaming  prioritised in countries with nascent institutional arrangement. </a:t>
            </a:r>
          </a:p>
          <a:p>
            <a:endParaRPr lang="en-GB" sz="2700" dirty="0" smtClean="0"/>
          </a:p>
          <a:p>
            <a:endParaRPr lang="en-GB" sz="2700" dirty="0"/>
          </a:p>
          <a:p>
            <a:endParaRPr lang="en-GB" sz="2700" dirty="0" smtClean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771800" y="39762"/>
            <a:ext cx="6357392" cy="868958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Prioritisation of Mainstreaming components and projects</a:t>
            </a:r>
            <a:endParaRPr lang="en-GB" sz="2800" b="1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186880" y="1955448"/>
            <a:ext cx="60486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50776" y="3501008"/>
            <a:ext cx="2880320" cy="44627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GB" sz="2300" b="1" dirty="0" smtClean="0"/>
              <a:t>High ownership</a:t>
            </a:r>
            <a:endParaRPr lang="en-GB" sz="23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363344" y="2145630"/>
            <a:ext cx="2880320" cy="80021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300" b="1"/>
            </a:lvl1pPr>
          </a:lstStyle>
          <a:p>
            <a:r>
              <a:rPr lang="en-GB" dirty="0" smtClean="0"/>
              <a:t>Nascent existing CC arrangement </a:t>
            </a:r>
            <a:endParaRPr lang="en-GB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1186880" y="19554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 flipV="1">
            <a:off x="4814156" y="1867471"/>
            <a:ext cx="81136" cy="87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235552" y="19554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419128" y="1379384"/>
            <a:ext cx="2790056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accent6">
                    <a:lumMod val="75000"/>
                  </a:schemeClr>
                </a:solidFill>
              </a:rPr>
              <a:t>ownership</a:t>
            </a:r>
            <a:endParaRPr lang="en-GB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4895292" y="1779494"/>
            <a:ext cx="0" cy="1319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98240" y="2121059"/>
            <a:ext cx="2880320" cy="115416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GB" sz="2300" b="1" dirty="0" smtClean="0"/>
              <a:t>Institutions strong</a:t>
            </a:r>
          </a:p>
          <a:p>
            <a:r>
              <a:rPr lang="en-GB" sz="2300" b="1" dirty="0" smtClean="0"/>
              <a:t>Defined CC strategies/ Priorities</a:t>
            </a:r>
            <a:endParaRPr lang="en-GB" sz="23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363344" y="3277870"/>
            <a:ext cx="3241104" cy="44627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GB" sz="2300" b="1" dirty="0" smtClean="0"/>
              <a:t>Consultant / MDB Driven</a:t>
            </a:r>
            <a:endParaRPr lang="en-GB" sz="2300" b="1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1186880" y="3277870"/>
            <a:ext cx="0" cy="2231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235552" y="2945849"/>
            <a:ext cx="0" cy="3293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188640"/>
            <a:ext cx="5987008" cy="79208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z="2800" b="1" dirty="0"/>
              <a:t>Institutional mechanism: a temporary home or a sustainable arrangement?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12" y="1124744"/>
            <a:ext cx="9180512" cy="288032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n-GB" sz="2400" b="1" dirty="0" smtClean="0">
                <a:solidFill>
                  <a:schemeClr val="accent2">
                    <a:lumMod val="50000"/>
                  </a:schemeClr>
                </a:solidFill>
              </a:rPr>
              <a:t>Institutional Home for PPCR:  </a:t>
            </a:r>
          </a:p>
          <a:p>
            <a:pPr marL="266700" indent="-266700"/>
            <a:r>
              <a:rPr lang="en-GB" sz="2400" dirty="0" smtClean="0"/>
              <a:t>Ministries </a:t>
            </a:r>
            <a:r>
              <a:rPr lang="en-GB" sz="2400" dirty="0"/>
              <a:t>with high </a:t>
            </a:r>
            <a:r>
              <a:rPr lang="en-GB" sz="2400" dirty="0" smtClean="0"/>
              <a:t>convening/coordinating authority or  good existing relations with Banks: (a) will allow cross sectoral mainstreaming (b) offer </a:t>
            </a:r>
            <a:r>
              <a:rPr lang="en-GB" sz="2400" dirty="0"/>
              <a:t>more certainty of </a:t>
            </a:r>
            <a:r>
              <a:rPr lang="en-GB" sz="2400" dirty="0" smtClean="0"/>
              <a:t>quick results</a:t>
            </a:r>
            <a:r>
              <a:rPr lang="en-GB" sz="2400" dirty="0"/>
              <a:t>. </a:t>
            </a:r>
          </a:p>
          <a:p>
            <a:pPr marL="266700" indent="-266700"/>
            <a:r>
              <a:rPr lang="en-GB" sz="2400" dirty="0" smtClean="0"/>
              <a:t>Conventionally Envt Min has been gateway: Risk of parallel institutions. </a:t>
            </a:r>
          </a:p>
          <a:p>
            <a:pPr marL="0" indent="0">
              <a:buNone/>
            </a:pPr>
            <a:r>
              <a:rPr lang="en-GB" sz="2400" b="1" dirty="0" smtClean="0">
                <a:solidFill>
                  <a:schemeClr val="accent2">
                    <a:lumMod val="50000"/>
                  </a:schemeClr>
                </a:solidFill>
              </a:rPr>
              <a:t>b) Institution  </a:t>
            </a:r>
            <a:r>
              <a:rPr lang="en-GB" sz="2400" b="1" dirty="0">
                <a:solidFill>
                  <a:schemeClr val="accent2">
                    <a:lumMod val="50000"/>
                  </a:schemeClr>
                </a:solidFill>
              </a:rPr>
              <a:t>mechanism that is also long </a:t>
            </a:r>
            <a:r>
              <a:rPr lang="en-GB" sz="2400" b="1" dirty="0" smtClean="0">
                <a:solidFill>
                  <a:schemeClr val="accent2">
                    <a:lumMod val="50000"/>
                  </a:schemeClr>
                </a:solidFill>
              </a:rPr>
              <a:t>term: country tailored</a:t>
            </a:r>
            <a:endParaRPr lang="en-GB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0" y="5570946"/>
            <a:ext cx="2845522" cy="13144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APPROACH 1: </a:t>
            </a:r>
          </a:p>
          <a:p>
            <a:pPr algn="ctr"/>
            <a:r>
              <a:rPr lang="en-GB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Harness/ Revive existing </a:t>
            </a:r>
            <a:r>
              <a:rPr lang="en-GB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institutions 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252923" y="5570946"/>
            <a:ext cx="2788636" cy="124243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APPROACH </a:t>
            </a:r>
            <a:r>
              <a:rPr lang="en-GB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3:  </a:t>
            </a:r>
            <a:endParaRPr lang="en-GB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GB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Establish new institution for PPCR</a:t>
            </a:r>
            <a:endParaRPr lang="en-GB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01311" y="5570946"/>
            <a:ext cx="3154865" cy="13144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APPROACH 2:  </a:t>
            </a:r>
          </a:p>
          <a:p>
            <a:pPr algn="ctr"/>
            <a:r>
              <a:rPr lang="en-GB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Transition from adhoc to  LT institutionalised</a:t>
            </a:r>
            <a:endParaRPr lang="en-GB" sz="23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4398203"/>
            <a:ext cx="2376264" cy="83099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CC is well institutionalised</a:t>
            </a:r>
            <a:endParaRPr lang="en-GB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275856" y="4365104"/>
            <a:ext cx="2376264" cy="83099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Evolving institutions</a:t>
            </a:r>
            <a:endParaRPr lang="en-GB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236936" y="4365103"/>
            <a:ext cx="2583535" cy="83099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Nascent institutions 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08205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0"/>
            <a:ext cx="8229600" cy="836712"/>
          </a:xfrm>
        </p:spPr>
        <p:txBody>
          <a:bodyPr>
            <a:normAutofit/>
          </a:bodyPr>
          <a:lstStyle/>
          <a:p>
            <a:r>
              <a:rPr lang="en-GB" sz="2400" b="1" dirty="0" smtClean="0"/>
              <a:t>Stakeholder Inclusion: </a:t>
            </a:r>
            <a:endParaRPr lang="en-GB" sz="2400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79512" y="836712"/>
            <a:ext cx="8964488" cy="604867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/>
              <a:t>Stakeholder inclusion </a:t>
            </a:r>
            <a:r>
              <a:rPr lang="en-GB" sz="2400" dirty="0" smtClean="0"/>
              <a:t>: important </a:t>
            </a:r>
            <a:r>
              <a:rPr lang="en-GB" sz="2400" dirty="0"/>
              <a:t>but dependent on their readiness  </a:t>
            </a:r>
            <a:r>
              <a:rPr lang="en-GB" sz="2400" dirty="0" smtClean="0"/>
              <a:t>&amp; buy </a:t>
            </a:r>
            <a:r>
              <a:rPr lang="en-GB" sz="2400" dirty="0"/>
              <a:t>in. </a:t>
            </a: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Font typeface="Arial" pitchFamily="34" charset="0"/>
              <a:buNone/>
            </a:pPr>
            <a:r>
              <a:rPr lang="en-GB" sz="2400" b="1" dirty="0" smtClean="0"/>
              <a:t>NGOs: Varying levels of Involvement: </a:t>
            </a:r>
            <a:r>
              <a:rPr lang="en-GB" sz="2400" dirty="0" smtClean="0"/>
              <a:t>Formal relationship, Sep funding for engaging, symbolic consultation. Enhancing SK readiness  was felt  imp. </a:t>
            </a:r>
          </a:p>
          <a:p>
            <a:pPr marL="0" indent="0">
              <a:buNone/>
            </a:pPr>
            <a:endParaRPr lang="en-GB" sz="2400" b="1" dirty="0" smtClean="0"/>
          </a:p>
          <a:p>
            <a:pPr marL="0" indent="0">
              <a:buNone/>
            </a:pPr>
            <a:r>
              <a:rPr lang="en-GB" sz="2400" b="1" dirty="0" smtClean="0"/>
              <a:t>Private sector: </a:t>
            </a:r>
          </a:p>
          <a:p>
            <a:r>
              <a:rPr lang="en-GB" sz="2400" dirty="0" smtClean="0"/>
              <a:t>Engaging </a:t>
            </a:r>
            <a:r>
              <a:rPr lang="en-GB" sz="2400" dirty="0"/>
              <a:t>Pvt Sector – a bit of challenge. </a:t>
            </a:r>
            <a:r>
              <a:rPr lang="en-GB" sz="2400" dirty="0" smtClean="0"/>
              <a:t>Low buy </a:t>
            </a:r>
            <a:r>
              <a:rPr lang="en-GB" sz="2400" dirty="0"/>
              <a:t>in / incentive in adaptation. </a:t>
            </a:r>
            <a:endParaRPr lang="en-GB" sz="2400" dirty="0" smtClean="0"/>
          </a:p>
          <a:p>
            <a:r>
              <a:rPr lang="en-GB" sz="2400" dirty="0" smtClean="0"/>
              <a:t>Inadequate </a:t>
            </a:r>
            <a:r>
              <a:rPr lang="en-GB" sz="2400" dirty="0"/>
              <a:t>clarity </a:t>
            </a:r>
            <a:r>
              <a:rPr lang="en-GB" sz="2400" dirty="0" smtClean="0"/>
              <a:t>to governments about </a:t>
            </a:r>
            <a:r>
              <a:rPr lang="en-GB" sz="2400" dirty="0"/>
              <a:t>what pvt.  sector involvement means: leveraging pvt. finance or </a:t>
            </a:r>
            <a:r>
              <a:rPr lang="en-GB" sz="2400" dirty="0" smtClean="0"/>
              <a:t>using fund to engage </a:t>
            </a:r>
            <a:r>
              <a:rPr lang="en-GB" sz="2400" dirty="0"/>
              <a:t>private sector. </a:t>
            </a: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b="1" dirty="0"/>
              <a:t>M&amp;E: </a:t>
            </a:r>
          </a:p>
          <a:p>
            <a:r>
              <a:rPr lang="en-GB" sz="2400" dirty="0"/>
              <a:t>M&amp;E processes may have guidance element. But top down processes – to be avoided. </a:t>
            </a:r>
          </a:p>
          <a:p>
            <a:r>
              <a:rPr lang="en-GB" sz="2400" dirty="0"/>
              <a:t>Bespoke and built on country Frameworks (if exist)</a:t>
            </a:r>
          </a:p>
          <a:p>
            <a:r>
              <a:rPr lang="en-GB" sz="2400" dirty="0"/>
              <a:t>Communication about results FW- ought to be clear. </a:t>
            </a:r>
          </a:p>
        </p:txBody>
      </p:sp>
    </p:spTree>
    <p:extLst>
      <p:ext uri="{BB962C8B-B14F-4D97-AF65-F5344CB8AC3E}">
        <p14:creationId xmlns:p14="http://schemas.microsoft.com/office/powerpoint/2010/main" val="365047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2837</TotalTime>
  <Words>697</Words>
  <Application>Microsoft Office PowerPoint</Application>
  <PresentationFormat>On-screen Show (4:3)</PresentationFormat>
  <Paragraphs>123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How Pilot Programme for Climate Resilience (PPCR) support climate mainstreaming – Some early Experiences  </vt:lpstr>
      <vt:lpstr>Presentation Outline</vt:lpstr>
      <vt:lpstr>PPCR Overview</vt:lpstr>
      <vt:lpstr>PowerPoint Presentation</vt:lpstr>
      <vt:lpstr>PPCR assessment</vt:lpstr>
      <vt:lpstr>Progress of PPCR</vt:lpstr>
      <vt:lpstr>Prioritisation of Mainstreaming components and projects</vt:lpstr>
      <vt:lpstr>Institutional mechanism: a temporary home or a sustainable arrangement?</vt:lpstr>
      <vt:lpstr>Stakeholder Inclusion: </vt:lpstr>
      <vt:lpstr>Conclusions</vt:lpstr>
      <vt:lpstr>PowerPoint Presentation</vt:lpstr>
    </vt:vector>
  </TitlesOfParts>
  <Company>iied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Neha Rai</dc:creator>
  <cp:lastModifiedBy>Neha Rai</cp:lastModifiedBy>
  <cp:revision>160</cp:revision>
  <dcterms:created xsi:type="dcterms:W3CDTF">2012-11-25T19:42:54Z</dcterms:created>
  <dcterms:modified xsi:type="dcterms:W3CDTF">2012-12-01T07:59:12Z</dcterms:modified>
</cp:coreProperties>
</file>