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58" r:id="rId10"/>
    <p:sldId id="259" r:id="rId11"/>
  </p:sldIdLst>
  <p:sldSz cx="9144000" cy="6858000" type="screen4x3"/>
  <p:notesSz cx="6794500" cy="99314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FF"/>
    <a:srgbClr val="FD7E1D"/>
    <a:srgbClr val="596F7A"/>
    <a:srgbClr val="B7D2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0920" autoAdjust="0"/>
  </p:normalViewPr>
  <p:slideViewPr>
    <p:cSldViewPr>
      <p:cViewPr varScale="1">
        <p:scale>
          <a:sx n="60" d="100"/>
          <a:sy n="60" d="100"/>
        </p:scale>
        <p:origin x="-7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81F3B-4D1D-4E3F-8245-D246A8B09FD5}" type="datetimeFigureOut">
              <a:rPr lang="en-GB" smtClean="0"/>
              <a:pPr/>
              <a:t>15/05/2012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BB9E1-F385-460F-8E68-14F784D3712D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3597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320" y="0"/>
            <a:ext cx="2943596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 dirty="0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92" y="4717535"/>
            <a:ext cx="5435916" cy="44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3482"/>
            <a:ext cx="2943597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320" y="9433482"/>
            <a:ext cx="294359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A65C18-7ABA-4BEC-B7D4-6113C50918D7}" type="slidenum">
              <a:rPr lang="da-DK"/>
              <a:pPr/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Underlying principles:</a:t>
            </a:r>
          </a:p>
          <a:p>
            <a:r>
              <a:rPr lang="en-GB" dirty="0" smtClean="0"/>
              <a:t>- purpose of the baseline</a:t>
            </a:r>
          </a:p>
          <a:p>
            <a:r>
              <a:rPr lang="en-GB" dirty="0" smtClean="0"/>
              <a:t>- boundaries of the analysis</a:t>
            </a:r>
          </a:p>
          <a:p>
            <a:r>
              <a:rPr lang="en-GB" dirty="0" smtClean="0"/>
              <a:t>- base year</a:t>
            </a:r>
          </a:p>
          <a:p>
            <a:r>
              <a:rPr lang="en-GB" dirty="0" smtClean="0"/>
              <a:t>- revisions</a:t>
            </a:r>
          </a:p>
          <a:p>
            <a:endParaRPr lang="en-GB" dirty="0" smtClean="0"/>
          </a:p>
          <a:p>
            <a:r>
              <a:rPr lang="en-GB" dirty="0" smtClean="0"/>
              <a:t>Key assumptions:</a:t>
            </a:r>
          </a:p>
          <a:p>
            <a:r>
              <a:rPr lang="en-GB" dirty="0" smtClean="0"/>
              <a:t>- choice of,</a:t>
            </a:r>
            <a:r>
              <a:rPr lang="en-GB" baseline="0" dirty="0" smtClean="0"/>
              <a:t> and forecasting methods for, key </a:t>
            </a:r>
            <a:r>
              <a:rPr lang="en-GB" dirty="0" smtClean="0"/>
              <a:t>socio-economic drivers (GDP,</a:t>
            </a:r>
            <a:r>
              <a:rPr lang="en-GB" baseline="0" dirty="0" smtClean="0"/>
              <a:t> population, etc.)</a:t>
            </a:r>
          </a:p>
          <a:p>
            <a:pPr>
              <a:buFontTx/>
              <a:buChar char="-"/>
            </a:pPr>
            <a:r>
              <a:rPr lang="en-GB" dirty="0" smtClean="0"/>
              <a:t>comparisons with other</a:t>
            </a:r>
            <a:r>
              <a:rPr lang="en-GB" baseline="0" dirty="0" smtClean="0"/>
              <a:t> (notably supranational) forecasts</a:t>
            </a:r>
          </a:p>
          <a:p>
            <a:pPr>
              <a:buFontTx/>
              <a:buChar char="-"/>
            </a:pPr>
            <a:endParaRPr lang="en-GB" dirty="0" smtClean="0"/>
          </a:p>
          <a:p>
            <a:r>
              <a:rPr lang="en-GB" dirty="0" smtClean="0"/>
              <a:t>Sensitivity</a:t>
            </a:r>
            <a:r>
              <a:rPr lang="en-GB" baseline="0" dirty="0" smtClean="0"/>
              <a:t> analyses:</a:t>
            </a:r>
          </a:p>
          <a:p>
            <a:r>
              <a:rPr lang="en-GB" baseline="0" dirty="0" smtClean="0"/>
              <a:t>- for which parameters and using which methods?</a:t>
            </a:r>
          </a:p>
          <a:p>
            <a:r>
              <a:rPr lang="en-GB" dirty="0" smtClean="0"/>
              <a:t>- use of multiple scenarios</a:t>
            </a:r>
          </a:p>
          <a:p>
            <a:r>
              <a:rPr lang="en-GB" dirty="0" smtClean="0"/>
              <a:t>- uncertainty analyses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65C18-7ABA-4BEC-B7D4-6113C50918D7}" type="slidenum">
              <a:rPr lang="da-DK" smtClean="0"/>
              <a:pPr/>
              <a:t>5</a:t>
            </a:fld>
            <a:endParaRPr lang="da-D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Emission inventories:</a:t>
            </a:r>
          </a:p>
          <a:p>
            <a:r>
              <a:rPr lang="en-GB" dirty="0" smtClean="0"/>
              <a:t>-</a:t>
            </a:r>
            <a:r>
              <a:rPr lang="en-GB" baseline="0" dirty="0" smtClean="0"/>
              <a:t> sources of emission data</a:t>
            </a:r>
          </a:p>
          <a:p>
            <a:r>
              <a:rPr lang="en-GB" dirty="0" smtClean="0"/>
              <a:t>- level of</a:t>
            </a:r>
            <a:r>
              <a:rPr lang="en-GB" baseline="0" dirty="0" smtClean="0"/>
              <a:t> aggregation of the data</a:t>
            </a:r>
          </a:p>
          <a:p>
            <a:r>
              <a:rPr lang="en-GB" dirty="0" smtClean="0"/>
              <a:t>- access</a:t>
            </a:r>
            <a:r>
              <a:rPr lang="en-GB" baseline="0" dirty="0" smtClean="0"/>
              <a:t> </a:t>
            </a:r>
            <a:r>
              <a:rPr lang="en-GB" dirty="0" smtClean="0"/>
              <a:t>to,</a:t>
            </a:r>
            <a:r>
              <a:rPr lang="en-GB" baseline="0" dirty="0" smtClean="0"/>
              <a:t> and quality of, </a:t>
            </a:r>
            <a:r>
              <a:rPr lang="en-GB" dirty="0" smtClean="0"/>
              <a:t>the data</a:t>
            </a:r>
          </a:p>
          <a:p>
            <a:r>
              <a:rPr lang="en-GB" dirty="0" smtClean="0"/>
              <a:t>- data verification</a:t>
            </a:r>
            <a:r>
              <a:rPr lang="en-GB" baseline="0" dirty="0" smtClean="0"/>
              <a:t> processes</a:t>
            </a:r>
          </a:p>
          <a:p>
            <a:r>
              <a:rPr lang="en-GB" dirty="0" smtClean="0"/>
              <a:t>- emission factors (IPCC default values or national</a:t>
            </a:r>
            <a:r>
              <a:rPr lang="en-GB" baseline="0" dirty="0" smtClean="0"/>
              <a:t> values)</a:t>
            </a:r>
          </a:p>
          <a:p>
            <a:endParaRPr lang="en-GB" dirty="0" smtClean="0"/>
          </a:p>
          <a:p>
            <a:r>
              <a:rPr lang="en-GB" dirty="0" smtClean="0"/>
              <a:t>Socio-economic and other data:</a:t>
            </a:r>
          </a:p>
          <a:p>
            <a:r>
              <a:rPr lang="en-GB" dirty="0" smtClean="0"/>
              <a:t>- sources of socio-economic data</a:t>
            </a:r>
          </a:p>
          <a:p>
            <a:r>
              <a:rPr lang="en-GB" dirty="0" smtClean="0"/>
              <a:t>- level of aggregation of the data</a:t>
            </a:r>
          </a:p>
          <a:p>
            <a:r>
              <a:rPr lang="en-GB" dirty="0" smtClean="0"/>
              <a:t>- access to, and quality</a:t>
            </a:r>
            <a:r>
              <a:rPr lang="en-GB" baseline="0" dirty="0" smtClean="0"/>
              <a:t> of, the data</a:t>
            </a:r>
          </a:p>
          <a:p>
            <a:r>
              <a:rPr lang="en-GB" dirty="0" smtClean="0"/>
              <a:t>- data verification processes</a:t>
            </a:r>
          </a:p>
          <a:p>
            <a:r>
              <a:rPr lang="en-GB" dirty="0" smtClean="0"/>
              <a:t>- other data used (i.e. in addition to emissions and</a:t>
            </a:r>
            <a:r>
              <a:rPr lang="en-GB" baseline="0" dirty="0" smtClean="0"/>
              <a:t> socio-economic data)</a:t>
            </a:r>
          </a:p>
          <a:p>
            <a:r>
              <a:rPr lang="en-GB" dirty="0" smtClean="0"/>
              <a:t>- procedures for data comparability</a:t>
            </a:r>
          </a:p>
          <a:p>
            <a:endParaRPr lang="en-GB" dirty="0" smtClean="0"/>
          </a:p>
          <a:p>
            <a:r>
              <a:rPr lang="en-GB" dirty="0" smtClean="0"/>
              <a:t>Capacity building to improve</a:t>
            </a:r>
            <a:r>
              <a:rPr lang="en-GB" baseline="0" dirty="0" smtClean="0"/>
              <a:t> data processes:</a:t>
            </a:r>
          </a:p>
          <a:p>
            <a:r>
              <a:rPr lang="en-GB" baseline="0" dirty="0" smtClean="0"/>
              <a:t>- institutional, t</a:t>
            </a:r>
            <a:r>
              <a:rPr lang="en-GB" dirty="0" smtClean="0"/>
              <a:t>echnical</a:t>
            </a:r>
            <a:r>
              <a:rPr lang="en-GB" baseline="0" dirty="0" smtClean="0"/>
              <a:t> and financial challenges</a:t>
            </a:r>
          </a:p>
          <a:p>
            <a:r>
              <a:rPr lang="en-GB" dirty="0" smtClean="0"/>
              <a:t>- other challenges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65C18-7ABA-4BEC-B7D4-6113C50918D7}" type="slidenum">
              <a:rPr lang="da-DK" smtClean="0"/>
              <a:pPr/>
              <a:t>6</a:t>
            </a:fld>
            <a:endParaRPr lang="da-DK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Stakeholder involvement:</a:t>
            </a:r>
          </a:p>
          <a:p>
            <a:r>
              <a:rPr lang="en-GB" dirty="0" smtClean="0"/>
              <a:t>- groups involved</a:t>
            </a:r>
            <a:r>
              <a:rPr lang="en-GB" baseline="0" dirty="0" smtClean="0"/>
              <a:t> (e.g. government, industry or NGOs), if any</a:t>
            </a:r>
          </a:p>
          <a:p>
            <a:r>
              <a:rPr lang="en-GB" dirty="0" smtClean="0"/>
              <a:t>- stakeholder</a:t>
            </a:r>
            <a:r>
              <a:rPr lang="en-GB" baseline="0" dirty="0" smtClean="0"/>
              <a:t> involvement processes and tools</a:t>
            </a:r>
          </a:p>
          <a:p>
            <a:r>
              <a:rPr lang="en-GB" dirty="0" smtClean="0"/>
              <a:t>- challenges and benefits associated with stakeholder engagement</a:t>
            </a:r>
          </a:p>
          <a:p>
            <a:endParaRPr lang="en-GB" dirty="0" smtClean="0"/>
          </a:p>
          <a:p>
            <a:r>
              <a:rPr lang="en-GB" dirty="0" smtClean="0"/>
              <a:t>Peer review:</a:t>
            </a:r>
          </a:p>
          <a:p>
            <a:r>
              <a:rPr lang="en-GB" dirty="0" smtClean="0"/>
              <a:t>- national peer review (type and methods used)</a:t>
            </a:r>
          </a:p>
          <a:p>
            <a:r>
              <a:rPr lang="en-GB" dirty="0" smtClean="0"/>
              <a:t>- international peer review (type</a:t>
            </a:r>
            <a:r>
              <a:rPr lang="en-GB" baseline="0" dirty="0" smtClean="0"/>
              <a:t> and methods used)</a:t>
            </a:r>
          </a:p>
          <a:p>
            <a:r>
              <a:rPr lang="en-GB" baseline="0" dirty="0" smtClean="0"/>
              <a:t>- challenges and benefits associated with peer review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Comparing in-country projections and supra-national projections:</a:t>
            </a:r>
          </a:p>
          <a:p>
            <a:r>
              <a:rPr lang="en-GB" baseline="0" dirty="0" smtClean="0"/>
              <a:t>- types of comparisons conducted (e.g. with the IEA’s World Energy Outlook)</a:t>
            </a:r>
          </a:p>
          <a:p>
            <a:r>
              <a:rPr lang="en-GB" baseline="0" dirty="0" smtClean="0"/>
              <a:t>- challenges and benefits associated with such comparisons</a:t>
            </a:r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65C18-7ABA-4BEC-B7D4-6113C50918D7}" type="slidenum">
              <a:rPr lang="da-DK" smtClean="0"/>
              <a:pPr/>
              <a:t>7</a:t>
            </a:fld>
            <a:endParaRPr lang="da-D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877272"/>
            <a:ext cx="2339752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596F7A"/>
                </a:solidFill>
              </a:defRPr>
            </a:lvl1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596F7A"/>
                </a:solidFill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43663" y="63087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96F7A"/>
                </a:solidFill>
                <a:latin typeface="+mn-lt"/>
              </a:defRPr>
            </a:lvl1pPr>
          </a:lstStyle>
          <a:p>
            <a:fld id="{E40CC021-4995-4BE3-B8F8-C24D17D9B2FD}" type="slidenum">
              <a:rPr lang="da-DK"/>
              <a:pPr/>
              <a:t>‹nr.›</a:t>
            </a:fld>
            <a:endParaRPr lang="da-DK" dirty="0"/>
          </a:p>
        </p:txBody>
      </p:sp>
      <p:pic>
        <p:nvPicPr>
          <p:cNvPr id="4103" name="Picture 7" descr="Logouk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6129338"/>
            <a:ext cx="2322512" cy="584200"/>
          </a:xfrm>
          <a:prstGeom prst="rect">
            <a:avLst/>
          </a:prstGeom>
          <a:noFill/>
        </p:spPr>
      </p:pic>
      <p:pic>
        <p:nvPicPr>
          <p:cNvPr id="8" name="Picture 37" descr="OECD_20cm_HD.jpg"/>
          <p:cNvPicPr>
            <a:picLocks noChangeAspect="1"/>
          </p:cNvPicPr>
          <p:nvPr userDrawn="1"/>
        </p:nvPicPr>
        <p:blipFill>
          <a:blip r:embed="rId4" cstate="print"/>
          <a:srcRect l="12418" t="22591" r="13072" b="22987"/>
          <a:stretch>
            <a:fillRect/>
          </a:stretch>
        </p:blipFill>
        <p:spPr bwMode="auto">
          <a:xfrm>
            <a:off x="107504" y="6165304"/>
            <a:ext cx="1168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8" descr="IEA logo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5949280"/>
            <a:ext cx="814387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pic>
        <p:nvPicPr>
          <p:cNvPr id="6" name="Picture 37" descr="OECD_20cm_HD.jpg"/>
          <p:cNvPicPr>
            <a:picLocks noChangeAspect="1"/>
          </p:cNvPicPr>
          <p:nvPr userDrawn="1"/>
        </p:nvPicPr>
        <p:blipFill>
          <a:blip r:embed="rId2" cstate="print"/>
          <a:srcRect l="12418" t="22591" r="13072" b="22987"/>
          <a:stretch>
            <a:fillRect/>
          </a:stretch>
        </p:blipFill>
        <p:spPr bwMode="auto">
          <a:xfrm>
            <a:off x="107504" y="6259636"/>
            <a:ext cx="1168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8" descr="IEA 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6043612"/>
            <a:ext cx="814387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3839" y="6245779"/>
            <a:ext cx="3657623" cy="51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96F7A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1031" name="Picture 7" descr="Logouk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16688" y="6129338"/>
            <a:ext cx="2322512" cy="5842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96F7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96F7A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96F7A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96F7A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96F7A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96F7A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96F7A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96F7A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96F7A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D7E1D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D7E1D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D7E1D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D7E1D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D7E1D"/>
        </a:buClr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D7E1D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D7E1D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D7E1D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D7E1D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/>
          <a:lstStyle/>
          <a:p>
            <a:r>
              <a:rPr lang="en-GB" sz="2800" dirty="0" smtClean="0"/>
              <a:t>Experience sharing on how to set national emissions baselines in developing countries</a:t>
            </a:r>
            <a:br>
              <a:rPr lang="en-GB" sz="2800" dirty="0" smtClean="0"/>
            </a:br>
            <a:r>
              <a:rPr lang="da-DK" sz="2800" dirty="0" smtClean="0"/>
              <a:t> </a:t>
            </a:r>
            <a:br>
              <a:rPr lang="da-DK" sz="2800" dirty="0" smtClean="0"/>
            </a:br>
            <a:r>
              <a:rPr lang="en-GB" sz="2800" dirty="0" smtClean="0"/>
              <a:t>Side event at the May 2012 Bonn Climate Change Conference</a:t>
            </a:r>
            <a:br>
              <a:rPr lang="en-GB" sz="2800" dirty="0" smtClean="0"/>
            </a:br>
            <a:r>
              <a:rPr lang="da-DK" sz="2800" dirty="0" smtClean="0"/>
              <a:t/>
            </a:r>
            <a:br>
              <a:rPr lang="da-DK" sz="2800" dirty="0" smtClean="0"/>
            </a:br>
            <a:endParaRPr lang="da-DK" sz="2800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2910" y="3886200"/>
            <a:ext cx="7889530" cy="1752600"/>
          </a:xfrm>
        </p:spPr>
        <p:txBody>
          <a:bodyPr/>
          <a:lstStyle/>
          <a:p>
            <a:r>
              <a:rPr lang="en-GB" dirty="0" smtClean="0"/>
              <a:t>Daniel Puig/Sudhir </a:t>
            </a:r>
            <a:r>
              <a:rPr lang="en-GB" dirty="0" smtClean="0"/>
              <a:t>Sharma</a:t>
            </a:r>
          </a:p>
          <a:p>
            <a:r>
              <a:rPr lang="en-GB" dirty="0" smtClean="0"/>
              <a:t>UNEP Risø Centre on Energy, Climate and Sustainable Development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093296"/>
            <a:ext cx="3657623" cy="51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Conveners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Danish Energy Agency</a:t>
            </a:r>
          </a:p>
          <a:p>
            <a:endParaRPr lang="en-GB" dirty="0" smtClean="0"/>
          </a:p>
          <a:p>
            <a:r>
              <a:rPr lang="en-GB" dirty="0" smtClean="0"/>
              <a:t>Organisation for Economic Cooperation and Development</a:t>
            </a:r>
          </a:p>
          <a:p>
            <a:endParaRPr lang="en-GB" dirty="0" smtClean="0"/>
          </a:p>
          <a:p>
            <a:r>
              <a:rPr lang="en-GB" dirty="0" smtClean="0"/>
              <a:t>United Nations Environment Programme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358775"/>
            <a:r>
              <a:rPr lang="en-GB" dirty="0" smtClean="0"/>
              <a:t>A compilation of experiences and examples on setting national emissions baselines</a:t>
            </a:r>
          </a:p>
          <a:p>
            <a:pPr marL="358775" indent="-358775"/>
            <a:endParaRPr lang="en-GB" dirty="0" smtClean="0"/>
          </a:p>
          <a:p>
            <a:pPr marL="358775" indent="-358775"/>
            <a:r>
              <a:rPr lang="en-GB" dirty="0" smtClean="0"/>
              <a:t>A publication by, and outlining practices in, China, Ethiopia, India, Indonesia, Kenya, Mexico, South Africa, Thailand, Vietnam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Chapter 1– 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n-GB" dirty="0" smtClean="0"/>
              <a:t>the importance of baselines: implications for national planning and in the UNFCCC context</a:t>
            </a:r>
          </a:p>
          <a:p>
            <a:r>
              <a:rPr lang="en-GB" dirty="0" smtClean="0"/>
              <a:t>overview of key (technical) issues around baseline setting</a:t>
            </a:r>
          </a:p>
          <a:p>
            <a:r>
              <a:rPr lang="en-GB" dirty="0" smtClean="0"/>
              <a:t>goal of the publication</a:t>
            </a:r>
          </a:p>
          <a:p>
            <a:r>
              <a:rPr lang="en-GB" dirty="0" smtClean="0"/>
              <a:t>structure of the document and acknowledgements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70200" indent="-2870200"/>
            <a:r>
              <a:rPr lang="en-GB" dirty="0" smtClean="0"/>
              <a:t>Chapter 2 – Methodological choices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Overview of the national context influencing the development of the baseline:</a:t>
            </a:r>
          </a:p>
          <a:p>
            <a:pPr lvl="1"/>
            <a:r>
              <a:rPr lang="en-GB" dirty="0" smtClean="0"/>
              <a:t>institutional frameworks</a:t>
            </a:r>
          </a:p>
          <a:p>
            <a:pPr lvl="1"/>
            <a:r>
              <a:rPr lang="en-GB" dirty="0" smtClean="0"/>
              <a:t>energy and emissions modelling, and forestry and land-use emissions modelling</a:t>
            </a:r>
          </a:p>
          <a:p>
            <a:pPr lvl="1"/>
            <a:r>
              <a:rPr lang="en-GB" dirty="0" smtClean="0"/>
              <a:t>time frames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Synthesis of cross-cutting issues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70200" indent="-2870200"/>
            <a:r>
              <a:rPr lang="en-GB" dirty="0" smtClean="0"/>
              <a:t>Chapter 3 – Assumptions and sensitivity analyses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Underlying principles</a:t>
            </a:r>
          </a:p>
          <a:p>
            <a:endParaRPr lang="en-GB" dirty="0" smtClean="0"/>
          </a:p>
          <a:p>
            <a:r>
              <a:rPr lang="en-GB" dirty="0" smtClean="0"/>
              <a:t>Key assumptions</a:t>
            </a:r>
          </a:p>
          <a:p>
            <a:endParaRPr lang="en-GB" dirty="0" smtClean="0"/>
          </a:p>
          <a:p>
            <a:r>
              <a:rPr lang="en-GB" dirty="0" smtClean="0"/>
              <a:t>Sensitivity Analyses</a:t>
            </a:r>
          </a:p>
          <a:p>
            <a:endParaRPr lang="en-GB" dirty="0" smtClean="0"/>
          </a:p>
          <a:p>
            <a:r>
              <a:rPr lang="en-GB" dirty="0" smtClean="0"/>
              <a:t>Synthesis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pPr marL="2870200" indent="-2870200"/>
            <a:r>
              <a:rPr lang="en-GB" dirty="0" smtClean="0"/>
              <a:t>Chapter 4 – Emission inventories and data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Emission inventories</a:t>
            </a:r>
          </a:p>
          <a:p>
            <a:endParaRPr lang="en-GB" dirty="0" smtClean="0"/>
          </a:p>
          <a:p>
            <a:r>
              <a:rPr lang="en-GB" dirty="0" smtClean="0"/>
              <a:t>Socio-economic and other data</a:t>
            </a:r>
          </a:p>
          <a:p>
            <a:endParaRPr lang="en-GB" dirty="0" smtClean="0"/>
          </a:p>
          <a:p>
            <a:r>
              <a:rPr lang="en-GB" dirty="0" smtClean="0"/>
              <a:t>Capacity building to improve data processes</a:t>
            </a:r>
          </a:p>
          <a:p>
            <a:endParaRPr lang="en-GB" dirty="0" smtClean="0"/>
          </a:p>
          <a:p>
            <a:r>
              <a:rPr lang="en-GB" dirty="0" smtClean="0"/>
              <a:t>Synthesis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Chapter 5 – Transparency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Stakeholder involvement</a:t>
            </a:r>
          </a:p>
          <a:p>
            <a:endParaRPr lang="en-GB" dirty="0" smtClean="0"/>
          </a:p>
          <a:p>
            <a:r>
              <a:rPr lang="en-GB" dirty="0" smtClean="0"/>
              <a:t>Peer review</a:t>
            </a:r>
          </a:p>
          <a:p>
            <a:endParaRPr lang="en-GB" dirty="0" smtClean="0"/>
          </a:p>
          <a:p>
            <a:r>
              <a:rPr lang="en-GB" dirty="0" smtClean="0"/>
              <a:t>Comparing in-country and supra-national projections</a:t>
            </a:r>
          </a:p>
          <a:p>
            <a:endParaRPr lang="en-GB" dirty="0" smtClean="0"/>
          </a:p>
          <a:p>
            <a:r>
              <a:rPr lang="en-GB" dirty="0" smtClean="0"/>
              <a:t>Synthesis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Chapter 6 – 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/>
              <a:t>lessons learnt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possible elements for an international </a:t>
            </a:r>
            <a:r>
              <a:rPr lang="en-GB" dirty="0" smtClean="0"/>
              <a:t>framework to development of national baselines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possible future work in the area of national baseline development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August: advanced draft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October: anticipated release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NS engelsk">
  <a:themeElements>
    <a:clrScheme name="Energistyrelsen_UK_200604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ergistyrelsen_UK_2006041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nergistyrelsen_UK_200604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rgistyrelsen_UK_200604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rgistyrelsen_UK_200604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rgistyrelsen_UK_200604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rgistyrelsen_UK_200604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rgistyrelsen_UK_200604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rgistyrelsen_UK_200604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rgistyrelsen_UK_200604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rgistyrelsen_UK_200604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rgistyrelsen_UK_200604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rgistyrelsen_UK_200604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rgistyrelsen_UK_200604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2058</TotalTime>
  <Words>509</Words>
  <Application>Microsoft Office PowerPoint</Application>
  <PresentationFormat>Skærmshow (4:3)</PresentationFormat>
  <Paragraphs>114</Paragraphs>
  <Slides>10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10</vt:i4>
      </vt:variant>
    </vt:vector>
  </HeadingPairs>
  <TitlesOfParts>
    <vt:vector size="11" baseType="lpstr">
      <vt:lpstr>ENS engelsk</vt:lpstr>
      <vt:lpstr>Experience sharing on how to set national emissions baselines in developing countries   Side event at the May 2012 Bonn Climate Change Conference  </vt:lpstr>
      <vt:lpstr>Goal</vt:lpstr>
      <vt:lpstr>Chapter 1– Introduction</vt:lpstr>
      <vt:lpstr>Chapter 2 – Methodological choices</vt:lpstr>
      <vt:lpstr>Chapter 3 – Assumptions and sensitivity analyses </vt:lpstr>
      <vt:lpstr>Chapter 4 – Emission inventories and data management</vt:lpstr>
      <vt:lpstr>Chapter 5 – Transparency</vt:lpstr>
      <vt:lpstr>Chapter 6 – Conclusions</vt:lpstr>
      <vt:lpstr>Timeline</vt:lpstr>
      <vt:lpstr>Conveners</vt:lpstr>
    </vt:vector>
  </TitlesOfParts>
  <Company>Energistyrelsen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GGGI Meeting Copenhagen, March 14, 2011</dc:title>
  <dc:creator>Ulla Blatt Bendtsen</dc:creator>
  <cp:lastModifiedBy>Peter Larsen</cp:lastModifiedBy>
  <cp:revision>224</cp:revision>
  <dcterms:created xsi:type="dcterms:W3CDTF">2011-03-10T14:13:50Z</dcterms:created>
  <dcterms:modified xsi:type="dcterms:W3CDTF">2012-05-15T13:57:30Z</dcterms:modified>
</cp:coreProperties>
</file>