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18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1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87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43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80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72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76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3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87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92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40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22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48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2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5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8C5AB-AF6B-4F7C-B15B-D3B251A415AE}" type="datetimeFigureOut">
              <a:rPr lang="es-ES" smtClean="0"/>
              <a:t>16/5/16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817BBA-FFD1-44D7-B17F-0590185E09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03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raina.delplaza@globalforestcoalition.org" TargetMode="Externa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internationalwomensalliance.wordpress.com/author/iwasecretaria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7209" y="476517"/>
            <a:ext cx="8915399" cy="901709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err="1"/>
              <a:t>The</a:t>
            </a:r>
            <a:r>
              <a:rPr lang="es-ES" sz="4400" b="1" dirty="0"/>
              <a:t> </a:t>
            </a:r>
            <a:r>
              <a:rPr lang="es-ES" sz="4400" b="1" dirty="0" err="1"/>
              <a:t>Forest</a:t>
            </a:r>
            <a:r>
              <a:rPr lang="es-ES" sz="4400" b="1" dirty="0"/>
              <a:t> </a:t>
            </a:r>
            <a:r>
              <a:rPr lang="es-ES" sz="4400" b="1" dirty="0" err="1"/>
              <a:t>Investment</a:t>
            </a:r>
            <a:r>
              <a:rPr lang="es-ES" sz="4400" b="1" dirty="0"/>
              <a:t> </a:t>
            </a:r>
            <a:r>
              <a:rPr lang="es-ES" sz="4400" b="1" dirty="0" err="1"/>
              <a:t>Program</a:t>
            </a:r>
            <a:r>
              <a:rPr lang="es-ES" sz="4400" b="1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0441" y="1378226"/>
            <a:ext cx="8915399" cy="1126283"/>
          </a:xfrm>
        </p:spPr>
        <p:txBody>
          <a:bodyPr>
            <a:normAutofit/>
          </a:bodyPr>
          <a:lstStyle/>
          <a:p>
            <a:r>
              <a:rPr lang="es-ES" b="1" dirty="0" err="1"/>
              <a:t>Recent</a:t>
            </a:r>
            <a:r>
              <a:rPr lang="es-ES" b="1" dirty="0"/>
              <a:t> </a:t>
            </a:r>
            <a:r>
              <a:rPr lang="es-ES" b="1" dirty="0" err="1"/>
              <a:t>Developments</a:t>
            </a:r>
            <a:r>
              <a:rPr lang="es-ES" b="1" dirty="0"/>
              <a:t> and </a:t>
            </a:r>
            <a:r>
              <a:rPr lang="es-ES" b="1" dirty="0" err="1"/>
              <a:t>Monoculture</a:t>
            </a:r>
            <a:r>
              <a:rPr lang="es-ES" b="1" dirty="0"/>
              <a:t> </a:t>
            </a:r>
            <a:r>
              <a:rPr lang="es-ES" b="1" dirty="0" err="1"/>
              <a:t>Tree</a:t>
            </a:r>
            <a:r>
              <a:rPr lang="es-ES" b="1" dirty="0"/>
              <a:t> </a:t>
            </a:r>
            <a:r>
              <a:rPr lang="es-ES" b="1" dirty="0" err="1"/>
              <a:t>Plantations</a:t>
            </a:r>
            <a:r>
              <a:rPr lang="es-ES" dirty="0"/>
              <a:t> </a:t>
            </a:r>
          </a:p>
          <a:p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37" y="2063618"/>
            <a:ext cx="4574032" cy="3065575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3860950" y="5129193"/>
            <a:ext cx="484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Credits</a:t>
            </a:r>
            <a:r>
              <a:rPr lang="es-ES" sz="1000" dirty="0"/>
              <a:t>:”</a:t>
            </a:r>
            <a:r>
              <a:rPr lang="es-ES" sz="1000" dirty="0" err="1"/>
              <a:t>Deforestation</a:t>
            </a:r>
            <a:r>
              <a:rPr lang="es-ES" sz="1000" dirty="0"/>
              <a:t> </a:t>
            </a:r>
            <a:r>
              <a:rPr lang="es-ES" sz="1000" dirty="0" err="1"/>
              <a:t>for</a:t>
            </a:r>
            <a:r>
              <a:rPr lang="es-ES" sz="1000" dirty="0"/>
              <a:t> </a:t>
            </a:r>
            <a:r>
              <a:rPr lang="es-ES" sz="1000" dirty="0" err="1"/>
              <a:t>palm</a:t>
            </a:r>
            <a:r>
              <a:rPr lang="es-ES" sz="1000" dirty="0"/>
              <a:t> </a:t>
            </a:r>
            <a:r>
              <a:rPr lang="es-ES" sz="1000" dirty="0" err="1"/>
              <a:t>oil</a:t>
            </a:r>
            <a:r>
              <a:rPr lang="es-ES" sz="1000" dirty="0"/>
              <a:t> in </a:t>
            </a:r>
            <a:r>
              <a:rPr lang="es-ES" sz="1000" dirty="0" err="1"/>
              <a:t>Peru</a:t>
            </a:r>
            <a:r>
              <a:rPr lang="es-ES" sz="1000" dirty="0"/>
              <a:t>” </a:t>
            </a:r>
            <a:r>
              <a:rPr lang="es-ES" sz="1000" dirty="0" err="1"/>
              <a:t>by</a:t>
            </a:r>
            <a:r>
              <a:rPr lang="es-ES" sz="1000" dirty="0"/>
              <a:t> </a:t>
            </a:r>
            <a:r>
              <a:rPr lang="en-US" sz="1000" dirty="0"/>
              <a:t>Mathias </a:t>
            </a:r>
            <a:r>
              <a:rPr lang="en-US" sz="1000" dirty="0" err="1"/>
              <a:t>Rittgerott</a:t>
            </a:r>
            <a:r>
              <a:rPr lang="en-US" sz="1000" dirty="0"/>
              <a:t>/Rainforest Rescue/Critical Information Collective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09" y="5529303"/>
            <a:ext cx="60965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UN-REDD </a:t>
            </a:r>
            <a:r>
              <a:rPr lang="es-ES" b="1" dirty="0" err="1"/>
              <a:t>Programme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9060" y="1631324"/>
            <a:ext cx="8915400" cy="3777622"/>
          </a:xfrm>
        </p:spPr>
        <p:txBody>
          <a:bodyPr/>
          <a:lstStyle/>
          <a:p>
            <a:r>
              <a:rPr lang="en-US" dirty="0"/>
              <a:t>Supports nationally-led REDD+ processes </a:t>
            </a:r>
          </a:p>
          <a:p>
            <a:r>
              <a:rPr lang="en-US" dirty="0"/>
              <a:t>The UN definition of forest does not distinguish between an old-growth forest and an industrial monoculture tree plantation</a:t>
            </a:r>
          </a:p>
          <a:p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national</a:t>
            </a:r>
            <a:r>
              <a:rPr lang="es-ES" dirty="0"/>
              <a:t> REDD+ </a:t>
            </a:r>
            <a:r>
              <a:rPr lang="es-ES" dirty="0" err="1"/>
              <a:t>processes</a:t>
            </a:r>
            <a:r>
              <a:rPr lang="es-ES" dirty="0"/>
              <a:t> leads to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tree</a:t>
            </a:r>
            <a:r>
              <a:rPr lang="es-ES" dirty="0"/>
              <a:t> </a:t>
            </a:r>
            <a:r>
              <a:rPr lang="es-ES" dirty="0" err="1"/>
              <a:t>plantations</a:t>
            </a:r>
            <a:endParaRPr lang="en-US" dirty="0"/>
          </a:p>
          <a:p>
            <a:r>
              <a:rPr lang="es-ES" dirty="0" err="1"/>
              <a:t>Plenty</a:t>
            </a:r>
            <a:r>
              <a:rPr lang="es-ES" dirty="0"/>
              <a:t> of REDD+ </a:t>
            </a:r>
            <a:r>
              <a:rPr lang="es-ES" dirty="0" err="1"/>
              <a:t>projects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monoculture</a:t>
            </a:r>
            <a:r>
              <a:rPr lang="es-ES" dirty="0"/>
              <a:t> </a:t>
            </a:r>
            <a:r>
              <a:rPr lang="es-ES" dirty="0" err="1"/>
              <a:t>tree</a:t>
            </a:r>
            <a:r>
              <a:rPr lang="es-ES" dirty="0"/>
              <a:t> </a:t>
            </a:r>
            <a:r>
              <a:rPr lang="es-ES" dirty="0" err="1"/>
              <a:t>plantations</a:t>
            </a:r>
            <a:endParaRPr lang="es-ES" dirty="0"/>
          </a:p>
          <a:p>
            <a:pPr lvl="1"/>
            <a:r>
              <a:rPr lang="nl-NL" dirty="0"/>
              <a:t>Jari Amapá REDD project, Brazil: 65,980 ha. Project run by logging and pulp companies</a:t>
            </a:r>
          </a:p>
          <a:p>
            <a:pPr lvl="1"/>
            <a:r>
              <a:rPr lang="en-US" dirty="0" err="1"/>
              <a:t>Kikonda</a:t>
            </a:r>
            <a:r>
              <a:rPr lang="en-US" dirty="0"/>
              <a:t> carbon tree plantation project, Uganda: 8000 ha of pine plantations. Law enforcement to impose fines, arbitrarily arrest people, confiscate cattle, deny access to water tanks constructed for the communities.  </a:t>
            </a:r>
            <a:endParaRPr lang="nl-NL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610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226" y="508200"/>
            <a:ext cx="8911687" cy="1280890"/>
          </a:xfrm>
        </p:spPr>
        <p:txBody>
          <a:bodyPr/>
          <a:lstStyle/>
          <a:p>
            <a:pPr algn="ctr"/>
            <a:r>
              <a:rPr lang="es-ES" b="1" dirty="0" err="1"/>
              <a:t>Thank</a:t>
            </a:r>
            <a:r>
              <a:rPr lang="es-ES" b="1" dirty="0"/>
              <a:t> </a:t>
            </a:r>
            <a:r>
              <a:rPr lang="es-ES" b="1" dirty="0" err="1"/>
              <a:t>you</a:t>
            </a:r>
            <a:r>
              <a:rPr lang="es-ES" b="1" dirty="0"/>
              <a:t>!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3299418" y="2296992"/>
            <a:ext cx="677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		</a:t>
            </a:r>
            <a:r>
              <a:rPr lang="es-ES" dirty="0" err="1"/>
              <a:t>Coraina</a:t>
            </a:r>
            <a:r>
              <a:rPr lang="es-ES" dirty="0"/>
              <a:t> de la Plaza</a:t>
            </a:r>
          </a:p>
          <a:p>
            <a:r>
              <a:rPr lang="es-ES" dirty="0"/>
              <a:t>  </a:t>
            </a:r>
            <a:r>
              <a:rPr lang="es-ES" dirty="0" err="1"/>
              <a:t>Indigenous</a:t>
            </a:r>
            <a:r>
              <a:rPr lang="es-ES" dirty="0"/>
              <a:t> </a:t>
            </a:r>
            <a:r>
              <a:rPr lang="es-ES" dirty="0" err="1"/>
              <a:t>Rights</a:t>
            </a:r>
            <a:r>
              <a:rPr lang="es-ES" dirty="0"/>
              <a:t> </a:t>
            </a:r>
            <a:r>
              <a:rPr lang="es-ES" dirty="0" err="1"/>
              <a:t>Advisor</a:t>
            </a:r>
            <a:r>
              <a:rPr lang="es-ES" dirty="0"/>
              <a:t> and </a:t>
            </a:r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Assistant</a:t>
            </a:r>
            <a:endParaRPr lang="es-ES" dirty="0"/>
          </a:p>
          <a:p>
            <a:r>
              <a:rPr lang="es-ES" dirty="0"/>
              <a:t>       </a:t>
            </a:r>
            <a:r>
              <a:rPr lang="es-ES" dirty="0">
                <a:hlinkClick r:id="rId2"/>
              </a:rPr>
              <a:t>coraina.delplaza@globalforestcoalition.org</a:t>
            </a:r>
            <a:endParaRPr lang="es-ES" dirty="0"/>
          </a:p>
          <a:p>
            <a:r>
              <a:rPr lang="es-ES" dirty="0"/>
              <a:t>		       globalforestcoalition.org</a:t>
            </a:r>
            <a:endParaRPr lang="en-US" dirty="0"/>
          </a:p>
        </p:txBody>
      </p:sp>
      <p:pic>
        <p:nvPicPr>
          <p:cNvPr id="6" name="Picture 2" descr="Global Forest Coali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18" y="3756025"/>
            <a:ext cx="6286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Climate</a:t>
            </a:r>
            <a:r>
              <a:rPr lang="es-ES" b="1" dirty="0"/>
              <a:t> </a:t>
            </a:r>
            <a:r>
              <a:rPr lang="es-ES" b="1" dirty="0" err="1"/>
              <a:t>Investment</a:t>
            </a:r>
            <a:r>
              <a:rPr lang="es-ES" b="1" dirty="0"/>
              <a:t> </a:t>
            </a:r>
            <a:r>
              <a:rPr lang="es-ES" b="1" dirty="0" err="1"/>
              <a:t>Funds</a:t>
            </a:r>
            <a:r>
              <a:rPr lang="es-ES" b="1" dirty="0"/>
              <a:t> (</a:t>
            </a:r>
            <a:r>
              <a:rPr lang="es-ES" b="1" dirty="0" err="1"/>
              <a:t>CIFs</a:t>
            </a:r>
            <a:r>
              <a:rPr lang="es-ES" b="1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861554"/>
            <a:ext cx="8915400" cy="3777622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CIFs</a:t>
            </a:r>
            <a:r>
              <a:rPr lang="es-ES" dirty="0"/>
              <a:t> </a:t>
            </a:r>
            <a:r>
              <a:rPr lang="es-ES" dirty="0" err="1"/>
              <a:t>comprises</a:t>
            </a:r>
            <a:r>
              <a:rPr lang="es-ES" dirty="0"/>
              <a:t> 4 </a:t>
            </a:r>
            <a:r>
              <a:rPr lang="es-ES" dirty="0" err="1"/>
              <a:t>programs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 total of $8,3 </a:t>
            </a:r>
            <a:r>
              <a:rPr lang="es-ES" dirty="0" err="1"/>
              <a:t>billion</a:t>
            </a:r>
            <a:r>
              <a:rPr lang="es-ES" dirty="0"/>
              <a:t> </a:t>
            </a:r>
            <a:r>
              <a:rPr lang="es-ES" dirty="0" err="1"/>
              <a:t>pledged</a:t>
            </a:r>
            <a:endParaRPr lang="es-ES" dirty="0"/>
          </a:p>
          <a:p>
            <a:pPr lvl="1"/>
            <a:r>
              <a:rPr lang="es-ES" dirty="0" err="1"/>
              <a:t>Clean</a:t>
            </a:r>
            <a:r>
              <a:rPr lang="es-ES" dirty="0"/>
              <a:t> </a:t>
            </a:r>
            <a:r>
              <a:rPr lang="es-ES" dirty="0" err="1"/>
              <a:t>Techology</a:t>
            </a:r>
            <a:r>
              <a:rPr lang="es-ES" dirty="0"/>
              <a:t> </a:t>
            </a:r>
            <a:r>
              <a:rPr lang="es-ES" dirty="0" err="1"/>
              <a:t>Fund</a:t>
            </a:r>
            <a:r>
              <a:rPr lang="es-ES" dirty="0"/>
              <a:t> (CTF)- </a:t>
            </a:r>
            <a:r>
              <a:rPr lang="en-GB" dirty="0"/>
              <a:t>$5.6 billion </a:t>
            </a:r>
            <a:endParaRPr lang="es-ES" dirty="0"/>
          </a:p>
          <a:p>
            <a:pPr lvl="1"/>
            <a:r>
              <a:rPr lang="en-GB" dirty="0"/>
              <a:t>Pilot Program for Climate Resilience </a:t>
            </a:r>
            <a:r>
              <a:rPr lang="es-ES" dirty="0"/>
              <a:t>(PPCR)-</a:t>
            </a:r>
            <a:r>
              <a:rPr lang="en-GB" dirty="0"/>
              <a:t>$1.2 billion </a:t>
            </a:r>
            <a:endParaRPr lang="es-ES" dirty="0"/>
          </a:p>
          <a:p>
            <a:pPr lvl="1"/>
            <a:r>
              <a:rPr lang="es-ES" dirty="0" err="1"/>
              <a:t>Scaling</a:t>
            </a:r>
            <a:r>
              <a:rPr lang="es-ES" dirty="0"/>
              <a:t>-up </a:t>
            </a:r>
            <a:r>
              <a:rPr lang="es-ES" dirty="0" err="1"/>
              <a:t>Reneweable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Program</a:t>
            </a:r>
            <a:r>
              <a:rPr lang="es-ES" dirty="0"/>
              <a:t> (SREP)-</a:t>
            </a:r>
            <a:r>
              <a:rPr lang="en-GB" dirty="0"/>
              <a:t>$780 million </a:t>
            </a:r>
            <a:endParaRPr lang="es-ES" dirty="0"/>
          </a:p>
          <a:p>
            <a:pPr lvl="1"/>
            <a:r>
              <a:rPr lang="es-ES" b="1" dirty="0" err="1"/>
              <a:t>Forest</a:t>
            </a:r>
            <a:r>
              <a:rPr lang="es-ES" b="1" dirty="0"/>
              <a:t> </a:t>
            </a:r>
            <a:r>
              <a:rPr lang="es-ES" b="1" dirty="0" err="1"/>
              <a:t>Investment</a:t>
            </a:r>
            <a:r>
              <a:rPr lang="es-ES" b="1" dirty="0"/>
              <a:t> </a:t>
            </a:r>
            <a:r>
              <a:rPr lang="es-ES" b="1" dirty="0" err="1"/>
              <a:t>Program</a:t>
            </a:r>
            <a:r>
              <a:rPr lang="es-ES" b="1" dirty="0"/>
              <a:t> (FIP)          </a:t>
            </a:r>
            <a:r>
              <a:rPr lang="es-ES" b="1" dirty="0" err="1"/>
              <a:t>aims</a:t>
            </a:r>
            <a:r>
              <a:rPr lang="es-ES" b="1" dirty="0"/>
              <a:t> to </a:t>
            </a:r>
            <a:r>
              <a:rPr lang="es-ES" b="1" dirty="0" err="1"/>
              <a:t>provide</a:t>
            </a:r>
            <a:r>
              <a:rPr lang="es-ES" b="1" dirty="0"/>
              <a:t> </a:t>
            </a:r>
            <a:r>
              <a:rPr lang="es-ES" b="1" dirty="0" err="1"/>
              <a:t>direct</a:t>
            </a:r>
            <a:r>
              <a:rPr lang="es-ES" b="1" dirty="0"/>
              <a:t> </a:t>
            </a:r>
            <a:r>
              <a:rPr lang="es-ES" b="1" dirty="0" err="1"/>
              <a:t>investments</a:t>
            </a:r>
            <a:r>
              <a:rPr lang="es-ES" b="1" dirty="0"/>
              <a:t> to </a:t>
            </a:r>
            <a:r>
              <a:rPr lang="es-ES" b="1" dirty="0" err="1"/>
              <a:t>developing</a:t>
            </a:r>
            <a:r>
              <a:rPr lang="es-ES" b="1" dirty="0"/>
              <a:t> </a:t>
            </a:r>
            <a:r>
              <a:rPr lang="es-ES" b="1" dirty="0" err="1"/>
              <a:t>countries</a:t>
            </a:r>
            <a:r>
              <a:rPr lang="es-ES" b="1" dirty="0"/>
              <a:t> to </a:t>
            </a:r>
            <a:r>
              <a:rPr lang="es-ES" b="1" dirty="0" err="1"/>
              <a:t>support</a:t>
            </a:r>
            <a:r>
              <a:rPr lang="es-ES" b="1" dirty="0"/>
              <a:t> </a:t>
            </a:r>
            <a:r>
              <a:rPr lang="es-ES" b="1" dirty="0" err="1"/>
              <a:t>their</a:t>
            </a:r>
            <a:r>
              <a:rPr lang="es-ES" b="1" dirty="0"/>
              <a:t> </a:t>
            </a:r>
            <a:r>
              <a:rPr lang="es-ES" b="1" dirty="0" err="1"/>
              <a:t>development</a:t>
            </a:r>
            <a:r>
              <a:rPr lang="es-ES" b="1" dirty="0"/>
              <a:t> and REDD+ </a:t>
            </a:r>
            <a:r>
              <a:rPr lang="es-ES" b="1" dirty="0" err="1"/>
              <a:t>objectives</a:t>
            </a:r>
            <a:endParaRPr lang="es-ES" b="1" dirty="0"/>
          </a:p>
        </p:txBody>
      </p:sp>
      <p:sp>
        <p:nvSpPr>
          <p:cNvPr id="4" name="Flecha derecha 3"/>
          <p:cNvSpPr/>
          <p:nvPr/>
        </p:nvSpPr>
        <p:spPr>
          <a:xfrm>
            <a:off x="6559827" y="3479908"/>
            <a:ext cx="371060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12" y="4459796"/>
            <a:ext cx="3631699" cy="15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FIP </a:t>
            </a:r>
            <a:r>
              <a:rPr lang="es-ES" b="1" dirty="0" err="1"/>
              <a:t>Current</a:t>
            </a:r>
            <a:r>
              <a:rPr lang="es-ES" b="1" dirty="0"/>
              <a:t> </a:t>
            </a:r>
            <a:r>
              <a:rPr lang="es-ES" b="1" dirty="0" err="1"/>
              <a:t>Situation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9369" y="1264555"/>
            <a:ext cx="8915400" cy="5327374"/>
          </a:xfrm>
        </p:spPr>
        <p:txBody>
          <a:bodyPr>
            <a:noAutofit/>
          </a:bodyPr>
          <a:lstStyle/>
          <a:p>
            <a:endParaRPr lang="es-ES" sz="1600" dirty="0"/>
          </a:p>
          <a:p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total of 23 FIP </a:t>
            </a:r>
            <a:r>
              <a:rPr lang="es-ES" dirty="0" err="1"/>
              <a:t>countries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14 of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already</a:t>
            </a:r>
            <a:r>
              <a:rPr lang="es-ES" dirty="0"/>
              <a:t> </a:t>
            </a:r>
            <a:r>
              <a:rPr lang="es-ES" dirty="0" err="1"/>
              <a:t>approved</a:t>
            </a:r>
            <a:r>
              <a:rPr lang="es-ES" dirty="0"/>
              <a:t> as </a:t>
            </a:r>
            <a:r>
              <a:rPr lang="es-ES" dirty="0" err="1"/>
              <a:t>pilot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9 </a:t>
            </a:r>
            <a:r>
              <a:rPr lang="es-ES" dirty="0" err="1"/>
              <a:t>elaborating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Investment</a:t>
            </a:r>
            <a:r>
              <a:rPr lang="es-ES" dirty="0"/>
              <a:t> </a:t>
            </a:r>
            <a:r>
              <a:rPr lang="es-ES" dirty="0" err="1"/>
              <a:t>Plans</a:t>
            </a:r>
            <a:r>
              <a:rPr lang="es-ES" dirty="0"/>
              <a:t> (</a:t>
            </a:r>
            <a:r>
              <a:rPr lang="es-ES" dirty="0" err="1"/>
              <a:t>IPs</a:t>
            </a:r>
            <a:r>
              <a:rPr lang="es-ES" dirty="0"/>
              <a:t>)</a:t>
            </a:r>
          </a:p>
          <a:p>
            <a:r>
              <a:rPr lang="es-ES" dirty="0" err="1"/>
              <a:t>After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Paris </a:t>
            </a:r>
            <a:r>
              <a:rPr lang="es-ES" dirty="0" err="1"/>
              <a:t>Agreement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Intended</a:t>
            </a:r>
            <a:r>
              <a:rPr lang="es-ES" dirty="0"/>
              <a:t> </a:t>
            </a:r>
            <a:r>
              <a:rPr lang="es-ES" dirty="0" err="1"/>
              <a:t>Nationally</a:t>
            </a:r>
            <a:r>
              <a:rPr lang="es-ES" dirty="0"/>
              <a:t> </a:t>
            </a:r>
            <a:r>
              <a:rPr lang="es-ES" dirty="0" err="1"/>
              <a:t>Determined</a:t>
            </a:r>
            <a:r>
              <a:rPr lang="es-ES" dirty="0"/>
              <a:t> </a:t>
            </a:r>
            <a:r>
              <a:rPr lang="es-ES" dirty="0" err="1"/>
              <a:t>Contributions</a:t>
            </a:r>
            <a:r>
              <a:rPr lang="es-ES" dirty="0"/>
              <a:t> (INDC)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a </a:t>
            </a:r>
            <a:r>
              <a:rPr lang="es-ES" dirty="0" err="1"/>
              <a:t>key</a:t>
            </a:r>
            <a:r>
              <a:rPr lang="es-ES" dirty="0"/>
              <a:t> </a:t>
            </a:r>
            <a:r>
              <a:rPr lang="es-ES" dirty="0" err="1"/>
              <a:t>source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of </a:t>
            </a:r>
            <a:r>
              <a:rPr lang="es-ES" dirty="0" err="1"/>
              <a:t>IPs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FIP </a:t>
            </a:r>
            <a:r>
              <a:rPr lang="es-ES" dirty="0" err="1"/>
              <a:t>also</a:t>
            </a:r>
            <a:r>
              <a:rPr lang="es-ES" dirty="0"/>
              <a:t> has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Dedicated</a:t>
            </a:r>
            <a:r>
              <a:rPr lang="es-ES" dirty="0"/>
              <a:t> </a:t>
            </a:r>
            <a:r>
              <a:rPr lang="es-ES" dirty="0" err="1"/>
              <a:t>Grant</a:t>
            </a:r>
            <a:r>
              <a:rPr lang="es-ES" dirty="0"/>
              <a:t> </a:t>
            </a:r>
            <a:r>
              <a:rPr lang="es-ES" dirty="0" err="1"/>
              <a:t>Mechanisms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Indigenous</a:t>
            </a:r>
            <a:r>
              <a:rPr lang="es-ES" dirty="0"/>
              <a:t>  </a:t>
            </a:r>
            <a:r>
              <a:rPr lang="es-ES" dirty="0" err="1"/>
              <a:t>Peoples</a:t>
            </a:r>
            <a:r>
              <a:rPr lang="es-ES" dirty="0"/>
              <a:t> and Local </a:t>
            </a:r>
            <a:r>
              <a:rPr lang="es-ES" dirty="0" err="1"/>
              <a:t>Communities</a:t>
            </a:r>
            <a:r>
              <a:rPr lang="es-ES" dirty="0"/>
              <a:t> (DGM)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Private</a:t>
            </a:r>
            <a:r>
              <a:rPr lang="es-ES" dirty="0"/>
              <a:t> Sector Set-</a:t>
            </a:r>
            <a:r>
              <a:rPr lang="es-ES" dirty="0" err="1"/>
              <a:t>Aside</a:t>
            </a:r>
            <a:r>
              <a:rPr lang="es-ES" dirty="0"/>
              <a:t> </a:t>
            </a:r>
            <a:r>
              <a:rPr lang="es-ES" dirty="0" err="1"/>
              <a:t>Program</a:t>
            </a:r>
            <a:r>
              <a:rPr lang="es-ES" dirty="0"/>
              <a:t> (PSSA)</a:t>
            </a:r>
          </a:p>
          <a:p>
            <a:r>
              <a:rPr lang="es-ES" dirty="0" err="1"/>
              <a:t>It</a:t>
            </a:r>
            <a:r>
              <a:rPr lang="es-ES" dirty="0"/>
              <a:t> has a </a:t>
            </a:r>
            <a:r>
              <a:rPr lang="es-ES" dirty="0" err="1"/>
              <a:t>protfolio</a:t>
            </a:r>
            <a:r>
              <a:rPr lang="es-ES" dirty="0"/>
              <a:t> of 47 </a:t>
            </a:r>
            <a:r>
              <a:rPr lang="es-ES" dirty="0" err="1"/>
              <a:t>projects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are in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stages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4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PSSA</a:t>
            </a:r>
          </a:p>
          <a:p>
            <a:pPr lvl="1"/>
            <a:r>
              <a:rPr lang="es-ES" dirty="0"/>
              <a:t>16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DGM</a:t>
            </a:r>
          </a:p>
          <a:p>
            <a:pPr lvl="1"/>
            <a:r>
              <a:rPr lang="es-ES" dirty="0"/>
              <a:t>27 </a:t>
            </a:r>
            <a:r>
              <a:rPr lang="es-ES" dirty="0" err="1"/>
              <a:t>agreed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IP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0010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574" y="593960"/>
            <a:ext cx="8911687" cy="1280890"/>
          </a:xfrm>
        </p:spPr>
        <p:txBody>
          <a:bodyPr/>
          <a:lstStyle/>
          <a:p>
            <a:r>
              <a:rPr lang="es-ES" b="1" dirty="0"/>
              <a:t>FIP </a:t>
            </a:r>
            <a:r>
              <a:rPr lang="es-ES" b="1" dirty="0" err="1"/>
              <a:t>Current</a:t>
            </a:r>
            <a:r>
              <a:rPr lang="es-ES" b="1" dirty="0"/>
              <a:t> </a:t>
            </a:r>
            <a:r>
              <a:rPr lang="es-ES" b="1" dirty="0" err="1"/>
              <a:t>Situation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2320" y="1364973"/>
            <a:ext cx="9819861" cy="3233531"/>
          </a:xfrm>
        </p:spPr>
        <p:txBody>
          <a:bodyPr>
            <a:normAutofit fontScale="40000" lnSpcReduction="20000"/>
          </a:bodyPr>
          <a:lstStyle/>
          <a:p>
            <a:r>
              <a:rPr lang="es-ES" sz="4000" dirty="0" err="1"/>
              <a:t>By</a:t>
            </a:r>
            <a:r>
              <a:rPr lang="es-ES" sz="4000" dirty="0"/>
              <a:t>  </a:t>
            </a:r>
            <a:r>
              <a:rPr lang="es-ES" sz="4000" dirty="0" err="1"/>
              <a:t>December</a:t>
            </a:r>
            <a:r>
              <a:rPr lang="es-ES" sz="4000" dirty="0"/>
              <a:t> 2015, USD 775.2 </a:t>
            </a:r>
            <a:r>
              <a:rPr lang="es-ES" sz="4000" dirty="0" err="1"/>
              <a:t>million</a:t>
            </a:r>
            <a:r>
              <a:rPr lang="es-ES" sz="4000" dirty="0"/>
              <a:t> </a:t>
            </a:r>
            <a:r>
              <a:rPr lang="es-ES" sz="4000" dirty="0" err="1"/>
              <a:t>pledged</a:t>
            </a:r>
            <a:r>
              <a:rPr lang="es-ES" sz="4000" dirty="0"/>
              <a:t> </a:t>
            </a:r>
            <a:r>
              <a:rPr lang="es-ES" sz="4000" dirty="0" err="1"/>
              <a:t>from</a:t>
            </a:r>
            <a:r>
              <a:rPr lang="es-ES" sz="4000" dirty="0"/>
              <a:t> </a:t>
            </a:r>
            <a:r>
              <a:rPr lang="es-ES" sz="4000" dirty="0" err="1"/>
              <a:t>which</a:t>
            </a:r>
            <a:r>
              <a:rPr lang="es-ES" sz="4000" dirty="0"/>
              <a:t> USD 555.3 are </a:t>
            </a:r>
            <a:r>
              <a:rPr lang="es-ES" sz="4000" dirty="0" err="1"/>
              <a:t>endorsed</a:t>
            </a:r>
            <a:endParaRPr lang="es-ES" sz="4000" dirty="0"/>
          </a:p>
          <a:p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indicative</a:t>
            </a:r>
            <a:r>
              <a:rPr lang="es-ES" sz="4000" dirty="0"/>
              <a:t> </a:t>
            </a:r>
            <a:r>
              <a:rPr lang="es-ES" sz="4000" dirty="0" err="1"/>
              <a:t>allocation</a:t>
            </a:r>
            <a:r>
              <a:rPr lang="es-ES" sz="4000" dirty="0"/>
              <a:t> of </a:t>
            </a:r>
            <a:r>
              <a:rPr lang="es-ES" sz="4000" dirty="0" err="1"/>
              <a:t>money</a:t>
            </a:r>
            <a:r>
              <a:rPr lang="es-ES" sz="4000" dirty="0"/>
              <a:t> </a:t>
            </a:r>
            <a:r>
              <a:rPr lang="es-ES" sz="4000" dirty="0" err="1"/>
              <a:t>endorsed</a:t>
            </a:r>
            <a:r>
              <a:rPr lang="es-ES" sz="4000" dirty="0"/>
              <a:t> </a:t>
            </a:r>
            <a:r>
              <a:rPr lang="es-ES" sz="4000" dirty="0" err="1"/>
              <a:t>is</a:t>
            </a:r>
            <a:r>
              <a:rPr lang="es-ES" sz="4000" dirty="0"/>
              <a:t>: </a:t>
            </a:r>
          </a:p>
          <a:p>
            <a:pPr lvl="1"/>
            <a:r>
              <a:rPr lang="es-ES" sz="3400" dirty="0"/>
              <a:t>USD 455 </a:t>
            </a:r>
            <a:r>
              <a:rPr lang="es-ES" sz="3400" dirty="0" err="1"/>
              <a:t>million</a:t>
            </a:r>
            <a:r>
              <a:rPr lang="es-ES" sz="3400" dirty="0"/>
              <a:t> </a:t>
            </a:r>
            <a:r>
              <a:rPr lang="es-ES" sz="3400" dirty="0" err="1"/>
              <a:t>for</a:t>
            </a:r>
            <a:r>
              <a:rPr lang="es-ES" sz="3400" dirty="0"/>
              <a:t> IP</a:t>
            </a:r>
          </a:p>
          <a:p>
            <a:pPr lvl="1"/>
            <a:r>
              <a:rPr lang="es-ES" sz="3400" dirty="0"/>
              <a:t>USD 80 </a:t>
            </a:r>
            <a:r>
              <a:rPr lang="es-ES" sz="3400" dirty="0" err="1"/>
              <a:t>million</a:t>
            </a:r>
            <a:r>
              <a:rPr lang="es-ES" sz="3400" dirty="0"/>
              <a:t> </a:t>
            </a:r>
            <a:r>
              <a:rPr lang="es-ES" sz="3400" dirty="0" err="1"/>
              <a:t>for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 DGM</a:t>
            </a:r>
          </a:p>
          <a:p>
            <a:pPr lvl="1"/>
            <a:r>
              <a:rPr lang="es-ES" sz="3400" dirty="0"/>
              <a:t>USD 20.3 </a:t>
            </a:r>
            <a:r>
              <a:rPr lang="es-ES" sz="3400" dirty="0" err="1"/>
              <a:t>million</a:t>
            </a:r>
            <a:r>
              <a:rPr lang="es-ES" sz="3400" dirty="0"/>
              <a:t> </a:t>
            </a:r>
            <a:r>
              <a:rPr lang="es-ES" sz="3400" dirty="0" err="1"/>
              <a:t>for</a:t>
            </a:r>
            <a:r>
              <a:rPr lang="es-ES" sz="3400" dirty="0"/>
              <a:t> </a:t>
            </a:r>
            <a:r>
              <a:rPr lang="es-ES" sz="3400" dirty="0" err="1"/>
              <a:t>the</a:t>
            </a:r>
            <a:r>
              <a:rPr lang="es-ES" sz="3400" dirty="0"/>
              <a:t> PSSA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  <a:p>
            <a:r>
              <a:rPr lang="es-ES" sz="4000" dirty="0" err="1"/>
              <a:t>However</a:t>
            </a:r>
            <a:r>
              <a:rPr lang="es-ES" sz="4000" dirty="0"/>
              <a:t>, </a:t>
            </a:r>
            <a:r>
              <a:rPr lang="es-ES" sz="4000" dirty="0" err="1"/>
              <a:t>the</a:t>
            </a:r>
            <a:r>
              <a:rPr lang="es-ES" sz="4000" dirty="0"/>
              <a:t> FIP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facing</a:t>
            </a:r>
            <a:r>
              <a:rPr lang="es-ES" sz="4000" dirty="0"/>
              <a:t> </a:t>
            </a:r>
            <a:r>
              <a:rPr lang="es-ES" sz="4000" dirty="0" err="1"/>
              <a:t>problems</a:t>
            </a:r>
            <a:r>
              <a:rPr lang="es-ES" sz="4000" dirty="0"/>
              <a:t> </a:t>
            </a:r>
            <a:r>
              <a:rPr lang="es-ES" sz="4000" dirty="0" err="1"/>
              <a:t>with</a:t>
            </a:r>
            <a:r>
              <a:rPr lang="es-ES" sz="4000" dirty="0"/>
              <a:t>:</a:t>
            </a:r>
          </a:p>
          <a:p>
            <a:pPr lvl="1"/>
            <a:r>
              <a:rPr lang="es-ES" sz="2900" dirty="0" err="1"/>
              <a:t>Limited</a:t>
            </a:r>
            <a:r>
              <a:rPr lang="es-ES" sz="2900" dirty="0"/>
              <a:t> </a:t>
            </a:r>
            <a:r>
              <a:rPr lang="es-ES" sz="2900" dirty="0" err="1"/>
              <a:t>availability</a:t>
            </a:r>
            <a:r>
              <a:rPr lang="es-ES" sz="2900" dirty="0"/>
              <a:t> of </a:t>
            </a:r>
            <a:r>
              <a:rPr lang="es-ES" sz="2900" dirty="0" err="1"/>
              <a:t>resources</a:t>
            </a:r>
            <a:endParaRPr lang="es-ES" sz="2900" dirty="0"/>
          </a:p>
          <a:p>
            <a:pPr lvl="1"/>
            <a:r>
              <a:rPr lang="es-ES" sz="2900" dirty="0" err="1"/>
              <a:t>Mobilizing</a:t>
            </a:r>
            <a:r>
              <a:rPr lang="es-ES" sz="2900" dirty="0"/>
              <a:t> </a:t>
            </a:r>
            <a:r>
              <a:rPr lang="es-ES" sz="2900" dirty="0" err="1"/>
              <a:t>funds</a:t>
            </a:r>
            <a:endParaRPr lang="es-ES" sz="2900" dirty="0"/>
          </a:p>
          <a:p>
            <a:pPr lvl="1"/>
            <a:r>
              <a:rPr lang="es-ES" sz="2900" dirty="0" err="1"/>
              <a:t>The</a:t>
            </a:r>
            <a:r>
              <a:rPr lang="es-ES" sz="2900" dirty="0"/>
              <a:t> </a:t>
            </a:r>
            <a:r>
              <a:rPr lang="es-ES" sz="2900" dirty="0" err="1"/>
              <a:t>disbursement</a:t>
            </a:r>
            <a:r>
              <a:rPr lang="es-ES" sz="2900" dirty="0"/>
              <a:t> </a:t>
            </a:r>
            <a:r>
              <a:rPr lang="es-ES" sz="2900" dirty="0" err="1"/>
              <a:t>is</a:t>
            </a:r>
            <a:r>
              <a:rPr lang="es-ES" sz="2900" dirty="0"/>
              <a:t> </a:t>
            </a:r>
            <a:r>
              <a:rPr lang="es-ES" sz="2900" dirty="0" err="1"/>
              <a:t>just</a:t>
            </a:r>
            <a:r>
              <a:rPr lang="es-ES" sz="2900" dirty="0"/>
              <a:t> USD 36.1 </a:t>
            </a:r>
            <a:r>
              <a:rPr lang="es-ES" sz="2900" dirty="0" err="1"/>
              <a:t>million</a:t>
            </a:r>
            <a:endParaRPr lang="es-ES" sz="2900" dirty="0"/>
          </a:p>
          <a:p>
            <a:pPr lvl="1"/>
            <a:r>
              <a:rPr lang="es-ES" sz="2900" dirty="0" err="1"/>
              <a:t>Grants</a:t>
            </a:r>
            <a:r>
              <a:rPr lang="es-ES" sz="2900" dirty="0"/>
              <a:t> vs </a:t>
            </a:r>
            <a:r>
              <a:rPr lang="es-ES" sz="2900" dirty="0" err="1"/>
              <a:t>Loans</a:t>
            </a:r>
            <a:endParaRPr lang="es-ES" sz="29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77948" y="5422527"/>
            <a:ext cx="6294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Source: based on table presented at the FIP Sub-Committee meeting in November 2015 by AU, CIF</a:t>
            </a:r>
            <a:endParaRPr lang="es-ES" sz="9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50920"/>
              </p:ext>
            </p:extLst>
          </p:nvPr>
        </p:nvGraphicFramePr>
        <p:xfrm>
          <a:off x="6803334" y="3104535"/>
          <a:ext cx="4244010" cy="23179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4670">
                  <a:extLst>
                    <a:ext uri="{9D8B030D-6E8A-4147-A177-3AD203B41FA5}">
                      <a16:colId xmlns:a16="http://schemas.microsoft.com/office/drawing/2014/main" xmlns="" val="2795014501"/>
                    </a:ext>
                  </a:extLst>
                </a:gridCol>
                <a:gridCol w="1414670">
                  <a:extLst>
                    <a:ext uri="{9D8B030D-6E8A-4147-A177-3AD203B41FA5}">
                      <a16:colId xmlns:a16="http://schemas.microsoft.com/office/drawing/2014/main" xmlns="" val="1581010052"/>
                    </a:ext>
                  </a:extLst>
                </a:gridCol>
                <a:gridCol w="1414670">
                  <a:extLst>
                    <a:ext uri="{9D8B030D-6E8A-4147-A177-3AD203B41FA5}">
                      <a16:colId xmlns:a16="http://schemas.microsoft.com/office/drawing/2014/main" xmlns="" val="4153635336"/>
                    </a:ext>
                  </a:extLst>
                </a:gridCol>
              </a:tblGrid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Grants (USD million)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Loans (USD million)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8362936"/>
                  </a:ext>
                </a:extLst>
              </a:tr>
              <a:tr h="151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Congo Republic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6,1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17,9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8415817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Côte d'Ivoire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8,2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15,8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6123476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Ecuador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3,15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20,85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3630479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Guatemala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3,15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20,85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3213338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Mozambique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10,8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13,2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745524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Nepal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6,1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17,9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721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1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7161" y="585473"/>
            <a:ext cx="8911687" cy="1280890"/>
          </a:xfrm>
        </p:spPr>
        <p:txBody>
          <a:bodyPr/>
          <a:lstStyle/>
          <a:p>
            <a:r>
              <a:rPr lang="es-ES" b="1" dirty="0"/>
              <a:t>FIP &amp; </a:t>
            </a:r>
            <a:r>
              <a:rPr lang="es-ES" b="1" dirty="0" err="1"/>
              <a:t>Monoculture</a:t>
            </a:r>
            <a:r>
              <a:rPr lang="es-ES" b="1" dirty="0"/>
              <a:t> </a:t>
            </a:r>
            <a:r>
              <a:rPr lang="es-ES" b="1" dirty="0" err="1"/>
              <a:t>Tree</a:t>
            </a:r>
            <a:r>
              <a:rPr lang="es-ES" b="1" dirty="0"/>
              <a:t> </a:t>
            </a:r>
            <a:r>
              <a:rPr lang="es-ES" b="1" dirty="0" err="1"/>
              <a:t>Plantations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5719" y="1438139"/>
            <a:ext cx="4944929" cy="5091449"/>
          </a:xfrm>
        </p:spPr>
        <p:txBody>
          <a:bodyPr>
            <a:normAutofit lnSpcReduction="10000"/>
          </a:bodyPr>
          <a:lstStyle/>
          <a:p>
            <a:r>
              <a:rPr lang="es-ES" b="1" dirty="0" err="1"/>
              <a:t>Tree</a:t>
            </a:r>
            <a:r>
              <a:rPr lang="es-ES" b="1" dirty="0"/>
              <a:t> </a:t>
            </a:r>
            <a:r>
              <a:rPr lang="es-ES" b="1" dirty="0" err="1"/>
              <a:t>plantations</a:t>
            </a:r>
            <a:r>
              <a:rPr lang="es-ES" b="1" dirty="0"/>
              <a:t> </a:t>
            </a:r>
            <a:r>
              <a:rPr lang="es-ES" dirty="0"/>
              <a:t>are </a:t>
            </a:r>
            <a:r>
              <a:rPr lang="es-ES" dirty="0" err="1"/>
              <a:t>aknowledge</a:t>
            </a:r>
            <a:r>
              <a:rPr lang="es-ES" dirty="0"/>
              <a:t> as a </a:t>
            </a:r>
            <a:r>
              <a:rPr lang="es-ES" b="1" dirty="0" err="1"/>
              <a:t>key</a:t>
            </a:r>
            <a:r>
              <a:rPr lang="es-ES" b="1" dirty="0"/>
              <a:t> driver of </a:t>
            </a:r>
            <a:r>
              <a:rPr lang="es-ES" b="1" dirty="0" err="1"/>
              <a:t>deforestation</a:t>
            </a:r>
            <a:r>
              <a:rPr lang="es-ES" b="1" dirty="0"/>
              <a:t> </a:t>
            </a:r>
            <a:r>
              <a:rPr lang="es-ES" dirty="0"/>
              <a:t>in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IPs</a:t>
            </a:r>
            <a:endParaRPr lang="es-ES" dirty="0"/>
          </a:p>
          <a:p>
            <a:r>
              <a:rPr lang="es-ES" dirty="0" err="1"/>
              <a:t>However</a:t>
            </a:r>
            <a:r>
              <a:rPr lang="es-ES" dirty="0"/>
              <a:t>,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IPs</a:t>
            </a:r>
            <a:r>
              <a:rPr lang="es-ES" dirty="0"/>
              <a:t> </a:t>
            </a:r>
            <a:r>
              <a:rPr lang="es-ES" dirty="0" err="1"/>
              <a:t>include</a:t>
            </a:r>
            <a:r>
              <a:rPr lang="es-ES" dirty="0"/>
              <a:t> </a:t>
            </a:r>
            <a:r>
              <a:rPr lang="es-ES" dirty="0" err="1"/>
              <a:t>plantations</a:t>
            </a:r>
            <a:r>
              <a:rPr lang="es-ES" dirty="0"/>
              <a:t> as positive to reduce </a:t>
            </a:r>
            <a:r>
              <a:rPr lang="es-ES" dirty="0" err="1"/>
              <a:t>deforestation</a:t>
            </a:r>
            <a:r>
              <a:rPr lang="es-ES" dirty="0"/>
              <a:t> </a:t>
            </a:r>
          </a:p>
          <a:p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definition</a:t>
            </a:r>
            <a:r>
              <a:rPr lang="es-ES" dirty="0"/>
              <a:t> of </a:t>
            </a:r>
            <a:r>
              <a:rPr lang="es-ES" dirty="0" err="1"/>
              <a:t>forests</a:t>
            </a:r>
            <a:r>
              <a:rPr lang="es-ES" dirty="0"/>
              <a:t> </a:t>
            </a:r>
            <a:r>
              <a:rPr lang="es-ES" dirty="0" err="1"/>
              <a:t>leaves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plantations</a:t>
            </a:r>
            <a:endParaRPr lang="es-ES" dirty="0"/>
          </a:p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instance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Ghana:</a:t>
            </a:r>
            <a:r>
              <a:rPr lang="en-US" dirty="0"/>
              <a:t> states the need for  further research…”</a:t>
            </a:r>
            <a:r>
              <a:rPr lang="en-US" i="1" dirty="0"/>
              <a:t>on crops and </a:t>
            </a:r>
            <a:r>
              <a:rPr lang="en-US" i="1" dirty="0" err="1"/>
              <a:t>trees..</a:t>
            </a:r>
            <a:r>
              <a:rPr lang="en-US" b="1" i="1" dirty="0" err="1"/>
              <a:t>biofuels</a:t>
            </a:r>
            <a:r>
              <a:rPr lang="en-US" b="1" i="1" dirty="0"/>
              <a:t> such as oil palm and </a:t>
            </a:r>
            <a:r>
              <a:rPr lang="en-US" b="1" i="1" dirty="0" err="1"/>
              <a:t>jatropha</a:t>
            </a:r>
            <a:r>
              <a:rPr lang="en-US" b="1" i="1" dirty="0"/>
              <a:t>, and trees such as rubber</a:t>
            </a:r>
            <a:r>
              <a:rPr lang="en-US" i="1" dirty="0"/>
              <a:t>...to reduce the carbon footprints …”</a:t>
            </a:r>
          </a:p>
          <a:p>
            <a:pPr lvl="1"/>
            <a:r>
              <a:rPr lang="es-ES" dirty="0"/>
              <a:t>Indonesia</a:t>
            </a:r>
            <a:r>
              <a:rPr lang="es-ES" i="1" dirty="0"/>
              <a:t>:</a:t>
            </a:r>
            <a:r>
              <a:rPr lang="en-US" dirty="0"/>
              <a:t> assistance to meet the increasing wood volumes for local and export demand . The </a:t>
            </a:r>
            <a:r>
              <a:rPr lang="en-US" b="1" dirty="0"/>
              <a:t>private sector goal in FIP </a:t>
            </a:r>
            <a:r>
              <a:rPr lang="en-US" dirty="0"/>
              <a:t>is to support the business of sustainable forestry both natural and </a:t>
            </a:r>
            <a:r>
              <a:rPr lang="en-US" b="1" dirty="0"/>
              <a:t>plantation</a:t>
            </a:r>
            <a:r>
              <a:rPr lang="en-US" dirty="0"/>
              <a:t> to be more efficient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25" y="1481069"/>
            <a:ext cx="5592485" cy="4997003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6410725" y="6478072"/>
            <a:ext cx="5592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/>
              <a:t>Deforestation</a:t>
            </a:r>
            <a:r>
              <a:rPr lang="es-ES" sz="900" dirty="0"/>
              <a:t> </a:t>
            </a:r>
            <a:r>
              <a:rPr lang="es-ES" sz="900" dirty="0" err="1"/>
              <a:t>for</a:t>
            </a:r>
            <a:r>
              <a:rPr lang="es-ES" sz="900" dirty="0"/>
              <a:t> </a:t>
            </a:r>
            <a:r>
              <a:rPr lang="es-ES" sz="900" dirty="0" err="1"/>
              <a:t>palm</a:t>
            </a:r>
            <a:r>
              <a:rPr lang="es-ES" sz="900" dirty="0"/>
              <a:t> </a:t>
            </a:r>
            <a:r>
              <a:rPr lang="es-ES" sz="900" dirty="0" err="1"/>
              <a:t>oil</a:t>
            </a:r>
            <a:r>
              <a:rPr lang="es-ES" sz="900" dirty="0"/>
              <a:t> </a:t>
            </a:r>
            <a:r>
              <a:rPr lang="es-ES" sz="900" dirty="0" err="1"/>
              <a:t>by</a:t>
            </a:r>
            <a:r>
              <a:rPr lang="es-ES" sz="900" dirty="0"/>
              <a:t> </a:t>
            </a:r>
            <a:r>
              <a:rPr lang="en-US" sz="900" dirty="0"/>
              <a:t>Mathias </a:t>
            </a:r>
            <a:r>
              <a:rPr lang="en-US" sz="900" dirty="0" err="1"/>
              <a:t>Rittgerott</a:t>
            </a:r>
            <a:r>
              <a:rPr lang="en-US" sz="900" dirty="0"/>
              <a:t>/Rainforest Rescue</a:t>
            </a:r>
          </a:p>
        </p:txBody>
      </p:sp>
    </p:spTree>
    <p:extLst>
      <p:ext uri="{BB962C8B-B14F-4D97-AF65-F5344CB8AC3E}">
        <p14:creationId xmlns:p14="http://schemas.microsoft.com/office/powerpoint/2010/main" val="29414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Example I: Support Project for the Development of Agroforestry in Four Provinces (PRODAF), DRC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</a:t>
            </a:r>
            <a:r>
              <a:rPr lang="en-US" b="1" dirty="0"/>
              <a:t>plantations with a few species and monocultures </a:t>
            </a:r>
            <a:r>
              <a:rPr lang="en-US" dirty="0"/>
              <a:t>in four provinces, assuming that plantations will have potential beneficial impacts</a:t>
            </a:r>
            <a:endParaRPr lang="es-ES" dirty="0"/>
          </a:p>
          <a:p>
            <a:r>
              <a:rPr lang="es-ES" dirty="0" err="1"/>
              <a:t>Mainly</a:t>
            </a:r>
            <a:r>
              <a:rPr lang="es-ES" dirty="0"/>
              <a:t> </a:t>
            </a:r>
            <a:r>
              <a:rPr lang="es-ES" dirty="0" err="1"/>
              <a:t>aimed</a:t>
            </a:r>
            <a:r>
              <a:rPr lang="es-ES" dirty="0"/>
              <a:t> to </a:t>
            </a:r>
            <a:r>
              <a:rPr lang="es-ES" dirty="0" err="1"/>
              <a:t>establish</a:t>
            </a:r>
            <a:r>
              <a:rPr lang="es-ES" dirty="0"/>
              <a:t> </a:t>
            </a:r>
            <a:r>
              <a:rPr lang="es-ES" b="1" dirty="0" err="1"/>
              <a:t>palm</a:t>
            </a:r>
            <a:r>
              <a:rPr lang="es-ES" b="1" dirty="0"/>
              <a:t> </a:t>
            </a:r>
            <a:r>
              <a:rPr lang="es-ES" b="1" dirty="0" err="1"/>
              <a:t>oil</a:t>
            </a:r>
            <a:r>
              <a:rPr lang="es-ES" b="1" dirty="0"/>
              <a:t> </a:t>
            </a:r>
            <a:r>
              <a:rPr lang="es-ES" b="1" dirty="0" err="1"/>
              <a:t>plantations</a:t>
            </a:r>
            <a:r>
              <a:rPr lang="es-ES" b="1" dirty="0"/>
              <a:t> </a:t>
            </a:r>
            <a:r>
              <a:rPr lang="es-ES" dirty="0"/>
              <a:t>to reduce </a:t>
            </a:r>
            <a:r>
              <a:rPr lang="es-ES" dirty="0" err="1"/>
              <a:t>forest</a:t>
            </a:r>
            <a:r>
              <a:rPr lang="es-ES" dirty="0"/>
              <a:t> </a:t>
            </a:r>
            <a:r>
              <a:rPr lang="es-ES" dirty="0" err="1"/>
              <a:t>loss</a:t>
            </a:r>
            <a:endParaRPr lang="es-ES" dirty="0"/>
          </a:p>
          <a:p>
            <a:r>
              <a:rPr lang="es-ES" dirty="0" err="1"/>
              <a:t>Degraded</a:t>
            </a:r>
            <a:r>
              <a:rPr lang="es-ES" dirty="0"/>
              <a:t> </a:t>
            </a:r>
            <a:r>
              <a:rPr lang="es-ES" dirty="0" err="1"/>
              <a:t>lands</a:t>
            </a:r>
            <a:r>
              <a:rPr lang="es-ES" dirty="0"/>
              <a:t> </a:t>
            </a:r>
            <a:r>
              <a:rPr lang="es-ES" dirty="0" err="1"/>
              <a:t>poorly</a:t>
            </a:r>
            <a:r>
              <a:rPr lang="es-ES" dirty="0"/>
              <a:t> </a:t>
            </a:r>
            <a:r>
              <a:rPr lang="es-ES" dirty="0" err="1"/>
              <a:t>defined</a:t>
            </a:r>
            <a:r>
              <a:rPr lang="es-ES" dirty="0"/>
              <a:t> and </a:t>
            </a:r>
            <a:r>
              <a:rPr lang="es-ES" dirty="0" err="1"/>
              <a:t>broad</a:t>
            </a:r>
            <a:r>
              <a:rPr lang="es-ES" dirty="0"/>
              <a:t> </a:t>
            </a:r>
            <a:r>
              <a:rPr lang="es-ES" dirty="0" err="1"/>
              <a:t>definition</a:t>
            </a:r>
            <a:r>
              <a:rPr lang="es-ES" dirty="0"/>
              <a:t> of </a:t>
            </a:r>
            <a:r>
              <a:rPr lang="es-ES" dirty="0" err="1"/>
              <a:t>agroforestry</a:t>
            </a:r>
            <a:endParaRPr lang="es-ES" dirty="0"/>
          </a:p>
          <a:p>
            <a:r>
              <a:rPr lang="es-ES" dirty="0"/>
              <a:t>No </a:t>
            </a:r>
            <a:r>
              <a:rPr lang="es-ES" dirty="0" err="1"/>
              <a:t>mention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degraded</a:t>
            </a:r>
            <a:r>
              <a:rPr lang="es-ES" dirty="0"/>
              <a:t> </a:t>
            </a:r>
            <a:r>
              <a:rPr lang="es-ES" dirty="0" err="1"/>
              <a:t>lands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already</a:t>
            </a:r>
            <a:r>
              <a:rPr lang="es-ES" dirty="0"/>
              <a:t> </a:t>
            </a:r>
            <a:r>
              <a:rPr lang="es-ES" dirty="0" err="1"/>
              <a:t>supporting</a:t>
            </a:r>
            <a:r>
              <a:rPr lang="es-ES" dirty="0"/>
              <a:t> </a:t>
            </a:r>
            <a:r>
              <a:rPr lang="es-ES" dirty="0" err="1"/>
              <a:t>livelihoods</a:t>
            </a:r>
            <a:r>
              <a:rPr lang="es-ES" dirty="0"/>
              <a:t> and </a:t>
            </a:r>
            <a:r>
              <a:rPr lang="es-ES" dirty="0" err="1"/>
              <a:t>whose</a:t>
            </a:r>
            <a:r>
              <a:rPr lang="es-ES" dirty="0"/>
              <a:t> </a:t>
            </a:r>
            <a:r>
              <a:rPr lang="es-ES" dirty="0" err="1"/>
              <a:t>livelihoods</a:t>
            </a:r>
            <a:endParaRPr lang="es-ES" dirty="0"/>
          </a:p>
          <a:p>
            <a:r>
              <a:rPr lang="es-ES" dirty="0"/>
              <a:t>No </a:t>
            </a:r>
            <a:r>
              <a:rPr lang="es-ES" dirty="0" err="1"/>
              <a:t>explanation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to </a:t>
            </a:r>
            <a:r>
              <a:rPr lang="es-ES" dirty="0" err="1"/>
              <a:t>semi</a:t>
            </a:r>
            <a:r>
              <a:rPr lang="es-ES" dirty="0"/>
              <a:t>-industrial </a:t>
            </a:r>
            <a:r>
              <a:rPr lang="es-ES" dirty="0" err="1"/>
              <a:t>palm-oil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needed</a:t>
            </a:r>
            <a:r>
              <a:rPr lang="es-ES" dirty="0"/>
              <a:t> and </a:t>
            </a:r>
            <a:r>
              <a:rPr lang="es-ES" dirty="0" err="1"/>
              <a:t>how</a:t>
            </a:r>
            <a:r>
              <a:rPr lang="es-ES" dirty="0"/>
              <a:t> reduces </a:t>
            </a:r>
            <a:r>
              <a:rPr lang="es-ES" dirty="0" err="1"/>
              <a:t>pressure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natural </a:t>
            </a:r>
            <a:r>
              <a:rPr lang="es-ES" dirty="0" err="1"/>
              <a:t>forests</a:t>
            </a:r>
            <a:endParaRPr lang="es-ES" dirty="0"/>
          </a:p>
          <a:p>
            <a:r>
              <a:rPr lang="en-US" dirty="0"/>
              <a:t>Decision to defer the consideration of the concept proposal until additional funds become available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150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283" y="624110"/>
            <a:ext cx="8911687" cy="1280890"/>
          </a:xfrm>
        </p:spPr>
        <p:txBody>
          <a:bodyPr/>
          <a:lstStyle/>
          <a:p>
            <a:r>
              <a:rPr lang="es-ES" b="1" dirty="0"/>
              <a:t>FIP &amp; </a:t>
            </a:r>
            <a:r>
              <a:rPr lang="es-ES" b="1" dirty="0" err="1"/>
              <a:t>Safeguards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9810" y="1425261"/>
            <a:ext cx="5859329" cy="5052812"/>
          </a:xfrm>
        </p:spPr>
        <p:txBody>
          <a:bodyPr>
            <a:normAutofit/>
          </a:bodyPr>
          <a:lstStyle/>
          <a:p>
            <a:r>
              <a:rPr lang="en-US" dirty="0"/>
              <a:t>Guidelines or criteria related to the inclusion, full and effective participation of relevant stakeholders on matters that affect their distinctive rights</a:t>
            </a:r>
          </a:p>
          <a:p>
            <a:r>
              <a:rPr lang="en-US" dirty="0"/>
              <a:t>When it comes to the local level, safeguards implemented are those of the MDB</a:t>
            </a:r>
          </a:p>
          <a:p>
            <a:r>
              <a:rPr lang="en-US" dirty="0"/>
              <a:t>Recommendations made by CS and Indigenous Peoples observers to comply with the UNDRIP and include FPIC were rejected </a:t>
            </a:r>
          </a:p>
          <a:p>
            <a:r>
              <a:rPr lang="en-US" dirty="0"/>
              <a:t>FIP guidelines have no specific criteria regarding UNDRIP or FPIC</a:t>
            </a:r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829" y="636988"/>
            <a:ext cx="8911687" cy="1280890"/>
          </a:xfrm>
        </p:spPr>
        <p:txBody>
          <a:bodyPr/>
          <a:lstStyle/>
          <a:p>
            <a:r>
              <a:rPr lang="es-ES" b="1" dirty="0" err="1"/>
              <a:t>The</a:t>
            </a:r>
            <a:r>
              <a:rPr lang="es-ES" b="1" dirty="0"/>
              <a:t> FIP &amp; </a:t>
            </a:r>
            <a:r>
              <a:rPr lang="es-ES" b="1" dirty="0" err="1"/>
              <a:t>Safeguards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6525" y="1046407"/>
            <a:ext cx="6581103" cy="4610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1800" dirty="0"/>
              <a:t>Peru: </a:t>
            </a:r>
          </a:p>
          <a:p>
            <a:pPr lvl="2"/>
            <a:r>
              <a:rPr lang="en-US" sz="1600" dirty="0"/>
              <a:t>AIDESEP and CONAP criticized IP due to the lack of consultation, and because it did not comply with safeguards concerning indigenous rights and territories. </a:t>
            </a:r>
          </a:p>
          <a:p>
            <a:pPr lvl="2"/>
            <a:r>
              <a:rPr lang="en-US" sz="1600" dirty="0"/>
              <a:t>Concerns on strong support provided to private sector interests especially palm oil, plantation and logging </a:t>
            </a:r>
          </a:p>
          <a:p>
            <a:pPr lvl="1"/>
            <a:r>
              <a:rPr lang="en-US" sz="1800" dirty="0"/>
              <a:t>Indonesia:</a:t>
            </a:r>
          </a:p>
          <a:p>
            <a:pPr lvl="2"/>
            <a:r>
              <a:rPr lang="en-US" sz="1600" dirty="0"/>
              <a:t>Alliance of Yogyakarta Civil Society protested against the IP due to a lack of transparency and inclusion. </a:t>
            </a:r>
          </a:p>
          <a:p>
            <a:pPr lvl="2"/>
            <a:r>
              <a:rPr lang="en-US" sz="1600" dirty="0"/>
              <a:t>FIP “</a:t>
            </a:r>
            <a:r>
              <a:rPr lang="en-US" sz="1600" i="1" dirty="0"/>
              <a:t>will strengthen expropriation and marginalization of rights of indigenous and local communities and women in the governance of forest resources”</a:t>
            </a:r>
            <a:r>
              <a:rPr lang="en-US" sz="1600" dirty="0"/>
              <a:t>.</a:t>
            </a:r>
            <a:endParaRPr lang="es-ES" sz="16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4" y="1777284"/>
            <a:ext cx="3992450" cy="3123127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8017814" y="4900411"/>
            <a:ext cx="39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Alliance of Yogyakarta Civil Society protest by  </a:t>
            </a:r>
            <a:r>
              <a:rPr lang="en-US" sz="900" dirty="0">
                <a:hlinkClick r:id="rId3"/>
              </a:rPr>
              <a:t>International Women's Alliance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705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3375" y="598353"/>
            <a:ext cx="8911687" cy="1280890"/>
          </a:xfrm>
        </p:spPr>
        <p:txBody>
          <a:bodyPr/>
          <a:lstStyle/>
          <a:p>
            <a:pPr algn="ctr"/>
            <a:r>
              <a:rPr lang="es-ES" b="1" dirty="0" err="1"/>
              <a:t>Forest</a:t>
            </a:r>
            <a:r>
              <a:rPr lang="es-ES" b="1" dirty="0"/>
              <a:t> </a:t>
            </a:r>
            <a:r>
              <a:rPr lang="es-ES" b="1" dirty="0" err="1"/>
              <a:t>Carbon</a:t>
            </a:r>
            <a:r>
              <a:rPr lang="es-ES" b="1" dirty="0"/>
              <a:t> </a:t>
            </a:r>
            <a:r>
              <a:rPr lang="es-ES" b="1" dirty="0" err="1"/>
              <a:t>Partnership</a:t>
            </a:r>
            <a:r>
              <a:rPr lang="es-ES" b="1" dirty="0"/>
              <a:t> </a:t>
            </a:r>
            <a:r>
              <a:rPr lang="es-ES" b="1" dirty="0" err="1"/>
              <a:t>Facility</a:t>
            </a:r>
            <a:r>
              <a:rPr lang="es-ES" b="1" dirty="0"/>
              <a:t> (FCPC)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9068" y="2034861"/>
            <a:ext cx="7494946" cy="3777622"/>
          </a:xfrm>
        </p:spPr>
        <p:txBody>
          <a:bodyPr/>
          <a:lstStyle/>
          <a:p>
            <a:r>
              <a:rPr lang="es-ES" dirty="0" err="1"/>
              <a:t>Another</a:t>
            </a:r>
            <a:r>
              <a:rPr lang="es-ES" dirty="0"/>
              <a:t> REDD+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fund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plantations</a:t>
            </a:r>
            <a:r>
              <a:rPr lang="es-ES" dirty="0"/>
              <a:t> and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weak</a:t>
            </a:r>
            <a:r>
              <a:rPr lang="es-ES" dirty="0"/>
              <a:t> </a:t>
            </a:r>
            <a:r>
              <a:rPr lang="es-ES" dirty="0" err="1"/>
              <a:t>safeguards</a:t>
            </a:r>
            <a:endParaRPr lang="es-ES" dirty="0"/>
          </a:p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instance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R-PP of: </a:t>
            </a:r>
          </a:p>
          <a:p>
            <a:pPr lvl="1"/>
            <a:r>
              <a:rPr lang="es-ES" dirty="0"/>
              <a:t>Burkina Faso: </a:t>
            </a:r>
            <a:r>
              <a:rPr lang="en-US" b="1" dirty="0"/>
              <a:t>different types of plantations, including commercial reforestation plantations</a:t>
            </a:r>
            <a:r>
              <a:rPr lang="en-US" dirty="0"/>
              <a:t>, interesting private companies or communities is a measure to achieve REDD+ goals </a:t>
            </a:r>
          </a:p>
          <a:p>
            <a:pPr lvl="1"/>
            <a:r>
              <a:rPr lang="es-ES" dirty="0"/>
              <a:t>Indonesia:</a:t>
            </a:r>
            <a:r>
              <a:rPr lang="en-US" i="1" dirty="0"/>
              <a:t> “Establishment of an additional </a:t>
            </a:r>
            <a:r>
              <a:rPr lang="en-US" b="1" i="1" dirty="0"/>
              <a:t>fast growing pulp and timber plantations </a:t>
            </a:r>
            <a:r>
              <a:rPr lang="en-US" i="1" dirty="0"/>
              <a:t>on non- forest and non -peat lands can create an alternative source of timber and reduce pressure on rain forests and will allow for a </a:t>
            </a:r>
            <a:r>
              <a:rPr lang="en-US" b="1" i="1" dirty="0"/>
              <a:t>doubling in size of pulp and oil palm production and to a major increase in export revenues</a:t>
            </a:r>
            <a:r>
              <a:rPr lang="en-US" i="1" dirty="0"/>
              <a:t>”</a:t>
            </a:r>
            <a:r>
              <a:rPr lang="en-US" dirty="0"/>
              <a:t>. </a:t>
            </a:r>
            <a:endParaRPr lang="es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1983346"/>
            <a:ext cx="3412900" cy="48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7022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2308</TotalTime>
  <Words>797</Words>
  <Application>Microsoft Macintosh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Times New Roman</vt:lpstr>
      <vt:lpstr>Wingdings 3</vt:lpstr>
      <vt:lpstr>Arial</vt:lpstr>
      <vt:lpstr>Espiral</vt:lpstr>
      <vt:lpstr>The Forest Investment Program </vt:lpstr>
      <vt:lpstr>The Climate Investment Funds (CIFs)</vt:lpstr>
      <vt:lpstr>FIP Current Situation </vt:lpstr>
      <vt:lpstr>FIP Current Situation</vt:lpstr>
      <vt:lpstr>FIP &amp; Monoculture Tree Plantations</vt:lpstr>
      <vt:lpstr>Example I: Support Project for the Development of Agroforestry in Four Provinces (PRODAF), DRC</vt:lpstr>
      <vt:lpstr>FIP &amp; Safeguards</vt:lpstr>
      <vt:lpstr>The FIP &amp; Safeguards</vt:lpstr>
      <vt:lpstr>Forest Carbon Partnership Facility (FCPC)</vt:lpstr>
      <vt:lpstr>UN-REDD Programme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Forest Investment Program (FIP)</dc:title>
  <dc:creator>koraina</dc:creator>
  <cp:lastModifiedBy>Simone Lovera</cp:lastModifiedBy>
  <cp:revision>71</cp:revision>
  <dcterms:created xsi:type="dcterms:W3CDTF">2016-05-12T14:36:59Z</dcterms:created>
  <dcterms:modified xsi:type="dcterms:W3CDTF">2016-05-16T11:42:02Z</dcterms:modified>
</cp:coreProperties>
</file>