
<file path=[Content_Types].xml><?xml version="1.0" encoding="utf-8"?>
<Types xmlns="http://schemas.openxmlformats.org/package/2006/content-types">
  <Default Extension="gif" ContentType="image/gif"/>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60" r:id="rId2"/>
    <p:sldId id="256" r:id="rId3"/>
    <p:sldId id="276" r:id="rId4"/>
    <p:sldId id="277" r:id="rId5"/>
    <p:sldId id="278" r:id="rId6"/>
    <p:sldId id="279" r:id="rId7"/>
    <p:sldId id="280" r:id="rId8"/>
    <p:sldId id="281" r:id="rId9"/>
    <p:sldId id="329" r:id="rId10"/>
    <p:sldId id="282" r:id="rId11"/>
    <p:sldId id="283" r:id="rId12"/>
    <p:sldId id="264"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29"/>
  </p:normalViewPr>
  <p:slideViewPr>
    <p:cSldViewPr snapToGrid="0">
      <p:cViewPr varScale="1">
        <p:scale>
          <a:sx n="99" d="100"/>
          <a:sy n="99" d="100"/>
        </p:scale>
        <p:origin x="1904"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17BF64-79E1-45F7-8938-D7FDD452190F}" type="datetimeFigureOut">
              <a:rPr lang="en-GB" smtClean="0"/>
              <a:t>12/12/2019</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4DC311C-3309-4756-A1B3-5DF192FC8639}" type="slidenum">
              <a:rPr lang="en-GB" smtClean="0"/>
              <a:t>‹N°›</a:t>
            </a:fld>
            <a:endParaRPr lang="en-GB"/>
          </a:p>
        </p:txBody>
      </p:sp>
    </p:spTree>
    <p:extLst>
      <p:ext uri="{BB962C8B-B14F-4D97-AF65-F5344CB8AC3E}">
        <p14:creationId xmlns:p14="http://schemas.microsoft.com/office/powerpoint/2010/main" val="39798710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173D6A1-D055-40B6-AE1A-95088124F0B8}"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Microfinance is targeting poor people. </a:t>
            </a:r>
          </a:p>
        </p:txBody>
      </p:sp>
      <p:sp>
        <p:nvSpPr>
          <p:cNvPr id="4" name="Slide Number Placeholder 3"/>
          <p:cNvSpPr>
            <a:spLocks noGrp="1"/>
          </p:cNvSpPr>
          <p:nvPr>
            <p:ph type="sldNum" sz="quarter" idx="5"/>
          </p:nvPr>
        </p:nvSpPr>
        <p:spPr/>
        <p:txBody>
          <a:bodyPr/>
          <a:lstStyle/>
          <a:p>
            <a:fld id="{E448AFA5-B3C1-402B-BEC6-A7CD5E6F9367}" type="slidenum">
              <a:rPr lang="en-US" smtClean="0"/>
              <a:t>9</a:t>
            </a:fld>
            <a:endParaRPr lang="en-US"/>
          </a:p>
        </p:txBody>
      </p:sp>
    </p:spTree>
    <p:extLst>
      <p:ext uri="{BB962C8B-B14F-4D97-AF65-F5344CB8AC3E}">
        <p14:creationId xmlns:p14="http://schemas.microsoft.com/office/powerpoint/2010/main" val="22932403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173D6A1-D055-40B6-AE1A-95088124F0B8}" type="slidenum">
              <a:rPr lang="en-US" smtClean="0"/>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69FEE00-7849-4054-BF32-F1958A6C66E1}" type="datetimeFigureOut">
              <a:rPr lang="en-GB" smtClean="0"/>
              <a:t>12/12/2019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02A1935-791C-4970-950D-0C90C52D897A}" type="slidenum">
              <a:rPr lang="en-GB" smtClean="0"/>
              <a:t>‹N°›</a:t>
            </a:fld>
            <a:endParaRPr lang="en-GB"/>
          </a:p>
        </p:txBody>
      </p:sp>
    </p:spTree>
    <p:extLst>
      <p:ext uri="{BB962C8B-B14F-4D97-AF65-F5344CB8AC3E}">
        <p14:creationId xmlns:p14="http://schemas.microsoft.com/office/powerpoint/2010/main" val="20582770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69FEE00-7849-4054-BF32-F1958A6C66E1}" type="datetimeFigureOut">
              <a:rPr lang="en-GB" smtClean="0"/>
              <a:t>12/12/2019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02A1935-791C-4970-950D-0C90C52D897A}" type="slidenum">
              <a:rPr lang="en-GB" smtClean="0"/>
              <a:t>‹N°›</a:t>
            </a:fld>
            <a:endParaRPr lang="en-GB"/>
          </a:p>
        </p:txBody>
      </p:sp>
    </p:spTree>
    <p:extLst>
      <p:ext uri="{BB962C8B-B14F-4D97-AF65-F5344CB8AC3E}">
        <p14:creationId xmlns:p14="http://schemas.microsoft.com/office/powerpoint/2010/main" val="32434812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69FEE00-7849-4054-BF32-F1958A6C66E1}" type="datetimeFigureOut">
              <a:rPr lang="en-GB" smtClean="0"/>
              <a:t>12/12/2019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02A1935-791C-4970-950D-0C90C52D897A}" type="slidenum">
              <a:rPr lang="en-GB" smtClean="0"/>
              <a:t>‹N°›</a:t>
            </a:fld>
            <a:endParaRPr lang="en-GB"/>
          </a:p>
        </p:txBody>
      </p:sp>
    </p:spTree>
    <p:extLst>
      <p:ext uri="{BB962C8B-B14F-4D97-AF65-F5344CB8AC3E}">
        <p14:creationId xmlns:p14="http://schemas.microsoft.com/office/powerpoint/2010/main" val="20365746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69FEE00-7849-4054-BF32-F1958A6C66E1}" type="datetimeFigureOut">
              <a:rPr lang="en-GB" smtClean="0"/>
              <a:t>12/12/2019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02A1935-791C-4970-950D-0C90C52D897A}" type="slidenum">
              <a:rPr lang="en-GB" smtClean="0"/>
              <a:t>‹N°›</a:t>
            </a:fld>
            <a:endParaRPr lang="en-GB"/>
          </a:p>
        </p:txBody>
      </p:sp>
    </p:spTree>
    <p:extLst>
      <p:ext uri="{BB962C8B-B14F-4D97-AF65-F5344CB8AC3E}">
        <p14:creationId xmlns:p14="http://schemas.microsoft.com/office/powerpoint/2010/main" val="204168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69FEE00-7849-4054-BF32-F1958A6C66E1}" type="datetimeFigureOut">
              <a:rPr lang="en-GB" smtClean="0"/>
              <a:t>12/12/2019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02A1935-791C-4970-950D-0C90C52D897A}" type="slidenum">
              <a:rPr lang="en-GB" smtClean="0"/>
              <a:t>‹N°›</a:t>
            </a:fld>
            <a:endParaRPr lang="en-GB"/>
          </a:p>
        </p:txBody>
      </p:sp>
    </p:spTree>
    <p:extLst>
      <p:ext uri="{BB962C8B-B14F-4D97-AF65-F5344CB8AC3E}">
        <p14:creationId xmlns:p14="http://schemas.microsoft.com/office/powerpoint/2010/main" val="33280897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69FEE00-7849-4054-BF32-F1958A6C66E1}" type="datetimeFigureOut">
              <a:rPr lang="en-GB" smtClean="0"/>
              <a:t>12/12/2019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02A1935-791C-4970-950D-0C90C52D897A}" type="slidenum">
              <a:rPr lang="en-GB" smtClean="0"/>
              <a:t>‹N°›</a:t>
            </a:fld>
            <a:endParaRPr lang="en-GB"/>
          </a:p>
        </p:txBody>
      </p:sp>
    </p:spTree>
    <p:extLst>
      <p:ext uri="{BB962C8B-B14F-4D97-AF65-F5344CB8AC3E}">
        <p14:creationId xmlns:p14="http://schemas.microsoft.com/office/powerpoint/2010/main" val="37921189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69FEE00-7849-4054-BF32-F1958A6C66E1}" type="datetimeFigureOut">
              <a:rPr lang="en-GB" smtClean="0"/>
              <a:t>12/12/2019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02A1935-791C-4970-950D-0C90C52D897A}" type="slidenum">
              <a:rPr lang="en-GB" smtClean="0"/>
              <a:t>‹N°›</a:t>
            </a:fld>
            <a:endParaRPr lang="en-GB"/>
          </a:p>
        </p:txBody>
      </p:sp>
    </p:spTree>
    <p:extLst>
      <p:ext uri="{BB962C8B-B14F-4D97-AF65-F5344CB8AC3E}">
        <p14:creationId xmlns:p14="http://schemas.microsoft.com/office/powerpoint/2010/main" val="3926742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69FEE00-7849-4054-BF32-F1958A6C66E1}" type="datetimeFigureOut">
              <a:rPr lang="en-GB" smtClean="0"/>
              <a:t>12/12/2019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02A1935-791C-4970-950D-0C90C52D897A}" type="slidenum">
              <a:rPr lang="en-GB" smtClean="0"/>
              <a:t>‹N°›</a:t>
            </a:fld>
            <a:endParaRPr lang="en-GB"/>
          </a:p>
        </p:txBody>
      </p:sp>
    </p:spTree>
    <p:extLst>
      <p:ext uri="{BB962C8B-B14F-4D97-AF65-F5344CB8AC3E}">
        <p14:creationId xmlns:p14="http://schemas.microsoft.com/office/powerpoint/2010/main" val="3371659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9FEE00-7849-4054-BF32-F1958A6C66E1}" type="datetimeFigureOut">
              <a:rPr lang="en-GB" smtClean="0"/>
              <a:t>12/12/2019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02A1935-791C-4970-950D-0C90C52D897A}" type="slidenum">
              <a:rPr lang="en-GB" smtClean="0"/>
              <a:t>‹N°›</a:t>
            </a:fld>
            <a:endParaRPr lang="en-GB"/>
          </a:p>
        </p:txBody>
      </p:sp>
    </p:spTree>
    <p:extLst>
      <p:ext uri="{BB962C8B-B14F-4D97-AF65-F5344CB8AC3E}">
        <p14:creationId xmlns:p14="http://schemas.microsoft.com/office/powerpoint/2010/main" val="3306062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69FEE00-7849-4054-BF32-F1958A6C66E1}" type="datetimeFigureOut">
              <a:rPr lang="en-GB" smtClean="0"/>
              <a:t>12/12/2019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02A1935-791C-4970-950D-0C90C52D897A}" type="slidenum">
              <a:rPr lang="en-GB" smtClean="0"/>
              <a:t>‹N°›</a:t>
            </a:fld>
            <a:endParaRPr lang="en-GB"/>
          </a:p>
        </p:txBody>
      </p:sp>
    </p:spTree>
    <p:extLst>
      <p:ext uri="{BB962C8B-B14F-4D97-AF65-F5344CB8AC3E}">
        <p14:creationId xmlns:p14="http://schemas.microsoft.com/office/powerpoint/2010/main" val="11459225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69FEE00-7849-4054-BF32-F1958A6C66E1}" type="datetimeFigureOut">
              <a:rPr lang="en-GB" smtClean="0"/>
              <a:t>12/12/2019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02A1935-791C-4970-950D-0C90C52D897A}" type="slidenum">
              <a:rPr lang="en-GB" smtClean="0"/>
              <a:t>‹N°›</a:t>
            </a:fld>
            <a:endParaRPr lang="en-GB"/>
          </a:p>
        </p:txBody>
      </p:sp>
    </p:spTree>
    <p:extLst>
      <p:ext uri="{BB962C8B-B14F-4D97-AF65-F5344CB8AC3E}">
        <p14:creationId xmlns:p14="http://schemas.microsoft.com/office/powerpoint/2010/main" val="2883133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9FEE00-7849-4054-BF32-F1958A6C66E1}" type="datetimeFigureOut">
              <a:rPr lang="en-GB" smtClean="0"/>
              <a:t>12/12/2019</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2A1935-791C-4970-950D-0C90C52D897A}" type="slidenum">
              <a:rPr lang="en-GB" smtClean="0"/>
              <a:t>‹N°›</a:t>
            </a:fld>
            <a:endParaRPr lang="en-GB"/>
          </a:p>
        </p:txBody>
      </p:sp>
    </p:spTree>
    <p:extLst>
      <p:ext uri="{BB962C8B-B14F-4D97-AF65-F5344CB8AC3E}">
        <p14:creationId xmlns:p14="http://schemas.microsoft.com/office/powerpoint/2010/main" val="16004358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gif"/><Relationship Id="rId7"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1.pn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0" y="5334000"/>
            <a:ext cx="9144000" cy="461665"/>
          </a:xfrm>
          <a:prstGeom prst="rect">
            <a:avLst/>
          </a:prstGeom>
          <a:noFill/>
        </p:spPr>
        <p:txBody>
          <a:bodyPr wrap="square" rtlCol="0">
            <a:spAutoFit/>
          </a:bodyPr>
          <a:lstStyle/>
          <a:p>
            <a:pPr algn="ctr"/>
            <a:r>
              <a:rPr lang="en-US" sz="2400" b="1" dirty="0">
                <a:solidFill>
                  <a:schemeClr val="bg1"/>
                </a:solidFill>
              </a:rPr>
              <a:t>Date</a:t>
            </a:r>
          </a:p>
        </p:txBody>
      </p:sp>
      <p:sp>
        <p:nvSpPr>
          <p:cNvPr id="13" name="Rectangle 12"/>
          <p:cNvSpPr/>
          <p:nvPr/>
        </p:nvSpPr>
        <p:spPr>
          <a:xfrm>
            <a:off x="0" y="1146820"/>
            <a:ext cx="9144000" cy="3554489"/>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extBox 16"/>
          <p:cNvSpPr txBox="1"/>
          <p:nvPr/>
        </p:nvSpPr>
        <p:spPr>
          <a:xfrm>
            <a:off x="-1" y="1589946"/>
            <a:ext cx="9144000" cy="2677656"/>
          </a:xfrm>
          <a:prstGeom prst="rect">
            <a:avLst/>
          </a:prstGeom>
          <a:noFill/>
        </p:spPr>
        <p:txBody>
          <a:bodyPr wrap="square" rtlCol="0">
            <a:spAutoFit/>
          </a:bodyPr>
          <a:lstStyle/>
          <a:p>
            <a:pPr algn="ctr"/>
            <a:r>
              <a:rPr lang="en-US" sz="3600" b="1" dirty="0">
                <a:solidFill>
                  <a:schemeClr val="bg1"/>
                </a:solidFill>
                <a:latin typeface="Gadugi" panose="020B0502040204020203" pitchFamily="34" charset="0"/>
                <a:ea typeface="Gadugi" panose="020B0502040204020203" pitchFamily="34" charset="0"/>
              </a:rPr>
              <a:t>Mobilizing National Actors </a:t>
            </a:r>
          </a:p>
          <a:p>
            <a:pPr algn="ctr"/>
            <a:r>
              <a:rPr lang="en-US" sz="3600" b="1" dirty="0">
                <a:solidFill>
                  <a:schemeClr val="bg1"/>
                </a:solidFill>
                <a:latin typeface="Gadugi" panose="020B0502040204020203" pitchFamily="34" charset="0"/>
                <a:ea typeface="Gadugi" panose="020B0502040204020203" pitchFamily="34" charset="0"/>
              </a:rPr>
              <a:t>for Climate Finance Effectiveness  </a:t>
            </a:r>
            <a:br>
              <a:rPr lang="en-US" sz="4000" b="1" dirty="0">
                <a:solidFill>
                  <a:schemeClr val="bg1"/>
                </a:solidFill>
                <a:latin typeface="Gadugi" panose="020B0502040204020203" pitchFamily="34" charset="0"/>
                <a:ea typeface="Gadugi" panose="020B0502040204020203" pitchFamily="34" charset="0"/>
              </a:rPr>
            </a:br>
            <a:r>
              <a:rPr lang="en-US" sz="2400" b="1" dirty="0">
                <a:solidFill>
                  <a:schemeClr val="accent6">
                    <a:lumMod val="50000"/>
                  </a:schemeClr>
                </a:solidFill>
                <a:latin typeface="Gadugi" panose="020B0502040204020203" pitchFamily="34" charset="0"/>
                <a:ea typeface="Gadugi" panose="020B0502040204020203" pitchFamily="34" charset="0"/>
              </a:rPr>
              <a:t>A Case Study from Bangladesh </a:t>
            </a:r>
          </a:p>
          <a:p>
            <a:pPr algn="ctr"/>
            <a:endParaRPr lang="en-US" sz="2400" b="1" dirty="0">
              <a:solidFill>
                <a:schemeClr val="accent6">
                  <a:lumMod val="50000"/>
                </a:schemeClr>
              </a:solidFill>
              <a:latin typeface="Gadugi" panose="020B0502040204020203" pitchFamily="34" charset="0"/>
              <a:ea typeface="Gadugi" panose="020B0502040204020203" pitchFamily="34" charset="0"/>
            </a:endParaRPr>
          </a:p>
          <a:p>
            <a:pPr algn="ctr"/>
            <a:endParaRPr lang="en-US" sz="2400" b="1" dirty="0">
              <a:solidFill>
                <a:schemeClr val="bg1"/>
              </a:solidFill>
              <a:latin typeface="Gadugi" panose="020B0502040204020203" pitchFamily="34" charset="0"/>
              <a:ea typeface="Gadugi" panose="020B0502040204020203" pitchFamily="34" charset="0"/>
            </a:endParaRPr>
          </a:p>
          <a:p>
            <a:pPr algn="ctr"/>
            <a:r>
              <a:rPr lang="en-US" sz="2400" b="1" dirty="0">
                <a:solidFill>
                  <a:schemeClr val="bg1"/>
                </a:solidFill>
                <a:latin typeface="Gadugi" panose="020B0502040204020203" pitchFamily="34" charset="0"/>
                <a:ea typeface="Gadugi" panose="020B0502040204020203" pitchFamily="34" charset="0"/>
              </a:rPr>
              <a:t>12 December 2019</a:t>
            </a:r>
          </a:p>
        </p:txBody>
      </p:sp>
      <p:sp>
        <p:nvSpPr>
          <p:cNvPr id="7" name="TextBox 6">
            <a:extLst>
              <a:ext uri="{FF2B5EF4-FFF2-40B4-BE49-F238E27FC236}">
                <a16:creationId xmlns:a16="http://schemas.microsoft.com/office/drawing/2014/main" id="{CACC64CA-0139-4C6B-8117-818C94FA5BA5}"/>
              </a:ext>
            </a:extLst>
          </p:cNvPr>
          <p:cNvSpPr txBox="1"/>
          <p:nvPr/>
        </p:nvSpPr>
        <p:spPr>
          <a:xfrm>
            <a:off x="1" y="385073"/>
            <a:ext cx="9143999" cy="923330"/>
          </a:xfrm>
          <a:prstGeom prst="rect">
            <a:avLst/>
          </a:prstGeom>
          <a:noFill/>
        </p:spPr>
        <p:txBody>
          <a:bodyPr wrap="square" rtlCol="0">
            <a:spAutoFit/>
          </a:bodyPr>
          <a:lstStyle/>
          <a:p>
            <a:pPr algn="ctr"/>
            <a:r>
              <a:rPr lang="en-GB" b="1" dirty="0">
                <a:solidFill>
                  <a:schemeClr val="accent1">
                    <a:lumMod val="75000"/>
                  </a:schemeClr>
                </a:solidFill>
                <a:latin typeface="Gadugi" panose="020B0502040204020203" pitchFamily="34" charset="0"/>
                <a:ea typeface="Gadugi" panose="020B0502040204020203" pitchFamily="34" charset="0"/>
              </a:rPr>
              <a:t>COP25 Side Event - Climate finance: </a:t>
            </a:r>
          </a:p>
          <a:p>
            <a:pPr algn="ctr"/>
            <a:r>
              <a:rPr lang="en-GB" b="1" dirty="0">
                <a:solidFill>
                  <a:schemeClr val="accent1">
                    <a:lumMod val="75000"/>
                  </a:schemeClr>
                </a:solidFill>
                <a:latin typeface="Gadugi" panose="020B0502040204020203" pitchFamily="34" charset="0"/>
                <a:ea typeface="Gadugi" panose="020B0502040204020203" pitchFamily="34" charset="0"/>
              </a:rPr>
              <a:t>Where are we ten years after the Copenhagen pledges?</a:t>
            </a:r>
          </a:p>
          <a:p>
            <a:pPr algn="ctr"/>
            <a:r>
              <a:rPr lang="en-GB" dirty="0">
                <a:solidFill>
                  <a:schemeClr val="accent1">
                    <a:lumMod val="75000"/>
                  </a:schemeClr>
                </a:solidFill>
                <a:latin typeface="Gadugi" panose="020B0502040204020203" pitchFamily="34" charset="0"/>
                <a:ea typeface="Gadugi" panose="020B0502040204020203" pitchFamily="34" charset="0"/>
              </a:rPr>
              <a:t> </a:t>
            </a:r>
          </a:p>
        </p:txBody>
      </p:sp>
      <p:pic>
        <p:nvPicPr>
          <p:cNvPr id="16" name="Picture 15" descr="ICCCAD_Logo_Final.png">
            <a:extLst>
              <a:ext uri="{FF2B5EF4-FFF2-40B4-BE49-F238E27FC236}">
                <a16:creationId xmlns:a16="http://schemas.microsoft.com/office/drawing/2014/main" id="{4FACD8E1-316F-4B9F-86D4-6E2CBF18F184}"/>
              </a:ext>
            </a:extLst>
          </p:cNvPr>
          <p:cNvPicPr>
            <a:picLocks noChangeAspect="1"/>
          </p:cNvPicPr>
          <p:nvPr/>
        </p:nvPicPr>
        <p:blipFill>
          <a:blip r:embed="rId3" cstate="print"/>
          <a:stretch>
            <a:fillRect/>
          </a:stretch>
        </p:blipFill>
        <p:spPr>
          <a:xfrm>
            <a:off x="367960" y="5564832"/>
            <a:ext cx="1425388" cy="762000"/>
          </a:xfrm>
          <a:prstGeom prst="rect">
            <a:avLst/>
          </a:prstGeom>
        </p:spPr>
      </p:pic>
      <p:sp>
        <p:nvSpPr>
          <p:cNvPr id="9" name="TextBox 8">
            <a:extLst>
              <a:ext uri="{FF2B5EF4-FFF2-40B4-BE49-F238E27FC236}">
                <a16:creationId xmlns:a16="http://schemas.microsoft.com/office/drawing/2014/main" id="{98D0FBE1-06FD-470D-8551-3B17E8523DA8}"/>
              </a:ext>
            </a:extLst>
          </p:cNvPr>
          <p:cNvSpPr txBox="1"/>
          <p:nvPr/>
        </p:nvSpPr>
        <p:spPr>
          <a:xfrm>
            <a:off x="2161308" y="5280618"/>
            <a:ext cx="6982691" cy="1354217"/>
          </a:xfrm>
          <a:prstGeom prst="rect">
            <a:avLst/>
          </a:prstGeom>
          <a:noFill/>
        </p:spPr>
        <p:txBody>
          <a:bodyPr wrap="square" rtlCol="0">
            <a:spAutoFit/>
          </a:bodyPr>
          <a:lstStyle/>
          <a:p>
            <a:r>
              <a:rPr lang="en-GB" sz="1600" dirty="0">
                <a:latin typeface="Gadugi" panose="020B0502040204020203" pitchFamily="34" charset="0"/>
                <a:ea typeface="Gadugi" panose="020B0502040204020203" pitchFamily="34" charset="0"/>
              </a:rPr>
              <a:t>Presented by:</a:t>
            </a:r>
          </a:p>
          <a:p>
            <a:r>
              <a:rPr lang="en-GB" b="1" dirty="0" err="1">
                <a:solidFill>
                  <a:schemeClr val="accent6">
                    <a:lumMod val="50000"/>
                  </a:schemeClr>
                </a:solidFill>
                <a:latin typeface="Gadugi" panose="020B0502040204020203" pitchFamily="34" charset="0"/>
                <a:ea typeface="Gadugi" panose="020B0502040204020203" pitchFamily="34" charset="0"/>
              </a:rPr>
              <a:t>Tasfia</a:t>
            </a:r>
            <a:r>
              <a:rPr lang="en-GB" b="1" dirty="0">
                <a:solidFill>
                  <a:schemeClr val="accent6">
                    <a:lumMod val="50000"/>
                  </a:schemeClr>
                </a:solidFill>
                <a:latin typeface="Gadugi" panose="020B0502040204020203" pitchFamily="34" charset="0"/>
                <a:ea typeface="Gadugi" panose="020B0502040204020203" pitchFamily="34" charset="0"/>
              </a:rPr>
              <a:t> </a:t>
            </a:r>
            <a:r>
              <a:rPr lang="en-GB" b="1" dirty="0" err="1">
                <a:solidFill>
                  <a:schemeClr val="accent6">
                    <a:lumMod val="50000"/>
                  </a:schemeClr>
                </a:solidFill>
                <a:latin typeface="Gadugi" panose="020B0502040204020203" pitchFamily="34" charset="0"/>
                <a:ea typeface="Gadugi" panose="020B0502040204020203" pitchFamily="34" charset="0"/>
              </a:rPr>
              <a:t>Tasnim</a:t>
            </a:r>
            <a:r>
              <a:rPr lang="en-GB" b="1" dirty="0">
                <a:solidFill>
                  <a:schemeClr val="accent6">
                    <a:lumMod val="50000"/>
                  </a:schemeClr>
                </a:solidFill>
                <a:latin typeface="Gadugi" panose="020B0502040204020203" pitchFamily="34" charset="0"/>
                <a:ea typeface="Gadugi" panose="020B0502040204020203" pitchFamily="34" charset="0"/>
              </a:rPr>
              <a:t> </a:t>
            </a:r>
          </a:p>
          <a:p>
            <a:r>
              <a:rPr lang="en-GB" sz="1600" dirty="0">
                <a:latin typeface="Gadugi" panose="020B0502040204020203" pitchFamily="34" charset="0"/>
                <a:ea typeface="Gadugi" panose="020B0502040204020203" pitchFamily="34" charset="0"/>
              </a:rPr>
              <a:t>Senior Project Associate </a:t>
            </a:r>
          </a:p>
          <a:p>
            <a:r>
              <a:rPr lang="en-GB" sz="1600" b="1" dirty="0">
                <a:latin typeface="Gadugi" panose="020B0502040204020203" pitchFamily="34" charset="0"/>
                <a:ea typeface="Gadugi" panose="020B0502040204020203" pitchFamily="34" charset="0"/>
              </a:rPr>
              <a:t>International Centre for Climate Change and development (ICCCAD)</a:t>
            </a:r>
          </a:p>
          <a:p>
            <a:r>
              <a:rPr lang="en-GB" sz="1600" dirty="0">
                <a:latin typeface="Gadugi" panose="020B0502040204020203" pitchFamily="34" charset="0"/>
                <a:ea typeface="Gadugi" panose="020B0502040204020203" pitchFamily="34" charset="0"/>
              </a:rPr>
              <a:t>Bangladesh</a:t>
            </a:r>
          </a:p>
        </p:txBody>
      </p:sp>
    </p:spTree>
    <p:extLst>
      <p:ext uri="{BB962C8B-B14F-4D97-AF65-F5344CB8AC3E}">
        <p14:creationId xmlns:p14="http://schemas.microsoft.com/office/powerpoint/2010/main" val="40092864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7">
            <a:extLst>
              <a:ext uri="{FF2B5EF4-FFF2-40B4-BE49-F238E27FC236}">
                <a16:creationId xmlns:a16="http://schemas.microsoft.com/office/drawing/2014/main" id="{80CA8F95-07AC-4405-B8CC-FF3CCE3704F4}"/>
              </a:ext>
            </a:extLst>
          </p:cNvPr>
          <p:cNvGraphicFramePr>
            <a:graphicFrameLocks noGrp="1"/>
          </p:cNvGraphicFramePr>
          <p:nvPr>
            <p:extLst>
              <p:ext uri="{D42A27DB-BD31-4B8C-83A1-F6EECF244321}">
                <p14:modId xmlns:p14="http://schemas.microsoft.com/office/powerpoint/2010/main" val="94036406"/>
              </p:ext>
            </p:extLst>
          </p:nvPr>
        </p:nvGraphicFramePr>
        <p:xfrm>
          <a:off x="157018" y="826668"/>
          <a:ext cx="8829963" cy="5952632"/>
        </p:xfrm>
        <a:graphic>
          <a:graphicData uri="http://schemas.openxmlformats.org/drawingml/2006/table">
            <a:tbl>
              <a:tblPr firstRow="1" bandRow="1">
                <a:tableStyleId>{5C22544A-7EE6-4342-B048-85BDC9FD1C3A}</a:tableStyleId>
              </a:tblPr>
              <a:tblGrid>
                <a:gridCol w="1212472">
                  <a:extLst>
                    <a:ext uri="{9D8B030D-6E8A-4147-A177-3AD203B41FA5}">
                      <a16:colId xmlns:a16="http://schemas.microsoft.com/office/drawing/2014/main" val="2622089135"/>
                    </a:ext>
                  </a:extLst>
                </a:gridCol>
                <a:gridCol w="7617491">
                  <a:extLst>
                    <a:ext uri="{9D8B030D-6E8A-4147-A177-3AD203B41FA5}">
                      <a16:colId xmlns:a16="http://schemas.microsoft.com/office/drawing/2014/main" val="469464157"/>
                    </a:ext>
                  </a:extLst>
                </a:gridCol>
              </a:tblGrid>
              <a:tr h="1256585">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00" b="1" dirty="0">
                          <a:solidFill>
                            <a:schemeClr val="bg1"/>
                          </a:solidFill>
                          <a:latin typeface="Gadugi" panose="020B0502040204020203" pitchFamily="34" charset="0"/>
                          <a:ea typeface="Gadugi" panose="020B0502040204020203" pitchFamily="34" charset="0"/>
                        </a:rPr>
                        <a:t>FINANCIAL CAPITAL</a:t>
                      </a:r>
                      <a:endParaRPr lang="en-US" sz="1200" dirty="0">
                        <a:solidFill>
                          <a:schemeClr val="bg1"/>
                        </a:solidFill>
                        <a:latin typeface="Gadugi" panose="020B0502040204020203" pitchFamily="34" charset="0"/>
                        <a:ea typeface="Gadugi" panose="020B0502040204020203" pitchFamily="34" charset="0"/>
                      </a:endParaRPr>
                    </a:p>
                    <a:p>
                      <a:pPr algn="l"/>
                      <a:endParaRPr lang="en-US" sz="1200" dirty="0">
                        <a:solidFill>
                          <a:schemeClr val="bg1"/>
                        </a:solidFill>
                        <a:latin typeface="Gadugi" panose="020B0502040204020203" pitchFamily="34" charset="0"/>
                        <a:ea typeface="Gadugi" panose="020B0502040204020203" pitchFamily="34" charset="0"/>
                      </a:endParaRPr>
                    </a:p>
                  </a:txBody>
                  <a:tcPr anchor="ctr">
                    <a:solidFill>
                      <a:schemeClr val="accent5">
                        <a:lumMod val="50000"/>
                      </a:schemeClr>
                    </a:solidFill>
                  </a:tcPr>
                </a:tc>
                <a:tc>
                  <a:txBody>
                    <a:bodyPr/>
                    <a:lstStyle/>
                    <a:p>
                      <a:pPr marL="0" marR="0" lvl="0" indent="0" algn="just" defTabSz="685800" rtl="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Gadugi" panose="020B0502040204020203" pitchFamily="34" charset="0"/>
                          <a:ea typeface="Gadugi" panose="020B0502040204020203" pitchFamily="34" charset="0"/>
                        </a:rPr>
                        <a:t>Microfinance directly contribute towards the financial capital via loan product / schemes services for rural communities. It incentivizes clients to invest their cash resource into sustainable IGA’s, so that they are able to repay their loans on time and request for larger sums of loans, which can be reinvested. This teaches clients how to make reasoned investment decisions and better manage their finances to save enough and be economically empowered. </a:t>
                      </a:r>
                      <a:r>
                        <a:rPr lang="en-US" sz="1200" b="0" dirty="0" err="1">
                          <a:solidFill>
                            <a:schemeClr val="tx1"/>
                          </a:solidFill>
                          <a:latin typeface="Gadugi" panose="020B0502040204020203" pitchFamily="34" charset="0"/>
                          <a:ea typeface="Gadugi" panose="020B0502040204020203" pitchFamily="34" charset="0"/>
                        </a:rPr>
                        <a:t>Microsavings</a:t>
                      </a:r>
                      <a:r>
                        <a:rPr lang="en-US" sz="1200" b="0" dirty="0">
                          <a:solidFill>
                            <a:schemeClr val="tx1"/>
                          </a:solidFill>
                          <a:latin typeface="Gadugi" panose="020B0502040204020203" pitchFamily="34" charset="0"/>
                          <a:ea typeface="Gadugi" panose="020B0502040204020203" pitchFamily="34" charset="0"/>
                        </a:rPr>
                        <a:t> allow regular savings which clients use in case of emergencies . Therefore, if the recipients use their loans responsibly, their standard of living is likely to improve over time.</a:t>
                      </a:r>
                    </a:p>
                    <a:p>
                      <a:pPr algn="just"/>
                      <a:endParaRPr lang="en-US" sz="1200" b="0" dirty="0">
                        <a:solidFill>
                          <a:schemeClr val="tx1"/>
                        </a:solidFill>
                        <a:latin typeface="Gadugi" panose="020B0502040204020203" pitchFamily="34" charset="0"/>
                        <a:ea typeface="Gadugi" panose="020B0502040204020203" pitchFamily="34" charset="0"/>
                      </a:endParaRPr>
                    </a:p>
                  </a:txBody>
                  <a:tcPr>
                    <a:noFill/>
                  </a:tcPr>
                </a:tc>
                <a:extLst>
                  <a:ext uri="{0D108BD9-81ED-4DB2-BD59-A6C34878D82A}">
                    <a16:rowId xmlns:a16="http://schemas.microsoft.com/office/drawing/2014/main" val="3865815925"/>
                  </a:ext>
                </a:extLst>
              </a:tr>
              <a:tr h="1014872">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00" b="1" dirty="0">
                          <a:solidFill>
                            <a:schemeClr val="bg1"/>
                          </a:solidFill>
                          <a:latin typeface="Gadugi" panose="020B0502040204020203" pitchFamily="34" charset="0"/>
                          <a:ea typeface="Gadugi" panose="020B0502040204020203" pitchFamily="34" charset="0"/>
                        </a:rPr>
                        <a:t>SOCIAL CAPITAL</a:t>
                      </a:r>
                    </a:p>
                    <a:p>
                      <a:pPr algn="l"/>
                      <a:endParaRPr lang="en-US" sz="1200" dirty="0">
                        <a:solidFill>
                          <a:schemeClr val="bg1"/>
                        </a:solidFill>
                        <a:latin typeface="Gadugi" panose="020B0502040204020203" pitchFamily="34" charset="0"/>
                        <a:ea typeface="Gadugi" panose="020B0502040204020203" pitchFamily="34" charset="0"/>
                      </a:endParaRPr>
                    </a:p>
                  </a:txBody>
                  <a:tcPr anchor="ctr">
                    <a:solidFill>
                      <a:schemeClr val="accent5">
                        <a:lumMod val="50000"/>
                      </a:schemeClr>
                    </a:solidFill>
                  </a:tcPr>
                </a:tc>
                <a:tc>
                  <a:txBody>
                    <a:bodyPr/>
                    <a:lstStyle/>
                    <a:p>
                      <a:pPr marL="0" marR="0" lvl="0" indent="0" algn="just" defTabSz="685800" rtl="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Gadugi" panose="020B0502040204020203" pitchFamily="34" charset="0"/>
                          <a:ea typeface="Gadugi" panose="020B0502040204020203" pitchFamily="34" charset="0"/>
                        </a:rPr>
                        <a:t>Microfinance operations occur via social groups, which entail a group of women from the same village and is comprised of an elected leader and a cashier responsible for organizing weekly meetings and ensuring everyone’s demand is placed to the designated authority. These groups help to strengthen relationships and social ties among women from the same village/locality. They also help to enhance women’s leadership skills and decision-making abilities and freedom within the household. </a:t>
                      </a:r>
                      <a:endParaRPr lang="en-US" sz="1200" b="0" i="1" dirty="0">
                        <a:solidFill>
                          <a:schemeClr val="tx1"/>
                        </a:solidFill>
                        <a:latin typeface="Gadugi" panose="020B0502040204020203" pitchFamily="34" charset="0"/>
                        <a:ea typeface="Gadugi" panose="020B0502040204020203" pitchFamily="34" charset="0"/>
                      </a:endParaRPr>
                    </a:p>
                  </a:txBody>
                  <a:tcPr>
                    <a:noFill/>
                  </a:tcPr>
                </a:tc>
                <a:extLst>
                  <a:ext uri="{0D108BD9-81ED-4DB2-BD59-A6C34878D82A}">
                    <a16:rowId xmlns:a16="http://schemas.microsoft.com/office/drawing/2014/main" val="2121334949"/>
                  </a:ext>
                </a:extLst>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00" b="1" dirty="0">
                          <a:solidFill>
                            <a:schemeClr val="bg1"/>
                          </a:solidFill>
                          <a:latin typeface="Gadugi" panose="020B0502040204020203" pitchFamily="34" charset="0"/>
                          <a:ea typeface="Gadugi" panose="020B0502040204020203" pitchFamily="34" charset="0"/>
                        </a:rPr>
                        <a:t>NATURAL CAPITAL</a:t>
                      </a:r>
                    </a:p>
                    <a:p>
                      <a:pPr algn="l"/>
                      <a:endParaRPr lang="en-US" sz="1200" dirty="0">
                        <a:solidFill>
                          <a:schemeClr val="bg1"/>
                        </a:solidFill>
                        <a:latin typeface="Gadugi" panose="020B0502040204020203" pitchFamily="34" charset="0"/>
                        <a:ea typeface="Gadugi" panose="020B0502040204020203" pitchFamily="34" charset="0"/>
                      </a:endParaRPr>
                    </a:p>
                  </a:txBody>
                  <a:tcPr anchor="ctr">
                    <a:solidFill>
                      <a:schemeClr val="accent5">
                        <a:lumMod val="50000"/>
                      </a:schemeClr>
                    </a:solidFill>
                  </a:tcPr>
                </a:tc>
                <a:tc>
                  <a:txBody>
                    <a:bodyPr/>
                    <a:lstStyle/>
                    <a:p>
                      <a:pPr marL="0" marR="0" lvl="0" indent="0" algn="just" defTabSz="685800" rtl="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Gadugi" panose="020B0502040204020203" pitchFamily="34" charset="0"/>
                          <a:ea typeface="Gadugi" panose="020B0502040204020203" pitchFamily="34" charset="0"/>
                        </a:rPr>
                        <a:t>Dedicated schemes of MFIs aim for enhancing the quality and productivity of natural resources available to clients. Loans are also provided for saline tolerant seeds, investing in homestead vegetation – this is supplemented by awareness on environment friendly products</a:t>
                      </a:r>
                    </a:p>
                    <a:p>
                      <a:pPr algn="just"/>
                      <a:endParaRPr lang="en-US" sz="1200" b="0" dirty="0">
                        <a:solidFill>
                          <a:schemeClr val="tx1"/>
                        </a:solidFill>
                        <a:latin typeface="Gadugi" panose="020B0502040204020203" pitchFamily="34" charset="0"/>
                        <a:ea typeface="Gadugi" panose="020B0502040204020203" pitchFamily="34" charset="0"/>
                      </a:endParaRPr>
                    </a:p>
                  </a:txBody>
                  <a:tcPr>
                    <a:noFill/>
                  </a:tcPr>
                </a:tc>
                <a:extLst>
                  <a:ext uri="{0D108BD9-81ED-4DB2-BD59-A6C34878D82A}">
                    <a16:rowId xmlns:a16="http://schemas.microsoft.com/office/drawing/2014/main" val="3740254420"/>
                  </a:ext>
                </a:extLst>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00" b="1" dirty="0">
                          <a:solidFill>
                            <a:schemeClr val="bg1"/>
                          </a:solidFill>
                          <a:latin typeface="Gadugi" panose="020B0502040204020203" pitchFamily="34" charset="0"/>
                          <a:ea typeface="Gadugi" panose="020B0502040204020203" pitchFamily="34" charset="0"/>
                        </a:rPr>
                        <a:t>PHYSICAL CAPITAL</a:t>
                      </a:r>
                    </a:p>
                    <a:p>
                      <a:pPr algn="l"/>
                      <a:endParaRPr lang="en-US" sz="1200" dirty="0">
                        <a:solidFill>
                          <a:schemeClr val="bg1"/>
                        </a:solidFill>
                        <a:latin typeface="Gadugi" panose="020B0502040204020203" pitchFamily="34" charset="0"/>
                        <a:ea typeface="Gadugi" panose="020B0502040204020203" pitchFamily="34" charset="0"/>
                      </a:endParaRPr>
                    </a:p>
                  </a:txBody>
                  <a:tcPr anchor="ctr">
                    <a:solidFill>
                      <a:schemeClr val="accent5">
                        <a:lumMod val="50000"/>
                      </a:schemeClr>
                    </a:solidFill>
                  </a:tcPr>
                </a:tc>
                <a:tc>
                  <a:txBody>
                    <a:bodyPr/>
                    <a:lstStyle/>
                    <a:p>
                      <a:pPr marL="0" marR="0" lvl="0" indent="0" algn="just" defTabSz="685800" rtl="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Gadugi" panose="020B0502040204020203" pitchFamily="34" charset="0"/>
                          <a:ea typeface="Gadugi" panose="020B0502040204020203" pitchFamily="34" charset="0"/>
                        </a:rPr>
                        <a:t>Some MFIs provide financial support for post-disaster household repair as well as climate proofing measures such as raised plinths – this is important for securing livelihood / economic production opportunities. However MFIs don’t explicitly consider whether climate proofing is ensured for infrastructure facilities. Loans are also provided for improved WASH facilities (tube wells, hygienic toilets etc.) The above have an important role to play in supporting improved economic production of the household.</a:t>
                      </a:r>
                    </a:p>
                    <a:p>
                      <a:pPr algn="just"/>
                      <a:endParaRPr lang="en-US" sz="1200" b="0" dirty="0">
                        <a:solidFill>
                          <a:schemeClr val="tx1"/>
                        </a:solidFill>
                        <a:latin typeface="Gadugi" panose="020B0502040204020203" pitchFamily="34" charset="0"/>
                        <a:ea typeface="Gadugi" panose="020B0502040204020203" pitchFamily="34" charset="0"/>
                      </a:endParaRPr>
                    </a:p>
                  </a:txBody>
                  <a:tcPr>
                    <a:noFill/>
                  </a:tcPr>
                </a:tc>
                <a:extLst>
                  <a:ext uri="{0D108BD9-81ED-4DB2-BD59-A6C34878D82A}">
                    <a16:rowId xmlns:a16="http://schemas.microsoft.com/office/drawing/2014/main" val="1010582912"/>
                  </a:ext>
                </a:extLst>
              </a:tr>
              <a:tr h="444922">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00" b="1" dirty="0">
                          <a:solidFill>
                            <a:schemeClr val="bg1"/>
                          </a:solidFill>
                          <a:latin typeface="Gadugi" panose="020B0502040204020203" pitchFamily="34" charset="0"/>
                          <a:ea typeface="Gadugi" panose="020B0502040204020203" pitchFamily="34" charset="0"/>
                        </a:rPr>
                        <a:t>HUMAN CAPITAL</a:t>
                      </a:r>
                    </a:p>
                    <a:p>
                      <a:pPr algn="l"/>
                      <a:endParaRPr lang="en-US" sz="1200" dirty="0">
                        <a:solidFill>
                          <a:schemeClr val="bg1"/>
                        </a:solidFill>
                        <a:latin typeface="Gadugi" panose="020B0502040204020203" pitchFamily="34" charset="0"/>
                        <a:ea typeface="Gadugi" panose="020B0502040204020203" pitchFamily="34" charset="0"/>
                      </a:endParaRPr>
                    </a:p>
                  </a:txBody>
                  <a:tcPr anchor="ctr">
                    <a:solidFill>
                      <a:schemeClr val="accent5">
                        <a:lumMod val="50000"/>
                      </a:schemeClr>
                    </a:solidFill>
                  </a:tcPr>
                </a:tc>
                <a:tc>
                  <a:txBody>
                    <a:bodyPr/>
                    <a:lstStyle/>
                    <a:p>
                      <a:pPr marL="0" marR="0" lvl="0" indent="0" algn="just" defTabSz="685800" rtl="0" eaLnBrk="1" fontAlgn="auto" latinLnBrk="0" hangingPunct="1">
                        <a:lnSpc>
                          <a:spcPct val="100000"/>
                        </a:lnSpc>
                        <a:spcBef>
                          <a:spcPts val="0"/>
                        </a:spcBef>
                        <a:spcAft>
                          <a:spcPts val="0"/>
                        </a:spcAft>
                        <a:buClrTx/>
                        <a:buSzTx/>
                        <a:buFontTx/>
                        <a:buNone/>
                        <a:tabLst/>
                        <a:defRPr/>
                      </a:pPr>
                      <a:r>
                        <a:rPr lang="en-US" sz="1200" b="0" dirty="0">
                          <a:solidFill>
                            <a:schemeClr val="tx1"/>
                          </a:solidFill>
                          <a:latin typeface="Gadugi" panose="020B0502040204020203" pitchFamily="34" charset="0"/>
                          <a:ea typeface="Gadugi" panose="020B0502040204020203" pitchFamily="34" charset="0"/>
                        </a:rPr>
                        <a:t>MFIs generally extend a range of benefits to its clients, which do not directly support economic production. Rather they provide training on a wide variety of skills to help develop their capacity to effectively utilize available resources for economic production. These include training on agricultural practices, ICT, health issues etc. Socials groups regularly meet every week, where different social issues are discussed, thereby enhancing the awareness and knowledge of local vulnerable communities. Clients’ children also receive merit-based scholarships (also those who receive less than GPA5 receive these scholarships, thereby making it more inclusive) </a:t>
                      </a:r>
                    </a:p>
                    <a:p>
                      <a:pPr algn="just"/>
                      <a:endParaRPr lang="en-US" sz="1200" b="0" dirty="0">
                        <a:solidFill>
                          <a:schemeClr val="tx1"/>
                        </a:solidFill>
                        <a:latin typeface="Gadugi" panose="020B0502040204020203" pitchFamily="34" charset="0"/>
                        <a:ea typeface="Gadugi" panose="020B0502040204020203" pitchFamily="34" charset="0"/>
                      </a:endParaRPr>
                    </a:p>
                  </a:txBody>
                  <a:tcPr>
                    <a:noFill/>
                  </a:tcPr>
                </a:tc>
                <a:extLst>
                  <a:ext uri="{0D108BD9-81ED-4DB2-BD59-A6C34878D82A}">
                    <a16:rowId xmlns:a16="http://schemas.microsoft.com/office/drawing/2014/main" val="2234717320"/>
                  </a:ext>
                </a:extLst>
              </a:tr>
            </a:tbl>
          </a:graphicData>
        </a:graphic>
      </p:graphicFrame>
      <p:sp>
        <p:nvSpPr>
          <p:cNvPr id="5" name="TextBox 4">
            <a:extLst>
              <a:ext uri="{FF2B5EF4-FFF2-40B4-BE49-F238E27FC236}">
                <a16:creationId xmlns:a16="http://schemas.microsoft.com/office/drawing/2014/main" id="{CE0064CE-538B-4DA7-B3C2-1A38844454E6}"/>
              </a:ext>
            </a:extLst>
          </p:cNvPr>
          <p:cNvSpPr txBox="1"/>
          <p:nvPr/>
        </p:nvSpPr>
        <p:spPr>
          <a:xfrm rot="5400000">
            <a:off x="4202635" y="-3615175"/>
            <a:ext cx="553998" cy="7886699"/>
          </a:xfrm>
          <a:prstGeom prst="rect">
            <a:avLst/>
          </a:prstGeom>
          <a:solidFill>
            <a:schemeClr val="bg1"/>
          </a:solidFill>
          <a:ln w="19050">
            <a:solidFill>
              <a:schemeClr val="tx2"/>
            </a:solidFill>
          </a:ln>
        </p:spPr>
        <p:txBody>
          <a:bodyPr vert="vert270" wrap="square" rtlCol="0">
            <a:spAutoFit/>
          </a:bodyPr>
          <a:lstStyle/>
          <a:p>
            <a:pPr algn="ctr"/>
            <a:r>
              <a:rPr lang="en-US" sz="2400" b="1" dirty="0">
                <a:solidFill>
                  <a:schemeClr val="accent1">
                    <a:lumMod val="50000"/>
                  </a:schemeClr>
                </a:solidFill>
                <a:latin typeface="Gadugi" pitchFamily="34" charset="0"/>
                <a:ea typeface="Gadugi" pitchFamily="34" charset="0"/>
              </a:rPr>
              <a:t>Supporting Livelihood Assets using Microfinance</a:t>
            </a:r>
          </a:p>
        </p:txBody>
      </p:sp>
      <p:cxnSp>
        <p:nvCxnSpPr>
          <p:cNvPr id="7" name="Straight Connector 6">
            <a:extLst>
              <a:ext uri="{FF2B5EF4-FFF2-40B4-BE49-F238E27FC236}">
                <a16:creationId xmlns:a16="http://schemas.microsoft.com/office/drawing/2014/main" id="{4EE31B85-6F12-471B-8381-73F811747256}"/>
              </a:ext>
            </a:extLst>
          </p:cNvPr>
          <p:cNvCxnSpPr/>
          <p:nvPr/>
        </p:nvCxnSpPr>
        <p:spPr>
          <a:xfrm>
            <a:off x="1403927" y="2152073"/>
            <a:ext cx="755534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B573236C-7FA3-4780-8BB5-0B470255BEA1}"/>
              </a:ext>
            </a:extLst>
          </p:cNvPr>
          <p:cNvCxnSpPr/>
          <p:nvPr/>
        </p:nvCxnSpPr>
        <p:spPr>
          <a:xfrm>
            <a:off x="1408551" y="3200404"/>
            <a:ext cx="755534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D276633C-57E8-4023-B4E2-1547B150DF1E}"/>
              </a:ext>
            </a:extLst>
          </p:cNvPr>
          <p:cNvCxnSpPr/>
          <p:nvPr/>
        </p:nvCxnSpPr>
        <p:spPr>
          <a:xfrm>
            <a:off x="1431635" y="4022437"/>
            <a:ext cx="755534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2CCF23FC-E569-4766-8C72-3AC35F21CDF7}"/>
              </a:ext>
            </a:extLst>
          </p:cNvPr>
          <p:cNvCxnSpPr/>
          <p:nvPr/>
        </p:nvCxnSpPr>
        <p:spPr>
          <a:xfrm>
            <a:off x="1431635" y="5232400"/>
            <a:ext cx="755534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C4323C97-E7DC-49E3-92CF-19048654DDA8}"/>
              </a:ext>
            </a:extLst>
          </p:cNvPr>
          <p:cNvCxnSpPr/>
          <p:nvPr/>
        </p:nvCxnSpPr>
        <p:spPr>
          <a:xfrm>
            <a:off x="1403927" y="6742356"/>
            <a:ext cx="7555346"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53157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25EF1CB-D141-458A-AF4E-81225C3A8216}"/>
              </a:ext>
            </a:extLst>
          </p:cNvPr>
          <p:cNvSpPr>
            <a:spLocks noGrp="1"/>
          </p:cNvSpPr>
          <p:nvPr>
            <p:ph idx="1"/>
          </p:nvPr>
        </p:nvSpPr>
        <p:spPr>
          <a:xfrm>
            <a:off x="628650" y="1825625"/>
            <a:ext cx="7886700" cy="4351338"/>
          </a:xfrm>
        </p:spPr>
        <p:txBody>
          <a:bodyPr>
            <a:normAutofit/>
          </a:bodyPr>
          <a:lstStyle/>
          <a:p>
            <a:pPr marL="171450" indent="-171450" algn="just"/>
            <a:r>
              <a:rPr lang="en-US" sz="1800" dirty="0">
                <a:ea typeface="Gadugi" panose="020B0502040204020203" pitchFamily="34" charset="0"/>
              </a:rPr>
              <a:t>Erratic weather patterns and unpredictability of climatic shocks and stresses </a:t>
            </a:r>
          </a:p>
          <a:p>
            <a:pPr marL="171450" indent="-171450" algn="just"/>
            <a:r>
              <a:rPr lang="en-US" sz="1800" dirty="0">
                <a:ea typeface="Gadugi" panose="020B0502040204020203" pitchFamily="34" charset="0"/>
              </a:rPr>
              <a:t>Insufficient coordination among service providers </a:t>
            </a:r>
          </a:p>
          <a:p>
            <a:pPr marL="171450" indent="-171450" algn="just"/>
            <a:r>
              <a:rPr lang="en-US" sz="1800" dirty="0">
                <a:ea typeface="Gadugi" panose="020B0502040204020203" pitchFamily="34" charset="0"/>
              </a:rPr>
              <a:t>Inadequate monitoring and supervision </a:t>
            </a:r>
          </a:p>
          <a:p>
            <a:pPr marL="171450" indent="-171450" algn="just"/>
            <a:r>
              <a:rPr lang="en-US" sz="1800" dirty="0">
                <a:ea typeface="Gadugi" panose="020B0502040204020203" pitchFamily="34" charset="0"/>
              </a:rPr>
              <a:t>Limited women empowerment </a:t>
            </a:r>
            <a:endParaRPr lang="en-GB" sz="1800" dirty="0">
              <a:ea typeface="Gadugi" panose="020B0502040204020203" pitchFamily="34" charset="0"/>
            </a:endParaRPr>
          </a:p>
        </p:txBody>
      </p:sp>
      <p:sp>
        <p:nvSpPr>
          <p:cNvPr id="4" name="TextBox 3">
            <a:extLst>
              <a:ext uri="{FF2B5EF4-FFF2-40B4-BE49-F238E27FC236}">
                <a16:creationId xmlns:a16="http://schemas.microsoft.com/office/drawing/2014/main" id="{184B5B7C-834E-4D9A-B3F0-9E613B68543D}"/>
              </a:ext>
            </a:extLst>
          </p:cNvPr>
          <p:cNvSpPr txBox="1"/>
          <p:nvPr/>
        </p:nvSpPr>
        <p:spPr>
          <a:xfrm rot="5400000">
            <a:off x="4110335" y="-3042705"/>
            <a:ext cx="923330" cy="7886699"/>
          </a:xfrm>
          <a:prstGeom prst="rect">
            <a:avLst/>
          </a:prstGeom>
          <a:solidFill>
            <a:schemeClr val="bg1"/>
          </a:solidFill>
          <a:ln w="19050">
            <a:solidFill>
              <a:schemeClr val="tx2"/>
            </a:solidFill>
          </a:ln>
        </p:spPr>
        <p:txBody>
          <a:bodyPr vert="vert270" wrap="square" rtlCol="0">
            <a:spAutoFit/>
          </a:bodyPr>
          <a:lstStyle/>
          <a:p>
            <a:pPr algn="ctr"/>
            <a:r>
              <a:rPr lang="en-US" sz="2400" b="1">
                <a:solidFill>
                  <a:schemeClr val="accent1">
                    <a:lumMod val="50000"/>
                  </a:schemeClr>
                </a:solidFill>
                <a:latin typeface="Gadugi" pitchFamily="34" charset="0"/>
                <a:ea typeface="Gadugi" pitchFamily="34" charset="0"/>
              </a:rPr>
              <a:t>Existing Limitations and Challenges of Microfinance </a:t>
            </a:r>
          </a:p>
          <a:p>
            <a:pPr algn="ctr"/>
            <a:r>
              <a:rPr lang="en-US" sz="2400" b="1">
                <a:solidFill>
                  <a:schemeClr val="accent1">
                    <a:lumMod val="50000"/>
                  </a:schemeClr>
                </a:solidFill>
                <a:latin typeface="Gadugi" pitchFamily="34" charset="0"/>
                <a:ea typeface="Gadugi" pitchFamily="34" charset="0"/>
              </a:rPr>
              <a:t> for Climate Change Adaptation</a:t>
            </a:r>
            <a:endParaRPr lang="en-US" sz="2400" b="1" dirty="0">
              <a:solidFill>
                <a:schemeClr val="accent1">
                  <a:lumMod val="50000"/>
                </a:schemeClr>
              </a:solidFill>
              <a:latin typeface="Gadugi" pitchFamily="34" charset="0"/>
              <a:ea typeface="Gadugi" pitchFamily="34" charset="0"/>
            </a:endParaRPr>
          </a:p>
        </p:txBody>
      </p:sp>
      <p:sp>
        <p:nvSpPr>
          <p:cNvPr id="7" name="TextBox 6">
            <a:extLst>
              <a:ext uri="{FF2B5EF4-FFF2-40B4-BE49-F238E27FC236}">
                <a16:creationId xmlns:a16="http://schemas.microsoft.com/office/drawing/2014/main" id="{7AC84F51-E5DB-4E7C-BAE9-861C17C236F2}"/>
              </a:ext>
            </a:extLst>
          </p:cNvPr>
          <p:cNvSpPr txBox="1"/>
          <p:nvPr/>
        </p:nvSpPr>
        <p:spPr>
          <a:xfrm rot="5400000">
            <a:off x="4110335" y="180786"/>
            <a:ext cx="923330" cy="7886699"/>
          </a:xfrm>
          <a:prstGeom prst="rect">
            <a:avLst/>
          </a:prstGeom>
          <a:solidFill>
            <a:schemeClr val="bg1"/>
          </a:solidFill>
          <a:ln w="19050">
            <a:solidFill>
              <a:schemeClr val="tx2"/>
            </a:solidFill>
          </a:ln>
        </p:spPr>
        <p:txBody>
          <a:bodyPr vert="vert270" wrap="square" rtlCol="0">
            <a:spAutoFit/>
          </a:bodyPr>
          <a:lstStyle/>
          <a:p>
            <a:pPr algn="ctr"/>
            <a:r>
              <a:rPr lang="en-US" sz="2400" b="1">
                <a:solidFill>
                  <a:schemeClr val="accent1">
                    <a:lumMod val="50000"/>
                  </a:schemeClr>
                </a:solidFill>
                <a:latin typeface="Gadugi" pitchFamily="34" charset="0"/>
                <a:ea typeface="Gadugi" pitchFamily="34" charset="0"/>
              </a:rPr>
              <a:t>Recommendations for channeling Microfinance </a:t>
            </a:r>
          </a:p>
          <a:p>
            <a:pPr algn="ctr"/>
            <a:r>
              <a:rPr lang="en-US" sz="2400" b="1">
                <a:solidFill>
                  <a:schemeClr val="accent1">
                    <a:lumMod val="50000"/>
                  </a:schemeClr>
                </a:solidFill>
                <a:latin typeface="Gadugi" pitchFamily="34" charset="0"/>
                <a:ea typeface="Gadugi" pitchFamily="34" charset="0"/>
              </a:rPr>
              <a:t> towards local Climate Change Adaptation</a:t>
            </a:r>
            <a:endParaRPr lang="en-US" sz="2400" b="1" dirty="0">
              <a:solidFill>
                <a:schemeClr val="accent1">
                  <a:lumMod val="50000"/>
                </a:schemeClr>
              </a:solidFill>
              <a:latin typeface="Gadugi" pitchFamily="34" charset="0"/>
              <a:ea typeface="Gadugi" pitchFamily="34" charset="0"/>
            </a:endParaRPr>
          </a:p>
        </p:txBody>
      </p:sp>
      <p:sp>
        <p:nvSpPr>
          <p:cNvPr id="5" name="TextBox 4">
            <a:extLst>
              <a:ext uri="{FF2B5EF4-FFF2-40B4-BE49-F238E27FC236}">
                <a16:creationId xmlns:a16="http://schemas.microsoft.com/office/drawing/2014/main" id="{AE4A9FF2-D1C3-4F38-8B98-CCC11454AF2C}"/>
              </a:ext>
            </a:extLst>
          </p:cNvPr>
          <p:cNvSpPr txBox="1"/>
          <p:nvPr/>
        </p:nvSpPr>
        <p:spPr>
          <a:xfrm>
            <a:off x="628650" y="4849091"/>
            <a:ext cx="7886700" cy="1477328"/>
          </a:xfrm>
          <a:prstGeom prst="rect">
            <a:avLst/>
          </a:prstGeom>
          <a:noFill/>
        </p:spPr>
        <p:txBody>
          <a:bodyPr wrap="square" rtlCol="0">
            <a:spAutoFit/>
          </a:bodyPr>
          <a:lstStyle/>
          <a:p>
            <a:pPr marL="171450" indent="-171450" algn="just">
              <a:buFont typeface="Arial" panose="020B0604020202020204" pitchFamily="34" charset="0"/>
              <a:buChar char="•"/>
            </a:pPr>
            <a:r>
              <a:rPr lang="en-US" dirty="0">
                <a:ea typeface="Gadugi" panose="020B0502040204020203" pitchFamily="34" charset="0"/>
              </a:rPr>
              <a:t>Integration of climate change components into microfinance scheme </a:t>
            </a:r>
          </a:p>
          <a:p>
            <a:pPr marL="171450" indent="-171450" algn="just">
              <a:buFont typeface="Arial" panose="020B0604020202020204" pitchFamily="34" charset="0"/>
              <a:buChar char="•"/>
            </a:pPr>
            <a:r>
              <a:rPr lang="en-US" dirty="0">
                <a:ea typeface="Gadugi" panose="020B0502040204020203" pitchFamily="34" charset="0"/>
              </a:rPr>
              <a:t>Enhanced coordination among service providers (and other relevant stakeholders) </a:t>
            </a:r>
          </a:p>
          <a:p>
            <a:pPr marL="171450" indent="-171450" algn="just">
              <a:buFont typeface="Arial" panose="020B0604020202020204" pitchFamily="34" charset="0"/>
              <a:buChar char="•"/>
            </a:pPr>
            <a:r>
              <a:rPr lang="en-US" dirty="0">
                <a:ea typeface="Gadugi" panose="020B0502040204020203" pitchFamily="34" charset="0"/>
              </a:rPr>
              <a:t>Capacity building on climate change of clients and service providers equate monitoring and supervision </a:t>
            </a:r>
            <a:endParaRPr lang="en-GB" dirty="0"/>
          </a:p>
        </p:txBody>
      </p:sp>
    </p:spTree>
    <p:extLst>
      <p:ext uri="{BB962C8B-B14F-4D97-AF65-F5344CB8AC3E}">
        <p14:creationId xmlns:p14="http://schemas.microsoft.com/office/powerpoint/2010/main" val="36332205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C:\Users\Rubaiat\AppData\Local\Microsoft\Windows\Temporary Internet Files\Content.Word\BCAS-logo.gif"/>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90800" y="152399"/>
            <a:ext cx="838200" cy="838200"/>
          </a:xfrm>
          <a:prstGeom prst="rect">
            <a:avLst/>
          </a:prstGeom>
          <a:noFill/>
          <a:ln>
            <a:noFill/>
          </a:ln>
        </p:spPr>
      </p:pic>
      <p:pic>
        <p:nvPicPr>
          <p:cNvPr id="6" name="Picture 5" descr="C:\Users\Rubaiat\Downloads\bracu_logo_new.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114800" y="228599"/>
            <a:ext cx="838200" cy="762000"/>
          </a:xfrm>
          <a:prstGeom prst="rect">
            <a:avLst/>
          </a:prstGeom>
          <a:noFill/>
          <a:ln>
            <a:noFill/>
          </a:ln>
        </p:spPr>
      </p:pic>
      <p:pic>
        <p:nvPicPr>
          <p:cNvPr id="8" name="Picture 7" descr="ICCCAD_Logo_Final.png"/>
          <p:cNvPicPr>
            <a:picLocks noChangeAspect="1"/>
          </p:cNvPicPr>
          <p:nvPr/>
        </p:nvPicPr>
        <p:blipFill>
          <a:blip r:embed="rId5" cstate="print"/>
          <a:stretch>
            <a:fillRect/>
          </a:stretch>
        </p:blipFill>
        <p:spPr>
          <a:xfrm>
            <a:off x="533400" y="152400"/>
            <a:ext cx="1425388" cy="762000"/>
          </a:xfrm>
          <a:prstGeom prst="rect">
            <a:avLst/>
          </a:prstGeom>
        </p:spPr>
      </p:pic>
      <p:sp>
        <p:nvSpPr>
          <p:cNvPr id="11" name="TextBox 10"/>
          <p:cNvSpPr txBox="1"/>
          <p:nvPr/>
        </p:nvSpPr>
        <p:spPr>
          <a:xfrm>
            <a:off x="1943100" y="1219200"/>
            <a:ext cx="5181600" cy="338554"/>
          </a:xfrm>
          <a:prstGeom prst="rect">
            <a:avLst/>
          </a:prstGeom>
          <a:noFill/>
        </p:spPr>
        <p:txBody>
          <a:bodyPr wrap="square" rtlCol="0">
            <a:spAutoFit/>
          </a:bodyPr>
          <a:lstStyle/>
          <a:p>
            <a:pPr algn="ctr"/>
            <a:r>
              <a:rPr lang="en-US" sz="1600" b="1" dirty="0">
                <a:solidFill>
                  <a:schemeClr val="tx1">
                    <a:lumMod val="85000"/>
                    <a:lumOff val="15000"/>
                  </a:schemeClr>
                </a:solidFill>
              </a:rPr>
              <a:t>CLIMATE FINANCE TRANSPARENCY MECHANISM (CFTM)</a:t>
            </a:r>
          </a:p>
        </p:txBody>
      </p:sp>
      <p:sp>
        <p:nvSpPr>
          <p:cNvPr id="14" name="TextBox 13"/>
          <p:cNvSpPr txBox="1"/>
          <p:nvPr/>
        </p:nvSpPr>
        <p:spPr>
          <a:xfrm>
            <a:off x="0" y="5334000"/>
            <a:ext cx="9144000" cy="461665"/>
          </a:xfrm>
          <a:prstGeom prst="rect">
            <a:avLst/>
          </a:prstGeom>
          <a:noFill/>
        </p:spPr>
        <p:txBody>
          <a:bodyPr wrap="square" rtlCol="0">
            <a:spAutoFit/>
          </a:bodyPr>
          <a:lstStyle/>
          <a:p>
            <a:pPr algn="ctr"/>
            <a:r>
              <a:rPr lang="en-US" sz="2400" b="1" dirty="0">
                <a:solidFill>
                  <a:schemeClr val="bg1"/>
                </a:solidFill>
              </a:rPr>
              <a:t>Date</a:t>
            </a:r>
          </a:p>
        </p:txBody>
      </p:sp>
      <p:pic>
        <p:nvPicPr>
          <p:cNvPr id="2" name="Picture 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410200" y="262812"/>
            <a:ext cx="1649589" cy="651588"/>
          </a:xfrm>
          <a:prstGeom prst="rect">
            <a:avLst/>
          </a:prstGeom>
        </p:spPr>
      </p:pic>
      <p:pic>
        <p:nvPicPr>
          <p:cNvPr id="3" name="Picture 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448742" y="16847"/>
            <a:ext cx="1109306" cy="1109306"/>
          </a:xfrm>
          <a:prstGeom prst="rect">
            <a:avLst/>
          </a:prstGeom>
        </p:spPr>
      </p:pic>
      <p:sp>
        <p:nvSpPr>
          <p:cNvPr id="15" name="TextBox 14"/>
          <p:cNvSpPr txBox="1"/>
          <p:nvPr/>
        </p:nvSpPr>
        <p:spPr>
          <a:xfrm>
            <a:off x="457200" y="6323111"/>
            <a:ext cx="8686800" cy="338554"/>
          </a:xfrm>
          <a:prstGeom prst="rect">
            <a:avLst/>
          </a:prstGeom>
          <a:noFill/>
        </p:spPr>
        <p:txBody>
          <a:bodyPr wrap="square" rtlCol="0">
            <a:spAutoFit/>
          </a:bodyPr>
          <a:lstStyle/>
          <a:p>
            <a:pPr algn="r"/>
            <a:r>
              <a:rPr lang="en-US" sz="1400" b="1" dirty="0">
                <a:solidFill>
                  <a:schemeClr val="bg1">
                    <a:lumMod val="50000"/>
                  </a:schemeClr>
                </a:solidFill>
              </a:rPr>
              <a:t>We gratefully acknowledge the support from PROKAS, British Council and </a:t>
            </a:r>
            <a:r>
              <a:rPr lang="en-US" sz="1600" b="1" dirty="0">
                <a:solidFill>
                  <a:schemeClr val="bg1">
                    <a:lumMod val="50000"/>
                  </a:schemeClr>
                </a:solidFill>
              </a:rPr>
              <a:t>UKAID</a:t>
            </a:r>
            <a:endParaRPr lang="en-US" sz="1400" b="1" dirty="0">
              <a:solidFill>
                <a:schemeClr val="bg1">
                  <a:lumMod val="50000"/>
                </a:schemeClr>
              </a:solidFill>
            </a:endParaRPr>
          </a:p>
        </p:txBody>
      </p:sp>
      <p:sp>
        <p:nvSpPr>
          <p:cNvPr id="16" name="Rectangle 15"/>
          <p:cNvSpPr/>
          <p:nvPr/>
        </p:nvSpPr>
        <p:spPr>
          <a:xfrm>
            <a:off x="0" y="1752600"/>
            <a:ext cx="9144000" cy="44196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Box 19"/>
          <p:cNvSpPr txBox="1"/>
          <p:nvPr/>
        </p:nvSpPr>
        <p:spPr>
          <a:xfrm>
            <a:off x="3276600" y="3276600"/>
            <a:ext cx="5638800" cy="2862322"/>
          </a:xfrm>
          <a:prstGeom prst="rect">
            <a:avLst/>
          </a:prstGeom>
          <a:noFill/>
        </p:spPr>
        <p:txBody>
          <a:bodyPr wrap="square" rtlCol="0">
            <a:spAutoFit/>
          </a:bodyPr>
          <a:lstStyle/>
          <a:p>
            <a:pPr algn="just"/>
            <a:r>
              <a:rPr lang="en-US" sz="1200" b="1" dirty="0">
                <a:solidFill>
                  <a:schemeClr val="bg1"/>
                </a:solidFill>
              </a:rPr>
              <a:t>Climate Finance Transparency Mechanism (CFTM) has been initiated in January 2017 and is being implemented by a consortium (Consortium-1) among the International Centre for Climate Change and Development (ICCCAD), the Centre for Climate Change and Environmental Research (C3ER), BRAC University and the Bangladesh Centre for Advanced Studies (BCAS) in association with the British Council. Consortium-2 of this project constitutes Campaign for Sustainable Rural Livelihoods (CSRL), and Coastal Association for Social Transformation Trust (COAST Trust). </a:t>
            </a:r>
          </a:p>
          <a:p>
            <a:pPr algn="just"/>
            <a:r>
              <a:rPr lang="en-US" sz="1200" b="1" dirty="0">
                <a:solidFill>
                  <a:schemeClr val="bg1"/>
                </a:solidFill>
              </a:rPr>
              <a:t> </a:t>
            </a:r>
          </a:p>
          <a:p>
            <a:pPr algn="just"/>
            <a:r>
              <a:rPr lang="en-US" sz="1200" b="1" dirty="0">
                <a:solidFill>
                  <a:schemeClr val="bg1"/>
                </a:solidFill>
              </a:rPr>
              <a:t>The CFTM project is an innovative project that would not only enable the funding for climate change in Bangladesh to be more effective in helping the most vulnerable communities become better adapted to climate change impacts, but would also help improve the overall levels of transparency in governance in general in Bangladesh. The goal of this project is to increase the efficacy of climate change funds both from government and donors in tackling the impacts of climate change in Bangladesh.</a:t>
            </a:r>
          </a:p>
          <a:p>
            <a:pPr algn="just"/>
            <a:endParaRPr lang="en-US" sz="1200" b="1" dirty="0">
              <a:solidFill>
                <a:schemeClr val="bg1"/>
              </a:solidFill>
            </a:endParaRPr>
          </a:p>
        </p:txBody>
      </p:sp>
    </p:spTree>
    <p:extLst>
      <p:ext uri="{BB962C8B-B14F-4D97-AF65-F5344CB8AC3E}">
        <p14:creationId xmlns:p14="http://schemas.microsoft.com/office/powerpoint/2010/main" val="3887036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758C11BB-0B53-4E27-867A-8124664FEC44}"/>
              </a:ext>
            </a:extLst>
          </p:cNvPr>
          <p:cNvSpPr/>
          <p:nvPr/>
        </p:nvSpPr>
        <p:spPr>
          <a:xfrm>
            <a:off x="3906983" y="0"/>
            <a:ext cx="523702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 name="Rectangle 10">
            <a:extLst>
              <a:ext uri="{FF2B5EF4-FFF2-40B4-BE49-F238E27FC236}">
                <a16:creationId xmlns:a16="http://schemas.microsoft.com/office/drawing/2014/main" id="{EB6DF750-984D-42DE-AF47-83AC7E4E22A0}"/>
              </a:ext>
            </a:extLst>
          </p:cNvPr>
          <p:cNvSpPr/>
          <p:nvPr/>
        </p:nvSpPr>
        <p:spPr>
          <a:xfrm>
            <a:off x="0" y="0"/>
            <a:ext cx="3833091" cy="68580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 name="Subtitle 2">
            <a:extLst>
              <a:ext uri="{FF2B5EF4-FFF2-40B4-BE49-F238E27FC236}">
                <a16:creationId xmlns:a16="http://schemas.microsoft.com/office/drawing/2014/main" id="{C4101342-29BD-4232-9736-DE6AFB837DDE}"/>
              </a:ext>
            </a:extLst>
          </p:cNvPr>
          <p:cNvSpPr>
            <a:spLocks noGrp="1"/>
          </p:cNvSpPr>
          <p:nvPr>
            <p:ph type="subTitle" idx="1"/>
          </p:nvPr>
        </p:nvSpPr>
        <p:spPr>
          <a:xfrm>
            <a:off x="3904549" y="1019256"/>
            <a:ext cx="5241887" cy="1655762"/>
          </a:xfrm>
        </p:spPr>
        <p:txBody>
          <a:bodyPr>
            <a:normAutofit/>
          </a:bodyPr>
          <a:lstStyle/>
          <a:p>
            <a:pPr marL="342900" indent="-342900" algn="l">
              <a:buFont typeface="Arial" panose="020B0604020202020204" pitchFamily="34" charset="0"/>
              <a:buChar char="•"/>
            </a:pPr>
            <a:r>
              <a:rPr lang="en-GB" sz="2000" dirty="0"/>
              <a:t>Improved access of funds </a:t>
            </a:r>
          </a:p>
          <a:p>
            <a:pPr marL="342900" indent="-342900" algn="l">
              <a:buFont typeface="Arial" panose="020B0604020202020204" pitchFamily="34" charset="0"/>
              <a:buChar char="•"/>
            </a:pPr>
            <a:r>
              <a:rPr lang="en-GB" sz="2000" dirty="0"/>
              <a:t>Better utilization of funds </a:t>
            </a:r>
          </a:p>
          <a:p>
            <a:pPr marL="342900" indent="-342900" algn="l">
              <a:buFont typeface="Arial" panose="020B0604020202020204" pitchFamily="34" charset="0"/>
              <a:buChar char="•"/>
            </a:pPr>
            <a:endParaRPr lang="en-GB" sz="2000" dirty="0"/>
          </a:p>
        </p:txBody>
      </p:sp>
      <p:sp>
        <p:nvSpPr>
          <p:cNvPr id="7" name="Title 1">
            <a:extLst>
              <a:ext uri="{FF2B5EF4-FFF2-40B4-BE49-F238E27FC236}">
                <a16:creationId xmlns:a16="http://schemas.microsoft.com/office/drawing/2014/main" id="{3A1D3400-2FD4-47F6-8892-64D66A947649}"/>
              </a:ext>
            </a:extLst>
          </p:cNvPr>
          <p:cNvSpPr txBox="1">
            <a:spLocks/>
          </p:cNvSpPr>
          <p:nvPr/>
        </p:nvSpPr>
        <p:spPr>
          <a:xfrm>
            <a:off x="286076" y="967582"/>
            <a:ext cx="3329960" cy="879555"/>
          </a:xfrm>
          <a:prstGeom prst="rect">
            <a:avLst/>
          </a:prstGeom>
          <a:solidFill>
            <a:srgbClr val="FFFFFF"/>
          </a:solidFill>
          <a:ln w="25400" cap="sq">
            <a:solidFill>
              <a:srgbClr val="404040"/>
            </a:solidFill>
            <a:miter lim="800000"/>
          </a:ln>
        </p:spPr>
        <p:txBody>
          <a:bodyPr vert="horz" lIns="91440" tIns="45720" rIns="91440" bIns="45720" rtlCol="0" anchor="b">
            <a:normAutofit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200" b="1" dirty="0">
                <a:solidFill>
                  <a:schemeClr val="accent5">
                    <a:lumMod val="50000"/>
                  </a:schemeClr>
                </a:solidFill>
                <a:latin typeface="Gadugi" panose="020B0502040204020203" pitchFamily="34" charset="0"/>
                <a:ea typeface="Gadugi" panose="020B0502040204020203" pitchFamily="34" charset="0"/>
              </a:rPr>
              <a:t>Two important issues</a:t>
            </a:r>
          </a:p>
        </p:txBody>
      </p:sp>
      <p:sp>
        <p:nvSpPr>
          <p:cNvPr id="8" name="Title 1">
            <a:extLst>
              <a:ext uri="{FF2B5EF4-FFF2-40B4-BE49-F238E27FC236}">
                <a16:creationId xmlns:a16="http://schemas.microsoft.com/office/drawing/2014/main" id="{C36645A7-A535-4283-91CD-CDC05B5ADAB9}"/>
              </a:ext>
            </a:extLst>
          </p:cNvPr>
          <p:cNvSpPr txBox="1">
            <a:spLocks/>
          </p:cNvSpPr>
          <p:nvPr/>
        </p:nvSpPr>
        <p:spPr>
          <a:xfrm>
            <a:off x="286076" y="4331855"/>
            <a:ext cx="3329960" cy="794327"/>
          </a:xfrm>
          <a:prstGeom prst="rect">
            <a:avLst/>
          </a:prstGeom>
          <a:solidFill>
            <a:srgbClr val="FFFFFF"/>
          </a:solidFill>
          <a:ln w="25400" cap="sq">
            <a:solidFill>
              <a:srgbClr val="404040"/>
            </a:solidFill>
            <a:miter lim="800000"/>
          </a:ln>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200" b="1" dirty="0">
                <a:solidFill>
                  <a:schemeClr val="accent5">
                    <a:lumMod val="50000"/>
                  </a:schemeClr>
                </a:solidFill>
                <a:latin typeface="Gadugi" panose="020B0502040204020203" pitchFamily="34" charset="0"/>
                <a:ea typeface="Gadugi" panose="020B0502040204020203" pitchFamily="34" charset="0"/>
              </a:rPr>
              <a:t>Why</a:t>
            </a:r>
          </a:p>
        </p:txBody>
      </p:sp>
      <p:sp>
        <p:nvSpPr>
          <p:cNvPr id="13" name="Subtitle 2">
            <a:extLst>
              <a:ext uri="{FF2B5EF4-FFF2-40B4-BE49-F238E27FC236}">
                <a16:creationId xmlns:a16="http://schemas.microsoft.com/office/drawing/2014/main" id="{B922A0CD-92BC-471C-923A-6818B97A053C}"/>
              </a:ext>
            </a:extLst>
          </p:cNvPr>
          <p:cNvSpPr txBox="1">
            <a:spLocks/>
          </p:cNvSpPr>
          <p:nvPr/>
        </p:nvSpPr>
        <p:spPr>
          <a:xfrm>
            <a:off x="3902112" y="4298301"/>
            <a:ext cx="4738757" cy="1655762"/>
          </a:xfrm>
          <a:prstGeom prst="rect">
            <a:avLst/>
          </a:prstGeom>
        </p:spPr>
        <p:txBody>
          <a:bodyPr vert="horz" lIns="91440" tIns="45720" rIns="91440" bIns="45720" rtlCol="0">
            <a:normAutofit fontScale="8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buFont typeface="Arial" panose="020B0604020202020204" pitchFamily="34" charset="0"/>
              <a:buChar char="•"/>
            </a:pPr>
            <a:r>
              <a:rPr lang="en-GB" dirty="0"/>
              <a:t>Helps to respond to the transparency and accountability requirements set by the Paris Agreement </a:t>
            </a:r>
          </a:p>
          <a:p>
            <a:pPr marL="342900" indent="-342900" algn="l">
              <a:buFont typeface="Arial" panose="020B0604020202020204" pitchFamily="34" charset="0"/>
              <a:buChar char="•"/>
            </a:pPr>
            <a:r>
              <a:rPr lang="en-GB" dirty="0"/>
              <a:t>Demonstrate the ability to use funds effectively which will attract more international finance</a:t>
            </a:r>
          </a:p>
          <a:p>
            <a:pPr marL="342900" indent="-342900" algn="l">
              <a:buFont typeface="Arial" panose="020B0604020202020204" pitchFamily="34" charset="0"/>
              <a:buChar char="•"/>
            </a:pPr>
            <a:endParaRPr lang="en-GB" dirty="0"/>
          </a:p>
        </p:txBody>
      </p:sp>
    </p:spTree>
    <p:extLst>
      <p:ext uri="{BB962C8B-B14F-4D97-AF65-F5344CB8AC3E}">
        <p14:creationId xmlns:p14="http://schemas.microsoft.com/office/powerpoint/2010/main" val="42399215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66D920D-A40C-4FD4-9241-C6317C5916ED}"/>
              </a:ext>
            </a:extLst>
          </p:cNvPr>
          <p:cNvSpPr/>
          <p:nvPr/>
        </p:nvSpPr>
        <p:spPr>
          <a:xfrm>
            <a:off x="0" y="1736437"/>
            <a:ext cx="9144000" cy="51308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 name="Content Placeholder 2">
            <a:extLst>
              <a:ext uri="{FF2B5EF4-FFF2-40B4-BE49-F238E27FC236}">
                <a16:creationId xmlns:a16="http://schemas.microsoft.com/office/drawing/2014/main" id="{C642715B-40A9-4879-8870-78EF8BDF48FF}"/>
              </a:ext>
            </a:extLst>
          </p:cNvPr>
          <p:cNvSpPr>
            <a:spLocks noGrp="1"/>
          </p:cNvSpPr>
          <p:nvPr>
            <p:ph idx="1"/>
          </p:nvPr>
        </p:nvSpPr>
        <p:spPr>
          <a:xfrm>
            <a:off x="628650" y="2324389"/>
            <a:ext cx="7886700" cy="4351338"/>
          </a:xfrm>
        </p:spPr>
        <p:txBody>
          <a:bodyPr>
            <a:normAutofit/>
          </a:bodyPr>
          <a:lstStyle/>
          <a:p>
            <a:pPr algn="just"/>
            <a:r>
              <a:rPr lang="en-US" sz="1800" dirty="0"/>
              <a:t>Issue-based project (IBP) </a:t>
            </a:r>
            <a:r>
              <a:rPr lang="en-US" sz="1800" b="1" dirty="0"/>
              <a:t>Climate Finance Transparency Mechanism (CFTM) </a:t>
            </a:r>
            <a:r>
              <a:rPr lang="en-US" sz="1800" dirty="0"/>
              <a:t>has been initiated in </a:t>
            </a:r>
            <a:r>
              <a:rPr lang="en-US" sz="1800" b="1" dirty="0"/>
              <a:t>January 2017 </a:t>
            </a:r>
            <a:r>
              <a:rPr lang="en-US" sz="1800" dirty="0"/>
              <a:t>which is funded by </a:t>
            </a:r>
            <a:r>
              <a:rPr lang="en-US" sz="1800" b="1" dirty="0"/>
              <a:t>PROKAS (Promoting Knowledge for Accountable Society</a:t>
            </a:r>
            <a:r>
              <a:rPr lang="en-US" sz="1800" dirty="0"/>
              <a:t>), an initiative of </a:t>
            </a:r>
            <a:r>
              <a:rPr lang="en-US" sz="1800" b="1" dirty="0"/>
              <a:t>British Council </a:t>
            </a:r>
            <a:r>
              <a:rPr lang="en-US" sz="1800" dirty="0"/>
              <a:t>funded by </a:t>
            </a:r>
            <a:r>
              <a:rPr lang="en-US" sz="1800" b="1" dirty="0"/>
              <a:t>DFID</a:t>
            </a:r>
            <a:r>
              <a:rPr lang="en-US" sz="1800" dirty="0"/>
              <a:t>.</a:t>
            </a:r>
            <a:endParaRPr lang="en-US" sz="1800" b="1" dirty="0"/>
          </a:p>
          <a:p>
            <a:pPr algn="just"/>
            <a:endParaRPr lang="en-US" sz="1800" b="1" dirty="0"/>
          </a:p>
          <a:p>
            <a:pPr algn="just"/>
            <a:r>
              <a:rPr lang="en-US" sz="1800" dirty="0"/>
              <a:t>The CFTM project is an innovative project that would not only enable the funding for climate change in Bangladesh to be more effective in helping the most vulnerable communities become better adapted to climate change impacts, but would also help improve the overall levels of transparency in governance in general in Bangladesh. </a:t>
            </a:r>
          </a:p>
          <a:p>
            <a:pPr algn="just"/>
            <a:endParaRPr lang="en-US" sz="1800" dirty="0"/>
          </a:p>
          <a:p>
            <a:pPr algn="just"/>
            <a:r>
              <a:rPr lang="en-US" sz="1800" dirty="0"/>
              <a:t>The goal of this project is to </a:t>
            </a:r>
            <a:r>
              <a:rPr lang="en-US" sz="1800" b="1" dirty="0"/>
              <a:t>increase the efficacy of climate change funds both from government and donors in tackling the impacts of climate change in Bangladesh </a:t>
            </a:r>
            <a:r>
              <a:rPr lang="en-US" sz="1800" dirty="0"/>
              <a:t>via enhanced tracking and accountability of funds. </a:t>
            </a:r>
          </a:p>
          <a:p>
            <a:endParaRPr lang="en-GB" sz="1800" dirty="0"/>
          </a:p>
        </p:txBody>
      </p:sp>
      <p:sp>
        <p:nvSpPr>
          <p:cNvPr id="6" name="Title 1">
            <a:extLst>
              <a:ext uri="{FF2B5EF4-FFF2-40B4-BE49-F238E27FC236}">
                <a16:creationId xmlns:a16="http://schemas.microsoft.com/office/drawing/2014/main" id="{625955FD-ADDE-491D-ADC7-9270134E891D}"/>
              </a:ext>
            </a:extLst>
          </p:cNvPr>
          <p:cNvSpPr>
            <a:spLocks noGrp="1"/>
          </p:cNvSpPr>
          <p:nvPr>
            <p:ph type="title"/>
          </p:nvPr>
        </p:nvSpPr>
        <p:spPr>
          <a:xfrm>
            <a:off x="1108110" y="405627"/>
            <a:ext cx="7278761" cy="879555"/>
          </a:xfrm>
          <a:solidFill>
            <a:srgbClr val="FFFFFF"/>
          </a:solidFill>
          <a:ln w="25400" cap="sq">
            <a:solidFill>
              <a:srgbClr val="404040"/>
            </a:solidFill>
            <a:miter lim="800000"/>
          </a:ln>
        </p:spPr>
        <p:txBody>
          <a:bodyPr>
            <a:normAutofit/>
          </a:bodyPr>
          <a:lstStyle/>
          <a:p>
            <a:pPr algn="ctr"/>
            <a:r>
              <a:rPr lang="en-US" sz="3200" b="1" dirty="0">
                <a:solidFill>
                  <a:schemeClr val="accent5">
                    <a:lumMod val="50000"/>
                  </a:schemeClr>
                </a:solidFill>
                <a:latin typeface="Gadugi" panose="020B0502040204020203" pitchFamily="34" charset="0"/>
                <a:ea typeface="Gadugi" panose="020B0502040204020203" pitchFamily="34" charset="0"/>
              </a:rPr>
              <a:t>Background of the CFTM project</a:t>
            </a:r>
          </a:p>
        </p:txBody>
      </p:sp>
    </p:spTree>
    <p:extLst>
      <p:ext uri="{BB962C8B-B14F-4D97-AF65-F5344CB8AC3E}">
        <p14:creationId xmlns:p14="http://schemas.microsoft.com/office/powerpoint/2010/main" val="4766946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9" name="Graphic 8">
            <a:extLst>
              <a:ext uri="{FF2B5EF4-FFF2-40B4-BE49-F238E27FC236}">
                <a16:creationId xmlns:a16="http://schemas.microsoft.com/office/drawing/2014/main" id="{C80A7CF3-0258-4423-9DE9-0551132ECB3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5000"/>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981073" y="1469503"/>
            <a:ext cx="3918995" cy="3918995"/>
          </a:xfrm>
          <a:prstGeom prst="rect">
            <a:avLst/>
          </a:prstGeom>
        </p:spPr>
      </p:pic>
      <p:sp>
        <p:nvSpPr>
          <p:cNvPr id="4" name="TextBox 3">
            <a:extLst>
              <a:ext uri="{FF2B5EF4-FFF2-40B4-BE49-F238E27FC236}">
                <a16:creationId xmlns:a16="http://schemas.microsoft.com/office/drawing/2014/main" id="{A91366F8-D380-44ED-9387-71E7BC236D28}"/>
              </a:ext>
            </a:extLst>
          </p:cNvPr>
          <p:cNvSpPr txBox="1"/>
          <p:nvPr/>
        </p:nvSpPr>
        <p:spPr>
          <a:xfrm>
            <a:off x="1172764" y="2838209"/>
            <a:ext cx="3066473" cy="1323439"/>
          </a:xfrm>
          <a:prstGeom prst="rect">
            <a:avLst/>
          </a:prstGeom>
          <a:noFill/>
        </p:spPr>
        <p:txBody>
          <a:bodyPr wrap="square" rtlCol="0">
            <a:spAutoFit/>
          </a:bodyPr>
          <a:lstStyle/>
          <a:p>
            <a:pPr marL="342900" indent="-342900">
              <a:buFont typeface="Arial" panose="020B0604020202020204" pitchFamily="34" charset="0"/>
              <a:buChar char="•"/>
            </a:pPr>
            <a:r>
              <a:rPr lang="en-GB" sz="2000" dirty="0"/>
              <a:t>Government officials </a:t>
            </a:r>
          </a:p>
          <a:p>
            <a:pPr marL="342900" indent="-342900">
              <a:buFont typeface="Arial" panose="020B0604020202020204" pitchFamily="34" charset="0"/>
              <a:buChar char="•"/>
            </a:pPr>
            <a:r>
              <a:rPr lang="en-GB" sz="2000" dirty="0"/>
              <a:t>Local level activists </a:t>
            </a:r>
          </a:p>
          <a:p>
            <a:pPr marL="342900" indent="-342900">
              <a:buFont typeface="Arial" panose="020B0604020202020204" pitchFamily="34" charset="0"/>
              <a:buChar char="•"/>
            </a:pPr>
            <a:r>
              <a:rPr lang="en-GB" sz="2000" dirty="0"/>
              <a:t>Youth group </a:t>
            </a:r>
          </a:p>
          <a:p>
            <a:pPr marL="342900" indent="-342900">
              <a:buFont typeface="Arial" panose="020B0604020202020204" pitchFamily="34" charset="0"/>
              <a:buChar char="•"/>
            </a:pPr>
            <a:r>
              <a:rPr lang="en-GB" sz="2000" dirty="0"/>
              <a:t>Alternative financiers </a:t>
            </a:r>
          </a:p>
        </p:txBody>
      </p:sp>
      <p:sp>
        <p:nvSpPr>
          <p:cNvPr id="11" name="Title 1">
            <a:extLst>
              <a:ext uri="{FF2B5EF4-FFF2-40B4-BE49-F238E27FC236}">
                <a16:creationId xmlns:a16="http://schemas.microsoft.com/office/drawing/2014/main" id="{4100F45F-7111-411A-BCDE-BC1A92B19B8F}"/>
              </a:ext>
            </a:extLst>
          </p:cNvPr>
          <p:cNvSpPr>
            <a:spLocks noGrp="1"/>
          </p:cNvSpPr>
          <p:nvPr>
            <p:ph type="title"/>
          </p:nvPr>
        </p:nvSpPr>
        <p:spPr>
          <a:xfrm>
            <a:off x="932619" y="405627"/>
            <a:ext cx="7278761" cy="879555"/>
          </a:xfrm>
          <a:solidFill>
            <a:srgbClr val="FFFFFF"/>
          </a:solidFill>
          <a:ln w="25400" cap="sq">
            <a:solidFill>
              <a:srgbClr val="404040"/>
            </a:solidFill>
            <a:miter lim="800000"/>
          </a:ln>
        </p:spPr>
        <p:txBody>
          <a:bodyPr>
            <a:normAutofit/>
          </a:bodyPr>
          <a:lstStyle/>
          <a:p>
            <a:pPr algn="ctr"/>
            <a:r>
              <a:rPr lang="en-US" sz="3200" b="1" dirty="0">
                <a:solidFill>
                  <a:schemeClr val="accent5">
                    <a:lumMod val="50000"/>
                  </a:schemeClr>
                </a:solidFill>
                <a:latin typeface="Gadugi" panose="020B0502040204020203" pitchFamily="34" charset="0"/>
                <a:ea typeface="Gadugi" panose="020B0502040204020203" pitchFamily="34" charset="0"/>
              </a:rPr>
              <a:t>Four different group of actors</a:t>
            </a:r>
          </a:p>
        </p:txBody>
      </p:sp>
    </p:spTree>
    <p:extLst>
      <p:ext uri="{BB962C8B-B14F-4D97-AF65-F5344CB8AC3E}">
        <p14:creationId xmlns:p14="http://schemas.microsoft.com/office/powerpoint/2010/main" val="35466332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320040"/>
            <a:ext cx="8661654"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E77DF440-EF1A-4FC0-BECE-474071CEBBB2}"/>
              </a:ext>
            </a:extLst>
          </p:cNvPr>
          <p:cNvSpPr>
            <a:spLocks noGrp="1"/>
          </p:cNvSpPr>
          <p:nvPr>
            <p:ph idx="1"/>
          </p:nvPr>
        </p:nvSpPr>
        <p:spPr>
          <a:xfrm>
            <a:off x="3879803" y="1936990"/>
            <a:ext cx="4783327" cy="4930246"/>
          </a:xfrm>
        </p:spPr>
        <p:txBody>
          <a:bodyPr anchor="ctr">
            <a:noAutofit/>
          </a:bodyPr>
          <a:lstStyle/>
          <a:p>
            <a:endParaRPr lang="en-US" sz="1800" dirty="0"/>
          </a:p>
          <a:p>
            <a:pPr marL="0" indent="0">
              <a:buNone/>
            </a:pPr>
            <a:r>
              <a:rPr lang="en-US" sz="1800" b="1" dirty="0">
                <a:solidFill>
                  <a:schemeClr val="accent2">
                    <a:lumMod val="50000"/>
                  </a:schemeClr>
                </a:solidFill>
              </a:rPr>
              <a:t>Capacity development approaches:</a:t>
            </a:r>
          </a:p>
          <a:p>
            <a:pPr marL="285750" indent="-285750"/>
            <a:r>
              <a:rPr lang="en-US" sz="1600" dirty="0"/>
              <a:t>Green Climate Fund (GCF) </a:t>
            </a:r>
            <a:r>
              <a:rPr lang="en-US" sz="1600" dirty="0" err="1"/>
              <a:t>writeshop</a:t>
            </a:r>
            <a:r>
              <a:rPr lang="en-US" sz="1600" dirty="0"/>
              <a:t> – Demand driven execution in collaboration with ERD</a:t>
            </a:r>
          </a:p>
          <a:p>
            <a:pPr marL="285750" indent="-285750"/>
            <a:r>
              <a:rPr lang="en-US" sz="1600" dirty="0"/>
              <a:t>Exposure visit to NABARD (INE in India) for the representatives from NDA/NIE (ERD, IDCOL, PKSF) at international events/platforms</a:t>
            </a:r>
          </a:p>
          <a:p>
            <a:r>
              <a:rPr lang="en-GB" sz="1600" b="1" dirty="0"/>
              <a:t>Mentorship programme for junior </a:t>
            </a:r>
            <a:r>
              <a:rPr lang="en-GB" sz="1600" b="1" dirty="0" err="1"/>
              <a:t>GoB</a:t>
            </a:r>
            <a:r>
              <a:rPr lang="en-GB" sz="1600" b="1" dirty="0"/>
              <a:t> officials</a:t>
            </a:r>
            <a:endParaRPr lang="en-GB" sz="1600" dirty="0"/>
          </a:p>
          <a:p>
            <a:pPr marL="742950" lvl="1" indent="-285750"/>
            <a:r>
              <a:rPr lang="en-GB" sz="1600" dirty="0"/>
              <a:t>Tailored capacity building for better integration of climate change in national plans and strategies</a:t>
            </a:r>
          </a:p>
          <a:p>
            <a:pPr marL="742950" lvl="1" indent="-285750"/>
            <a:r>
              <a:rPr lang="en-GB" sz="1600" dirty="0"/>
              <a:t>Orientation on planned mentorship programme provided to participants</a:t>
            </a:r>
          </a:p>
          <a:p>
            <a:pPr marL="742950" lvl="1" indent="-285750"/>
            <a:r>
              <a:rPr lang="en-GB" sz="1600" dirty="0"/>
              <a:t>Participants’ needs assessment undertaken to design subsequent follow-up workshops</a:t>
            </a:r>
          </a:p>
          <a:p>
            <a:pPr marL="742950" lvl="1" indent="-285750"/>
            <a:r>
              <a:rPr lang="en-GB" sz="1600" dirty="0"/>
              <a:t>Series of workshop sessions on climate basics and climate science, development vs. adaptation, Bangladesh Delta Plan etc. </a:t>
            </a:r>
            <a:endParaRPr lang="en-US" sz="1600" dirty="0"/>
          </a:p>
          <a:p>
            <a:pPr marL="742950" lvl="1" indent="-285750"/>
            <a:endParaRPr lang="en-US" sz="1800" dirty="0"/>
          </a:p>
          <a:p>
            <a:pPr marL="742950" lvl="1" indent="-285750"/>
            <a:endParaRPr lang="en-GB" sz="1800" dirty="0"/>
          </a:p>
          <a:p>
            <a:endParaRPr lang="en-US" sz="1800" dirty="0"/>
          </a:p>
          <a:p>
            <a:endParaRPr lang="en-GB" sz="1800" dirty="0"/>
          </a:p>
        </p:txBody>
      </p:sp>
      <p:sp>
        <p:nvSpPr>
          <p:cNvPr id="6" name="Title 1">
            <a:extLst>
              <a:ext uri="{FF2B5EF4-FFF2-40B4-BE49-F238E27FC236}">
                <a16:creationId xmlns:a16="http://schemas.microsoft.com/office/drawing/2014/main" id="{67EAC40D-270B-4462-8317-A4588418FC9C}"/>
              </a:ext>
            </a:extLst>
          </p:cNvPr>
          <p:cNvSpPr txBox="1">
            <a:spLocks/>
          </p:cNvSpPr>
          <p:nvPr/>
        </p:nvSpPr>
        <p:spPr>
          <a:xfrm>
            <a:off x="379395" y="538076"/>
            <a:ext cx="2965147" cy="879555"/>
          </a:xfrm>
          <a:prstGeom prst="rect">
            <a:avLst/>
          </a:prstGeom>
          <a:solidFill>
            <a:srgbClr val="FFFFFF"/>
          </a:solidFill>
          <a:ln w="25400" cap="sq">
            <a:solidFill>
              <a:srgbClr val="404040"/>
            </a:solidFill>
            <a:miter lim="800000"/>
          </a:ln>
        </p:spPr>
        <p:txBody>
          <a:bodyPr vert="horz" lIns="91440" tIns="45720" rIns="91440" bIns="45720" rtlCol="0" anchor="ctr">
            <a:normAutofit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dirty="0">
                <a:solidFill>
                  <a:schemeClr val="accent5">
                    <a:lumMod val="50000"/>
                  </a:schemeClr>
                </a:solidFill>
                <a:latin typeface="Gadugi" panose="020B0502040204020203" pitchFamily="34" charset="0"/>
                <a:ea typeface="Gadugi" panose="020B0502040204020203" pitchFamily="34" charset="0"/>
              </a:rPr>
              <a:t>Government officials </a:t>
            </a:r>
          </a:p>
        </p:txBody>
      </p:sp>
      <p:sp>
        <p:nvSpPr>
          <p:cNvPr id="9" name="TextBox 8">
            <a:extLst>
              <a:ext uri="{FF2B5EF4-FFF2-40B4-BE49-F238E27FC236}">
                <a16:creationId xmlns:a16="http://schemas.microsoft.com/office/drawing/2014/main" id="{A6B35DCA-CC8F-46A6-82F3-0076C439ED1D}"/>
              </a:ext>
            </a:extLst>
          </p:cNvPr>
          <p:cNvSpPr txBox="1"/>
          <p:nvPr/>
        </p:nvSpPr>
        <p:spPr>
          <a:xfrm>
            <a:off x="285878" y="1635667"/>
            <a:ext cx="2965146" cy="4031873"/>
          </a:xfrm>
          <a:prstGeom prst="rect">
            <a:avLst/>
          </a:prstGeom>
          <a:noFill/>
        </p:spPr>
        <p:txBody>
          <a:bodyPr wrap="square" rtlCol="0">
            <a:spAutoFit/>
          </a:bodyPr>
          <a:lstStyle/>
          <a:p>
            <a:pPr marL="285750" indent="-285750">
              <a:buFont typeface="Arial" panose="020B0604020202020204" pitchFamily="34" charset="0"/>
              <a:buChar char="•"/>
            </a:pPr>
            <a:r>
              <a:rPr lang="en-GB" sz="1600" dirty="0"/>
              <a:t>International climate finance is generally accessed by government authorities </a:t>
            </a:r>
          </a:p>
          <a:p>
            <a:pPr marL="285750" indent="-285750">
              <a:buFont typeface="Arial" panose="020B0604020202020204" pitchFamily="34" charset="0"/>
              <a:buChar char="•"/>
            </a:pPr>
            <a:r>
              <a:rPr lang="en-US" sz="1600" dirty="0"/>
              <a:t>Influence/Support Government to improve governance in tackling the impact of climate change through practice and reform of policy, procedure, strategy, law, rules, regulation, etc.</a:t>
            </a:r>
            <a:endParaRPr lang="en-GB" sz="1600" dirty="0"/>
          </a:p>
          <a:p>
            <a:pPr marL="285750" indent="-285750">
              <a:buFont typeface="Arial" panose="020B0604020202020204" pitchFamily="34" charset="0"/>
              <a:buChar char="•"/>
            </a:pPr>
            <a:r>
              <a:rPr lang="en-GB" sz="1600" dirty="0"/>
              <a:t>Crucial need for developing the capacity of young public service professionals for enhanced strategic planning on climate action</a:t>
            </a:r>
          </a:p>
          <a:p>
            <a:endParaRPr lang="en-GB" sz="1600" dirty="0"/>
          </a:p>
        </p:txBody>
      </p:sp>
    </p:spTree>
    <p:extLst>
      <p:ext uri="{BB962C8B-B14F-4D97-AF65-F5344CB8AC3E}">
        <p14:creationId xmlns:p14="http://schemas.microsoft.com/office/powerpoint/2010/main" val="39485370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320040"/>
            <a:ext cx="8661654"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E77DF440-EF1A-4FC0-BECE-474071CEBBB2}"/>
              </a:ext>
            </a:extLst>
          </p:cNvPr>
          <p:cNvSpPr>
            <a:spLocks noGrp="1"/>
          </p:cNvSpPr>
          <p:nvPr>
            <p:ph idx="1"/>
          </p:nvPr>
        </p:nvSpPr>
        <p:spPr>
          <a:xfrm>
            <a:off x="3813062" y="647263"/>
            <a:ext cx="4783327" cy="4930246"/>
          </a:xfrm>
        </p:spPr>
        <p:txBody>
          <a:bodyPr anchor="ctr">
            <a:normAutofit/>
          </a:bodyPr>
          <a:lstStyle/>
          <a:p>
            <a:endParaRPr lang="en-US" sz="1800" dirty="0"/>
          </a:p>
          <a:p>
            <a:pPr marL="0" indent="0">
              <a:buNone/>
            </a:pPr>
            <a:r>
              <a:rPr lang="en-US" sz="1800" b="1" dirty="0">
                <a:solidFill>
                  <a:schemeClr val="accent2">
                    <a:lumMod val="50000"/>
                  </a:schemeClr>
                </a:solidFill>
              </a:rPr>
              <a:t>Capacity development approaches:</a:t>
            </a:r>
            <a:endParaRPr lang="en-GB" sz="1800" dirty="0"/>
          </a:p>
          <a:p>
            <a:pPr marL="285750" indent="-285750"/>
            <a:r>
              <a:rPr lang="en-GB" sz="1800" dirty="0"/>
              <a:t>Get acquainted with global and national responses to climate change through discussion and understand the climate change governance at the local level</a:t>
            </a:r>
          </a:p>
          <a:p>
            <a:pPr marL="285750" indent="-285750"/>
            <a:r>
              <a:rPr lang="en-GB" sz="1800" dirty="0"/>
              <a:t>Learn about different project monitoring and social accountability tools</a:t>
            </a:r>
          </a:p>
          <a:p>
            <a:pPr marL="285750" indent="-285750"/>
            <a:r>
              <a:rPr lang="en-GB" sz="1800" dirty="0"/>
              <a:t>Engage in dialogue with national level experts on the issue</a:t>
            </a:r>
          </a:p>
        </p:txBody>
      </p:sp>
      <p:sp>
        <p:nvSpPr>
          <p:cNvPr id="6" name="Title 1">
            <a:extLst>
              <a:ext uri="{FF2B5EF4-FFF2-40B4-BE49-F238E27FC236}">
                <a16:creationId xmlns:a16="http://schemas.microsoft.com/office/drawing/2014/main" id="{67EAC40D-270B-4462-8317-A4588418FC9C}"/>
              </a:ext>
            </a:extLst>
          </p:cNvPr>
          <p:cNvSpPr txBox="1">
            <a:spLocks/>
          </p:cNvSpPr>
          <p:nvPr/>
        </p:nvSpPr>
        <p:spPr>
          <a:xfrm>
            <a:off x="379396" y="627300"/>
            <a:ext cx="3119278" cy="879555"/>
          </a:xfrm>
          <a:prstGeom prst="rect">
            <a:avLst/>
          </a:prstGeom>
          <a:solidFill>
            <a:srgbClr val="FFFFFF"/>
          </a:solidFill>
          <a:ln w="25400" cap="sq">
            <a:solidFill>
              <a:srgbClr val="404040"/>
            </a:solidFill>
            <a:miter lim="800000"/>
          </a:ln>
        </p:spPr>
        <p:txBody>
          <a:bodyPr vert="horz" lIns="91440" tIns="45720" rIns="91440" bIns="45720" rtlCol="0" anchor="ctr">
            <a:normAutofit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dirty="0">
                <a:solidFill>
                  <a:schemeClr val="accent5">
                    <a:lumMod val="50000"/>
                  </a:schemeClr>
                </a:solidFill>
                <a:latin typeface="Gadugi" panose="020B0502040204020203" pitchFamily="34" charset="0"/>
                <a:ea typeface="Gadugi" panose="020B0502040204020203" pitchFamily="34" charset="0"/>
              </a:rPr>
              <a:t>Local level activists</a:t>
            </a:r>
          </a:p>
        </p:txBody>
      </p:sp>
      <p:sp>
        <p:nvSpPr>
          <p:cNvPr id="9" name="TextBox 8">
            <a:extLst>
              <a:ext uri="{FF2B5EF4-FFF2-40B4-BE49-F238E27FC236}">
                <a16:creationId xmlns:a16="http://schemas.microsoft.com/office/drawing/2014/main" id="{A6B35DCA-CC8F-46A6-82F3-0076C439ED1D}"/>
              </a:ext>
            </a:extLst>
          </p:cNvPr>
          <p:cNvSpPr txBox="1"/>
          <p:nvPr/>
        </p:nvSpPr>
        <p:spPr>
          <a:xfrm>
            <a:off x="379396" y="1967345"/>
            <a:ext cx="2965147" cy="3785652"/>
          </a:xfrm>
          <a:prstGeom prst="rect">
            <a:avLst/>
          </a:prstGeom>
          <a:noFill/>
        </p:spPr>
        <p:txBody>
          <a:bodyPr wrap="square" rtlCol="0">
            <a:spAutoFit/>
          </a:bodyPr>
          <a:lstStyle/>
          <a:p>
            <a:pPr marL="285750" indent="-285750">
              <a:buFont typeface="Arial" panose="020B0604020202020204" pitchFamily="34" charset="0"/>
              <a:buChar char="•"/>
            </a:pPr>
            <a:r>
              <a:rPr lang="en-GB" sz="1600" dirty="0"/>
              <a:t>Empower different groups of actors at the local level with the skills and knowledge to become effective climate finance information agents so that they are able to mobilize the process of improved monitoring and utilization of funds.</a:t>
            </a:r>
          </a:p>
          <a:p>
            <a:pPr marL="285750" indent="-285750">
              <a:buFont typeface="Arial" panose="020B0604020202020204" pitchFamily="34" charset="0"/>
              <a:buChar char="•"/>
            </a:pPr>
            <a:r>
              <a:rPr lang="en-US" sz="1600" dirty="0"/>
              <a:t>Strengthen CSO capacity to </a:t>
            </a:r>
            <a:r>
              <a:rPr lang="en-US" sz="1600" dirty="0" err="1"/>
              <a:t>analyse</a:t>
            </a:r>
            <a:r>
              <a:rPr lang="en-US" sz="1600" dirty="0"/>
              <a:t> the information, track the funds and engage with authorities in a positive manner</a:t>
            </a:r>
          </a:p>
          <a:p>
            <a:pPr marL="285750" indent="-285750">
              <a:buFont typeface="Arial" panose="020B0604020202020204" pitchFamily="34" charset="0"/>
              <a:buChar char="•"/>
            </a:pPr>
            <a:endParaRPr lang="en-GB" sz="1600" dirty="0"/>
          </a:p>
        </p:txBody>
      </p:sp>
    </p:spTree>
    <p:extLst>
      <p:ext uri="{BB962C8B-B14F-4D97-AF65-F5344CB8AC3E}">
        <p14:creationId xmlns:p14="http://schemas.microsoft.com/office/powerpoint/2010/main" val="11753974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320040"/>
            <a:ext cx="8661654"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E77DF440-EF1A-4FC0-BECE-474071CEBBB2}"/>
              </a:ext>
            </a:extLst>
          </p:cNvPr>
          <p:cNvSpPr>
            <a:spLocks noGrp="1"/>
          </p:cNvSpPr>
          <p:nvPr>
            <p:ph idx="1"/>
          </p:nvPr>
        </p:nvSpPr>
        <p:spPr>
          <a:xfrm>
            <a:off x="3772097" y="1506855"/>
            <a:ext cx="4849355" cy="4930892"/>
          </a:xfrm>
        </p:spPr>
        <p:txBody>
          <a:bodyPr anchor="ctr">
            <a:normAutofit/>
          </a:bodyPr>
          <a:lstStyle/>
          <a:p>
            <a:pPr marL="0" indent="0">
              <a:buNone/>
            </a:pPr>
            <a:r>
              <a:rPr lang="en-US" sz="1600" b="1" dirty="0">
                <a:solidFill>
                  <a:schemeClr val="accent2">
                    <a:lumMod val="50000"/>
                  </a:schemeClr>
                </a:solidFill>
              </a:rPr>
              <a:t>Capacity development approaches:</a:t>
            </a:r>
            <a:endParaRPr lang="en-US" sz="1600" dirty="0"/>
          </a:p>
          <a:p>
            <a:r>
              <a:rPr lang="en-US" sz="1600" dirty="0"/>
              <a:t>Innovative methodology was applied ensuring creative hands-on learning, equal participation and inclusiveness</a:t>
            </a:r>
          </a:p>
          <a:p>
            <a:r>
              <a:rPr lang="en-GB" sz="1600" dirty="0"/>
              <a:t>Participants were trained climate change basics, project design, communication and leadership skills, advocacy tools etc.</a:t>
            </a:r>
          </a:p>
          <a:p>
            <a:r>
              <a:rPr lang="en-GB" sz="1600" dirty="0"/>
              <a:t>Leadership programme includes – inception workshop, residential workshop, guidance workshop, field visits and dialogue with policy makers </a:t>
            </a:r>
          </a:p>
          <a:p>
            <a:pPr marL="285750" indent="-285750"/>
            <a:r>
              <a:rPr lang="en-GB" sz="1600" dirty="0"/>
              <a:t>Applied similar model to local level youth groups</a:t>
            </a:r>
          </a:p>
          <a:p>
            <a:pPr marL="285750" indent="-285750"/>
            <a:r>
              <a:rPr lang="en-GB" sz="1600" dirty="0"/>
              <a:t>Create platform to bridge university students with local youth activists who are interested in climate change and climate finance  </a:t>
            </a:r>
          </a:p>
          <a:p>
            <a:pPr marL="285750" indent="-285750"/>
            <a:r>
              <a:rPr lang="en-GB" sz="1600" dirty="0"/>
              <a:t>Linking youth to policymakers and influential actors</a:t>
            </a:r>
          </a:p>
          <a:p>
            <a:pPr marL="742950" lvl="1" indent="-285750"/>
            <a:endParaRPr lang="en-US" sz="1600" dirty="0"/>
          </a:p>
        </p:txBody>
      </p:sp>
      <p:sp>
        <p:nvSpPr>
          <p:cNvPr id="6" name="Title 1">
            <a:extLst>
              <a:ext uri="{FF2B5EF4-FFF2-40B4-BE49-F238E27FC236}">
                <a16:creationId xmlns:a16="http://schemas.microsoft.com/office/drawing/2014/main" id="{67EAC40D-270B-4462-8317-A4588418FC9C}"/>
              </a:ext>
            </a:extLst>
          </p:cNvPr>
          <p:cNvSpPr txBox="1">
            <a:spLocks/>
          </p:cNvSpPr>
          <p:nvPr/>
        </p:nvSpPr>
        <p:spPr>
          <a:xfrm>
            <a:off x="379396" y="627300"/>
            <a:ext cx="2965147" cy="879555"/>
          </a:xfrm>
          <a:prstGeom prst="rect">
            <a:avLst/>
          </a:prstGeom>
          <a:solidFill>
            <a:srgbClr val="FFFFFF"/>
          </a:solidFill>
          <a:ln w="25400" cap="sq">
            <a:solidFill>
              <a:srgbClr val="404040"/>
            </a:solidFill>
            <a:miter lim="800000"/>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dirty="0">
                <a:solidFill>
                  <a:schemeClr val="accent5">
                    <a:lumMod val="50000"/>
                  </a:schemeClr>
                </a:solidFill>
                <a:latin typeface="Gadugi" panose="020B0502040204020203" pitchFamily="34" charset="0"/>
                <a:ea typeface="Gadugi" panose="020B0502040204020203" pitchFamily="34" charset="0"/>
              </a:rPr>
              <a:t>Youth group</a:t>
            </a:r>
          </a:p>
        </p:txBody>
      </p:sp>
      <p:sp>
        <p:nvSpPr>
          <p:cNvPr id="9" name="TextBox 8">
            <a:extLst>
              <a:ext uri="{FF2B5EF4-FFF2-40B4-BE49-F238E27FC236}">
                <a16:creationId xmlns:a16="http://schemas.microsoft.com/office/drawing/2014/main" id="{A6B35DCA-CC8F-46A6-82F3-0076C439ED1D}"/>
              </a:ext>
            </a:extLst>
          </p:cNvPr>
          <p:cNvSpPr txBox="1"/>
          <p:nvPr/>
        </p:nvSpPr>
        <p:spPr>
          <a:xfrm>
            <a:off x="296272" y="1921165"/>
            <a:ext cx="2965147" cy="3785652"/>
          </a:xfrm>
          <a:prstGeom prst="rect">
            <a:avLst/>
          </a:prstGeom>
          <a:noFill/>
        </p:spPr>
        <p:txBody>
          <a:bodyPr wrap="square" rtlCol="0">
            <a:spAutoFit/>
          </a:bodyPr>
          <a:lstStyle/>
          <a:p>
            <a:pPr marL="285750" indent="-285750">
              <a:buFont typeface="Arial" panose="020B0604020202020204" pitchFamily="34" charset="0"/>
              <a:buChar char="•"/>
            </a:pPr>
            <a:r>
              <a:rPr lang="en-GB" sz="1600" dirty="0"/>
              <a:t>Youth represent a significant proportion of Bangladesh’s population </a:t>
            </a:r>
          </a:p>
          <a:p>
            <a:pPr marL="285750" indent="-285750">
              <a:buFont typeface="Arial" panose="020B0604020202020204" pitchFamily="34" charset="0"/>
              <a:buChar char="•"/>
            </a:pPr>
            <a:r>
              <a:rPr lang="en-GB" sz="1600" dirty="0"/>
              <a:t>They are the vital building blocks for constructing a transparent and accountable society.</a:t>
            </a:r>
          </a:p>
          <a:p>
            <a:pPr marL="285750" indent="-285750">
              <a:buFont typeface="Arial" panose="020B0604020202020204" pitchFamily="34" charset="0"/>
              <a:buChar char="•"/>
            </a:pPr>
            <a:r>
              <a:rPr lang="en-GB" sz="1600" dirty="0"/>
              <a:t>Participation of youth is crucial for social change, particularly of those pursuing post-secondary education and are set to become the vehicle for climate action in the future and agents of social transformation in the country.</a:t>
            </a:r>
          </a:p>
        </p:txBody>
      </p:sp>
    </p:spTree>
    <p:extLst>
      <p:ext uri="{BB962C8B-B14F-4D97-AF65-F5344CB8AC3E}">
        <p14:creationId xmlns:p14="http://schemas.microsoft.com/office/powerpoint/2010/main" val="32369909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41173" y="320040"/>
            <a:ext cx="8661654"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90722"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E77DF440-EF1A-4FC0-BECE-474071CEBBB2}"/>
              </a:ext>
            </a:extLst>
          </p:cNvPr>
          <p:cNvSpPr>
            <a:spLocks noGrp="1"/>
          </p:cNvSpPr>
          <p:nvPr>
            <p:ph idx="1"/>
          </p:nvPr>
        </p:nvSpPr>
        <p:spPr>
          <a:xfrm>
            <a:off x="3805111" y="2066636"/>
            <a:ext cx="4783327" cy="4930246"/>
          </a:xfrm>
        </p:spPr>
        <p:txBody>
          <a:bodyPr anchor="ctr">
            <a:normAutofit/>
          </a:bodyPr>
          <a:lstStyle/>
          <a:p>
            <a:r>
              <a:rPr lang="en-GB" sz="1600" dirty="0"/>
              <a:t>Desk based review to </a:t>
            </a:r>
            <a:r>
              <a:rPr lang="en-US" sz="1600" dirty="0"/>
              <a:t>develop the conceptual framework for the study</a:t>
            </a:r>
          </a:p>
          <a:p>
            <a:r>
              <a:rPr lang="en-US" sz="1600" dirty="0"/>
              <a:t>Interview with PKSF To develop and refine the methodology</a:t>
            </a:r>
          </a:p>
          <a:p>
            <a:r>
              <a:rPr lang="en-US" sz="1600" dirty="0"/>
              <a:t>Interview with MFIs to assess the portfolio of 10 MFIs in three districts of Bangladesh, which are: Bhola, Patuakhali and Cox’s Bazar </a:t>
            </a:r>
          </a:p>
          <a:p>
            <a:r>
              <a:rPr lang="en-US" sz="1600" dirty="0"/>
              <a:t>In-depth interview with a select number of clients to understand how the role of microfinance in enhancing their lives and livelihood</a:t>
            </a:r>
          </a:p>
          <a:p>
            <a:r>
              <a:rPr lang="en-US" sz="1600" dirty="0"/>
              <a:t>400 household surveys with clients in selected villages of the three districts </a:t>
            </a:r>
          </a:p>
          <a:p>
            <a:r>
              <a:rPr lang="en-US" sz="1600" dirty="0"/>
              <a:t>To identify potential way forward to mobilizing microfinance as a tool for climate change adaptation</a:t>
            </a:r>
          </a:p>
          <a:p>
            <a:endParaRPr lang="en-US" sz="1600" dirty="0"/>
          </a:p>
          <a:p>
            <a:endParaRPr lang="en-US" sz="1600" dirty="0"/>
          </a:p>
          <a:p>
            <a:endParaRPr lang="en-GB" sz="1600" dirty="0"/>
          </a:p>
          <a:p>
            <a:pPr marL="742950" lvl="1" indent="-285750"/>
            <a:endParaRPr lang="en-US" sz="1600" dirty="0"/>
          </a:p>
        </p:txBody>
      </p:sp>
      <p:sp>
        <p:nvSpPr>
          <p:cNvPr id="6" name="Title 1">
            <a:extLst>
              <a:ext uri="{FF2B5EF4-FFF2-40B4-BE49-F238E27FC236}">
                <a16:creationId xmlns:a16="http://schemas.microsoft.com/office/drawing/2014/main" id="{67EAC40D-270B-4462-8317-A4588418FC9C}"/>
              </a:ext>
            </a:extLst>
          </p:cNvPr>
          <p:cNvSpPr txBox="1">
            <a:spLocks/>
          </p:cNvSpPr>
          <p:nvPr/>
        </p:nvSpPr>
        <p:spPr>
          <a:xfrm>
            <a:off x="379396" y="627300"/>
            <a:ext cx="3119278" cy="879555"/>
          </a:xfrm>
          <a:prstGeom prst="rect">
            <a:avLst/>
          </a:prstGeom>
          <a:solidFill>
            <a:srgbClr val="FFFFFF"/>
          </a:solidFill>
          <a:ln w="25400" cap="sq">
            <a:solidFill>
              <a:srgbClr val="404040"/>
            </a:solidFill>
            <a:miter lim="800000"/>
          </a:ln>
        </p:spPr>
        <p:txBody>
          <a:bodyPr vert="horz" lIns="91440" tIns="45720" rIns="91440" bIns="45720" rtlCol="0" anchor="ctr">
            <a:normAutofit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dirty="0">
                <a:solidFill>
                  <a:schemeClr val="accent5">
                    <a:lumMod val="50000"/>
                  </a:schemeClr>
                </a:solidFill>
                <a:latin typeface="Gadugi" panose="020B0502040204020203" pitchFamily="34" charset="0"/>
                <a:ea typeface="Gadugi" panose="020B0502040204020203" pitchFamily="34" charset="0"/>
              </a:rPr>
              <a:t>Alternative financiers</a:t>
            </a:r>
          </a:p>
        </p:txBody>
      </p:sp>
      <p:sp>
        <p:nvSpPr>
          <p:cNvPr id="9" name="TextBox 8">
            <a:extLst>
              <a:ext uri="{FF2B5EF4-FFF2-40B4-BE49-F238E27FC236}">
                <a16:creationId xmlns:a16="http://schemas.microsoft.com/office/drawing/2014/main" id="{A6B35DCA-CC8F-46A6-82F3-0076C439ED1D}"/>
              </a:ext>
            </a:extLst>
          </p:cNvPr>
          <p:cNvSpPr txBox="1"/>
          <p:nvPr/>
        </p:nvSpPr>
        <p:spPr>
          <a:xfrm>
            <a:off x="368381" y="1967345"/>
            <a:ext cx="2965147" cy="3046988"/>
          </a:xfrm>
          <a:prstGeom prst="rect">
            <a:avLst/>
          </a:prstGeom>
          <a:noFill/>
        </p:spPr>
        <p:txBody>
          <a:bodyPr wrap="square" rtlCol="0">
            <a:spAutoFit/>
          </a:bodyPr>
          <a:lstStyle/>
          <a:p>
            <a:pPr marL="285750" indent="-285750">
              <a:buFont typeface="Arial" panose="020B0604020202020204" pitchFamily="34" charset="0"/>
              <a:buChar char="•"/>
            </a:pPr>
            <a:r>
              <a:rPr lang="en-US" sz="1600" dirty="0"/>
              <a:t>Explore alternative finance options that are already existing </a:t>
            </a:r>
          </a:p>
          <a:p>
            <a:pPr marL="285750" indent="-285750">
              <a:buFont typeface="Arial" panose="020B0604020202020204" pitchFamily="34" charset="0"/>
              <a:buChar char="•"/>
            </a:pPr>
            <a:r>
              <a:rPr lang="en-US" sz="1600" dirty="0"/>
              <a:t>Scoping study on microfinance </a:t>
            </a:r>
          </a:p>
          <a:p>
            <a:pPr marL="285750" indent="-285750">
              <a:buFont typeface="Arial" panose="020B0604020202020204" pitchFamily="34" charset="0"/>
              <a:buChar char="•"/>
            </a:pPr>
            <a:r>
              <a:rPr lang="en-US" sz="1600" dirty="0"/>
              <a:t>Due to MFIs’ broad network and delivery infrastructure across the country, they are well positioned to support climate change adaptation at the local level by means of livelihood support. </a:t>
            </a:r>
          </a:p>
        </p:txBody>
      </p:sp>
    </p:spTree>
    <p:extLst>
      <p:ext uri="{BB962C8B-B14F-4D97-AF65-F5344CB8AC3E}">
        <p14:creationId xmlns:p14="http://schemas.microsoft.com/office/powerpoint/2010/main" val="40096327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AE0E951-057A-42ED-ACDC-CA5C6B3BE332}"/>
              </a:ext>
            </a:extLst>
          </p:cNvPr>
          <p:cNvSpPr/>
          <p:nvPr/>
        </p:nvSpPr>
        <p:spPr>
          <a:xfrm>
            <a:off x="0" y="1514764"/>
            <a:ext cx="9144000" cy="5343235"/>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26" name="Graphic 25" descr="Pentagon">
            <a:extLst>
              <a:ext uri="{FF2B5EF4-FFF2-40B4-BE49-F238E27FC236}">
                <a16:creationId xmlns:a16="http://schemas.microsoft.com/office/drawing/2014/main" id="{FA5C8AF8-A630-4780-8A0F-AAD5F1646AE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710030" y="3298211"/>
            <a:ext cx="1699617" cy="1624511"/>
          </a:xfrm>
          <a:prstGeom prst="rect">
            <a:avLst/>
          </a:prstGeom>
        </p:spPr>
      </p:pic>
      <p:sp>
        <p:nvSpPr>
          <p:cNvPr id="11" name="Title 1">
            <a:extLst>
              <a:ext uri="{FF2B5EF4-FFF2-40B4-BE49-F238E27FC236}">
                <a16:creationId xmlns:a16="http://schemas.microsoft.com/office/drawing/2014/main" id="{52AECCA9-8E33-416B-850B-1AEF4668949B}"/>
              </a:ext>
            </a:extLst>
          </p:cNvPr>
          <p:cNvSpPr>
            <a:spLocks noGrp="1"/>
          </p:cNvSpPr>
          <p:nvPr>
            <p:ph type="title"/>
          </p:nvPr>
        </p:nvSpPr>
        <p:spPr>
          <a:xfrm>
            <a:off x="1269457" y="400511"/>
            <a:ext cx="6547981" cy="659666"/>
          </a:xfrm>
          <a:solidFill>
            <a:srgbClr val="FFFFFF"/>
          </a:solidFill>
          <a:ln w="25400" cap="sq">
            <a:solidFill>
              <a:srgbClr val="404040"/>
            </a:solidFill>
            <a:miter lim="800000"/>
          </a:ln>
        </p:spPr>
        <p:txBody>
          <a:bodyPr>
            <a:normAutofit fontScale="90000"/>
          </a:bodyPr>
          <a:lstStyle/>
          <a:p>
            <a:pPr algn="ctr"/>
            <a:r>
              <a:rPr lang="en-US" sz="2400" b="1" dirty="0">
                <a:solidFill>
                  <a:schemeClr val="accent5">
                    <a:lumMod val="50000"/>
                  </a:schemeClr>
                </a:solidFill>
                <a:latin typeface="Gadugi" panose="020B0502040204020203" pitchFamily="34" charset="0"/>
                <a:ea typeface="Gadugi" panose="020B0502040204020203" pitchFamily="34" charset="0"/>
              </a:rPr>
              <a:t>Understanding the Livelihood Assets Pentagon</a:t>
            </a:r>
          </a:p>
        </p:txBody>
      </p:sp>
      <p:sp>
        <p:nvSpPr>
          <p:cNvPr id="12" name="Content Placeholder 2">
            <a:extLst>
              <a:ext uri="{FF2B5EF4-FFF2-40B4-BE49-F238E27FC236}">
                <a16:creationId xmlns:a16="http://schemas.microsoft.com/office/drawing/2014/main" id="{CCB21994-5D8A-46E6-825D-1F6B7AD2D91B}"/>
              </a:ext>
            </a:extLst>
          </p:cNvPr>
          <p:cNvSpPr txBox="1">
            <a:spLocks/>
          </p:cNvSpPr>
          <p:nvPr/>
        </p:nvSpPr>
        <p:spPr>
          <a:xfrm>
            <a:off x="191315" y="1788733"/>
            <a:ext cx="8777194" cy="744851"/>
          </a:xfrm>
          <a:prstGeom prst="rect">
            <a:avLst/>
          </a:prstGeom>
        </p:spPr>
        <p:txBody>
          <a:bodyPr vert="horz" lIns="68580" tIns="34290" rIns="68580" bIns="3429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600" dirty="0"/>
              <a:t>The Livelihood Assets Pentagon model represents five core capital </a:t>
            </a:r>
            <a:r>
              <a:rPr lang="en-US" sz="1600" b="1" dirty="0"/>
              <a:t>assets</a:t>
            </a:r>
            <a:r>
              <a:rPr lang="en-US" sz="1600" dirty="0"/>
              <a:t> upon which rural </a:t>
            </a:r>
            <a:r>
              <a:rPr lang="en-US" sz="1600" b="1" dirty="0"/>
              <a:t>livelihoods </a:t>
            </a:r>
            <a:r>
              <a:rPr lang="en-US" sz="1600" dirty="0"/>
              <a:t>are typically built upon.</a:t>
            </a:r>
          </a:p>
          <a:p>
            <a:pPr marL="0" indent="0" algn="just">
              <a:buNone/>
            </a:pPr>
            <a:endParaRPr lang="en-US" sz="1600" dirty="0"/>
          </a:p>
        </p:txBody>
      </p:sp>
      <p:sp>
        <p:nvSpPr>
          <p:cNvPr id="9" name="TextBox 8">
            <a:extLst>
              <a:ext uri="{FF2B5EF4-FFF2-40B4-BE49-F238E27FC236}">
                <a16:creationId xmlns:a16="http://schemas.microsoft.com/office/drawing/2014/main" id="{A3DE6D59-0BA7-42B5-942C-85D4CE2FC821}"/>
              </a:ext>
            </a:extLst>
          </p:cNvPr>
          <p:cNvSpPr txBox="1"/>
          <p:nvPr/>
        </p:nvSpPr>
        <p:spPr>
          <a:xfrm>
            <a:off x="2715500" y="2239137"/>
            <a:ext cx="4167088" cy="1107996"/>
          </a:xfrm>
          <a:prstGeom prst="rect">
            <a:avLst/>
          </a:prstGeom>
          <a:noFill/>
        </p:spPr>
        <p:txBody>
          <a:bodyPr wrap="square" rtlCol="0">
            <a:spAutoFit/>
          </a:bodyPr>
          <a:lstStyle/>
          <a:p>
            <a:r>
              <a:rPr lang="en-US" sz="1100" b="1" dirty="0">
                <a:solidFill>
                  <a:schemeClr val="accent5">
                    <a:lumMod val="75000"/>
                  </a:schemeClr>
                </a:solidFill>
              </a:rPr>
              <a:t>HUMAN CAPITAL </a:t>
            </a:r>
          </a:p>
          <a:p>
            <a:r>
              <a:rPr lang="en-US" sz="1100" dirty="0"/>
              <a:t>People’s health and ability to work, and the knowledge  and skills they have acquired over generations of experience and observation, constitute their human capital. Education can help to improve people’s capacity to use existing assets better and create new assets and opportunities. </a:t>
            </a:r>
          </a:p>
        </p:txBody>
      </p:sp>
      <p:sp>
        <p:nvSpPr>
          <p:cNvPr id="10" name="TextBox 9">
            <a:extLst>
              <a:ext uri="{FF2B5EF4-FFF2-40B4-BE49-F238E27FC236}">
                <a16:creationId xmlns:a16="http://schemas.microsoft.com/office/drawing/2014/main" id="{8A00CA3C-A313-426A-B2DB-75CC0C4748F4}"/>
              </a:ext>
            </a:extLst>
          </p:cNvPr>
          <p:cNvSpPr txBox="1"/>
          <p:nvPr/>
        </p:nvSpPr>
        <p:spPr>
          <a:xfrm>
            <a:off x="374835" y="3290046"/>
            <a:ext cx="3192263" cy="1615827"/>
          </a:xfrm>
          <a:prstGeom prst="rect">
            <a:avLst/>
          </a:prstGeom>
          <a:noFill/>
        </p:spPr>
        <p:txBody>
          <a:bodyPr wrap="square" rtlCol="0">
            <a:spAutoFit/>
          </a:bodyPr>
          <a:lstStyle/>
          <a:p>
            <a:r>
              <a:rPr lang="en-US" sz="1100" b="1" dirty="0">
                <a:solidFill>
                  <a:schemeClr val="accent5">
                    <a:lumMod val="75000"/>
                  </a:schemeClr>
                </a:solidFill>
              </a:rPr>
              <a:t>SOCIAL CAPITAL </a:t>
            </a:r>
          </a:p>
          <a:p>
            <a:r>
              <a:rPr lang="en-US" sz="1100" dirty="0"/>
              <a:t>Social resources that people draw on to make a living, such as relationships with either more powerful people (vertical connections) or with others like themselves (horizontal connections), or membership of groups or </a:t>
            </a:r>
            <a:r>
              <a:rPr lang="en-US" sz="1100" dirty="0" err="1"/>
              <a:t>organisations</a:t>
            </a:r>
            <a:r>
              <a:rPr lang="en-US" sz="1100" dirty="0"/>
              <a:t>. Generally relationships of trust, reciprocity and exchange that the poor can draw on in times of need, and that lower the costs of working productively together</a:t>
            </a:r>
          </a:p>
        </p:txBody>
      </p:sp>
      <p:sp>
        <p:nvSpPr>
          <p:cNvPr id="16" name="TextBox 15">
            <a:extLst>
              <a:ext uri="{FF2B5EF4-FFF2-40B4-BE49-F238E27FC236}">
                <a16:creationId xmlns:a16="http://schemas.microsoft.com/office/drawing/2014/main" id="{F969E806-FE81-4232-B66B-EF2F14C1D5E4}"/>
              </a:ext>
            </a:extLst>
          </p:cNvPr>
          <p:cNvSpPr txBox="1"/>
          <p:nvPr/>
        </p:nvSpPr>
        <p:spPr>
          <a:xfrm>
            <a:off x="1269457" y="5062761"/>
            <a:ext cx="3506016" cy="1277273"/>
          </a:xfrm>
          <a:prstGeom prst="rect">
            <a:avLst/>
          </a:prstGeom>
          <a:noFill/>
        </p:spPr>
        <p:txBody>
          <a:bodyPr wrap="square" rtlCol="0">
            <a:spAutoFit/>
          </a:bodyPr>
          <a:lstStyle/>
          <a:p>
            <a:r>
              <a:rPr lang="en-US" sz="1100" b="1" dirty="0">
                <a:solidFill>
                  <a:schemeClr val="accent5">
                    <a:lumMod val="75000"/>
                  </a:schemeClr>
                </a:solidFill>
              </a:rPr>
              <a:t>PHYSICAL CAPITAL </a:t>
            </a:r>
          </a:p>
          <a:p>
            <a:r>
              <a:rPr lang="en-US" sz="1100" dirty="0"/>
              <a:t>Physical capital may include tools and equipment, as well as infrastructure such as- roads, ports and landing places, market facilities. Access to these, as well as other forms of infrastructure, such as- water supply or health care facilities will influence people’s ability to earn an adequate livelihood. </a:t>
            </a:r>
          </a:p>
        </p:txBody>
      </p:sp>
      <p:sp>
        <p:nvSpPr>
          <p:cNvPr id="17" name="TextBox 16">
            <a:extLst>
              <a:ext uri="{FF2B5EF4-FFF2-40B4-BE49-F238E27FC236}">
                <a16:creationId xmlns:a16="http://schemas.microsoft.com/office/drawing/2014/main" id="{40D9B149-F222-4781-94F6-255E8E4C85E8}"/>
              </a:ext>
            </a:extLst>
          </p:cNvPr>
          <p:cNvSpPr txBox="1"/>
          <p:nvPr/>
        </p:nvSpPr>
        <p:spPr>
          <a:xfrm>
            <a:off x="4942447" y="5058332"/>
            <a:ext cx="3577109" cy="1277273"/>
          </a:xfrm>
          <a:prstGeom prst="rect">
            <a:avLst/>
          </a:prstGeom>
          <a:noFill/>
        </p:spPr>
        <p:txBody>
          <a:bodyPr wrap="square" rtlCol="0">
            <a:spAutoFit/>
          </a:bodyPr>
          <a:lstStyle/>
          <a:p>
            <a:r>
              <a:rPr lang="en-US" sz="1100" b="1" dirty="0">
                <a:solidFill>
                  <a:schemeClr val="accent5">
                    <a:lumMod val="75000"/>
                  </a:schemeClr>
                </a:solidFill>
              </a:rPr>
              <a:t>FINANCIAL CAPITAL</a:t>
            </a:r>
            <a:r>
              <a:rPr lang="en-US" sz="1100" b="1" dirty="0"/>
              <a:t> </a:t>
            </a:r>
          </a:p>
          <a:p>
            <a:r>
              <a:rPr lang="en-US" sz="1100" dirty="0"/>
              <a:t>The financial capital available to rural households may come from the conversion of their production into cash in order to cover periods when production is less or to invest on other activities. They may make use of formal and informal credit to supplement their own financial resources. </a:t>
            </a:r>
          </a:p>
        </p:txBody>
      </p:sp>
      <p:sp>
        <p:nvSpPr>
          <p:cNvPr id="18" name="TextBox 17">
            <a:extLst>
              <a:ext uri="{FF2B5EF4-FFF2-40B4-BE49-F238E27FC236}">
                <a16:creationId xmlns:a16="http://schemas.microsoft.com/office/drawing/2014/main" id="{9537F5FD-E663-4016-9D72-97AA9080F23F}"/>
              </a:ext>
            </a:extLst>
          </p:cNvPr>
          <p:cNvSpPr txBox="1"/>
          <p:nvPr/>
        </p:nvSpPr>
        <p:spPr>
          <a:xfrm>
            <a:off x="5710575" y="3295120"/>
            <a:ext cx="3192539" cy="1615827"/>
          </a:xfrm>
          <a:prstGeom prst="rect">
            <a:avLst/>
          </a:prstGeom>
          <a:noFill/>
        </p:spPr>
        <p:txBody>
          <a:bodyPr wrap="square" rtlCol="0">
            <a:spAutoFit/>
          </a:bodyPr>
          <a:lstStyle/>
          <a:p>
            <a:r>
              <a:rPr lang="en-US" sz="1100" b="1" dirty="0">
                <a:solidFill>
                  <a:schemeClr val="accent5">
                    <a:lumMod val="75000"/>
                  </a:schemeClr>
                </a:solidFill>
              </a:rPr>
              <a:t>NATURAL  CAPITAL </a:t>
            </a:r>
          </a:p>
          <a:p>
            <a:r>
              <a:rPr lang="en-US" sz="1100" dirty="0"/>
              <a:t>Refers to natural capital including assets, such as- land, water, forest resources and livestock which are vital for the production of food and income. The ways in which people have to access to these resources- ownership, rental, common pool etc.- need to be considered as well as the condition of the resources themselves, their productivity, and how they may be changing over time. </a:t>
            </a:r>
          </a:p>
        </p:txBody>
      </p:sp>
      <p:grpSp>
        <p:nvGrpSpPr>
          <p:cNvPr id="41" name="Group 40">
            <a:extLst>
              <a:ext uri="{FF2B5EF4-FFF2-40B4-BE49-F238E27FC236}">
                <a16:creationId xmlns:a16="http://schemas.microsoft.com/office/drawing/2014/main" id="{42C97AA1-1BB5-412F-B706-4A076046BBB5}"/>
              </a:ext>
            </a:extLst>
          </p:cNvPr>
          <p:cNvGrpSpPr/>
          <p:nvPr/>
        </p:nvGrpSpPr>
        <p:grpSpPr>
          <a:xfrm>
            <a:off x="3527542" y="3226578"/>
            <a:ext cx="2064594" cy="1624511"/>
            <a:chOff x="4755435" y="3144113"/>
            <a:chExt cx="2752792" cy="2166015"/>
          </a:xfrm>
        </p:grpSpPr>
        <p:cxnSp>
          <p:nvCxnSpPr>
            <p:cNvPr id="25" name="Straight Connector 24">
              <a:extLst>
                <a:ext uri="{FF2B5EF4-FFF2-40B4-BE49-F238E27FC236}">
                  <a16:creationId xmlns:a16="http://schemas.microsoft.com/office/drawing/2014/main" id="{8BFFA6DB-EC7F-4337-BD22-CFE5A11D2EC9}"/>
                </a:ext>
              </a:extLst>
            </p:cNvPr>
            <p:cNvCxnSpPr>
              <a:cxnSpLocks/>
              <a:stCxn id="20" idx="5"/>
            </p:cNvCxnSpPr>
            <p:nvPr/>
          </p:nvCxnSpPr>
          <p:spPr>
            <a:xfrm flipH="1">
              <a:off x="6641975" y="3971455"/>
              <a:ext cx="866249" cy="188028"/>
            </a:xfrm>
            <a:prstGeom prst="line">
              <a:avLst/>
            </a:prstGeom>
          </p:spPr>
          <p:style>
            <a:lnRef idx="1">
              <a:schemeClr val="dk1"/>
            </a:lnRef>
            <a:fillRef idx="0">
              <a:schemeClr val="dk1"/>
            </a:fillRef>
            <a:effectRef idx="0">
              <a:schemeClr val="dk1"/>
            </a:effectRef>
            <a:fontRef idx="minor">
              <a:schemeClr val="tx1"/>
            </a:fontRef>
          </p:style>
        </p:cxnSp>
        <p:cxnSp>
          <p:nvCxnSpPr>
            <p:cNvPr id="21" name="Straight Connector 20">
              <a:extLst>
                <a:ext uri="{FF2B5EF4-FFF2-40B4-BE49-F238E27FC236}">
                  <a16:creationId xmlns:a16="http://schemas.microsoft.com/office/drawing/2014/main" id="{DD40A0E8-0D4A-438B-93E3-6905FE15582A}"/>
                </a:ext>
              </a:extLst>
            </p:cNvPr>
            <p:cNvCxnSpPr>
              <a:cxnSpLocks/>
            </p:cNvCxnSpPr>
            <p:nvPr/>
          </p:nvCxnSpPr>
          <p:spPr>
            <a:xfrm>
              <a:off x="6131831" y="3174827"/>
              <a:ext cx="0" cy="788593"/>
            </a:xfrm>
            <a:prstGeom prst="line">
              <a:avLst/>
            </a:prstGeom>
          </p:spPr>
          <p:style>
            <a:lnRef idx="1">
              <a:schemeClr val="dk1"/>
            </a:lnRef>
            <a:fillRef idx="0">
              <a:schemeClr val="dk1"/>
            </a:fillRef>
            <a:effectRef idx="0">
              <a:schemeClr val="dk1"/>
            </a:effectRef>
            <a:fontRef idx="minor">
              <a:schemeClr val="tx1"/>
            </a:fontRef>
          </p:style>
        </p:cxnSp>
        <p:cxnSp>
          <p:nvCxnSpPr>
            <p:cNvPr id="22" name="Straight Connector 21">
              <a:extLst>
                <a:ext uri="{FF2B5EF4-FFF2-40B4-BE49-F238E27FC236}">
                  <a16:creationId xmlns:a16="http://schemas.microsoft.com/office/drawing/2014/main" id="{CDB47F0F-2404-46A7-8619-12F7A2C0A3B4}"/>
                </a:ext>
              </a:extLst>
            </p:cNvPr>
            <p:cNvCxnSpPr>
              <a:cxnSpLocks/>
              <a:stCxn id="20" idx="1"/>
            </p:cNvCxnSpPr>
            <p:nvPr/>
          </p:nvCxnSpPr>
          <p:spPr>
            <a:xfrm>
              <a:off x="4755438" y="3971455"/>
              <a:ext cx="940543" cy="175256"/>
            </a:xfrm>
            <a:prstGeom prst="line">
              <a:avLst/>
            </a:prstGeom>
          </p:spPr>
          <p:style>
            <a:lnRef idx="1">
              <a:schemeClr val="dk1"/>
            </a:lnRef>
            <a:fillRef idx="0">
              <a:schemeClr val="dk1"/>
            </a:fillRef>
            <a:effectRef idx="0">
              <a:schemeClr val="dk1"/>
            </a:effectRef>
            <a:fontRef idx="minor">
              <a:schemeClr val="tx1"/>
            </a:fontRef>
          </p:style>
        </p:cxnSp>
        <p:cxnSp>
          <p:nvCxnSpPr>
            <p:cNvPr id="23" name="Straight Connector 22">
              <a:extLst>
                <a:ext uri="{FF2B5EF4-FFF2-40B4-BE49-F238E27FC236}">
                  <a16:creationId xmlns:a16="http://schemas.microsoft.com/office/drawing/2014/main" id="{AA2F2B6D-9A1B-40B9-A9D4-228BD58ADBF1}"/>
                </a:ext>
              </a:extLst>
            </p:cNvPr>
            <p:cNvCxnSpPr>
              <a:cxnSpLocks/>
              <a:endCxn id="20" idx="2"/>
            </p:cNvCxnSpPr>
            <p:nvPr/>
          </p:nvCxnSpPr>
          <p:spPr>
            <a:xfrm flipH="1">
              <a:off x="5281173" y="4731822"/>
              <a:ext cx="522814" cy="578300"/>
            </a:xfrm>
            <a:prstGeom prst="line">
              <a:avLst/>
            </a:prstGeom>
          </p:spPr>
          <p:style>
            <a:lnRef idx="1">
              <a:schemeClr val="dk1"/>
            </a:lnRef>
            <a:fillRef idx="0">
              <a:schemeClr val="dk1"/>
            </a:fillRef>
            <a:effectRef idx="0">
              <a:schemeClr val="dk1"/>
            </a:effectRef>
            <a:fontRef idx="minor">
              <a:schemeClr val="tx1"/>
            </a:fontRef>
          </p:style>
        </p:cxnSp>
        <p:cxnSp>
          <p:nvCxnSpPr>
            <p:cNvPr id="24" name="Straight Connector 23">
              <a:extLst>
                <a:ext uri="{FF2B5EF4-FFF2-40B4-BE49-F238E27FC236}">
                  <a16:creationId xmlns:a16="http://schemas.microsoft.com/office/drawing/2014/main" id="{9E67F8BF-42A2-47C7-A7D1-08D637ED085F}"/>
                </a:ext>
              </a:extLst>
            </p:cNvPr>
            <p:cNvCxnSpPr>
              <a:cxnSpLocks/>
              <a:endCxn id="20" idx="4"/>
            </p:cNvCxnSpPr>
            <p:nvPr/>
          </p:nvCxnSpPr>
          <p:spPr>
            <a:xfrm>
              <a:off x="6424111" y="4731822"/>
              <a:ext cx="558378" cy="578300"/>
            </a:xfrm>
            <a:prstGeom prst="line">
              <a:avLst/>
            </a:prstGeom>
          </p:spPr>
          <p:style>
            <a:lnRef idx="1">
              <a:schemeClr val="dk1"/>
            </a:lnRef>
            <a:fillRef idx="0">
              <a:schemeClr val="dk1"/>
            </a:fillRef>
            <a:effectRef idx="0">
              <a:schemeClr val="dk1"/>
            </a:effectRef>
            <a:fontRef idx="minor">
              <a:schemeClr val="tx1"/>
            </a:fontRef>
          </p:style>
        </p:cxnSp>
        <p:sp>
          <p:nvSpPr>
            <p:cNvPr id="20" name="Pentagon 19">
              <a:extLst>
                <a:ext uri="{FF2B5EF4-FFF2-40B4-BE49-F238E27FC236}">
                  <a16:creationId xmlns:a16="http://schemas.microsoft.com/office/drawing/2014/main" id="{5FF5B4FA-C083-4B53-A880-65EE6BCB6812}"/>
                </a:ext>
              </a:extLst>
            </p:cNvPr>
            <p:cNvSpPr/>
            <p:nvPr/>
          </p:nvSpPr>
          <p:spPr>
            <a:xfrm>
              <a:off x="4755435" y="3144113"/>
              <a:ext cx="2752792" cy="2166015"/>
            </a:xfrm>
            <a:prstGeom prst="pentagon">
              <a:avLst/>
            </a:pr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grpSp>
      <p:sp>
        <p:nvSpPr>
          <p:cNvPr id="42" name="TextBox 41">
            <a:extLst>
              <a:ext uri="{FF2B5EF4-FFF2-40B4-BE49-F238E27FC236}">
                <a16:creationId xmlns:a16="http://schemas.microsoft.com/office/drawing/2014/main" id="{7824CB16-C11D-4BB1-90A9-5A525B55C907}"/>
              </a:ext>
            </a:extLst>
          </p:cNvPr>
          <p:cNvSpPr txBox="1"/>
          <p:nvPr/>
        </p:nvSpPr>
        <p:spPr>
          <a:xfrm>
            <a:off x="4241839" y="3971853"/>
            <a:ext cx="705407" cy="369332"/>
          </a:xfrm>
          <a:prstGeom prst="rect">
            <a:avLst/>
          </a:prstGeom>
          <a:noFill/>
        </p:spPr>
        <p:txBody>
          <a:bodyPr wrap="square" rtlCol="0">
            <a:spAutoFit/>
          </a:bodyPr>
          <a:lstStyle/>
          <a:p>
            <a:pPr algn="ctr"/>
            <a:r>
              <a:rPr lang="en-US" sz="900" b="1" dirty="0"/>
              <a:t>Livelihood Pentagon</a:t>
            </a:r>
          </a:p>
        </p:txBody>
      </p:sp>
    </p:spTree>
    <p:extLst>
      <p:ext uri="{BB962C8B-B14F-4D97-AF65-F5344CB8AC3E}">
        <p14:creationId xmlns:p14="http://schemas.microsoft.com/office/powerpoint/2010/main" val="3523642371"/>
      </p:ext>
    </p:extLst>
  </p:cSld>
  <p:clrMapOvr>
    <a:masterClrMapping/>
  </p:clrMapOvr>
</p:sld>
</file>

<file path=ppt/theme/theme1.xml><?xml version="1.0" encoding="utf-8"?>
<a:theme xmlns:a="http://schemas.openxmlformats.org/drawingml/2006/main" name="Office Theme">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93</TotalTime>
  <Words>1730</Words>
  <Application>Microsoft Macintosh PowerPoint</Application>
  <PresentationFormat>Affichage à l'écran (4:3)</PresentationFormat>
  <Paragraphs>122</Paragraphs>
  <Slides>12</Slides>
  <Notes>3</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12</vt:i4>
      </vt:variant>
    </vt:vector>
  </HeadingPairs>
  <TitlesOfParts>
    <vt:vector size="17" baseType="lpstr">
      <vt:lpstr>Arial</vt:lpstr>
      <vt:lpstr>Calibri</vt:lpstr>
      <vt:lpstr>Calibri Light</vt:lpstr>
      <vt:lpstr>Gadugi</vt:lpstr>
      <vt:lpstr>Office Theme</vt:lpstr>
      <vt:lpstr>Présentation PowerPoint</vt:lpstr>
      <vt:lpstr>Présentation PowerPoint</vt:lpstr>
      <vt:lpstr>Background of the CFTM project</vt:lpstr>
      <vt:lpstr>Four different group of actors</vt:lpstr>
      <vt:lpstr>Présentation PowerPoint</vt:lpstr>
      <vt:lpstr>Présentation PowerPoint</vt:lpstr>
      <vt:lpstr>Présentation PowerPoint</vt:lpstr>
      <vt:lpstr>Présentation PowerPoint</vt:lpstr>
      <vt:lpstr>Understanding the Livelihood Assets Pentagon</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saqib huq</dc:creator>
  <cp:lastModifiedBy>WEIKMANS  Romain</cp:lastModifiedBy>
  <cp:revision>34</cp:revision>
  <dcterms:created xsi:type="dcterms:W3CDTF">2019-12-12T02:56:11Z</dcterms:created>
  <dcterms:modified xsi:type="dcterms:W3CDTF">2019-12-12T08:36:36Z</dcterms:modified>
</cp:coreProperties>
</file>