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snapToGrid="0">
      <p:cViewPr varScale="1">
        <p:scale>
          <a:sx n="75" d="100"/>
          <a:sy n="75" d="100"/>
        </p:scale>
        <p:origin x="-15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982090D-6903-463C-BAE1-28F9618217F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B4322E8-2A85-44DC-BFC3-4AE1368157B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7CDEA4-E43F-48DB-9620-3CBF0796793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1986DCF-C3A2-48D3-B2FC-C2181BB25F6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5C2D1C-9653-4A54-8AEE-9658B15B5FC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66BB7DF-3092-412E-9906-48E10622A3D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2D8B724-0DF1-4C06-B182-7A53452A8A2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B8F50BB-E46B-4EFD-92CA-03F06AAFB45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863E751-441A-427E-B2BE-B193EA7B6A2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12A2927-6E9E-47EE-99B7-2CE9DA521DC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039E0E4-666F-45AE-B3CD-CFA5589145D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2CAC806-FF5F-40DD-A25E-066E07A5379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ChangeArrowheads="1"/>
          </p:cNvSpPr>
          <p:nvPr/>
        </p:nvSpPr>
        <p:spPr bwMode="auto">
          <a:xfrm>
            <a:off x="3586630" y="1371600"/>
            <a:ext cx="5112870" cy="5283200"/>
          </a:xfrm>
          <a:prstGeom prst="rect">
            <a:avLst/>
          </a:prstGeom>
          <a:noFill/>
          <a:ln w="9525">
            <a:noFill/>
            <a:miter lim="800000"/>
            <a:headEnd/>
            <a:tailEnd/>
          </a:ln>
        </p:spPr>
        <p:txBody>
          <a:bodyPr/>
          <a:lstStyle/>
          <a:p>
            <a:pPr algn="r"/>
            <a:r>
              <a:rPr lang="en-US" sz="1600" b="1" dirty="0" smtClean="0"/>
              <a:t>Introduction</a:t>
            </a:r>
          </a:p>
          <a:p>
            <a:pPr algn="r"/>
            <a:r>
              <a:rPr lang="en-US" sz="1600" dirty="0" smtClean="0"/>
              <a:t> </a:t>
            </a:r>
            <a:r>
              <a:rPr lang="en-US" sz="1600" dirty="0" smtClean="0">
                <a:solidFill>
                  <a:schemeClr val="bg2"/>
                </a:solidFill>
              </a:rPr>
              <a:t>Niklas Höhne, Ecofys</a:t>
            </a:r>
            <a:r>
              <a:rPr lang="en-US" sz="1600" dirty="0" smtClean="0"/>
              <a:t> </a:t>
            </a:r>
            <a:endParaRPr lang="en-US" sz="1600" dirty="0" smtClean="0">
              <a:solidFill>
                <a:schemeClr val="bg2"/>
              </a:solidFill>
            </a:endParaRPr>
          </a:p>
          <a:p>
            <a:pPr algn="r"/>
            <a:endParaRPr lang="en-US" sz="1600" dirty="0" smtClean="0"/>
          </a:p>
          <a:p>
            <a:pPr algn="r"/>
            <a:r>
              <a:rPr lang="en-US" sz="1600" b="1" dirty="0" smtClean="0"/>
              <a:t>Launch of the NAMA Status Report  - 2012 Update</a:t>
            </a:r>
          </a:p>
          <a:p>
            <a:pPr algn="r"/>
            <a:r>
              <a:rPr lang="en-US" sz="1600" dirty="0" smtClean="0">
                <a:solidFill>
                  <a:schemeClr val="bg2"/>
                </a:solidFill>
              </a:rPr>
              <a:t>Donovan Escalante, Ecofys</a:t>
            </a:r>
          </a:p>
          <a:p>
            <a:pPr algn="r"/>
            <a:r>
              <a:rPr lang="en-US" sz="1600" dirty="0"/>
              <a:t/>
            </a:r>
            <a:br>
              <a:rPr lang="en-US" sz="1600" dirty="0"/>
            </a:br>
            <a:r>
              <a:rPr lang="en-US" sz="1600" b="1" dirty="0" smtClean="0"/>
              <a:t>Issues and ways forward in NAMA development</a:t>
            </a:r>
          </a:p>
          <a:p>
            <a:pPr algn="r"/>
            <a:r>
              <a:rPr lang="en-US" sz="1600" dirty="0" smtClean="0">
                <a:solidFill>
                  <a:schemeClr val="bg2"/>
                </a:solidFill>
              </a:rPr>
              <a:t>Xander van Tilburg, ECN</a:t>
            </a:r>
          </a:p>
          <a:p>
            <a:pPr algn="r"/>
            <a:endParaRPr lang="de-DE" sz="1600" dirty="0" smtClean="0">
              <a:solidFill>
                <a:schemeClr val="bg2"/>
              </a:solidFill>
            </a:endParaRPr>
          </a:p>
          <a:p>
            <a:pPr algn="r"/>
            <a:r>
              <a:rPr lang="en-US" sz="1600" b="1" dirty="0" smtClean="0"/>
              <a:t>Lessons learned from the MAIN initiative</a:t>
            </a:r>
          </a:p>
          <a:p>
            <a:pPr algn="r"/>
            <a:r>
              <a:rPr lang="en-US" sz="1600" dirty="0" smtClean="0">
                <a:solidFill>
                  <a:schemeClr val="bg2"/>
                </a:solidFill>
              </a:rPr>
              <a:t>Michael Comstock, CCAP</a:t>
            </a:r>
          </a:p>
          <a:p>
            <a:pPr algn="r"/>
            <a:endParaRPr lang="en-US" sz="1600" dirty="0" smtClean="0">
              <a:solidFill>
                <a:schemeClr val="bg2"/>
              </a:solidFill>
            </a:endParaRPr>
          </a:p>
          <a:p>
            <a:pPr algn="r"/>
            <a:r>
              <a:rPr lang="de-DE" sz="1600" b="1" dirty="0" err="1" smtClean="0"/>
              <a:t>Insights</a:t>
            </a:r>
            <a:r>
              <a:rPr lang="de-DE" sz="1600" b="1" dirty="0" smtClean="0"/>
              <a:t> on NAMA </a:t>
            </a:r>
            <a:r>
              <a:rPr lang="de-DE" sz="1600" b="1" dirty="0" err="1" smtClean="0"/>
              <a:t>development</a:t>
            </a:r>
            <a:r>
              <a:rPr lang="de-DE" sz="1600" b="1" dirty="0" smtClean="0"/>
              <a:t> </a:t>
            </a:r>
            <a:r>
              <a:rPr lang="de-DE" sz="1600" b="1" dirty="0" err="1" smtClean="0"/>
              <a:t>from</a:t>
            </a:r>
            <a:r>
              <a:rPr lang="de-DE" sz="1600" b="1" dirty="0" smtClean="0"/>
              <a:t> MAPS</a:t>
            </a:r>
            <a:endParaRPr lang="en-US" sz="1600" b="1" dirty="0" smtClean="0"/>
          </a:p>
          <a:p>
            <a:pPr algn="r"/>
            <a:r>
              <a:rPr lang="en-GB" sz="1600" dirty="0" smtClean="0">
                <a:solidFill>
                  <a:schemeClr val="bg2"/>
                </a:solidFill>
              </a:rPr>
              <a:t>Marta Torres Gunfaus, MAPS</a:t>
            </a:r>
          </a:p>
          <a:p>
            <a:pPr algn="r"/>
            <a:endParaRPr lang="en-GB" sz="1600" dirty="0" smtClean="0">
              <a:solidFill>
                <a:schemeClr val="bg2"/>
              </a:solidFill>
            </a:endParaRPr>
          </a:p>
          <a:p>
            <a:pPr algn="r"/>
            <a:r>
              <a:rPr lang="en-GB" sz="1600" b="1" dirty="0" smtClean="0"/>
              <a:t>Lessons learned from MAPS</a:t>
            </a:r>
          </a:p>
          <a:p>
            <a:pPr algn="r"/>
            <a:r>
              <a:rPr lang="en-GB" sz="1600" dirty="0" err="1" smtClean="0">
                <a:solidFill>
                  <a:schemeClr val="bg2"/>
                </a:solidFill>
              </a:rPr>
              <a:t>Harald</a:t>
            </a:r>
            <a:r>
              <a:rPr lang="en-GB" sz="1600" dirty="0" smtClean="0">
                <a:solidFill>
                  <a:schemeClr val="bg2"/>
                </a:solidFill>
              </a:rPr>
              <a:t> Winkler </a:t>
            </a:r>
          </a:p>
          <a:p>
            <a:pPr algn="r"/>
            <a:endParaRPr lang="de-DE" sz="1600" dirty="0" smtClean="0"/>
          </a:p>
          <a:p>
            <a:pPr algn="r"/>
            <a:r>
              <a:rPr lang="de-DE" sz="1600" b="1" dirty="0" err="1" smtClean="0"/>
              <a:t>Opportunities</a:t>
            </a:r>
            <a:r>
              <a:rPr lang="de-DE" sz="1600" b="1" dirty="0" smtClean="0"/>
              <a:t> </a:t>
            </a:r>
            <a:r>
              <a:rPr lang="de-DE" sz="1600" b="1" dirty="0" err="1" smtClean="0"/>
              <a:t>and</a:t>
            </a:r>
            <a:r>
              <a:rPr lang="de-DE" sz="1600" b="1" dirty="0" smtClean="0"/>
              <a:t> </a:t>
            </a:r>
            <a:r>
              <a:rPr lang="de-DE" sz="1600" b="1" dirty="0" err="1" smtClean="0"/>
              <a:t>challenges</a:t>
            </a:r>
            <a:r>
              <a:rPr lang="de-DE" sz="1600" b="1" dirty="0" smtClean="0"/>
              <a:t>: NAMAs  in Peru</a:t>
            </a:r>
          </a:p>
          <a:p>
            <a:pPr algn="r"/>
            <a:r>
              <a:rPr lang="de-DE" sz="1600" dirty="0" smtClean="0">
                <a:solidFill>
                  <a:schemeClr val="bg2"/>
                </a:solidFill>
              </a:rPr>
              <a:t>Tania Zamora Ramos, Peru</a:t>
            </a:r>
          </a:p>
          <a:p>
            <a:pPr algn="r"/>
            <a:endParaRPr lang="de-DE" sz="1600" dirty="0" smtClean="0"/>
          </a:p>
          <a:p>
            <a:pPr algn="r"/>
            <a:endParaRPr lang="en-GB" sz="1600" dirty="0" smtClean="0">
              <a:solidFill>
                <a:schemeClr val="bg2"/>
              </a:solidFill>
            </a:endParaRPr>
          </a:p>
          <a:p>
            <a:pPr algn="r"/>
            <a:endParaRPr lang="en-GB" sz="1600" dirty="0" smtClean="0">
              <a:solidFill>
                <a:schemeClr val="bg2"/>
              </a:solidFill>
            </a:endParaRPr>
          </a:p>
          <a:p>
            <a:pPr algn="r"/>
            <a:endParaRPr lang="en-US" sz="1600" dirty="0" smtClean="0"/>
          </a:p>
          <a:p>
            <a:pPr algn="r"/>
            <a:endParaRPr lang="en-US" sz="1600" dirty="0">
              <a:solidFill>
                <a:schemeClr val="bg2"/>
              </a:solidFill>
            </a:endParaRPr>
          </a:p>
          <a:p>
            <a:pPr algn="r"/>
            <a:endParaRPr lang="en-US" sz="1600" dirty="0" smtClean="0"/>
          </a:p>
        </p:txBody>
      </p:sp>
      <p:pic>
        <p:nvPicPr>
          <p:cNvPr id="13314" name="Picture 6" descr="title"/>
          <p:cNvPicPr>
            <a:picLocks noChangeAspect="1" noChangeArrowheads="1"/>
          </p:cNvPicPr>
          <p:nvPr/>
        </p:nvPicPr>
        <p:blipFill>
          <a:blip r:embed="rId2" cstate="print"/>
          <a:srcRect/>
          <a:stretch>
            <a:fillRect/>
          </a:stretch>
        </p:blipFill>
        <p:spPr bwMode="auto">
          <a:xfrm>
            <a:off x="433949" y="3677683"/>
            <a:ext cx="3286404" cy="762000"/>
          </a:xfrm>
          <a:prstGeom prst="rect">
            <a:avLst/>
          </a:prstGeom>
          <a:noFill/>
          <a:ln w="9525">
            <a:noFill/>
            <a:miter lim="800000"/>
            <a:headEnd/>
            <a:tailEnd/>
          </a:ln>
        </p:spPr>
      </p:pic>
      <p:sp>
        <p:nvSpPr>
          <p:cNvPr id="13315" name="Rectangle 9"/>
          <p:cNvSpPr>
            <a:spLocks noChangeArrowheads="1"/>
          </p:cNvSpPr>
          <p:nvPr/>
        </p:nvSpPr>
        <p:spPr bwMode="auto">
          <a:xfrm>
            <a:off x="433949" y="1246188"/>
            <a:ext cx="3268475" cy="2424859"/>
          </a:xfrm>
          <a:prstGeom prst="rect">
            <a:avLst/>
          </a:prstGeom>
          <a:solidFill>
            <a:srgbClr val="DDDDDD"/>
          </a:solidFill>
          <a:ln w="9525">
            <a:noFill/>
            <a:miter lim="800000"/>
            <a:headEnd/>
            <a:tailEnd/>
          </a:ln>
        </p:spPr>
        <p:txBody>
          <a:bodyPr/>
          <a:lstStyle/>
          <a:p>
            <a:endParaRPr lang="en-US" sz="1200" dirty="0" smtClean="0"/>
          </a:p>
          <a:p>
            <a:pPr algn="ctr"/>
            <a:r>
              <a:rPr lang="en-US" sz="1200" dirty="0" smtClean="0"/>
              <a:t>NAMA development activities have picked up significantly in number in the months before COP17 in Durban and throughout early 2012. This shows increasing awareness and interest in the NAMA mechanism worldwide. However, so far, very few NAMAs have reached a stage of implementation. During this side event, NAMA developers and supporters will present the latest on NAMA development, including existing issues and potential ways forward.</a:t>
            </a:r>
            <a:endParaRPr lang="en-US" sz="1200" i="1" dirty="0"/>
          </a:p>
        </p:txBody>
      </p:sp>
      <p:sp>
        <p:nvSpPr>
          <p:cNvPr id="13316" name="Rectangle 11"/>
          <p:cNvSpPr>
            <a:spLocks noChangeArrowheads="1"/>
          </p:cNvSpPr>
          <p:nvPr/>
        </p:nvSpPr>
        <p:spPr bwMode="auto">
          <a:xfrm>
            <a:off x="173346" y="364617"/>
            <a:ext cx="7447873" cy="400110"/>
          </a:xfrm>
          <a:prstGeom prst="rect">
            <a:avLst/>
          </a:prstGeom>
          <a:noFill/>
          <a:ln w="9525">
            <a:noFill/>
            <a:miter lim="800000"/>
            <a:headEnd/>
            <a:tailEnd/>
          </a:ln>
        </p:spPr>
        <p:txBody>
          <a:bodyPr wrap="none">
            <a:spAutoFit/>
          </a:bodyPr>
          <a:lstStyle/>
          <a:p>
            <a:r>
              <a:rPr lang="en-US" sz="2000" b="1" dirty="0" smtClean="0"/>
              <a:t>Status of development of internationally supported NAMAs </a:t>
            </a:r>
            <a:endParaRPr lang="en-US" sz="2000" dirty="0"/>
          </a:p>
        </p:txBody>
      </p:sp>
      <p:sp>
        <p:nvSpPr>
          <p:cNvPr id="13318" name="Text Box 6"/>
          <p:cNvSpPr txBox="1">
            <a:spLocks noChangeArrowheads="1"/>
          </p:cNvSpPr>
          <p:nvPr/>
        </p:nvSpPr>
        <p:spPr bwMode="auto">
          <a:xfrm>
            <a:off x="734733" y="4463495"/>
            <a:ext cx="2343150" cy="366713"/>
          </a:xfrm>
          <a:prstGeom prst="rect">
            <a:avLst/>
          </a:prstGeom>
          <a:noFill/>
          <a:ln w="9525">
            <a:noFill/>
            <a:miter lim="800000"/>
            <a:headEnd/>
            <a:tailEnd/>
          </a:ln>
          <a:effectLst/>
        </p:spPr>
        <p:txBody>
          <a:bodyPr wrap="none">
            <a:spAutoFit/>
          </a:bodyPr>
          <a:lstStyle/>
          <a:p>
            <a:r>
              <a:rPr lang="en-GB"/>
              <a:t>climatepolicy.net e.V.</a:t>
            </a:r>
          </a:p>
        </p:txBody>
      </p:sp>
      <p:sp>
        <p:nvSpPr>
          <p:cNvPr id="13319" name="Rectangle 11"/>
          <p:cNvSpPr>
            <a:spLocks noChangeArrowheads="1"/>
          </p:cNvSpPr>
          <p:nvPr/>
        </p:nvSpPr>
        <p:spPr bwMode="auto">
          <a:xfrm>
            <a:off x="417793" y="5505671"/>
            <a:ext cx="4135438" cy="923330"/>
          </a:xfrm>
          <a:prstGeom prst="rect">
            <a:avLst/>
          </a:prstGeom>
          <a:noFill/>
          <a:ln w="9525">
            <a:noFill/>
            <a:miter lim="800000"/>
            <a:headEnd/>
            <a:tailEnd/>
          </a:ln>
        </p:spPr>
        <p:txBody>
          <a:bodyPr>
            <a:spAutoFit/>
          </a:bodyPr>
          <a:lstStyle/>
          <a:p>
            <a:r>
              <a:rPr lang="en-US" b="1" dirty="0" smtClean="0"/>
              <a:t>Saturday,  19 May</a:t>
            </a:r>
            <a:endParaRPr lang="en-US" b="1" dirty="0"/>
          </a:p>
          <a:p>
            <a:r>
              <a:rPr lang="en-US" b="1" dirty="0" smtClean="0"/>
              <a:t>18:15 - 19:45</a:t>
            </a:r>
            <a:br>
              <a:rPr lang="en-US" b="1" dirty="0" smtClean="0"/>
            </a:br>
            <a:r>
              <a:rPr lang="en-US" b="1" dirty="0" smtClean="0"/>
              <a:t>Room METRO</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4362</TotalTime>
  <Words>109</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Econcern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Niklas Höhne</dc:creator>
  <cp:lastModifiedBy>ghl</cp:lastModifiedBy>
  <cp:revision>191</cp:revision>
  <dcterms:created xsi:type="dcterms:W3CDTF">2008-12-06T13:26:11Z</dcterms:created>
  <dcterms:modified xsi:type="dcterms:W3CDTF">2012-05-24T08:24:14Z</dcterms:modified>
</cp:coreProperties>
</file>