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332" r:id="rId3"/>
    <p:sldId id="343" r:id="rId4"/>
    <p:sldId id="333" r:id="rId5"/>
    <p:sldId id="345" r:id="rId6"/>
    <p:sldId id="324" r:id="rId7"/>
    <p:sldId id="342" r:id="rId8"/>
    <p:sldId id="340" r:id="rId9"/>
    <p:sldId id="341" r:id="rId10"/>
    <p:sldId id="335" r:id="rId11"/>
    <p:sldId id="336" r:id="rId12"/>
    <p:sldId id="337" r:id="rId13"/>
    <p:sldId id="327" r:id="rId14"/>
    <p:sldId id="326" r:id="rId15"/>
    <p:sldId id="346" r:id="rId16"/>
    <p:sldId id="325" r:id="rId17"/>
    <p:sldId id="347" r:id="rId1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207"/>
  </p:normalViewPr>
  <p:slideViewPr>
    <p:cSldViewPr>
      <p:cViewPr varScale="1">
        <p:scale>
          <a:sx n="97" d="100"/>
          <a:sy n="97" d="100"/>
        </p:scale>
        <p:origin x="19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5D52723-69A6-CB48-BE92-E881F4F30853}" type="datetimeFigureOut">
              <a:rPr lang="en-US"/>
              <a:pPr>
                <a:defRPr/>
              </a:pPr>
              <a:t>12/12/19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681E363-A67E-474A-996C-317866D1C91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OX_VL_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5502275"/>
            <a:ext cx="91916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95288" y="2852738"/>
            <a:ext cx="8466137" cy="1655762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t"/>
          <a:lstStyle>
            <a:lvl1pPr>
              <a:defRPr sz="6000" b="1">
                <a:solidFill>
                  <a:schemeClr val="bg1"/>
                </a:solidFill>
                <a:latin typeface="Oxfam Global Headline Regular"/>
                <a:cs typeface="Oxfam Global Headline Regular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737100"/>
            <a:ext cx="8380412" cy="504825"/>
          </a:xfrm>
        </p:spPr>
        <p:txBody>
          <a:bodyPr lIns="0" tIns="0" rIns="0" bIns="0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1561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23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3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3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08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14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53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2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7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8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4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17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27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  <a:endParaRPr lang="en-GB" altLang="x-non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  <a:endParaRPr lang="en-GB" altLang="x-none"/>
          </a:p>
        </p:txBody>
      </p:sp>
      <p:sp>
        <p:nvSpPr>
          <p:cNvPr id="1029" name="Text Box 10">
            <a:extLst>
              <a:ext uri="{FF2B5EF4-FFF2-40B4-BE49-F238E27FC236}">
                <a16:creationId xmlns:a16="http://schemas.microsoft.com/office/drawing/2014/main" id="{94B94400-2BC1-47C8-9A75-07819593BE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23075" y="6453188"/>
            <a:ext cx="12271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000"/>
              <a:t>Page </a:t>
            </a:r>
            <a:fld id="{47420372-81D7-2943-8B17-DD2E778219AA}" type="slidenum">
              <a:rPr lang="en-GB" altLang="en-US" sz="1000" smtClean="0"/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en-GB" altLang="en-US" sz="1000"/>
          </a:p>
        </p:txBody>
      </p:sp>
      <p:pic>
        <p:nvPicPr>
          <p:cNvPr id="2" name="Picture 7" descr="Black logo_06021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6005513"/>
            <a:ext cx="60007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9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5769" y="2996952"/>
            <a:ext cx="8466137" cy="165576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5000" dirty="0">
                <a:latin typeface="+mj-lt"/>
                <a:ea typeface="ＭＳ Ｐゴシック" charset="-128"/>
              </a:rPr>
              <a:t>Will Developed Countries Meet their US$100 Billion Commitment in 2020? 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395288" y="6291263"/>
            <a:ext cx="358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GB" altLang="x-none" sz="2000" dirty="0">
                <a:solidFill>
                  <a:schemeClr val="bg1"/>
                </a:solidFill>
              </a:rPr>
              <a:t>Bertram Zagema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4668838" y="6284913"/>
            <a:ext cx="303847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GB" altLang="x-none" sz="2000" dirty="0">
                <a:solidFill>
                  <a:schemeClr val="bg1"/>
                </a:solidFill>
              </a:rPr>
              <a:t>12 12 2019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18342-2BB7-46EC-A013-7BBDEE6B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Net </a:t>
            </a:r>
            <a:r>
              <a:rPr lang="nl-NL" dirty="0" err="1"/>
              <a:t>Climate</a:t>
            </a:r>
            <a:r>
              <a:rPr lang="nl-NL" dirty="0"/>
              <a:t> </a:t>
            </a:r>
            <a:r>
              <a:rPr lang="nl-NL" dirty="0" err="1"/>
              <a:t>Specific</a:t>
            </a:r>
            <a:r>
              <a:rPr lang="nl-NL" dirty="0"/>
              <a:t> Assistance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6762406" cy="5301208"/>
          </a:xfrm>
        </p:spPr>
      </p:pic>
      <p:sp>
        <p:nvSpPr>
          <p:cNvPr id="4" name="TextBox 3"/>
          <p:cNvSpPr txBox="1"/>
          <p:nvPr/>
        </p:nvSpPr>
        <p:spPr>
          <a:xfrm>
            <a:off x="6743948" y="4581128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Oxfam 2018</a:t>
            </a:r>
          </a:p>
        </p:txBody>
      </p:sp>
    </p:spTree>
    <p:extLst>
      <p:ext uri="{BB962C8B-B14F-4D97-AF65-F5344CB8AC3E}">
        <p14:creationId xmlns:p14="http://schemas.microsoft.com/office/powerpoint/2010/main" val="1154233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E63B7-4D43-423D-A424-C71D5D02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Adaptation or </a:t>
            </a:r>
            <a:r>
              <a:rPr lang="nl-NL" dirty="0" err="1"/>
              <a:t>Mitigation</a:t>
            </a:r>
            <a:r>
              <a:rPr lang="nl-NL" dirty="0"/>
              <a:t>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A8941A-7DAB-4C0B-B7E6-10645CAD0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5" y="1286798"/>
            <a:ext cx="3392571" cy="5571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6016" y="6021288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Oxfam 2018</a:t>
            </a:r>
          </a:p>
        </p:txBody>
      </p:sp>
    </p:spTree>
    <p:extLst>
      <p:ext uri="{BB962C8B-B14F-4D97-AF65-F5344CB8AC3E}">
        <p14:creationId xmlns:p14="http://schemas.microsoft.com/office/powerpoint/2010/main" val="987071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Adaptation Finance over the years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" y="1268760"/>
            <a:ext cx="8935855" cy="4784405"/>
          </a:xfrm>
        </p:spPr>
      </p:pic>
      <p:sp>
        <p:nvSpPr>
          <p:cNvPr id="4" name="TextBox 3"/>
          <p:cNvSpPr txBox="1"/>
          <p:nvPr/>
        </p:nvSpPr>
        <p:spPr>
          <a:xfrm>
            <a:off x="611560" y="632815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Oxfam 2018</a:t>
            </a:r>
          </a:p>
        </p:txBody>
      </p:sp>
    </p:spTree>
    <p:extLst>
      <p:ext uri="{BB962C8B-B14F-4D97-AF65-F5344CB8AC3E}">
        <p14:creationId xmlns:p14="http://schemas.microsoft.com/office/powerpoint/2010/main" val="39767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86818" cy="719137"/>
          </a:xfrm>
        </p:spPr>
        <p:txBody>
          <a:bodyPr/>
          <a:lstStyle/>
          <a:p>
            <a:r>
              <a:rPr lang="en-GB" sz="3200" dirty="0"/>
              <a:t>OECD: Mitigation or Adaptation (Public)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7" y="1988840"/>
            <a:ext cx="8489251" cy="3528392"/>
          </a:xfrm>
        </p:spPr>
      </p:pic>
    </p:spTree>
    <p:extLst>
      <p:ext uri="{BB962C8B-B14F-4D97-AF65-F5344CB8AC3E}">
        <p14:creationId xmlns:p14="http://schemas.microsoft.com/office/powerpoint/2010/main" val="765219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OECD: Mitigation or Adaptation (Private)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1976"/>
            <a:ext cx="8229600" cy="4254760"/>
          </a:xfrm>
        </p:spPr>
      </p:pic>
    </p:spTree>
    <p:extLst>
      <p:ext uri="{BB962C8B-B14F-4D97-AF65-F5344CB8AC3E}">
        <p14:creationId xmlns:p14="http://schemas.microsoft.com/office/powerpoint/2010/main" val="268241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DCF8-0D4A-4643-B5EE-533A9A49B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9137"/>
          </a:xfrm>
        </p:spPr>
        <p:txBody>
          <a:bodyPr/>
          <a:lstStyle/>
          <a:p>
            <a:r>
              <a:rPr lang="nl-NL" dirty="0" err="1"/>
              <a:t>Least</a:t>
            </a:r>
            <a:r>
              <a:rPr lang="nl-NL" dirty="0"/>
              <a:t> </a:t>
            </a:r>
            <a:r>
              <a:rPr lang="nl-NL" dirty="0" err="1"/>
              <a:t>Developed</a:t>
            </a:r>
            <a:r>
              <a:rPr lang="nl-NL" dirty="0"/>
              <a:t> </a:t>
            </a:r>
            <a:r>
              <a:rPr lang="nl-NL" dirty="0" err="1"/>
              <a:t>Countries</a:t>
            </a:r>
            <a:r>
              <a:rPr lang="nl-NL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1D3A8D-192B-4BF3-B665-0F9D31A36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07069"/>
            <a:ext cx="3526467" cy="555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7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and Additional to ODA?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56" y="2109031"/>
            <a:ext cx="8355444" cy="3360018"/>
          </a:xfrm>
        </p:spPr>
      </p:pic>
      <p:sp>
        <p:nvSpPr>
          <p:cNvPr id="5" name="TextBox 4"/>
          <p:cNvSpPr txBox="1"/>
          <p:nvPr/>
        </p:nvSpPr>
        <p:spPr>
          <a:xfrm>
            <a:off x="755576" y="6093296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Source: OECD 2019</a:t>
            </a:r>
          </a:p>
        </p:txBody>
      </p:sp>
    </p:spTree>
    <p:extLst>
      <p:ext uri="{BB962C8B-B14F-4D97-AF65-F5344CB8AC3E}">
        <p14:creationId xmlns:p14="http://schemas.microsoft.com/office/powerpoint/2010/main" val="1757602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09753"/>
          </a:xfrm>
        </p:spPr>
        <p:txBody>
          <a:bodyPr/>
          <a:lstStyle/>
          <a:p>
            <a:r>
              <a:rPr lang="en-GB" dirty="0"/>
              <a:t>The developed countries may reach their $100 billion commitment on their own terms (mobilised private finance is uncertain factor).</a:t>
            </a:r>
          </a:p>
          <a:p>
            <a:r>
              <a:rPr lang="en-GB" dirty="0"/>
              <a:t>In terms of net climate specific assistance, this will be much lower.</a:t>
            </a:r>
          </a:p>
          <a:p>
            <a:r>
              <a:rPr lang="en-GB" dirty="0"/>
              <a:t>The $100bn combines very different strands: public and private; gifts and loans – apples and oranges.</a:t>
            </a:r>
          </a:p>
          <a:p>
            <a:r>
              <a:rPr lang="en-GB" dirty="0"/>
              <a:t>Future commitments – be more specific about public finance, grants, adaptation, vulnerable countries and groups.</a:t>
            </a:r>
          </a:p>
          <a:p>
            <a:r>
              <a:rPr lang="en-GB" dirty="0"/>
              <a:t>Transparency of reporting of climate finance in the CTF:</a:t>
            </a:r>
          </a:p>
          <a:p>
            <a:pPr lvl="1"/>
            <a:r>
              <a:rPr lang="en-GB" sz="2000" dirty="0"/>
              <a:t>Project by project, both public and private</a:t>
            </a:r>
          </a:p>
          <a:p>
            <a:pPr lvl="1"/>
            <a:r>
              <a:rPr lang="en-GB" sz="2000" dirty="0"/>
              <a:t>Show both full value and climate relevant value of projects </a:t>
            </a:r>
          </a:p>
          <a:p>
            <a:pPr lvl="1"/>
            <a:r>
              <a:rPr lang="en-GB" sz="2000" dirty="0"/>
              <a:t>Show both full value and grant equivalent of non grants</a:t>
            </a:r>
          </a:p>
        </p:txBody>
      </p:sp>
    </p:spTree>
    <p:extLst>
      <p:ext uri="{BB962C8B-B14F-4D97-AF65-F5344CB8AC3E}">
        <p14:creationId xmlns:p14="http://schemas.microsoft.com/office/powerpoint/2010/main" val="178152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435280" cy="719137"/>
          </a:xfrm>
        </p:spPr>
        <p:txBody>
          <a:bodyPr/>
          <a:lstStyle/>
          <a:p>
            <a:r>
              <a:rPr lang="en-US" altLang="en-US" sz="3600">
                <a:ea typeface="ＭＳ Ｐゴシック" charset="-128"/>
              </a:rPr>
              <a:t>Will Developed Countries Meet their US$100 Billion Commitment in 2020?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What did the OECD countries project in their 2016 Roadmap to $100bn?</a:t>
            </a:r>
          </a:p>
          <a:p>
            <a:endParaRPr lang="en-GB" dirty="0"/>
          </a:p>
          <a:p>
            <a:r>
              <a:rPr lang="en-GB" dirty="0"/>
              <a:t>What are current OECD projections (September 2019, looking at 2013-2017)?</a:t>
            </a:r>
          </a:p>
          <a:p>
            <a:endParaRPr lang="en-GB" dirty="0"/>
          </a:p>
          <a:p>
            <a:r>
              <a:rPr lang="en-GB" dirty="0"/>
              <a:t>Oxfam Climate Finance Shadow Report 2018 (looking at 2015-2016).</a:t>
            </a:r>
          </a:p>
        </p:txBody>
      </p:sp>
    </p:spTree>
    <p:extLst>
      <p:ext uri="{BB962C8B-B14F-4D97-AF65-F5344CB8AC3E}">
        <p14:creationId xmlns:p14="http://schemas.microsoft.com/office/powerpoint/2010/main" val="501066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OECD Projection in 2016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9522"/>
            <a:ext cx="6976645" cy="5214866"/>
          </a:xfrm>
        </p:spPr>
      </p:pic>
    </p:spTree>
    <p:extLst>
      <p:ext uri="{BB962C8B-B14F-4D97-AF65-F5344CB8AC3E}">
        <p14:creationId xmlns:p14="http://schemas.microsoft.com/office/powerpoint/2010/main" val="1249396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19137"/>
          </a:xfrm>
        </p:spPr>
        <p:txBody>
          <a:bodyPr/>
          <a:lstStyle/>
          <a:p>
            <a:r>
              <a:rPr lang="en-GB" sz="3200" dirty="0"/>
              <a:t>OECD Projection in 2016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1737" y="1675489"/>
            <a:ext cx="4002151" cy="6362869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00201"/>
            <a:ext cx="8229600" cy="7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9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/>
              <a:t>Under different assumptions on mobilisation of private climate finance.</a:t>
            </a:r>
          </a:p>
        </p:txBody>
      </p:sp>
    </p:spTree>
    <p:extLst>
      <p:ext uri="{BB962C8B-B14F-4D97-AF65-F5344CB8AC3E}">
        <p14:creationId xmlns:p14="http://schemas.microsoft.com/office/powerpoint/2010/main" val="114004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OECD Projection in 2019 (Public)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2" y="2348880"/>
            <a:ext cx="8313488" cy="3384376"/>
          </a:xfrm>
        </p:spPr>
      </p:pic>
    </p:spTree>
    <p:extLst>
      <p:ext uri="{BB962C8B-B14F-4D97-AF65-F5344CB8AC3E}">
        <p14:creationId xmlns:p14="http://schemas.microsoft.com/office/powerpoint/2010/main" val="9613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OECD in 2019 (Public + Private)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46787"/>
            <a:ext cx="7257976" cy="3390587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00201"/>
            <a:ext cx="8229600" cy="7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9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/>
              <a:t>Applying new accounting methodologies for mobilised private finance: lower numbers</a:t>
            </a:r>
          </a:p>
        </p:txBody>
      </p:sp>
    </p:spTree>
    <p:extLst>
      <p:ext uri="{BB962C8B-B14F-4D97-AF65-F5344CB8AC3E}">
        <p14:creationId xmlns:p14="http://schemas.microsoft.com/office/powerpoint/2010/main" val="1004556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Oxfam Climate Finance </a:t>
            </a:r>
            <a:br>
              <a:rPr lang="en-GB" dirty="0"/>
            </a:br>
            <a:r>
              <a:rPr lang="en-GB" dirty="0"/>
              <a:t>Shadow Report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Biennial reports 2015-2016, OECD DAC database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Not just the numbers but what do they tell us:</a:t>
            </a:r>
          </a:p>
          <a:p>
            <a:endParaRPr lang="en-GB" dirty="0"/>
          </a:p>
          <a:p>
            <a:r>
              <a:rPr lang="en-GB" dirty="0"/>
              <a:t>Climate relevance of projects</a:t>
            </a:r>
          </a:p>
          <a:p>
            <a:r>
              <a:rPr lang="en-GB" dirty="0"/>
              <a:t>Financial instruments: grants, loans, other</a:t>
            </a:r>
          </a:p>
          <a:p>
            <a:r>
              <a:rPr lang="en-GB" dirty="0"/>
              <a:t>Adaptation or mitigation</a:t>
            </a:r>
          </a:p>
          <a:p>
            <a:r>
              <a:rPr lang="en-GB" dirty="0"/>
              <a:t>Least developed countries</a:t>
            </a:r>
          </a:p>
        </p:txBody>
      </p:sp>
    </p:spTree>
    <p:extLst>
      <p:ext uri="{BB962C8B-B14F-4D97-AF65-F5344CB8AC3E}">
        <p14:creationId xmlns:p14="http://schemas.microsoft.com/office/powerpoint/2010/main" val="477208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19137"/>
          </a:xfrm>
        </p:spPr>
        <p:txBody>
          <a:bodyPr/>
          <a:lstStyle/>
          <a:p>
            <a:r>
              <a:rPr lang="en-GB" dirty="0"/>
              <a:t>Climate Relevance?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3715990" cy="5109487"/>
          </a:xfrm>
        </p:spPr>
      </p:pic>
      <p:sp>
        <p:nvSpPr>
          <p:cNvPr id="5" name="TextBox 4"/>
          <p:cNvSpPr txBox="1"/>
          <p:nvPr/>
        </p:nvSpPr>
        <p:spPr>
          <a:xfrm>
            <a:off x="6593283" y="450912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Oxfam 2018</a:t>
            </a:r>
          </a:p>
        </p:txBody>
      </p:sp>
    </p:spTree>
    <p:extLst>
      <p:ext uri="{BB962C8B-B14F-4D97-AF65-F5344CB8AC3E}">
        <p14:creationId xmlns:p14="http://schemas.microsoft.com/office/powerpoint/2010/main" val="92758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C05F2-E97A-4E08-90FD-889627FA0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Grants or </a:t>
            </a:r>
            <a:r>
              <a:rPr lang="nl-NL" dirty="0" err="1"/>
              <a:t>Loans</a:t>
            </a:r>
            <a:r>
              <a:rPr lang="nl-NL" dirty="0"/>
              <a:t>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D7039D-9470-409E-9C73-C26458E39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3" y="1807031"/>
            <a:ext cx="7299495" cy="4670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3283" y="450912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Oxfam 2018</a:t>
            </a:r>
          </a:p>
        </p:txBody>
      </p:sp>
    </p:spTree>
    <p:extLst>
      <p:ext uri="{BB962C8B-B14F-4D97-AF65-F5344CB8AC3E}">
        <p14:creationId xmlns:p14="http://schemas.microsoft.com/office/powerpoint/2010/main" val="177990863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xfam Global Identity">
      <a:dk1>
        <a:srgbClr val="000000"/>
      </a:dk1>
      <a:lt1>
        <a:srgbClr val="FFFFFF"/>
      </a:lt1>
      <a:dk2>
        <a:srgbClr val="61A534"/>
      </a:dk2>
      <a:lt2>
        <a:srgbClr val="0C884A"/>
      </a:lt2>
      <a:accent1>
        <a:srgbClr val="F16422"/>
      </a:accent1>
      <a:accent2>
        <a:srgbClr val="E70052"/>
      </a:accent2>
      <a:accent3>
        <a:srgbClr val="53297D"/>
      </a:accent3>
      <a:accent4>
        <a:srgbClr val="630235"/>
      </a:accent4>
      <a:accent5>
        <a:srgbClr val="5AC6E9"/>
      </a:accent5>
      <a:accent6>
        <a:srgbClr val="E43989"/>
      </a:accent6>
      <a:hlink>
        <a:srgbClr val="44841A"/>
      </a:hlink>
      <a:folHlink>
        <a:srgbClr val="F164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61A534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61A534"/>
        </a:dk2>
        <a:lt2>
          <a:srgbClr val="009A4C"/>
        </a:lt2>
        <a:accent1>
          <a:srgbClr val="53297D"/>
        </a:accent1>
        <a:accent2>
          <a:srgbClr val="E43989"/>
        </a:accent2>
        <a:accent3>
          <a:srgbClr val="FFFFFF"/>
        </a:accent3>
        <a:accent4>
          <a:srgbClr val="000000"/>
        </a:accent4>
        <a:accent5>
          <a:srgbClr val="B3ACBF"/>
        </a:accent5>
        <a:accent6>
          <a:srgbClr val="CF337C"/>
        </a:accent6>
        <a:hlink>
          <a:srgbClr val="630235"/>
        </a:hlink>
        <a:folHlink>
          <a:srgbClr val="F164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xfam Presentation template" id="{931D0961-CD49-F447-AF16-1B67635B52F9}" vid="{5F30A0DB-89A6-6B47-A372-B9BF446470E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Oxfam Presentation template</Template>
  <TotalTime>1469</TotalTime>
  <Words>336</Words>
  <Application>Microsoft Macintosh PowerPoint</Application>
  <PresentationFormat>Affichage à l'écran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Oxfam Global Headline Regular</vt:lpstr>
      <vt:lpstr>Default Design</vt:lpstr>
      <vt:lpstr>Will Developed Countries Meet their US$100 Billion Commitment in 2020? </vt:lpstr>
      <vt:lpstr>Will Developed Countries Meet their US$100 Billion Commitment in 2020? </vt:lpstr>
      <vt:lpstr>OECD Projection in 2016</vt:lpstr>
      <vt:lpstr>OECD Projection in 2016</vt:lpstr>
      <vt:lpstr>OECD Projection in 2019 (Public)</vt:lpstr>
      <vt:lpstr>OECD in 2019 (Public + Private)</vt:lpstr>
      <vt:lpstr>Oxfam Climate Finance  Shadow Report 2018</vt:lpstr>
      <vt:lpstr>Climate Relevance?</vt:lpstr>
      <vt:lpstr>Grants or Loans?</vt:lpstr>
      <vt:lpstr>Net Climate Specific Assistance</vt:lpstr>
      <vt:lpstr>Adaptation or Mitigation?</vt:lpstr>
      <vt:lpstr>Adaptation Finance over the years</vt:lpstr>
      <vt:lpstr>OECD: Mitigation or Adaptation (Public)</vt:lpstr>
      <vt:lpstr>OECD: Mitigation or Adaptation (Private)</vt:lpstr>
      <vt:lpstr>Least Developed Countries?</vt:lpstr>
      <vt:lpstr>New and Additional to ODA?</vt:lpstr>
      <vt:lpstr>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Bertram Zagema</dc:creator>
  <cp:lastModifiedBy>WEIKMANS  Romain</cp:lastModifiedBy>
  <cp:revision>33</cp:revision>
  <dcterms:created xsi:type="dcterms:W3CDTF">2019-05-08T09:22:34Z</dcterms:created>
  <dcterms:modified xsi:type="dcterms:W3CDTF">2019-12-12T10:29:47Z</dcterms:modified>
</cp:coreProperties>
</file>