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438" r:id="rId2"/>
    <p:sldId id="468" r:id="rId3"/>
    <p:sldId id="464" r:id="rId4"/>
    <p:sldId id="469" r:id="rId5"/>
    <p:sldId id="467" r:id="rId6"/>
    <p:sldId id="470" r:id="rId7"/>
    <p:sldId id="471" r:id="rId8"/>
    <p:sldId id="474" r:id="rId9"/>
    <p:sldId id="476" r:id="rId10"/>
    <p:sldId id="477" r:id="rId11"/>
    <p:sldId id="483" r:id="rId12"/>
    <p:sldId id="484" r:id="rId13"/>
    <p:sldId id="485" r:id="rId14"/>
    <p:sldId id="486" r:id="rId15"/>
    <p:sldId id="487" r:id="rId16"/>
    <p:sldId id="488" r:id="rId17"/>
    <p:sldId id="489" r:id="rId18"/>
    <p:sldId id="492" r:id="rId19"/>
    <p:sldId id="490" r:id="rId20"/>
    <p:sldId id="494" r:id="rId21"/>
    <p:sldId id="495" r:id="rId22"/>
    <p:sldId id="496" r:id="rId23"/>
    <p:sldId id="497" r:id="rId24"/>
    <p:sldId id="498" r:id="rId25"/>
  </p:sldIdLst>
  <p:sldSz cx="9144000" cy="6858000" type="screen4x3"/>
  <p:notesSz cx="6858000" cy="9296400"/>
  <p:defaultTextStyle>
    <a:defPPr>
      <a:defRPr lang="en-US"/>
    </a:defPPr>
    <a:lvl1pPr algn="l" rtl="0" fontAlgn="base">
      <a:spcBef>
        <a:spcPct val="0"/>
      </a:spcBef>
      <a:spcAft>
        <a:spcPct val="0"/>
      </a:spcAft>
      <a:defRPr i="1" kern="1200">
        <a:solidFill>
          <a:schemeClr val="tx1"/>
        </a:solidFill>
        <a:latin typeface="Arial" charset="0"/>
        <a:ea typeface="+mn-ea"/>
        <a:cs typeface="Arial" charset="0"/>
      </a:defRPr>
    </a:lvl1pPr>
    <a:lvl2pPr marL="457200" algn="l" rtl="0" fontAlgn="base">
      <a:spcBef>
        <a:spcPct val="0"/>
      </a:spcBef>
      <a:spcAft>
        <a:spcPct val="0"/>
      </a:spcAft>
      <a:defRPr i="1" kern="1200">
        <a:solidFill>
          <a:schemeClr val="tx1"/>
        </a:solidFill>
        <a:latin typeface="Arial" charset="0"/>
        <a:ea typeface="+mn-ea"/>
        <a:cs typeface="Arial" charset="0"/>
      </a:defRPr>
    </a:lvl2pPr>
    <a:lvl3pPr marL="914400" algn="l" rtl="0" fontAlgn="base">
      <a:spcBef>
        <a:spcPct val="0"/>
      </a:spcBef>
      <a:spcAft>
        <a:spcPct val="0"/>
      </a:spcAft>
      <a:defRPr i="1" kern="1200">
        <a:solidFill>
          <a:schemeClr val="tx1"/>
        </a:solidFill>
        <a:latin typeface="Arial" charset="0"/>
        <a:ea typeface="+mn-ea"/>
        <a:cs typeface="Arial" charset="0"/>
      </a:defRPr>
    </a:lvl3pPr>
    <a:lvl4pPr marL="1371600" algn="l" rtl="0" fontAlgn="base">
      <a:spcBef>
        <a:spcPct val="0"/>
      </a:spcBef>
      <a:spcAft>
        <a:spcPct val="0"/>
      </a:spcAft>
      <a:defRPr i="1" kern="1200">
        <a:solidFill>
          <a:schemeClr val="tx1"/>
        </a:solidFill>
        <a:latin typeface="Arial" charset="0"/>
        <a:ea typeface="+mn-ea"/>
        <a:cs typeface="Arial" charset="0"/>
      </a:defRPr>
    </a:lvl4pPr>
    <a:lvl5pPr marL="1828800" algn="l" rtl="0" fontAlgn="base">
      <a:spcBef>
        <a:spcPct val="0"/>
      </a:spcBef>
      <a:spcAft>
        <a:spcPct val="0"/>
      </a:spcAft>
      <a:defRPr i="1" kern="1200">
        <a:solidFill>
          <a:schemeClr val="tx1"/>
        </a:solidFill>
        <a:latin typeface="Arial" charset="0"/>
        <a:ea typeface="+mn-ea"/>
        <a:cs typeface="Arial" charset="0"/>
      </a:defRPr>
    </a:lvl5pPr>
    <a:lvl6pPr marL="2286000" algn="l" defTabSz="914400" rtl="0" eaLnBrk="1" latinLnBrk="0" hangingPunct="1">
      <a:defRPr i="1" kern="1200">
        <a:solidFill>
          <a:schemeClr val="tx1"/>
        </a:solidFill>
        <a:latin typeface="Arial" charset="0"/>
        <a:ea typeface="+mn-ea"/>
        <a:cs typeface="Arial" charset="0"/>
      </a:defRPr>
    </a:lvl6pPr>
    <a:lvl7pPr marL="2743200" algn="l" defTabSz="914400" rtl="0" eaLnBrk="1" latinLnBrk="0" hangingPunct="1">
      <a:defRPr i="1" kern="1200">
        <a:solidFill>
          <a:schemeClr val="tx1"/>
        </a:solidFill>
        <a:latin typeface="Arial" charset="0"/>
        <a:ea typeface="+mn-ea"/>
        <a:cs typeface="Arial" charset="0"/>
      </a:defRPr>
    </a:lvl7pPr>
    <a:lvl8pPr marL="3200400" algn="l" defTabSz="914400" rtl="0" eaLnBrk="1" latinLnBrk="0" hangingPunct="1">
      <a:defRPr i="1" kern="1200">
        <a:solidFill>
          <a:schemeClr val="tx1"/>
        </a:solidFill>
        <a:latin typeface="Arial" charset="0"/>
        <a:ea typeface="+mn-ea"/>
        <a:cs typeface="Arial" charset="0"/>
      </a:defRPr>
    </a:lvl8pPr>
    <a:lvl9pPr marL="3657600" algn="l" defTabSz="914400" rtl="0" eaLnBrk="1" latinLnBrk="0" hangingPunct="1">
      <a:defRPr i="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6600"/>
    <a:srgbClr val="A50021"/>
    <a:srgbClr val="007600"/>
    <a:srgbClr val="0F8B41"/>
    <a:srgbClr val="109445"/>
    <a:srgbClr val="FFFF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724" autoAdjust="0"/>
    <p:restoredTop sz="92542" autoAdjust="0"/>
  </p:normalViewPr>
  <p:slideViewPr>
    <p:cSldViewPr>
      <p:cViewPr varScale="1">
        <p:scale>
          <a:sx n="68" d="100"/>
          <a:sy n="68" d="100"/>
        </p:scale>
        <p:origin x="-858" y="-90"/>
      </p:cViewPr>
      <p:guideLst>
        <p:guide orient="horz" pos="2160"/>
        <p:guide pos="2880"/>
      </p:guideLst>
    </p:cSldViewPr>
  </p:slideViewPr>
  <p:outlineViewPr>
    <p:cViewPr>
      <p:scale>
        <a:sx n="33" d="100"/>
        <a:sy n="33" d="100"/>
      </p:scale>
      <p:origin x="0" y="1395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96"/>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B386624\Desktop\SCCF%20final%20stretch\SCCF_Graphs%20for%20Council%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bar"/>
        <c:grouping val="clustered"/>
        <c:ser>
          <c:idx val="0"/>
          <c:order val="0"/>
          <c:spPr>
            <a:solidFill>
              <a:schemeClr val="accent1">
                <a:lumMod val="75000"/>
              </a:schemeClr>
            </a:solidFill>
          </c:spPr>
          <c:dLbls>
            <c:showVal val="1"/>
          </c:dLbls>
          <c:cat>
            <c:strRef>
              <c:f>'Operating Cost'!$A$2:$A$5</c:f>
              <c:strCache>
                <c:ptCount val="4"/>
                <c:pt idx="0">
                  <c:v>GEF Trust Fund</c:v>
                </c:pt>
                <c:pt idx="1">
                  <c:v>Adaptation Fund</c:v>
                </c:pt>
                <c:pt idx="2">
                  <c:v>LDCF</c:v>
                </c:pt>
                <c:pt idx="3">
                  <c:v>SCCF</c:v>
                </c:pt>
              </c:strCache>
            </c:strRef>
          </c:cat>
          <c:val>
            <c:numRef>
              <c:f>'Operating Cost'!$B$2:$B$5</c:f>
              <c:numCache>
                <c:formatCode>0%</c:formatCode>
                <c:ptCount val="4"/>
                <c:pt idx="0">
                  <c:v>8.0000000000000127E-2</c:v>
                </c:pt>
                <c:pt idx="1">
                  <c:v>6.0000000000000095E-2</c:v>
                </c:pt>
                <c:pt idx="2">
                  <c:v>3.0000000000000034E-2</c:v>
                </c:pt>
                <c:pt idx="3">
                  <c:v>2.0000000000000032E-2</c:v>
                </c:pt>
              </c:numCache>
            </c:numRef>
          </c:val>
        </c:ser>
        <c:axId val="147967360"/>
        <c:axId val="161970048"/>
      </c:barChart>
      <c:catAx>
        <c:axId val="147967360"/>
        <c:scaling>
          <c:orientation val="minMax"/>
        </c:scaling>
        <c:axPos val="l"/>
        <c:tickLblPos val="nextTo"/>
        <c:crossAx val="161970048"/>
        <c:crosses val="autoZero"/>
        <c:auto val="1"/>
        <c:lblAlgn val="ctr"/>
        <c:lblOffset val="100"/>
      </c:catAx>
      <c:valAx>
        <c:axId val="161970048"/>
        <c:scaling>
          <c:orientation val="minMax"/>
        </c:scaling>
        <c:delete val="1"/>
        <c:axPos val="b"/>
        <c:majorGridlines/>
        <c:numFmt formatCode="0%" sourceLinked="1"/>
        <c:tickLblPos val="none"/>
        <c:crossAx val="147967360"/>
        <c:crosses val="autoZero"/>
        <c:crossBetween val="between"/>
      </c:valAx>
    </c:plotArea>
    <c:plotVisOnly val="1"/>
    <c:dispBlanksAs val="gap"/>
  </c:chart>
  <c:txPr>
    <a:bodyPr/>
    <a:lstStyle/>
    <a:p>
      <a:pPr>
        <a:defRPr sz="16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lvl1pPr>
          </a:lstStyle>
          <a:p>
            <a:pPr>
              <a:defRPr/>
            </a:pPr>
            <a:endParaRPr lang="en-US"/>
          </a:p>
        </p:txBody>
      </p:sp>
      <p:sp>
        <p:nvSpPr>
          <p:cNvPr id="174083" name="Rectangle 3"/>
          <p:cNvSpPr>
            <a:spLocks noGrp="1" noChangeArrowheads="1"/>
          </p:cNvSpPr>
          <p:nvPr>
            <p:ph type="dt" sz="quarter" idx="1"/>
          </p:nvPr>
        </p:nvSpPr>
        <p:spPr bwMode="auto">
          <a:xfrm>
            <a:off x="3884613"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lvl1pPr>
          </a:lstStyle>
          <a:p>
            <a:pPr>
              <a:defRPr/>
            </a:pPr>
            <a:endParaRPr lang="en-US"/>
          </a:p>
        </p:txBody>
      </p:sp>
      <p:sp>
        <p:nvSpPr>
          <p:cNvPr id="174084" name="Rectangle 4"/>
          <p:cNvSpPr>
            <a:spLocks noGrp="1" noChangeArrowheads="1"/>
          </p:cNvSpPr>
          <p:nvPr>
            <p:ph type="ftr" sz="quarter" idx="2"/>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lvl1pPr>
          </a:lstStyle>
          <a:p>
            <a:pPr>
              <a:defRPr/>
            </a:pPr>
            <a:endParaRPr lang="en-US"/>
          </a:p>
        </p:txBody>
      </p:sp>
      <p:sp>
        <p:nvSpPr>
          <p:cNvPr id="174085" name="Rectangle 5"/>
          <p:cNvSpPr>
            <a:spLocks noGrp="1" noChangeArrowheads="1"/>
          </p:cNvSpPr>
          <p:nvPr>
            <p:ph type="sldNum" sz="quarter" idx="3"/>
          </p:nvPr>
        </p:nvSpPr>
        <p:spPr bwMode="auto">
          <a:xfrm>
            <a:off x="3884613"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lvl1pPr>
          </a:lstStyle>
          <a:p>
            <a:pPr>
              <a:defRPr/>
            </a:pPr>
            <a:fld id="{6202DEB4-6331-4CC7-9EC0-0492E88B28E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lvl1pPr>
          </a:lstStyle>
          <a:p>
            <a:pPr>
              <a:defRPr/>
            </a:pPr>
            <a:endParaRPr lang="en-US"/>
          </a:p>
        </p:txBody>
      </p:sp>
      <p:sp>
        <p:nvSpPr>
          <p:cNvPr id="9219" name="Rectangle 3"/>
          <p:cNvSpPr>
            <a:spLocks noGrp="1" noChangeArrowheads="1"/>
          </p:cNvSpPr>
          <p:nvPr>
            <p:ph type="dt" idx="1"/>
          </p:nvPr>
        </p:nvSpPr>
        <p:spPr bwMode="auto">
          <a:xfrm>
            <a:off x="3884613"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415790"/>
            <a:ext cx="54864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lvl1pPr>
          </a:lstStyle>
          <a:p>
            <a:pPr>
              <a:defRPr/>
            </a:pPr>
            <a:endParaRPr lang="en-US"/>
          </a:p>
        </p:txBody>
      </p:sp>
      <p:sp>
        <p:nvSpPr>
          <p:cNvPr id="9223" name="Rectangle 7"/>
          <p:cNvSpPr>
            <a:spLocks noGrp="1" noChangeArrowheads="1"/>
          </p:cNvSpPr>
          <p:nvPr>
            <p:ph type="sldNum" sz="quarter" idx="5"/>
          </p:nvPr>
        </p:nvSpPr>
        <p:spPr bwMode="auto">
          <a:xfrm>
            <a:off x="3884613"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lvl1pPr>
          </a:lstStyle>
          <a:p>
            <a:pPr>
              <a:defRPr/>
            </a:pPr>
            <a:fld id="{7D53A23D-D8E8-4253-9A01-8665EAD528D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7F4E81D-F049-4970-B00C-EAF4C874083C}" type="slidenum">
              <a:rPr lang="en-US" smtClean="0"/>
              <a:pPr/>
              <a:t>11</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7F4E81D-F049-4970-B00C-EAF4C874083C}" type="slidenum">
              <a:rPr lang="en-US" smtClean="0"/>
              <a:pPr/>
              <a:t>12</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i="0" dirty="0" smtClean="0">
              <a:solidFill>
                <a:schemeClr val="tx1"/>
              </a:solidFill>
              <a:sym typeface="Wingdings" pitchFamily="2" charset="2"/>
            </a:endParaRPr>
          </a:p>
        </p:txBody>
      </p:sp>
      <p:sp>
        <p:nvSpPr>
          <p:cNvPr id="4" name="Slide Number Placeholder 3"/>
          <p:cNvSpPr>
            <a:spLocks noGrp="1"/>
          </p:cNvSpPr>
          <p:nvPr>
            <p:ph type="sldNum" sz="quarter" idx="10"/>
          </p:nvPr>
        </p:nvSpPr>
        <p:spPr/>
        <p:txBody>
          <a:bodyPr/>
          <a:lstStyle/>
          <a:p>
            <a:pPr>
              <a:defRPr/>
            </a:pPr>
            <a:fld id="{5936183E-D1F6-4DAD-A0F1-608996F38851}" type="slidenum">
              <a:rPr lang="en-US" smtClean="0"/>
              <a:pPr>
                <a:defRPr/>
              </a:pPr>
              <a:t>20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dirty="0" smtClean="0"/>
          </a:p>
        </p:txBody>
      </p:sp>
      <p:sp>
        <p:nvSpPr>
          <p:cNvPr id="4" name="Slide Number Placeholder 3"/>
          <p:cNvSpPr>
            <a:spLocks noGrp="1"/>
          </p:cNvSpPr>
          <p:nvPr>
            <p:ph type="sldNum" sz="quarter" idx="10"/>
          </p:nvPr>
        </p:nvSpPr>
        <p:spPr/>
        <p:txBody>
          <a:bodyPr/>
          <a:lstStyle/>
          <a:p>
            <a:pPr>
              <a:defRPr/>
            </a:pPr>
            <a:fld id="{5936183E-D1F6-4DAD-A0F1-608996F38851}" type="slidenum">
              <a:rPr lang="en-US" smtClean="0"/>
              <a:pPr>
                <a:defRPr/>
              </a:pPr>
              <a:t>21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b="0" baseline="0" dirty="0" smtClean="0"/>
          </a:p>
        </p:txBody>
      </p:sp>
      <p:sp>
        <p:nvSpPr>
          <p:cNvPr id="4" name="Slide Number Placeholder 3"/>
          <p:cNvSpPr>
            <a:spLocks noGrp="1"/>
          </p:cNvSpPr>
          <p:nvPr>
            <p:ph type="sldNum" sz="quarter" idx="10"/>
          </p:nvPr>
        </p:nvSpPr>
        <p:spPr/>
        <p:txBody>
          <a:bodyPr/>
          <a:lstStyle/>
          <a:p>
            <a:pPr>
              <a:defRPr/>
            </a:pPr>
            <a:fld id="{5936183E-D1F6-4DAD-A0F1-608996F38851}" type="slidenum">
              <a:rPr lang="en-US" smtClean="0"/>
              <a:pPr>
                <a:defRPr/>
              </a:pPr>
              <a:t>22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b="0" dirty="0" smtClean="0">
              <a:solidFill>
                <a:schemeClr val="tx1"/>
              </a:solidFill>
            </a:endParaRPr>
          </a:p>
        </p:txBody>
      </p:sp>
      <p:sp>
        <p:nvSpPr>
          <p:cNvPr id="4" name="Slide Number Placeholder 3"/>
          <p:cNvSpPr>
            <a:spLocks noGrp="1"/>
          </p:cNvSpPr>
          <p:nvPr>
            <p:ph type="sldNum" sz="quarter" idx="10"/>
          </p:nvPr>
        </p:nvSpPr>
        <p:spPr/>
        <p:txBody>
          <a:bodyPr/>
          <a:lstStyle/>
          <a:p>
            <a:pPr>
              <a:defRPr/>
            </a:pPr>
            <a:fld id="{5936183E-D1F6-4DAD-A0F1-608996F38851}" type="slidenum">
              <a:rPr lang="en-US" smtClean="0"/>
              <a:pPr>
                <a:defRPr/>
              </a:pPr>
              <a:t>23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5"/>
          <p:cNvSpPr txBox="1">
            <a:spLocks noChangeArrowheads="1"/>
          </p:cNvSpPr>
          <p:nvPr userDrawn="1"/>
        </p:nvSpPr>
        <p:spPr bwMode="auto">
          <a:xfrm>
            <a:off x="0" y="0"/>
            <a:ext cx="1295400" cy="6858000"/>
          </a:xfrm>
          <a:prstGeom prst="rect">
            <a:avLst/>
          </a:prstGeom>
          <a:solidFill>
            <a:srgbClr val="109445"/>
          </a:solidFill>
          <a:ln w="9525">
            <a:noFill/>
            <a:miter lim="800000"/>
            <a:headEnd/>
            <a:tailEnd/>
          </a:ln>
          <a:effectLst/>
        </p:spPr>
        <p:txBody>
          <a:bodyPr/>
          <a:lstStyle/>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p:txBody>
      </p:sp>
      <p:pic>
        <p:nvPicPr>
          <p:cNvPr id="5" name="Picture 7"/>
          <p:cNvPicPr>
            <a:picLocks noChangeArrowheads="1"/>
          </p:cNvPicPr>
          <p:nvPr userDrawn="1"/>
        </p:nvPicPr>
        <p:blipFill>
          <a:blip r:embed="rId3" cstate="print"/>
          <a:srcRect/>
          <a:stretch>
            <a:fillRect/>
          </a:stretch>
        </p:blipFill>
        <p:spPr bwMode="auto">
          <a:xfrm>
            <a:off x="1524000" y="0"/>
            <a:ext cx="7620000" cy="2286000"/>
          </a:xfrm>
          <a:prstGeom prst="rect">
            <a:avLst/>
          </a:prstGeom>
          <a:noFill/>
          <a:ln w="9525">
            <a:noFill/>
            <a:miter lim="800000"/>
            <a:headEnd/>
            <a:tailEnd/>
          </a:ln>
        </p:spPr>
      </p:pic>
      <p:sp>
        <p:nvSpPr>
          <p:cNvPr id="273410" name="Rectangle 2"/>
          <p:cNvSpPr>
            <a:spLocks noGrp="1" noChangeArrowheads="1"/>
          </p:cNvSpPr>
          <p:nvPr>
            <p:ph type="ctrTitle"/>
          </p:nvPr>
        </p:nvSpPr>
        <p:spPr>
          <a:xfrm>
            <a:off x="1676400" y="2514600"/>
            <a:ext cx="7315200" cy="1241425"/>
          </a:xfrm>
        </p:spPr>
        <p:txBody>
          <a:bodyPr/>
          <a:lstStyle>
            <a:lvl1pPr>
              <a:defRPr sz="4000" baseline="0"/>
            </a:lvl1pPr>
          </a:lstStyle>
          <a:p>
            <a:r>
              <a:rPr lang="en-US" dirty="0"/>
              <a:t>Click to edit Master title style</a:t>
            </a:r>
          </a:p>
        </p:txBody>
      </p:sp>
      <p:sp>
        <p:nvSpPr>
          <p:cNvPr id="273411" name="Rectangle 3"/>
          <p:cNvSpPr>
            <a:spLocks noGrp="1" noChangeArrowheads="1"/>
          </p:cNvSpPr>
          <p:nvPr>
            <p:ph type="subTitle" idx="1"/>
          </p:nvPr>
        </p:nvSpPr>
        <p:spPr>
          <a:xfrm>
            <a:off x="1676400" y="3962400"/>
            <a:ext cx="7239000" cy="1371600"/>
          </a:xfrm>
        </p:spPr>
        <p:txBody>
          <a:bodyPr/>
          <a:lstStyle>
            <a:lvl1pPr marL="0" indent="0" algn="ctr">
              <a:buFont typeface="Wingdings" pitchFamily="2" charset="2"/>
              <a:buNone/>
              <a:defRPr sz="2500" baseline="0"/>
            </a:lvl1pPr>
          </a:lstStyle>
          <a:p>
            <a:r>
              <a:rPr lang="en-US" dirty="0"/>
              <a:t>Click to edit Master subtitle style</a:t>
            </a:r>
          </a:p>
        </p:txBody>
      </p:sp>
      <p:pic>
        <p:nvPicPr>
          <p:cNvPr id="47106" name="Picture 2"/>
          <p:cNvPicPr>
            <a:picLocks noChangeAspect="1" noChangeArrowheads="1"/>
          </p:cNvPicPr>
          <p:nvPr userDrawn="1"/>
        </p:nvPicPr>
        <p:blipFill>
          <a:blip r:embed="rId4" cstate="print"/>
          <a:srcRect/>
          <a:stretch>
            <a:fillRect/>
          </a:stretch>
        </p:blipFill>
        <p:spPr bwMode="auto">
          <a:xfrm>
            <a:off x="3429000" y="5706079"/>
            <a:ext cx="4114800" cy="1151921"/>
          </a:xfrm>
          <a:prstGeom prst="rect">
            <a:avLst/>
          </a:prstGeom>
          <a:noFill/>
          <a:ln w="9525">
            <a:noFill/>
            <a:miter lim="800000"/>
            <a:headEnd/>
            <a:tailEnd/>
          </a:ln>
          <a:effectLst/>
        </p:spPr>
      </p:pic>
    </p:spTree>
  </p:cSld>
  <p:clrMapOvr>
    <a:masterClrMapping/>
  </p:clrMapOvr>
  <p:transition>
    <p:fade thruBlk="1"/>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Font typeface="Wingdings" pitchFamily="2" charset="2"/>
              <a:buChar char="q"/>
              <a:defRPr/>
            </a:lvl1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Slide Number Placeholder 3"/>
          <p:cNvSpPr>
            <a:spLocks noGrp="1"/>
          </p:cNvSpPr>
          <p:nvPr>
            <p:ph type="sldNum" sz="quarter" idx="10"/>
          </p:nvPr>
        </p:nvSpPr>
        <p:spPr>
          <a:xfrm>
            <a:off x="0" y="6172200"/>
            <a:ext cx="914400" cy="533400"/>
          </a:xfrm>
        </p:spPr>
        <p:txBody>
          <a:bodyPr/>
          <a:lstStyle>
            <a:lvl1pPr>
              <a:defRPr baseline="0"/>
            </a:lvl1pPr>
          </a:lstStyle>
          <a:p>
            <a:pPr>
              <a:defRPr/>
            </a:pPr>
            <a:fld id="{D7A0B452-7FA6-48F1-A979-B4C535EFEBE2}" type="slidenum">
              <a:rPr lang="en-US" smtClean="0"/>
              <a:pPr>
                <a:defRPr/>
              </a:pPr>
              <a:t>‹#›</a:t>
            </a:fld>
            <a:endParaRPr lang="en-US" dirty="0"/>
          </a:p>
        </p:txBody>
      </p:sp>
    </p:spTree>
  </p:cSld>
  <p:clrMapOvr>
    <a:masterClrMapping/>
  </p:clrMapOvr>
  <p:transition>
    <p:fade thruBlk="1"/>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ED633D8-66D5-4CAD-9BFB-0505D1E6B24D}" type="datetime1">
              <a:rPr lang="en-US" smtClean="0"/>
              <a:pPr/>
              <a:t>02-Dec-11</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pPr>
              <a:defRPr/>
            </a:pPr>
            <a:fld id="{8022EEF3-0389-40D5-9607-8227DDD9A0A2}" type="slidenum">
              <a:rPr lang="en-US" smtClean="0"/>
              <a:pPr>
                <a:defRPr/>
              </a:pPr>
              <a:t>‹#›</a:t>
            </a:fld>
            <a:endParaRPr lang="en-US" dirty="0"/>
          </a:p>
        </p:txBody>
      </p:sp>
    </p:spTree>
  </p:cSld>
  <p:clrMapOvr>
    <a:masterClrMapping/>
  </p:clrMapOvr>
  <p:transition>
    <p:fade thruBlk="1"/>
    <p:sndAc>
      <p:stSnd>
        <p:snd r:embed="rId1" name="click.wav"/>
      </p:stSnd>
    </p:sndAc>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audio" Target="../media/audio1.wav"/><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6800" y="0"/>
            <a:ext cx="80772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447800" y="914400"/>
            <a:ext cx="7467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1030" name="Rectangle 6"/>
          <p:cNvSpPr>
            <a:spLocks noGrp="1" noChangeArrowheads="1"/>
          </p:cNvSpPr>
          <p:nvPr>
            <p:ph type="sldNum" sz="quarter" idx="4"/>
          </p:nvPr>
        </p:nvSpPr>
        <p:spPr bwMode="auto">
          <a:xfrm>
            <a:off x="381000" y="6172200"/>
            <a:ext cx="838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000" b="1" i="0"/>
            </a:lvl1pPr>
          </a:lstStyle>
          <a:p>
            <a:pPr>
              <a:defRPr/>
            </a:pPr>
            <a:fld id="{30312435-302D-48B8-B47E-4BF8431DC776}" type="slidenum">
              <a:rPr lang="en-US"/>
              <a:pPr>
                <a:defRPr/>
              </a:pPr>
              <a:t>‹#›</a:t>
            </a:fld>
            <a:endParaRPr lang="en-US"/>
          </a:p>
        </p:txBody>
      </p:sp>
      <p:sp>
        <p:nvSpPr>
          <p:cNvPr id="1033" name="Text Box 9"/>
          <p:cNvSpPr txBox="1">
            <a:spLocks noChangeArrowheads="1"/>
          </p:cNvSpPr>
          <p:nvPr userDrawn="1"/>
        </p:nvSpPr>
        <p:spPr bwMode="auto">
          <a:xfrm>
            <a:off x="0" y="0"/>
            <a:ext cx="838200" cy="1588"/>
          </a:xfrm>
          <a:prstGeom prst="rect">
            <a:avLst/>
          </a:prstGeom>
          <a:solidFill>
            <a:srgbClr val="008000"/>
          </a:solidFill>
          <a:ln w="9525">
            <a:noFill/>
            <a:miter lim="800000"/>
            <a:headEnd/>
            <a:tailEnd/>
          </a:ln>
          <a:effectLst/>
        </p:spPr>
        <p:txBody>
          <a:bodyPr/>
          <a:lstStyle/>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a:p>
            <a:pPr>
              <a:spcBef>
                <a:spcPct val="50000"/>
              </a:spcBef>
              <a:defRPr/>
            </a:pPr>
            <a:endParaRPr lang="en-US" b="1" i="0">
              <a:solidFill>
                <a:schemeClr val="bg1"/>
              </a:solidFill>
            </a:endParaRPr>
          </a:p>
        </p:txBody>
      </p:sp>
      <p:pic>
        <p:nvPicPr>
          <p:cNvPr id="2" name="Picture 14"/>
          <p:cNvPicPr>
            <a:picLocks noChangeAspect="1" noChangeArrowheads="1"/>
          </p:cNvPicPr>
          <p:nvPr userDrawn="1"/>
        </p:nvPicPr>
        <p:blipFill>
          <a:blip r:embed="rId6" cstate="print"/>
          <a:srcRect/>
          <a:stretch>
            <a:fillRect/>
          </a:stretch>
        </p:blipFill>
        <p:spPr bwMode="auto">
          <a:xfrm>
            <a:off x="0" y="0"/>
            <a:ext cx="1371600" cy="6172200"/>
          </a:xfrm>
          <a:prstGeom prst="rect">
            <a:avLst/>
          </a:prstGeom>
          <a:solidFill>
            <a:srgbClr val="008000">
              <a:alpha val="16862"/>
            </a:srgbClr>
          </a:solidFill>
          <a:ln w="9525">
            <a:noFill/>
            <a:miter lim="800000"/>
            <a:headEnd/>
            <a:tailEnd/>
          </a:ln>
        </p:spPr>
      </p:pic>
      <p:pic>
        <p:nvPicPr>
          <p:cNvPr id="7" name="Picture 2"/>
          <p:cNvPicPr>
            <a:picLocks noChangeAspect="1" noChangeArrowheads="1"/>
          </p:cNvPicPr>
          <p:nvPr userDrawn="1"/>
        </p:nvPicPr>
        <p:blipFill>
          <a:blip r:embed="rId7" cstate="print"/>
          <a:srcRect/>
          <a:stretch>
            <a:fillRect/>
          </a:stretch>
        </p:blipFill>
        <p:spPr bwMode="auto">
          <a:xfrm>
            <a:off x="6858000" y="6172200"/>
            <a:ext cx="2047875" cy="573294"/>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Lst>
  <p:transition>
    <p:fade thruBlk="1"/>
    <p:sndAc>
      <p:stSnd>
        <p:snd r:embed="rId5" name="click.wav"/>
      </p:stSnd>
    </p:sndAc>
  </p:transition>
  <p:timing>
    <p:tnLst>
      <p:par>
        <p:cTn id="1" dur="indefinite" restart="never" nodeType="tmRoot"/>
      </p:par>
    </p:tnLst>
  </p:timing>
  <p:hf hdr="0" ftr="0" dt="0"/>
  <p:txStyles>
    <p:titleStyle>
      <a:lvl1pPr algn="ctr" rtl="0" eaLnBrk="0" fontAlgn="base" hangingPunct="0">
        <a:spcBef>
          <a:spcPct val="0"/>
        </a:spcBef>
        <a:spcAft>
          <a:spcPct val="0"/>
        </a:spcAft>
        <a:defRPr sz="3200" b="1">
          <a:solidFill>
            <a:srgbClr val="A50021"/>
          </a:solidFill>
          <a:latin typeface="+mj-lt"/>
          <a:ea typeface="+mj-ea"/>
          <a:cs typeface="+mj-cs"/>
        </a:defRPr>
      </a:lvl1pPr>
      <a:lvl2pPr algn="ctr" rtl="0" eaLnBrk="0" fontAlgn="base" hangingPunct="0">
        <a:spcBef>
          <a:spcPct val="0"/>
        </a:spcBef>
        <a:spcAft>
          <a:spcPct val="0"/>
        </a:spcAft>
        <a:defRPr sz="3200" b="1">
          <a:solidFill>
            <a:srgbClr val="A50021"/>
          </a:solidFill>
          <a:latin typeface="Arial" charset="0"/>
          <a:cs typeface="Arial" charset="0"/>
        </a:defRPr>
      </a:lvl2pPr>
      <a:lvl3pPr algn="ctr" rtl="0" eaLnBrk="0" fontAlgn="base" hangingPunct="0">
        <a:spcBef>
          <a:spcPct val="0"/>
        </a:spcBef>
        <a:spcAft>
          <a:spcPct val="0"/>
        </a:spcAft>
        <a:defRPr sz="3200" b="1">
          <a:solidFill>
            <a:srgbClr val="A50021"/>
          </a:solidFill>
          <a:latin typeface="Arial" charset="0"/>
          <a:cs typeface="Arial" charset="0"/>
        </a:defRPr>
      </a:lvl3pPr>
      <a:lvl4pPr algn="ctr" rtl="0" eaLnBrk="0" fontAlgn="base" hangingPunct="0">
        <a:spcBef>
          <a:spcPct val="0"/>
        </a:spcBef>
        <a:spcAft>
          <a:spcPct val="0"/>
        </a:spcAft>
        <a:defRPr sz="3200" b="1">
          <a:solidFill>
            <a:srgbClr val="A50021"/>
          </a:solidFill>
          <a:latin typeface="Arial" charset="0"/>
          <a:cs typeface="Arial" charset="0"/>
        </a:defRPr>
      </a:lvl4pPr>
      <a:lvl5pPr algn="ctr" rtl="0" eaLnBrk="0" fontAlgn="base" hangingPunct="0">
        <a:spcBef>
          <a:spcPct val="0"/>
        </a:spcBef>
        <a:spcAft>
          <a:spcPct val="0"/>
        </a:spcAft>
        <a:defRPr sz="3200" b="1">
          <a:solidFill>
            <a:srgbClr val="A50021"/>
          </a:solidFill>
          <a:latin typeface="Arial" charset="0"/>
          <a:cs typeface="Arial" charset="0"/>
        </a:defRPr>
      </a:lvl5pPr>
      <a:lvl6pPr marL="457200" algn="ctr" rtl="0" fontAlgn="base">
        <a:spcBef>
          <a:spcPct val="0"/>
        </a:spcBef>
        <a:spcAft>
          <a:spcPct val="0"/>
        </a:spcAft>
        <a:defRPr sz="3200" b="1">
          <a:solidFill>
            <a:srgbClr val="A50021"/>
          </a:solidFill>
          <a:latin typeface="Arial" charset="0"/>
          <a:cs typeface="Arial" charset="0"/>
        </a:defRPr>
      </a:lvl6pPr>
      <a:lvl7pPr marL="914400" algn="ctr" rtl="0" fontAlgn="base">
        <a:spcBef>
          <a:spcPct val="0"/>
        </a:spcBef>
        <a:spcAft>
          <a:spcPct val="0"/>
        </a:spcAft>
        <a:defRPr sz="3200" b="1">
          <a:solidFill>
            <a:srgbClr val="A50021"/>
          </a:solidFill>
          <a:latin typeface="Arial" charset="0"/>
          <a:cs typeface="Arial" charset="0"/>
        </a:defRPr>
      </a:lvl7pPr>
      <a:lvl8pPr marL="1371600" algn="ctr" rtl="0" fontAlgn="base">
        <a:spcBef>
          <a:spcPct val="0"/>
        </a:spcBef>
        <a:spcAft>
          <a:spcPct val="0"/>
        </a:spcAft>
        <a:defRPr sz="3200" b="1">
          <a:solidFill>
            <a:srgbClr val="A50021"/>
          </a:solidFill>
          <a:latin typeface="Arial" charset="0"/>
          <a:cs typeface="Arial" charset="0"/>
        </a:defRPr>
      </a:lvl8pPr>
      <a:lvl9pPr marL="1828800" algn="ctr" rtl="0" fontAlgn="base">
        <a:spcBef>
          <a:spcPct val="0"/>
        </a:spcBef>
        <a:spcAft>
          <a:spcPct val="0"/>
        </a:spcAft>
        <a:defRPr sz="3200" b="1">
          <a:solidFill>
            <a:srgbClr val="A50021"/>
          </a:solidFill>
          <a:latin typeface="Arial" charset="0"/>
          <a:cs typeface="Arial" charset="0"/>
        </a:defRPr>
      </a:lvl9pPr>
    </p:titleStyle>
    <p:bodyStyle>
      <a:lvl1pPr marL="342900" indent="-342900" algn="l" rtl="0" eaLnBrk="0" fontAlgn="base" hangingPunct="0">
        <a:spcBef>
          <a:spcPct val="20000"/>
        </a:spcBef>
        <a:spcAft>
          <a:spcPct val="0"/>
        </a:spcAft>
        <a:buClr>
          <a:srgbClr val="006600"/>
        </a:buClr>
        <a:buFont typeface="Wingdings" pitchFamily="2" charset="2"/>
        <a:buChar char="l"/>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rgbClr val="006600"/>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gefeo.org/" TargetMode="External"/><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hyperlink" Target="mailto:gefeo@thegef.org" TargetMode="Externa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0"/>
            <a:ext cx="1524000" cy="6858000"/>
          </a:xfrm>
          <a:prstGeom prst="rect">
            <a:avLst/>
          </a:prstGeom>
          <a:solidFill>
            <a:srgbClr val="0C5019"/>
          </a:solidFill>
          <a:ln w="9525">
            <a:solidFill>
              <a:schemeClr val="tx1"/>
            </a:solidFill>
            <a:miter lim="800000"/>
            <a:headEnd/>
            <a:tailEnd/>
          </a:ln>
          <a:effectLst/>
        </p:spPr>
        <p:txBody>
          <a:bodyPr wrap="none" anchor="ctr"/>
          <a:lstStyle/>
          <a:p>
            <a:endParaRPr lang="en-US"/>
          </a:p>
        </p:txBody>
      </p:sp>
      <p:pic>
        <p:nvPicPr>
          <p:cNvPr id="48131" name="Picture 3"/>
          <p:cNvPicPr>
            <a:picLocks noChangeArrowheads="1"/>
          </p:cNvPicPr>
          <p:nvPr/>
        </p:nvPicPr>
        <p:blipFill>
          <a:blip r:embed="rId3" cstate="print"/>
          <a:srcRect/>
          <a:stretch>
            <a:fillRect/>
          </a:stretch>
        </p:blipFill>
        <p:spPr bwMode="auto">
          <a:xfrm>
            <a:off x="1524000" y="0"/>
            <a:ext cx="7620000" cy="2209800"/>
          </a:xfrm>
          <a:prstGeom prst="rect">
            <a:avLst/>
          </a:prstGeom>
          <a:noFill/>
          <a:ln w="9525">
            <a:noFill/>
            <a:miter lim="800000"/>
            <a:headEnd/>
            <a:tailEnd/>
          </a:ln>
        </p:spPr>
      </p:pic>
      <p:sp>
        <p:nvSpPr>
          <p:cNvPr id="48133" name="Text Box 5"/>
          <p:cNvSpPr txBox="1">
            <a:spLocks noChangeArrowheads="1"/>
          </p:cNvSpPr>
          <p:nvPr/>
        </p:nvSpPr>
        <p:spPr bwMode="auto">
          <a:xfrm>
            <a:off x="2133600" y="2590800"/>
            <a:ext cx="6553200" cy="707886"/>
          </a:xfrm>
          <a:prstGeom prst="rect">
            <a:avLst/>
          </a:prstGeom>
          <a:noFill/>
          <a:ln w="9525">
            <a:noFill/>
            <a:miter lim="800000"/>
            <a:headEnd/>
            <a:tailEnd/>
          </a:ln>
          <a:effectLst/>
        </p:spPr>
        <p:txBody>
          <a:bodyPr wrap="square">
            <a:spAutoFit/>
          </a:bodyPr>
          <a:lstStyle/>
          <a:p>
            <a:pPr algn="ctr">
              <a:spcBef>
                <a:spcPct val="50000"/>
              </a:spcBef>
            </a:pPr>
            <a:r>
              <a:rPr lang="en-US" sz="4000" b="1" i="0" dirty="0" smtClean="0">
                <a:solidFill>
                  <a:srgbClr val="006600"/>
                </a:solidFill>
              </a:rPr>
              <a:t>Evaluating Adaptation</a:t>
            </a:r>
            <a:endParaRPr lang="en-US" sz="4000" b="1" i="0" dirty="0">
              <a:solidFill>
                <a:srgbClr val="006600"/>
              </a:solidFill>
            </a:endParaRPr>
          </a:p>
        </p:txBody>
      </p:sp>
      <p:sp>
        <p:nvSpPr>
          <p:cNvPr id="48134" name="Text Box 6"/>
          <p:cNvSpPr txBox="1">
            <a:spLocks noChangeArrowheads="1"/>
          </p:cNvSpPr>
          <p:nvPr/>
        </p:nvSpPr>
        <p:spPr bwMode="auto">
          <a:xfrm>
            <a:off x="1828800" y="3429000"/>
            <a:ext cx="7162800" cy="1692771"/>
          </a:xfrm>
          <a:prstGeom prst="rect">
            <a:avLst/>
          </a:prstGeom>
          <a:noFill/>
          <a:ln w="9525">
            <a:noFill/>
            <a:miter lim="800000"/>
            <a:headEnd/>
            <a:tailEnd/>
          </a:ln>
          <a:effectLst/>
        </p:spPr>
        <p:txBody>
          <a:bodyPr wrap="square">
            <a:spAutoFit/>
          </a:bodyPr>
          <a:lstStyle/>
          <a:p>
            <a:pPr algn="ctr">
              <a:spcBef>
                <a:spcPts val="0"/>
              </a:spcBef>
            </a:pPr>
            <a:endParaRPr lang="en-US" sz="2400" b="1" i="0" dirty="0" smtClean="0"/>
          </a:p>
          <a:p>
            <a:pPr algn="ctr">
              <a:spcBef>
                <a:spcPct val="50000"/>
              </a:spcBef>
            </a:pPr>
            <a:r>
              <a:rPr lang="en-US" sz="2400" b="1" i="0" dirty="0" smtClean="0"/>
              <a:t>Rob D. </a:t>
            </a:r>
            <a:r>
              <a:rPr lang="en-US" sz="2400" b="1" i="0" smtClean="0"/>
              <a:t>van den Berg</a:t>
            </a:r>
            <a:endParaRPr lang="en-US" sz="2400" b="1" i="0" dirty="0" smtClean="0"/>
          </a:p>
          <a:p>
            <a:pPr algn="ctr">
              <a:spcBef>
                <a:spcPts val="0"/>
              </a:spcBef>
            </a:pPr>
            <a:r>
              <a:rPr lang="en-US" sz="2400" b="1" i="0" dirty="0" smtClean="0"/>
              <a:t>GEF Evaluation Office</a:t>
            </a:r>
            <a:r>
              <a:rPr lang="en-US" b="1" i="0" dirty="0" smtClean="0"/>
              <a:t/>
            </a:r>
            <a:br>
              <a:rPr lang="en-US" b="1" i="0" dirty="0" smtClean="0"/>
            </a:br>
            <a:endParaRPr lang="en-US" sz="2000" b="1" i="0"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1AEDB58-6AC1-4C7E-9CC5-01C4CDA0081C}" type="slidenum">
              <a:rPr lang="en-US" smtClean="0"/>
              <a:pPr>
                <a:defRPr/>
              </a:pPr>
              <a:t>10</a:t>
            </a:fld>
            <a:endParaRPr lang="en-US" dirty="0"/>
          </a:p>
        </p:txBody>
      </p:sp>
      <p:sp>
        <p:nvSpPr>
          <p:cNvPr id="21" name="Rectangle 20"/>
          <p:cNvSpPr/>
          <p:nvPr/>
        </p:nvSpPr>
        <p:spPr>
          <a:xfrm>
            <a:off x="1990724" y="1304925"/>
            <a:ext cx="6657975" cy="47815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82880" rtlCol="0" anchor="t"/>
          <a:lstStyle/>
          <a:p>
            <a:pPr marL="342900" indent="-342900">
              <a:spcBef>
                <a:spcPts val="0"/>
              </a:spcBef>
              <a:spcAft>
                <a:spcPts val="600"/>
              </a:spcAft>
              <a:buFont typeface="+mj-lt"/>
              <a:buAutoNum type="arabicPeriod"/>
            </a:pPr>
            <a:r>
              <a:rPr lang="en-US" sz="1000" i="0" dirty="0" smtClean="0">
                <a:solidFill>
                  <a:schemeClr val="tx1"/>
                </a:solidFill>
              </a:rPr>
              <a:t>All SPA projects fulfilled the GEF requirement regarding Global Environmental Benefits and explicitly included climate change impacts on these, and are relevant to the GEF mandate.</a:t>
            </a:r>
          </a:p>
          <a:p>
            <a:pPr marL="342900" indent="-342900">
              <a:spcBef>
                <a:spcPts val="0"/>
              </a:spcBef>
              <a:spcAft>
                <a:spcPts val="600"/>
              </a:spcAft>
              <a:buFont typeface="+mj-lt"/>
              <a:buAutoNum type="arabicPeriod"/>
            </a:pPr>
            <a:r>
              <a:rPr lang="en-US" sz="1000" i="0" dirty="0" smtClean="0">
                <a:solidFill>
                  <a:schemeClr val="tx1"/>
                </a:solidFill>
              </a:rPr>
              <a:t>The $50 million SPA initiative has the potential, to varying degrees, of providing climate resilience to $780 million of investments. Represent diversity in sectors, themes and focal areas, with an emphasis on biodiversity and land degradation.</a:t>
            </a:r>
          </a:p>
          <a:p>
            <a:pPr marL="342900" indent="-342900">
              <a:spcBef>
                <a:spcPts val="0"/>
              </a:spcBef>
              <a:spcAft>
                <a:spcPts val="600"/>
              </a:spcAft>
              <a:buFont typeface="+mj-lt"/>
              <a:buAutoNum type="arabicPeriod"/>
            </a:pPr>
            <a:r>
              <a:rPr lang="en-US" sz="1000" i="0" dirty="0" smtClean="0">
                <a:solidFill>
                  <a:schemeClr val="tx1"/>
                </a:solidFill>
              </a:rPr>
              <a:t>The portfolio of projects represents diversity in sectors, themes and focal areas, with an emphasis on biodiversity and land degradation.</a:t>
            </a:r>
          </a:p>
          <a:p>
            <a:pPr marL="342900" indent="-342900">
              <a:spcBef>
                <a:spcPts val="0"/>
              </a:spcBef>
              <a:spcAft>
                <a:spcPts val="1200"/>
              </a:spcAft>
              <a:buFont typeface="+mj-lt"/>
              <a:buAutoNum type="arabicPeriod"/>
            </a:pPr>
            <a:r>
              <a:rPr lang="en-US" sz="1000" i="0" dirty="0" smtClean="0">
                <a:solidFill>
                  <a:schemeClr val="tx1"/>
                </a:solidFill>
              </a:rPr>
              <a:t>Projects were developed in accordance with the elements and requirements of the SPA Operational Guidelines, with some exceptions.</a:t>
            </a:r>
          </a:p>
          <a:p>
            <a:pPr marL="342900" indent="-342900">
              <a:spcBef>
                <a:spcPts val="0"/>
              </a:spcBef>
              <a:spcAft>
                <a:spcPts val="600"/>
              </a:spcAft>
              <a:buFont typeface="+mj-lt"/>
              <a:buAutoNum type="arabicPeriod"/>
            </a:pPr>
            <a:r>
              <a:rPr lang="en-US" sz="1400" b="1" i="0" dirty="0" smtClean="0">
                <a:solidFill>
                  <a:schemeClr val="tx1"/>
                </a:solidFill>
              </a:rPr>
              <a:t>Adaptation measures proposed in SPA projects were found to be generally “no regrets” measures, dealing with management of natural resources. </a:t>
            </a:r>
          </a:p>
          <a:p>
            <a:pPr marL="342900" indent="-342900">
              <a:spcBef>
                <a:spcPts val="0"/>
              </a:spcBef>
              <a:spcAft>
                <a:spcPts val="1200"/>
              </a:spcAft>
              <a:buFont typeface="+mj-lt"/>
              <a:buAutoNum type="arabicPeriod"/>
            </a:pPr>
            <a:r>
              <a:rPr lang="en-US" sz="1000" i="0" dirty="0" smtClean="0">
                <a:solidFill>
                  <a:schemeClr val="tx1"/>
                </a:solidFill>
              </a:rPr>
              <a:t>Results achieved so far have been at the output level; most projects are either in early stages of implementation or have not started yet. </a:t>
            </a:r>
          </a:p>
          <a:p>
            <a:pPr marL="342900" indent="-342900">
              <a:spcBef>
                <a:spcPts val="0"/>
              </a:spcBef>
              <a:spcAft>
                <a:spcPts val="600"/>
              </a:spcAft>
              <a:buFont typeface="+mj-lt"/>
              <a:buAutoNum type="arabicPeriod"/>
            </a:pPr>
            <a:r>
              <a:rPr lang="en-US" sz="1400" b="1" i="0" dirty="0" smtClean="0">
                <a:solidFill>
                  <a:schemeClr val="tx1"/>
                </a:solidFill>
              </a:rPr>
              <a:t>There was evidence of mainstreaming of adaptation at the GEF mainly at strategic level and to some extent in project design but some limitations are preventing this integration from becoming fully </a:t>
            </a:r>
            <a:r>
              <a:rPr lang="en-US" sz="1400" b="1" i="0" dirty="0" smtClean="0">
                <a:solidFill>
                  <a:schemeClr val="tx1"/>
                </a:solidFill>
              </a:rPr>
              <a:t>effective</a:t>
            </a:r>
            <a:endParaRPr lang="en-US" sz="1400" b="1" i="0" dirty="0" smtClean="0">
              <a:solidFill>
                <a:schemeClr val="tx1"/>
              </a:solidFill>
            </a:endParaRPr>
          </a:p>
          <a:p>
            <a:pPr marL="342900" indent="-342900">
              <a:spcBef>
                <a:spcPts val="0"/>
              </a:spcBef>
              <a:spcAft>
                <a:spcPts val="600"/>
              </a:spcAft>
              <a:buFont typeface="+mj-lt"/>
              <a:buAutoNum type="arabicPeriod"/>
            </a:pPr>
            <a:r>
              <a:rPr lang="en-US" sz="1400" b="1" i="0" dirty="0" smtClean="0">
                <a:solidFill>
                  <a:schemeClr val="tx1"/>
                </a:solidFill>
              </a:rPr>
              <a:t>Although the portfolio is still in the early stages of implementation some lessons could be extracted for the GEF as a whole.</a:t>
            </a:r>
          </a:p>
          <a:p>
            <a:pPr marL="342900" indent="-342900">
              <a:spcBef>
                <a:spcPts val="0"/>
              </a:spcBef>
              <a:spcAft>
                <a:spcPts val="600"/>
              </a:spcAft>
              <a:buFont typeface="+mj-lt"/>
              <a:buAutoNum type="arabicPeriod"/>
            </a:pPr>
            <a:r>
              <a:rPr lang="en-US" sz="1000" i="0" dirty="0" smtClean="0">
                <a:solidFill>
                  <a:schemeClr val="tx1"/>
                </a:solidFill>
              </a:rPr>
              <a:t>There were weaknesses in the management of the SPA portfolio but there is still time to correct them. </a:t>
            </a:r>
          </a:p>
          <a:p>
            <a:pPr marL="342900" indent="-342900">
              <a:spcBef>
                <a:spcPts val="0"/>
              </a:spcBef>
              <a:spcAft>
                <a:spcPts val="600"/>
              </a:spcAft>
              <a:buFont typeface="+mj-lt"/>
              <a:buAutoNum type="arabicPeriod"/>
            </a:pPr>
            <a:r>
              <a:rPr lang="en-US" sz="1000" i="0" dirty="0" smtClean="0">
                <a:solidFill>
                  <a:schemeClr val="tx1"/>
                </a:solidFill>
              </a:rPr>
              <a:t>As </a:t>
            </a:r>
            <a:r>
              <a:rPr lang="en-US" sz="1000" i="0" dirty="0" smtClean="0">
                <a:solidFill>
                  <a:schemeClr val="tx1"/>
                </a:solidFill>
              </a:rPr>
              <a:t>a learning pilot within the GEF, the SPA has yet to achieve its full effectiveness.</a:t>
            </a:r>
          </a:p>
        </p:txBody>
      </p:sp>
      <p:sp>
        <p:nvSpPr>
          <p:cNvPr id="27" name="Title 1"/>
          <p:cNvSpPr>
            <a:spLocks noGrp="1"/>
          </p:cNvSpPr>
          <p:nvPr>
            <p:ph type="title"/>
          </p:nvPr>
        </p:nvSpPr>
        <p:spPr>
          <a:xfrm>
            <a:off x="1447800" y="122237"/>
            <a:ext cx="7696200" cy="715963"/>
          </a:xfrm>
        </p:spPr>
        <p:txBody>
          <a:bodyPr>
            <a:normAutofit/>
          </a:bodyPr>
          <a:lstStyle/>
          <a:p>
            <a:r>
              <a:rPr lang="en-US" sz="3200" dirty="0" smtClean="0">
                <a:solidFill>
                  <a:srgbClr val="FF0000"/>
                </a:solidFill>
              </a:rPr>
              <a:t>The SPA evaluation</a:t>
            </a:r>
          </a:p>
        </p:txBody>
      </p:sp>
      <p:sp>
        <p:nvSpPr>
          <p:cNvPr id="20" name="Rectangle 19"/>
          <p:cNvSpPr/>
          <p:nvPr/>
        </p:nvSpPr>
        <p:spPr>
          <a:xfrm>
            <a:off x="3581399" y="838200"/>
            <a:ext cx="5067301" cy="476250"/>
          </a:xfrm>
          <a:prstGeom prst="rect">
            <a:avLst/>
          </a:prstGeom>
          <a:solidFill>
            <a:srgbClr val="0076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0" dirty="0" smtClean="0">
                <a:solidFill>
                  <a:schemeClr val="tx1"/>
                </a:solidFill>
              </a:rPr>
              <a:t>Ten Conclusions</a:t>
            </a:r>
            <a:endParaRPr lang="en-US" sz="2000" i="0" dirty="0">
              <a:solidFill>
                <a:schemeClr val="tx1"/>
              </a:solidFill>
            </a:endParaRPr>
          </a:p>
        </p:txBody>
      </p:sp>
      <p:sp>
        <p:nvSpPr>
          <p:cNvPr id="7" name="Rectangle 6"/>
          <p:cNvSpPr/>
          <p:nvPr/>
        </p:nvSpPr>
        <p:spPr>
          <a:xfrm>
            <a:off x="1990725" y="838200"/>
            <a:ext cx="1600200" cy="476250"/>
          </a:xfrm>
          <a:prstGeom prst="rect">
            <a:avLst/>
          </a:prstGeom>
          <a:solidFill>
            <a:srgbClr val="007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0" dirty="0" smtClean="0"/>
              <a:t>SPA</a:t>
            </a:r>
          </a:p>
        </p:txBody>
      </p:sp>
      <p:sp>
        <p:nvSpPr>
          <p:cNvPr id="8" name="Rectangle 7"/>
          <p:cNvSpPr/>
          <p:nvPr/>
        </p:nvSpPr>
        <p:spPr>
          <a:xfrm>
            <a:off x="1990724" y="3162300"/>
            <a:ext cx="6657976" cy="723900"/>
          </a:xfrm>
          <a:prstGeom prst="rect">
            <a:avLst/>
          </a:prstGeom>
          <a:solidFill>
            <a:srgbClr val="007600">
              <a:alpha val="24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i="0" dirty="0" smtClean="0">
              <a:solidFill>
                <a:schemeClr val="tx1"/>
              </a:solidFill>
            </a:endParaRPr>
          </a:p>
        </p:txBody>
      </p:sp>
      <p:sp>
        <p:nvSpPr>
          <p:cNvPr id="9" name="Rectangle 8"/>
          <p:cNvSpPr/>
          <p:nvPr/>
        </p:nvSpPr>
        <p:spPr>
          <a:xfrm>
            <a:off x="1981200" y="4343400"/>
            <a:ext cx="6657976" cy="762001"/>
          </a:xfrm>
          <a:prstGeom prst="rect">
            <a:avLst/>
          </a:prstGeom>
          <a:solidFill>
            <a:srgbClr val="007600">
              <a:alpha val="24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i="0" dirty="0" smtClean="0">
              <a:solidFill>
                <a:schemeClr val="tx1"/>
              </a:solidFill>
            </a:endParaRPr>
          </a:p>
        </p:txBody>
      </p:sp>
      <p:sp>
        <p:nvSpPr>
          <p:cNvPr id="10" name="Rectangle 9"/>
          <p:cNvSpPr/>
          <p:nvPr/>
        </p:nvSpPr>
        <p:spPr>
          <a:xfrm>
            <a:off x="1981200" y="5172076"/>
            <a:ext cx="6657976" cy="466724"/>
          </a:xfrm>
          <a:prstGeom prst="rect">
            <a:avLst/>
          </a:prstGeom>
          <a:solidFill>
            <a:srgbClr val="007600">
              <a:alpha val="24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i="0" dirty="0" smtClean="0">
              <a:solidFill>
                <a:schemeClr val="tx1"/>
              </a:solidFill>
            </a:endParaRPr>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a:xfrm>
            <a:off x="84138" y="6357938"/>
            <a:ext cx="587375" cy="474662"/>
          </a:xfrm>
          <a:noFill/>
        </p:spPr>
        <p:txBody>
          <a:bodyPr lIns="86493" tIns="43247" rIns="86493" bIns="43247"/>
          <a:lstStyle/>
          <a:p>
            <a:fld id="{979CFE90-161C-450B-8519-B350F8BCADA6}" type="slidenum">
              <a:rPr lang="en-US" sz="2000" smtClean="0"/>
              <a:pPr/>
              <a:t>11</a:t>
            </a:fld>
            <a:endParaRPr lang="en-US" sz="2000" smtClean="0"/>
          </a:p>
        </p:txBody>
      </p:sp>
      <p:sp>
        <p:nvSpPr>
          <p:cNvPr id="8195" name="Rectangle 2"/>
          <p:cNvSpPr>
            <a:spLocks noGrp="1" noChangeArrowheads="1"/>
          </p:cNvSpPr>
          <p:nvPr>
            <p:ph type="title"/>
          </p:nvPr>
        </p:nvSpPr>
        <p:spPr>
          <a:xfrm>
            <a:off x="1447800" y="228600"/>
            <a:ext cx="7696200" cy="715963"/>
          </a:xfrm>
        </p:spPr>
        <p:txBody>
          <a:bodyPr/>
          <a:lstStyle/>
          <a:p>
            <a:r>
              <a:rPr lang="en-US" dirty="0" smtClean="0"/>
              <a:t>SCCF Evaluation (2011)</a:t>
            </a:r>
            <a:endParaRPr lang="en-US" dirty="0" smtClean="0"/>
          </a:p>
        </p:txBody>
      </p:sp>
      <p:pic>
        <p:nvPicPr>
          <p:cNvPr id="2050" name="Picture 2"/>
          <p:cNvPicPr>
            <a:picLocks noChangeAspect="1" noChangeArrowheads="1"/>
          </p:cNvPicPr>
          <p:nvPr/>
        </p:nvPicPr>
        <p:blipFill>
          <a:blip r:embed="rId4" cstate="print"/>
          <a:srcRect/>
          <a:stretch>
            <a:fillRect/>
          </a:stretch>
        </p:blipFill>
        <p:spPr bwMode="auto">
          <a:xfrm>
            <a:off x="2209800" y="838200"/>
            <a:ext cx="6400800" cy="4981575"/>
          </a:xfrm>
          <a:prstGeom prst="rect">
            <a:avLst/>
          </a:prstGeom>
          <a:noFill/>
          <a:ln w="9525">
            <a:noFill/>
            <a:miter lim="800000"/>
            <a:headEnd/>
            <a:tailEnd/>
          </a:ln>
        </p:spPr>
      </p:pic>
    </p:spTree>
  </p:cSld>
  <p:clrMapOvr>
    <a:masterClrMapping/>
  </p:clrMapOvr>
  <p:transition>
    <p:fade thruBlk="1"/>
    <p:sndAc>
      <p:stSnd>
        <p:snd r:embed="rId3" name="click.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a:xfrm>
            <a:off x="84138" y="6324600"/>
            <a:ext cx="587375" cy="508000"/>
          </a:xfrm>
          <a:noFill/>
        </p:spPr>
        <p:txBody>
          <a:bodyPr lIns="86493" tIns="43247" rIns="86493" bIns="43247"/>
          <a:lstStyle/>
          <a:p>
            <a:fld id="{979CFE90-161C-450B-8519-B350F8BCADA6}" type="slidenum">
              <a:rPr lang="en-US" sz="2000" smtClean="0"/>
              <a:pPr/>
              <a:t>12</a:t>
            </a:fld>
            <a:endParaRPr lang="en-US" sz="2000" dirty="0" smtClean="0"/>
          </a:p>
        </p:txBody>
      </p:sp>
      <p:sp>
        <p:nvSpPr>
          <p:cNvPr id="8195" name="Rectangle 2"/>
          <p:cNvSpPr>
            <a:spLocks noGrp="1" noChangeArrowheads="1"/>
          </p:cNvSpPr>
          <p:nvPr>
            <p:ph type="title"/>
          </p:nvPr>
        </p:nvSpPr>
        <p:spPr>
          <a:xfrm>
            <a:off x="1447800" y="228600"/>
            <a:ext cx="7696200" cy="715963"/>
          </a:xfrm>
        </p:spPr>
        <p:txBody>
          <a:bodyPr/>
          <a:lstStyle/>
          <a:p>
            <a:r>
              <a:rPr lang="en-US" dirty="0" smtClean="0"/>
              <a:t>SCCF Conclusions </a:t>
            </a:r>
            <a:r>
              <a:rPr lang="en-US" dirty="0" smtClean="0"/>
              <a:t>(1)</a:t>
            </a:r>
          </a:p>
        </p:txBody>
      </p:sp>
      <p:sp>
        <p:nvSpPr>
          <p:cNvPr id="8196" name="Rectangle 3"/>
          <p:cNvSpPr>
            <a:spLocks noGrp="1" noChangeArrowheads="1"/>
          </p:cNvSpPr>
          <p:nvPr>
            <p:ph type="body" idx="1"/>
          </p:nvPr>
        </p:nvSpPr>
        <p:spPr>
          <a:xfrm>
            <a:off x="1524000" y="990600"/>
            <a:ext cx="7620000" cy="5181600"/>
          </a:xfrm>
        </p:spPr>
        <p:txBody>
          <a:bodyPr>
            <a:normAutofit/>
          </a:bodyPr>
          <a:lstStyle/>
          <a:p>
            <a:pPr marL="457200" indent="-457200">
              <a:buFont typeface="+mj-lt"/>
              <a:buAutoNum type="arabicParenR"/>
            </a:pPr>
            <a:r>
              <a:rPr lang="en-US" altLang="ja-JP" dirty="0" smtClean="0">
                <a:ea typeface="Times New Roman" pitchFamily="18" charset="0"/>
                <a:cs typeface="Calibri" pitchFamily="34" charset="0"/>
              </a:rPr>
              <a:t>The four SCCF programming strategies are relevant to the COP guidance</a:t>
            </a:r>
          </a:p>
          <a:p>
            <a:pPr lvl="1">
              <a:spcAft>
                <a:spcPts val="600"/>
              </a:spcAft>
            </a:pPr>
            <a:r>
              <a:rPr lang="en-US" altLang="ja-JP" dirty="0" smtClean="0">
                <a:solidFill>
                  <a:schemeClr val="tx1"/>
                </a:solidFill>
                <a:cs typeface="Arial" pitchFamily="34" charset="0"/>
              </a:rPr>
              <a:t>Programming documents provide clear guidelines for </a:t>
            </a:r>
            <a:r>
              <a:rPr lang="en-US" altLang="ja-JP" dirty="0" err="1" smtClean="0">
                <a:solidFill>
                  <a:schemeClr val="tx1"/>
                </a:solidFill>
                <a:cs typeface="Arial" pitchFamily="34" charset="0"/>
              </a:rPr>
              <a:t>operationalization</a:t>
            </a:r>
            <a:endParaRPr lang="en-US" altLang="ja-JP" dirty="0" smtClean="0">
              <a:solidFill>
                <a:schemeClr val="tx1"/>
              </a:solidFill>
              <a:cs typeface="Arial" pitchFamily="34" charset="0"/>
            </a:endParaRPr>
          </a:p>
          <a:p>
            <a:pPr marL="457200" indent="-457200">
              <a:buFont typeface="+mj-lt"/>
              <a:buAutoNum type="arabicParenR"/>
            </a:pPr>
            <a:r>
              <a:rPr lang="en-US" altLang="ja-JP" dirty="0" smtClean="0">
                <a:ea typeface="Times New Roman" pitchFamily="18" charset="0"/>
                <a:cs typeface="Calibri" pitchFamily="34" charset="0"/>
              </a:rPr>
              <a:t>The adaptation projects are relevant to the COP guidance and SCCF programming</a:t>
            </a:r>
          </a:p>
          <a:p>
            <a:pPr marL="674370" lvl="1" indent="-274320">
              <a:spcAft>
                <a:spcPts val="600"/>
              </a:spcAft>
            </a:pPr>
            <a:r>
              <a:rPr lang="en-US" altLang="ja-JP" dirty="0" smtClean="0">
                <a:solidFill>
                  <a:schemeClr val="tx1"/>
                </a:solidFill>
                <a:cs typeface="Arial" pitchFamily="34" charset="0"/>
              </a:rPr>
              <a:t>All COP priority areas are addressed by the SCCF project portfolio (31 projects receiving $127.5 million)</a:t>
            </a:r>
          </a:p>
          <a:p>
            <a:pPr marL="457200" indent="-457200">
              <a:spcAft>
                <a:spcPts val="0"/>
              </a:spcAft>
              <a:buFont typeface="+mj-lt"/>
              <a:buAutoNum type="arabicParenR"/>
            </a:pPr>
            <a:r>
              <a:rPr lang="en-US" altLang="ja-JP" dirty="0" smtClean="0">
                <a:ea typeface="Times New Roman" pitchFamily="18" charset="0"/>
                <a:cs typeface="Calibri" pitchFamily="34" charset="0"/>
              </a:rPr>
              <a:t>The technology transfer projects are relevant to COP guidance and SCCF programming</a:t>
            </a:r>
          </a:p>
          <a:p>
            <a:pPr marL="674370" lvl="1" indent="-274320">
              <a:spcAft>
                <a:spcPts val="600"/>
              </a:spcAft>
            </a:pPr>
            <a:r>
              <a:rPr lang="en-US" altLang="ja-JP" dirty="0" smtClean="0">
                <a:solidFill>
                  <a:schemeClr val="tx1"/>
                </a:solidFill>
                <a:cs typeface="Arial" pitchFamily="34" charset="0"/>
              </a:rPr>
              <a:t>Coverage of technology transfer limited (4 projects receiving $15.2 million)</a:t>
            </a:r>
          </a:p>
          <a:p>
            <a:pPr marL="674370" lvl="1" indent="-274320">
              <a:spcAft>
                <a:spcPts val="600"/>
              </a:spcAft>
            </a:pPr>
            <a:endParaRPr lang="en-US" altLang="ja-JP" dirty="0" smtClean="0">
              <a:cs typeface="Arial" pitchFamily="34" charset="0"/>
            </a:endParaRPr>
          </a:p>
          <a:p>
            <a:endParaRPr lang="en-US" dirty="0">
              <a:solidFill>
                <a:schemeClr val="tx1"/>
              </a:solidFill>
            </a:endParaRPr>
          </a:p>
        </p:txBody>
      </p:sp>
    </p:spTree>
  </p:cSld>
  <p:clrMapOvr>
    <a:masterClrMapping/>
  </p:clrMapOvr>
  <p:transition>
    <p:fade thruBlk="1"/>
    <p:sndAc>
      <p:stSnd>
        <p:snd r:embed="rId3" name="click.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SCCF Conclusions </a:t>
            </a:r>
            <a:r>
              <a:rPr lang="en-US" dirty="0" smtClean="0"/>
              <a:t>(2)</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arenR" startAt="4"/>
            </a:pPr>
            <a:r>
              <a:rPr lang="en-US" altLang="ja-JP" dirty="0" smtClean="0">
                <a:ea typeface="Times New Roman" pitchFamily="18" charset="0"/>
                <a:cs typeface="Calibri" pitchFamily="34" charset="0"/>
              </a:rPr>
              <a:t>The funding of </a:t>
            </a:r>
            <a:r>
              <a:rPr lang="en-US" altLang="ja-JP" dirty="0" smtClean="0">
                <a:ea typeface="Times New Roman" pitchFamily="18" charset="0"/>
                <a:cs typeface="Times New Roman" pitchFamily="18" charset="0"/>
              </a:rPr>
              <a:t>SCCF</a:t>
            </a:r>
            <a:r>
              <a:rPr lang="en-US" altLang="ja-JP" dirty="0" smtClean="0">
                <a:ea typeface="Times New Roman" pitchFamily="18" charset="0"/>
                <a:cs typeface="Calibri" pitchFamily="34" charset="0"/>
              </a:rPr>
              <a:t> is </a:t>
            </a:r>
            <a:r>
              <a:rPr lang="en-US" altLang="ja-JP" dirty="0" smtClean="0">
                <a:ea typeface="Times New Roman" pitchFamily="18" charset="0"/>
                <a:cs typeface="Times New Roman" pitchFamily="18" charset="0"/>
              </a:rPr>
              <a:t>not</a:t>
            </a:r>
            <a:r>
              <a:rPr lang="en-US" altLang="ja-JP" dirty="0" smtClean="0">
                <a:ea typeface="Times New Roman" pitchFamily="18" charset="0"/>
                <a:cs typeface="Calibri" pitchFamily="34" charset="0"/>
              </a:rPr>
              <a:t> commensurate with the global mandate of the COP </a:t>
            </a:r>
            <a:r>
              <a:rPr lang="en-US" altLang="ja-JP" dirty="0" smtClean="0">
                <a:ea typeface="Calibri" pitchFamily="34" charset="0"/>
                <a:cs typeface="Calibri" pitchFamily="34" charset="0"/>
              </a:rPr>
              <a:t>guidance</a:t>
            </a:r>
            <a:endParaRPr lang="en-US" altLang="ja-JP" dirty="0" smtClean="0">
              <a:cs typeface="Arial" pitchFamily="34" charset="0"/>
            </a:endParaRPr>
          </a:p>
          <a:p>
            <a:pPr marL="857250" lvl="1" indent="-457200"/>
            <a:r>
              <a:rPr lang="en-US" altLang="ja-JP" dirty="0" smtClean="0">
                <a:solidFill>
                  <a:srgbClr val="000000"/>
                </a:solidFill>
                <a:ea typeface="Times New Roman" pitchFamily="18" charset="0"/>
                <a:cs typeface="Calibri" pitchFamily="34" charset="0"/>
              </a:rPr>
              <a:t>$127 million for adaptation window: not sufficient to support eligible countries and not sufficient to program in a sensible way</a:t>
            </a:r>
          </a:p>
          <a:p>
            <a:pPr marL="857250" lvl="1" indent="-457200"/>
            <a:r>
              <a:rPr lang="en-US" altLang="ja-JP" dirty="0" smtClean="0">
                <a:solidFill>
                  <a:srgbClr val="000000"/>
                </a:solidFill>
                <a:ea typeface="Times New Roman" pitchFamily="18" charset="0"/>
                <a:cs typeface="Calibri" pitchFamily="34" charset="0"/>
              </a:rPr>
              <a:t>$15 million for technology window: what can one do?</a:t>
            </a:r>
          </a:p>
          <a:p>
            <a:pPr marL="457200" lvl="0" indent="-457200">
              <a:buFont typeface="+mj-lt"/>
              <a:buAutoNum type="arabicParenR" startAt="5"/>
            </a:pPr>
            <a:r>
              <a:rPr lang="en-US" altLang="ja-JP" dirty="0" smtClean="0">
                <a:solidFill>
                  <a:srgbClr val="000000"/>
                </a:solidFill>
                <a:ea typeface="Times New Roman" pitchFamily="18" charset="0"/>
                <a:cs typeface="Calibri" pitchFamily="34" charset="0"/>
              </a:rPr>
              <a:t>Although SCCF </a:t>
            </a:r>
            <a:r>
              <a:rPr lang="en-US" altLang="ja-JP" dirty="0" smtClean="0">
                <a:ea typeface="Times New Roman" pitchFamily="18" charset="0"/>
                <a:cs typeface="Times New Roman" pitchFamily="18" charset="0"/>
              </a:rPr>
              <a:t>programming</a:t>
            </a:r>
            <a:r>
              <a:rPr lang="en-US" altLang="ja-JP" dirty="0" smtClean="0">
                <a:solidFill>
                  <a:srgbClr val="000000"/>
                </a:solidFill>
                <a:ea typeface="Times New Roman" pitchFamily="18" charset="0"/>
                <a:cs typeface="Calibri" pitchFamily="34" charset="0"/>
              </a:rPr>
              <a:t> was formulated to implement activities under </a:t>
            </a:r>
            <a:r>
              <a:rPr lang="en-US" altLang="ja-JP" dirty="0" smtClean="0">
                <a:ea typeface="Calibri" pitchFamily="34" charset="0"/>
                <a:cs typeface="Calibri" pitchFamily="34" charset="0"/>
              </a:rPr>
              <a:t>windows</a:t>
            </a:r>
            <a:r>
              <a:rPr lang="en-US" altLang="ja-JP" dirty="0" smtClean="0">
                <a:solidFill>
                  <a:srgbClr val="000000"/>
                </a:solidFill>
                <a:ea typeface="Times New Roman" pitchFamily="18" charset="0"/>
                <a:cs typeface="Calibri" pitchFamily="34" charset="0"/>
              </a:rPr>
              <a:t> C and D, COP guidance for these windows was not implemented because of lack of funding</a:t>
            </a:r>
            <a:endParaRPr lang="en-US" altLang="ja-JP" dirty="0" smtClean="0">
              <a:cs typeface="Arial" pitchFamily="34" charset="0"/>
            </a:endParaRPr>
          </a:p>
          <a:p>
            <a:pPr marL="674370" lvl="1" indent="-274320">
              <a:spcAft>
                <a:spcPts val="600"/>
              </a:spcAft>
            </a:pPr>
            <a:r>
              <a:rPr lang="en-US" altLang="ja-JP" dirty="0" smtClean="0">
                <a:solidFill>
                  <a:schemeClr val="tx1"/>
                </a:solidFill>
                <a:cs typeface="Arial" pitchFamily="34" charset="0"/>
              </a:rPr>
              <a:t>Guidance for windows C and D approved by LDCF/SCCF Council in June 2007</a:t>
            </a:r>
          </a:p>
          <a:p>
            <a:pPr marL="674370" lvl="1" indent="-274320">
              <a:spcAft>
                <a:spcPts val="600"/>
              </a:spcAft>
            </a:pPr>
            <a:r>
              <a:rPr lang="en-US" altLang="ja-JP" dirty="0" smtClean="0">
                <a:solidFill>
                  <a:schemeClr val="tx1"/>
                </a:solidFill>
                <a:cs typeface="Arial" pitchFamily="34" charset="0"/>
              </a:rPr>
              <a:t>No funding pledges for either of these windows received</a:t>
            </a:r>
          </a:p>
          <a:p>
            <a:endParaRPr lang="en-US" dirty="0"/>
          </a:p>
        </p:txBody>
      </p:sp>
      <p:sp>
        <p:nvSpPr>
          <p:cNvPr id="4" name="Slide Number Placeholder 3"/>
          <p:cNvSpPr>
            <a:spLocks noGrp="1"/>
          </p:cNvSpPr>
          <p:nvPr>
            <p:ph type="sldNum" sz="quarter" idx="10"/>
          </p:nvPr>
        </p:nvSpPr>
        <p:spPr/>
        <p:txBody>
          <a:bodyPr/>
          <a:lstStyle/>
          <a:p>
            <a:pPr>
              <a:defRPr/>
            </a:pPr>
            <a:fld id="{502B5FB6-ECE3-422F-BFB0-2D0F5264ACC0}" type="slidenum">
              <a:rPr lang="en-US" smtClean="0"/>
              <a:pPr>
                <a:defRPr/>
              </a:pPr>
              <a:t>13</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SCCF Conclusions </a:t>
            </a:r>
            <a:r>
              <a:rPr lang="en-US" dirty="0" smtClean="0"/>
              <a:t>(3)</a:t>
            </a:r>
            <a:endParaRPr lang="en-US" dirty="0"/>
          </a:p>
        </p:txBody>
      </p:sp>
      <p:sp>
        <p:nvSpPr>
          <p:cNvPr id="3" name="Content Placeholder 2"/>
          <p:cNvSpPr>
            <a:spLocks noGrp="1"/>
          </p:cNvSpPr>
          <p:nvPr>
            <p:ph idx="1"/>
          </p:nvPr>
        </p:nvSpPr>
        <p:spPr/>
        <p:txBody>
          <a:bodyPr/>
          <a:lstStyle/>
          <a:p>
            <a:pPr marL="457200" lvl="0" indent="-457200">
              <a:buFont typeface="+mj-lt"/>
              <a:buAutoNum type="arabicParenR" startAt="6"/>
            </a:pPr>
            <a:r>
              <a:rPr lang="en-US" altLang="ja-JP" dirty="0" smtClean="0">
                <a:ea typeface="Times New Roman" pitchFamily="18" charset="0"/>
                <a:cs typeface="Calibri" pitchFamily="34" charset="0"/>
              </a:rPr>
              <a:t>The adaptation </a:t>
            </a:r>
            <a:r>
              <a:rPr lang="en-US" altLang="ja-JP" dirty="0" smtClean="0">
                <a:ea typeface="Times New Roman" pitchFamily="18" charset="0"/>
                <a:cs typeface="Times New Roman" pitchFamily="18" charset="0"/>
              </a:rPr>
              <a:t>projects</a:t>
            </a:r>
            <a:r>
              <a:rPr lang="en-US" altLang="ja-JP" dirty="0" smtClean="0">
                <a:ea typeface="Times New Roman" pitchFamily="18" charset="0"/>
                <a:cs typeface="Calibri" pitchFamily="34" charset="0"/>
              </a:rPr>
              <a:t> are highly relevant to national sustainable development agendas of beneficiary countries, contributing to socio-economic development goals</a:t>
            </a:r>
          </a:p>
          <a:p>
            <a:pPr marL="914400" lvl="1" indent="-457200"/>
            <a:r>
              <a:rPr lang="en-US" altLang="ja-JP" dirty="0" smtClean="0">
                <a:solidFill>
                  <a:schemeClr val="tx1"/>
                </a:solidFill>
                <a:cs typeface="Arial" pitchFamily="34" charset="0"/>
              </a:rPr>
              <a:t>Most SCCF projects contribute to strengthening livelihoods of vulnerable communities</a:t>
            </a:r>
          </a:p>
          <a:p>
            <a:pPr marL="457200" indent="-457200">
              <a:buFont typeface="+mj-lt"/>
              <a:buAutoNum type="arabicParenR" startAt="6"/>
            </a:pPr>
            <a:r>
              <a:rPr lang="en-US" altLang="ja-JP" dirty="0" smtClean="0">
                <a:ea typeface="Times New Roman" pitchFamily="18" charset="0"/>
                <a:cs typeface="Calibri" pitchFamily="34" charset="0"/>
              </a:rPr>
              <a:t>Projects employ innovative approaches to overcome the lack of data on many emerging adaptation issues</a:t>
            </a:r>
          </a:p>
          <a:p>
            <a:pPr marL="914400" lvl="1" indent="-457200"/>
            <a:r>
              <a:rPr lang="en-US" altLang="ja-JP" dirty="0" smtClean="0">
                <a:solidFill>
                  <a:schemeClr val="tx1"/>
                </a:solidFill>
                <a:cs typeface="Arial" pitchFamily="34" charset="0"/>
              </a:rPr>
              <a:t>High quality of vulnerability assessments and participatory approaches in adaptation activity design</a:t>
            </a:r>
          </a:p>
          <a:p>
            <a:pPr marL="457200" indent="-457200">
              <a:buFont typeface="+mj-lt"/>
              <a:buAutoNum type="arabicParenR" startAt="6"/>
            </a:pPr>
            <a:r>
              <a:rPr lang="en-US" altLang="ja-JP" dirty="0" smtClean="0">
                <a:solidFill>
                  <a:srgbClr val="000000"/>
                </a:solidFill>
                <a:ea typeface="Times New Roman" pitchFamily="18" charset="0"/>
                <a:cs typeface="Calibri" pitchFamily="34" charset="0"/>
              </a:rPr>
              <a:t>In general projects are well geared towards replication and up-scaling, yet follow-up is uncertain due to lack of funding</a:t>
            </a:r>
          </a:p>
          <a:p>
            <a:pPr lvl="0"/>
            <a:endParaRPr lang="en-US" altLang="ja-JP" dirty="0" smtClean="0">
              <a:cs typeface="Arial"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502B5FB6-ECE3-422F-BFB0-2D0F5264ACC0}" type="slidenum">
              <a:rPr lang="en-US" smtClean="0"/>
              <a:pPr>
                <a:defRPr/>
              </a:pPr>
              <a:t>14</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SCCF Conclusions </a:t>
            </a:r>
            <a:r>
              <a:rPr lang="en-US" dirty="0" smtClean="0"/>
              <a:t>(4)</a:t>
            </a:r>
            <a:endParaRPr lang="en-US" dirty="0"/>
          </a:p>
        </p:txBody>
      </p:sp>
      <p:sp>
        <p:nvSpPr>
          <p:cNvPr id="3" name="Content Placeholder 2"/>
          <p:cNvSpPr>
            <a:spLocks noGrp="1"/>
          </p:cNvSpPr>
          <p:nvPr>
            <p:ph idx="1"/>
          </p:nvPr>
        </p:nvSpPr>
        <p:spPr/>
        <p:txBody>
          <a:bodyPr/>
          <a:lstStyle/>
          <a:p>
            <a:pPr marL="457200" indent="-457200">
              <a:buFont typeface="+mj-lt"/>
              <a:buAutoNum type="arabicParenR" startAt="9"/>
            </a:pPr>
            <a:r>
              <a:rPr lang="en-US" altLang="ja-JP" dirty="0" smtClean="0">
                <a:solidFill>
                  <a:srgbClr val="000000"/>
                </a:solidFill>
                <a:ea typeface="Times New Roman" pitchFamily="18" charset="0"/>
                <a:cs typeface="Calibri" pitchFamily="34" charset="0"/>
              </a:rPr>
              <a:t>The SCCF has been managed by the GEF in a cost-effective way; its management costs are lowest of comparable funds</a:t>
            </a:r>
          </a:p>
          <a:p>
            <a:pPr lvl="1"/>
            <a:r>
              <a:rPr lang="en-US" altLang="ja-JP" dirty="0" smtClean="0">
                <a:solidFill>
                  <a:schemeClr val="tx1"/>
                </a:solidFill>
                <a:cs typeface="Arial" pitchFamily="34" charset="0"/>
              </a:rPr>
              <a:t>Main reason is the lower costs of the governing bodies (Council meetings)</a:t>
            </a:r>
          </a:p>
          <a:p>
            <a:pPr lvl="1"/>
            <a:r>
              <a:rPr lang="en-US" altLang="ja-JP" dirty="0" smtClean="0">
                <a:solidFill>
                  <a:schemeClr val="tx1"/>
                </a:solidFill>
                <a:ea typeface="Times New Roman" pitchFamily="18" charset="0"/>
                <a:cs typeface="Calibri" pitchFamily="34" charset="0"/>
              </a:rPr>
              <a:t>Operating costs as proportion of total funding approved in FY11:</a:t>
            </a:r>
          </a:p>
          <a:p>
            <a:pPr lvl="1"/>
            <a:endParaRPr lang="en-US" altLang="ja-JP" dirty="0" smtClean="0">
              <a:solidFill>
                <a:schemeClr val="tx1"/>
              </a:solidFill>
              <a:cs typeface="Arial" pitchFamily="34" charset="0"/>
            </a:endParaRPr>
          </a:p>
          <a:p>
            <a:pPr lvl="1"/>
            <a:endParaRPr lang="en-US" dirty="0"/>
          </a:p>
        </p:txBody>
      </p:sp>
      <p:sp>
        <p:nvSpPr>
          <p:cNvPr id="4" name="Slide Number Placeholder 3"/>
          <p:cNvSpPr>
            <a:spLocks noGrp="1"/>
          </p:cNvSpPr>
          <p:nvPr>
            <p:ph type="sldNum" sz="quarter" idx="10"/>
          </p:nvPr>
        </p:nvSpPr>
        <p:spPr/>
        <p:txBody>
          <a:bodyPr/>
          <a:lstStyle/>
          <a:p>
            <a:pPr>
              <a:defRPr/>
            </a:pPr>
            <a:fld id="{502B5FB6-ECE3-422F-BFB0-2D0F5264ACC0}" type="slidenum">
              <a:rPr lang="en-US" smtClean="0"/>
              <a:pPr>
                <a:defRPr/>
              </a:pPr>
              <a:t>15</a:t>
            </a:fld>
            <a:endParaRPr lang="en-US" dirty="0"/>
          </a:p>
        </p:txBody>
      </p:sp>
      <p:graphicFrame>
        <p:nvGraphicFramePr>
          <p:cNvPr id="5" name="Chart 4"/>
          <p:cNvGraphicFramePr/>
          <p:nvPr/>
        </p:nvGraphicFramePr>
        <p:xfrm>
          <a:off x="1905000" y="3429000"/>
          <a:ext cx="6535271" cy="270957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sndAc>
      <p:stSnd>
        <p:snd r:embed="rId2"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SCCF Conclusions </a:t>
            </a:r>
            <a:r>
              <a:rPr lang="en-US" dirty="0" smtClean="0"/>
              <a:t>(5)</a:t>
            </a:r>
            <a:endParaRPr lang="en-US" dirty="0"/>
          </a:p>
        </p:txBody>
      </p:sp>
      <p:sp>
        <p:nvSpPr>
          <p:cNvPr id="3" name="Content Placeholder 2"/>
          <p:cNvSpPr>
            <a:spLocks noGrp="1"/>
          </p:cNvSpPr>
          <p:nvPr>
            <p:ph idx="1"/>
          </p:nvPr>
        </p:nvSpPr>
        <p:spPr>
          <a:xfrm>
            <a:off x="1371600" y="914400"/>
            <a:ext cx="7543800" cy="5029200"/>
          </a:xfrm>
        </p:spPr>
        <p:txBody>
          <a:bodyPr>
            <a:normAutofit/>
          </a:bodyPr>
          <a:lstStyle/>
          <a:p>
            <a:pPr marL="457200" lvl="0" indent="-457200">
              <a:buFont typeface="+mj-lt"/>
              <a:buAutoNum type="arabicParenR" startAt="10"/>
            </a:pPr>
            <a:r>
              <a:rPr lang="en-US" altLang="ja-JP" dirty="0" smtClean="0">
                <a:solidFill>
                  <a:srgbClr val="000000"/>
                </a:solidFill>
                <a:ea typeface="Times New Roman" pitchFamily="18" charset="0"/>
                <a:cs typeface="Calibri" pitchFamily="34" charset="0"/>
              </a:rPr>
              <a:t>The formal project cycle is implemented in accordance to GEF standards and rules. However, due to the unpredictability of funding availability, an informal project pre-selection process has been introduced which is non-transparent.</a:t>
            </a:r>
          </a:p>
          <a:p>
            <a:pPr marL="674370" lvl="1" indent="-274320">
              <a:spcAft>
                <a:spcPts val="600"/>
              </a:spcAft>
            </a:pPr>
            <a:r>
              <a:rPr lang="en-US" altLang="ja-JP" dirty="0" smtClean="0">
                <a:solidFill>
                  <a:schemeClr val="tx1"/>
                </a:solidFill>
                <a:cs typeface="Arial" pitchFamily="34" charset="0"/>
              </a:rPr>
              <a:t>Criteria not formally determined and published; process of pre-selection and application of selection criteria not officially documented and traceable</a:t>
            </a:r>
          </a:p>
          <a:p>
            <a:pPr marL="674370" lvl="1" indent="-274320">
              <a:spcAft>
                <a:spcPts val="600"/>
              </a:spcAft>
            </a:pPr>
            <a:r>
              <a:rPr lang="en-US" altLang="ja-JP" dirty="0" smtClean="0">
                <a:solidFill>
                  <a:schemeClr val="tx1"/>
                </a:solidFill>
                <a:cs typeface="Arial" pitchFamily="34" charset="0"/>
              </a:rPr>
              <a:t>If no funding is available for project proposals that would qualify, any selection process would be criticized, unless the fund is advertised as “competitive” (as for example research programs tend to do)</a:t>
            </a:r>
          </a:p>
          <a:p>
            <a:pPr lvl="1"/>
            <a:endParaRPr lang="en-US" altLang="ja-JP" dirty="0" smtClean="0">
              <a:solidFill>
                <a:srgbClr val="000000"/>
              </a:solidFill>
              <a:ea typeface="Times New Roman" pitchFamily="18" charset="0"/>
              <a:cs typeface="Calibri" pitchFamily="34" charset="0"/>
            </a:endParaRPr>
          </a:p>
        </p:txBody>
      </p:sp>
      <p:sp>
        <p:nvSpPr>
          <p:cNvPr id="4" name="Slide Number Placeholder 3"/>
          <p:cNvSpPr>
            <a:spLocks noGrp="1"/>
          </p:cNvSpPr>
          <p:nvPr>
            <p:ph type="sldNum" sz="quarter" idx="10"/>
          </p:nvPr>
        </p:nvSpPr>
        <p:spPr/>
        <p:txBody>
          <a:bodyPr/>
          <a:lstStyle/>
          <a:p>
            <a:pPr>
              <a:defRPr/>
            </a:pPr>
            <a:fld id="{502B5FB6-ECE3-422F-BFB0-2D0F5264ACC0}" type="slidenum">
              <a:rPr lang="en-US" smtClean="0"/>
              <a:pPr>
                <a:defRPr/>
              </a:pPr>
              <a:t>16</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SCCF Conclusions </a:t>
            </a:r>
            <a:r>
              <a:rPr lang="en-US" dirty="0" smtClean="0"/>
              <a:t>(6)</a:t>
            </a:r>
            <a:endParaRPr lang="en-US" dirty="0"/>
          </a:p>
        </p:txBody>
      </p:sp>
      <p:sp>
        <p:nvSpPr>
          <p:cNvPr id="3" name="Content Placeholder 2"/>
          <p:cNvSpPr>
            <a:spLocks noGrp="1"/>
          </p:cNvSpPr>
          <p:nvPr>
            <p:ph idx="1"/>
          </p:nvPr>
        </p:nvSpPr>
        <p:spPr/>
        <p:txBody>
          <a:bodyPr/>
          <a:lstStyle/>
          <a:p>
            <a:pPr marL="633413" lvl="0" indent="-633413">
              <a:buFont typeface="+mj-lt"/>
              <a:buAutoNum type="arabicParenR" startAt="11"/>
            </a:pPr>
            <a:r>
              <a:rPr lang="en-US" altLang="ja-JP" dirty="0" smtClean="0">
                <a:solidFill>
                  <a:srgbClr val="000000"/>
                </a:solidFill>
                <a:ea typeface="Times New Roman" pitchFamily="18" charset="0"/>
                <a:cs typeface="Calibri" pitchFamily="34" charset="0"/>
              </a:rPr>
              <a:t>Opportunities for learning – highly relevant given the innovative nature of the projects – may be lost because no knowledge exchange and learning mechanism exists</a:t>
            </a:r>
          </a:p>
          <a:p>
            <a:pPr marL="914400" lvl="1" indent="-338138">
              <a:spcAft>
                <a:spcPts val="600"/>
              </a:spcAft>
            </a:pPr>
            <a:r>
              <a:rPr lang="en-US" altLang="ja-JP" dirty="0" smtClean="0">
                <a:solidFill>
                  <a:schemeClr val="tx1"/>
                </a:solidFill>
                <a:cs typeface="Arial" pitchFamily="34" charset="0"/>
              </a:rPr>
              <a:t>Some SCCF projects successfully demonstrated how knowledge systematization and sharing can be implemented</a:t>
            </a:r>
          </a:p>
          <a:p>
            <a:pPr marL="914400" lvl="1" indent="-338138">
              <a:spcAft>
                <a:spcPts val="600"/>
              </a:spcAft>
            </a:pPr>
            <a:r>
              <a:rPr lang="en-US" altLang="ja-JP" dirty="0" smtClean="0">
                <a:solidFill>
                  <a:schemeClr val="tx1"/>
                </a:solidFill>
                <a:cs typeface="Arial" pitchFamily="34" charset="0"/>
              </a:rPr>
              <a:t>At the fund level a comprehensive and pro-active system does not exist yet</a:t>
            </a:r>
          </a:p>
          <a:p>
            <a:pPr marL="633413" lvl="0" indent="-633413">
              <a:buFont typeface="+mj-lt"/>
              <a:buAutoNum type="arabicParenR" startAt="11"/>
            </a:pPr>
            <a:r>
              <a:rPr lang="en-US" altLang="ja-JP" dirty="0" smtClean="0">
                <a:solidFill>
                  <a:srgbClr val="000000"/>
                </a:solidFill>
                <a:ea typeface="Times New Roman" pitchFamily="18" charset="0"/>
                <a:cs typeface="Calibri" pitchFamily="34" charset="0"/>
              </a:rPr>
              <a:t>SCCF </a:t>
            </a:r>
            <a:r>
              <a:rPr lang="en-US" altLang="ja-JP" dirty="0" smtClean="0">
                <a:ea typeface="Times New Roman" pitchFamily="18" charset="0"/>
                <a:cs typeface="Calibri" pitchFamily="34" charset="0"/>
              </a:rPr>
              <a:t>projects are systematically perceived as GEF Trust Fund projects</a:t>
            </a:r>
          </a:p>
          <a:p>
            <a:endParaRPr lang="en-US" dirty="0"/>
          </a:p>
        </p:txBody>
      </p:sp>
      <p:sp>
        <p:nvSpPr>
          <p:cNvPr id="4" name="Slide Number Placeholder 3"/>
          <p:cNvSpPr>
            <a:spLocks noGrp="1"/>
          </p:cNvSpPr>
          <p:nvPr>
            <p:ph type="sldNum" sz="quarter" idx="10"/>
          </p:nvPr>
        </p:nvSpPr>
        <p:spPr/>
        <p:txBody>
          <a:bodyPr/>
          <a:lstStyle/>
          <a:p>
            <a:pPr>
              <a:defRPr/>
            </a:pPr>
            <a:fld id="{502B5FB6-ECE3-422F-BFB0-2D0F5264ACC0}" type="slidenum">
              <a:rPr lang="en-US" smtClean="0"/>
              <a:pPr>
                <a:defRPr/>
              </a:pPr>
              <a:t>17</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SCCF Recommendation </a:t>
            </a:r>
            <a:r>
              <a:rPr lang="en-US" dirty="0" smtClean="0"/>
              <a:t>1</a:t>
            </a:r>
            <a:endParaRPr lang="en-US" dirty="0"/>
          </a:p>
        </p:txBody>
      </p:sp>
      <p:sp>
        <p:nvSpPr>
          <p:cNvPr id="3" name="Content Placeholder 2"/>
          <p:cNvSpPr>
            <a:spLocks noGrp="1"/>
          </p:cNvSpPr>
          <p:nvPr>
            <p:ph idx="1"/>
          </p:nvPr>
        </p:nvSpPr>
        <p:spPr>
          <a:xfrm>
            <a:off x="1371600" y="914400"/>
            <a:ext cx="7543800" cy="5334000"/>
          </a:xfrm>
        </p:spPr>
        <p:txBody>
          <a:bodyPr>
            <a:normAutofit lnSpcReduction="10000"/>
          </a:bodyPr>
          <a:lstStyle/>
          <a:p>
            <a:pPr>
              <a:buNone/>
            </a:pPr>
            <a:r>
              <a:rPr lang="en-US" altLang="ja-JP" dirty="0" smtClean="0">
                <a:ea typeface="MS Mincho" pitchFamily="49" charset="-128"/>
                <a:cs typeface="Times New Roman" pitchFamily="18" charset="0"/>
              </a:rPr>
              <a:t>	The LDCF/SCCF Council should appeal to donors to adequately fund the SCCF in a predictable manner, preferably through a replenishment process</a:t>
            </a:r>
          </a:p>
          <a:p>
            <a:pPr lvl="1">
              <a:spcBef>
                <a:spcPts val="0"/>
              </a:spcBef>
              <a:spcAft>
                <a:spcPts val="600"/>
              </a:spcAft>
              <a:buFont typeface="Wingdings" pitchFamily="2" charset="2"/>
              <a:buChar char="Ø"/>
              <a:defRPr/>
            </a:pPr>
            <a:r>
              <a:rPr lang="en-US" dirty="0" smtClean="0">
                <a:solidFill>
                  <a:schemeClr val="tx1"/>
                </a:solidFill>
              </a:rPr>
              <a:t>Until other Funds become operational, SCCF remains one of the main sources of multilateral adaptation funding accessible to all developing countries</a:t>
            </a:r>
          </a:p>
          <a:p>
            <a:pPr lvl="1">
              <a:spcBef>
                <a:spcPts val="0"/>
              </a:spcBef>
              <a:spcAft>
                <a:spcPts val="600"/>
              </a:spcAft>
              <a:buFont typeface="Wingdings" pitchFamily="2" charset="2"/>
              <a:buChar char="Ø"/>
              <a:defRPr/>
            </a:pPr>
            <a:r>
              <a:rPr lang="en-US" dirty="0" smtClean="0">
                <a:solidFill>
                  <a:schemeClr val="tx1"/>
                </a:solidFill>
              </a:rPr>
              <a:t>SCCF has built up a portfolio of innovative projects and is cost-effective</a:t>
            </a:r>
          </a:p>
          <a:p>
            <a:pPr>
              <a:spcBef>
                <a:spcPts val="0"/>
              </a:spcBef>
              <a:spcAft>
                <a:spcPts val="600"/>
              </a:spcAft>
              <a:buNone/>
              <a:defRPr/>
            </a:pPr>
            <a:r>
              <a:rPr lang="en-US" sz="2000" b="1" dirty="0" smtClean="0"/>
              <a:t>	For further consideration:</a:t>
            </a:r>
            <a:endParaRPr lang="en-US" sz="2000" dirty="0" smtClean="0"/>
          </a:p>
          <a:p>
            <a:pPr lvl="1">
              <a:spcBef>
                <a:spcPts val="0"/>
              </a:spcBef>
              <a:spcAft>
                <a:spcPts val="600"/>
              </a:spcAft>
              <a:buFont typeface="Wingdings" pitchFamily="2" charset="2"/>
              <a:buChar char="Ø"/>
              <a:defRPr/>
            </a:pPr>
            <a:r>
              <a:rPr lang="en-US" dirty="0" smtClean="0">
                <a:solidFill>
                  <a:schemeClr val="tx1"/>
                </a:solidFill>
              </a:rPr>
              <a:t>There is no guarantee that adequate funding will materialize </a:t>
            </a:r>
          </a:p>
          <a:p>
            <a:pPr lvl="1">
              <a:spcBef>
                <a:spcPts val="0"/>
              </a:spcBef>
              <a:spcAft>
                <a:spcPts val="600"/>
              </a:spcAft>
              <a:buFont typeface="Wingdings" pitchFamily="2" charset="2"/>
              <a:buChar char="Ø"/>
              <a:defRPr/>
            </a:pPr>
            <a:r>
              <a:rPr lang="en-US" dirty="0" smtClean="0">
                <a:solidFill>
                  <a:schemeClr val="tx1"/>
                </a:solidFill>
              </a:rPr>
              <a:t>The LDCF/SCCF Council does not participate in international negotiations</a:t>
            </a:r>
          </a:p>
          <a:p>
            <a:pPr lvl="1">
              <a:spcBef>
                <a:spcPts val="0"/>
              </a:spcBef>
              <a:spcAft>
                <a:spcPts val="600"/>
              </a:spcAft>
              <a:buFont typeface="Wingdings" pitchFamily="2" charset="2"/>
              <a:buChar char="Ø"/>
              <a:defRPr/>
            </a:pPr>
            <a:r>
              <a:rPr lang="en-US" dirty="0" smtClean="0">
                <a:solidFill>
                  <a:schemeClr val="tx1"/>
                </a:solidFill>
              </a:rPr>
              <a:t>In absence of funding increases, a revised targeted niche for SCCF could be considered in international negotiations</a:t>
            </a:r>
          </a:p>
          <a:p>
            <a:endParaRPr lang="en-US" dirty="0"/>
          </a:p>
        </p:txBody>
      </p:sp>
      <p:sp>
        <p:nvSpPr>
          <p:cNvPr id="4" name="Slide Number Placeholder 3"/>
          <p:cNvSpPr>
            <a:spLocks noGrp="1"/>
          </p:cNvSpPr>
          <p:nvPr>
            <p:ph type="sldNum" sz="quarter" idx="10"/>
          </p:nvPr>
        </p:nvSpPr>
        <p:spPr/>
        <p:txBody>
          <a:bodyPr/>
          <a:lstStyle/>
          <a:p>
            <a:pPr>
              <a:defRPr/>
            </a:pPr>
            <a:fld id="{502B5FB6-ECE3-422F-BFB0-2D0F5264ACC0}" type="slidenum">
              <a:rPr lang="en-US" smtClean="0"/>
              <a:pPr>
                <a:defRPr/>
              </a:pPr>
              <a:t>18</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SCCF Recommendation </a:t>
            </a:r>
            <a:r>
              <a:rPr lang="en-US" dirty="0" smtClean="0"/>
              <a:t>2</a:t>
            </a:r>
            <a:endParaRPr lang="en-US" dirty="0"/>
          </a:p>
        </p:txBody>
      </p:sp>
      <p:sp>
        <p:nvSpPr>
          <p:cNvPr id="3" name="Content Placeholder 2"/>
          <p:cNvSpPr>
            <a:spLocks noGrp="1"/>
          </p:cNvSpPr>
          <p:nvPr>
            <p:ph idx="1"/>
          </p:nvPr>
        </p:nvSpPr>
        <p:spPr/>
        <p:txBody>
          <a:bodyPr>
            <a:normAutofit fontScale="92500" lnSpcReduction="20000"/>
          </a:bodyPr>
          <a:lstStyle/>
          <a:p>
            <a:pPr lvl="0">
              <a:spcAft>
                <a:spcPts val="1200"/>
              </a:spcAft>
              <a:buNone/>
            </a:pPr>
            <a:r>
              <a:rPr lang="en-US" altLang="ja-JP" dirty="0" smtClean="0">
                <a:ea typeface="MS Mincho" pitchFamily="49" charset="-128"/>
                <a:cs typeface="Times New Roman" pitchFamily="18" charset="0"/>
              </a:rPr>
              <a:t>	</a:t>
            </a:r>
            <a:r>
              <a:rPr lang="en-US" altLang="ja-JP" sz="2600" b="1" dirty="0" smtClean="0">
                <a:ea typeface="MS Mincho" pitchFamily="49" charset="-128"/>
                <a:cs typeface="Times New Roman" pitchFamily="18" charset="0"/>
              </a:rPr>
              <a:t>The LDCF/SCCF Council should ask the Secretariat to prepare proposals to ensure:</a:t>
            </a:r>
          </a:p>
          <a:p>
            <a:pPr marL="457200" indent="-457200">
              <a:buAutoNum type="alphaLcParenR"/>
            </a:pPr>
            <a:r>
              <a:rPr lang="en-US" sz="2200" b="1" dirty="0" smtClean="0"/>
              <a:t>Transparency of the project pre-selection process: </a:t>
            </a:r>
            <a:r>
              <a:rPr lang="en-US" sz="2200" dirty="0" smtClean="0"/>
              <a:t>If </a:t>
            </a:r>
            <a:r>
              <a:rPr lang="en-US" sz="2200" dirty="0"/>
              <a:t>funding levels remain low and unpredictable, a limited time window for project proposals could be opened on a competitive basis, in which projects would be rated according to a precise set of criteria, based for example on concrete benefits to be achieved and potential for replication and scaling up. </a:t>
            </a:r>
            <a:endParaRPr lang="en-US" sz="2200" dirty="0" smtClean="0"/>
          </a:p>
          <a:p>
            <a:pPr marL="457200" indent="-457200">
              <a:buAutoNum type="alphaLcParenR"/>
            </a:pPr>
            <a:endParaRPr lang="en-US" sz="2000" dirty="0"/>
          </a:p>
          <a:p>
            <a:pPr marL="457200" indent="-457200">
              <a:spcBef>
                <a:spcPts val="0"/>
              </a:spcBef>
              <a:spcAft>
                <a:spcPts val="1800"/>
              </a:spcAft>
              <a:buAutoNum type="alphaLcParenR"/>
              <a:defRPr/>
            </a:pPr>
            <a:r>
              <a:rPr lang="en-US" sz="2200" b="1" dirty="0" smtClean="0"/>
              <a:t>Dissemination of good practices through existing channels: </a:t>
            </a:r>
            <a:r>
              <a:rPr lang="en-US" sz="2200" dirty="0" smtClean="0"/>
              <a:t>of eminent concern where the achievements are relevant beyond the SCCF projects and the Fund as a whole.</a:t>
            </a:r>
          </a:p>
          <a:p>
            <a:pPr marL="457200" indent="-457200">
              <a:spcBef>
                <a:spcPts val="0"/>
              </a:spcBef>
              <a:spcAft>
                <a:spcPts val="1800"/>
              </a:spcAft>
              <a:buAutoNum type="alphaLcParenR"/>
              <a:defRPr/>
            </a:pPr>
            <a:r>
              <a:rPr lang="en-US" sz="2200" b="1" dirty="0" smtClean="0"/>
              <a:t>Visibility of the fund by requiring projects to identify their funding source: </a:t>
            </a:r>
            <a:r>
              <a:rPr lang="en-US" sz="2200" dirty="0" smtClean="0"/>
              <a:t>a clear identification of the SCCF in outreach documents, press releases, websites and so on.</a:t>
            </a:r>
          </a:p>
          <a:p>
            <a:pPr>
              <a:spcBef>
                <a:spcPts val="0"/>
              </a:spcBef>
              <a:spcAft>
                <a:spcPts val="1800"/>
              </a:spcAft>
              <a:buNone/>
              <a:defRPr/>
            </a:pPr>
            <a:endParaRPr lang="en-US" sz="2200" dirty="0" smtClean="0"/>
          </a:p>
          <a:p>
            <a:endParaRPr lang="en-US" dirty="0"/>
          </a:p>
        </p:txBody>
      </p:sp>
      <p:sp>
        <p:nvSpPr>
          <p:cNvPr id="4" name="Slide Number Placeholder 3"/>
          <p:cNvSpPr>
            <a:spLocks noGrp="1"/>
          </p:cNvSpPr>
          <p:nvPr>
            <p:ph type="sldNum" sz="quarter" idx="10"/>
          </p:nvPr>
        </p:nvSpPr>
        <p:spPr/>
        <p:txBody>
          <a:bodyPr/>
          <a:lstStyle/>
          <a:p>
            <a:pPr>
              <a:defRPr/>
            </a:pPr>
            <a:fld id="{502B5FB6-ECE3-422F-BFB0-2D0F5264ACC0}" type="slidenum">
              <a:rPr lang="en-US" smtClean="0"/>
              <a:pPr>
                <a:defRPr/>
              </a:pPr>
              <a:t>19</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2237"/>
            <a:ext cx="8077200" cy="715963"/>
          </a:xfrm>
        </p:spPr>
        <p:txBody>
          <a:bodyPr/>
          <a:lstStyle/>
          <a:p>
            <a:r>
              <a:rPr lang="en-US" sz="4000" dirty="0" smtClean="0"/>
              <a:t>Outline</a:t>
            </a:r>
            <a:endParaRPr lang="en-US" sz="4000" dirty="0"/>
          </a:p>
        </p:txBody>
      </p:sp>
      <p:sp>
        <p:nvSpPr>
          <p:cNvPr id="3" name="Content Placeholder 2"/>
          <p:cNvSpPr>
            <a:spLocks noGrp="1"/>
          </p:cNvSpPr>
          <p:nvPr>
            <p:ph idx="1"/>
          </p:nvPr>
        </p:nvSpPr>
        <p:spPr>
          <a:xfrm>
            <a:off x="1447800" y="1219200"/>
            <a:ext cx="7467600" cy="5257800"/>
          </a:xfrm>
        </p:spPr>
        <p:txBody>
          <a:bodyPr>
            <a:normAutofit/>
          </a:bodyPr>
          <a:lstStyle/>
          <a:p>
            <a:pPr marL="463550" indent="-463550"/>
            <a:r>
              <a:rPr lang="en-US" sz="3600" dirty="0" smtClean="0"/>
              <a:t>Definitions</a:t>
            </a:r>
          </a:p>
          <a:p>
            <a:pPr marL="463550" indent="-463550"/>
            <a:r>
              <a:rPr lang="en-US" sz="3600" dirty="0" smtClean="0"/>
              <a:t>GEF and Adaptation</a:t>
            </a:r>
          </a:p>
          <a:p>
            <a:pPr marL="463550" indent="-463550"/>
            <a:r>
              <a:rPr lang="en-US" sz="3600" dirty="0" smtClean="0"/>
              <a:t>GEF Evaluation </a:t>
            </a:r>
            <a:r>
              <a:rPr lang="en-US" sz="3600" dirty="0" smtClean="0"/>
              <a:t>Office involvement</a:t>
            </a:r>
            <a:endParaRPr lang="en-US" sz="3600" dirty="0" smtClean="0"/>
          </a:p>
          <a:p>
            <a:pPr marL="463550" indent="-463550"/>
            <a:r>
              <a:rPr lang="en-US" sz="3600" dirty="0" smtClean="0"/>
              <a:t>LDCF Evaluation</a:t>
            </a:r>
          </a:p>
          <a:p>
            <a:pPr marL="463550" indent="-463550"/>
            <a:r>
              <a:rPr lang="en-US" sz="3600" dirty="0" smtClean="0"/>
              <a:t>SPA Evaluation</a:t>
            </a:r>
          </a:p>
          <a:p>
            <a:pPr marL="463550" indent="-463550"/>
            <a:r>
              <a:rPr lang="en-US" sz="3600" dirty="0" smtClean="0"/>
              <a:t>SCCF Evaluation</a:t>
            </a:r>
          </a:p>
          <a:p>
            <a:pPr marL="463550" indent="-463550"/>
            <a:r>
              <a:rPr lang="en-US" sz="3600" dirty="0" smtClean="0"/>
              <a:t>Key success factors</a:t>
            </a:r>
          </a:p>
        </p:txBody>
      </p:sp>
      <p:sp>
        <p:nvSpPr>
          <p:cNvPr id="4" name="Slide Number Placeholder 3"/>
          <p:cNvSpPr>
            <a:spLocks noGrp="1"/>
          </p:cNvSpPr>
          <p:nvPr>
            <p:ph type="sldNum" sz="quarter" idx="10"/>
          </p:nvPr>
        </p:nvSpPr>
        <p:spPr/>
        <p:txBody>
          <a:bodyPr/>
          <a:lstStyle/>
          <a:p>
            <a:pPr>
              <a:defRPr/>
            </a:pPr>
            <a:fld id="{D7A0B452-7FA6-48F1-A979-B4C535EFEBE2}" type="slidenum">
              <a:rPr lang="en-US" smtClean="0"/>
              <a:pPr>
                <a:defRPr/>
              </a:pPr>
              <a:t>2</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1992573" y="207962"/>
            <a:ext cx="6646460" cy="715963"/>
          </a:xfrm>
        </p:spPr>
        <p:txBody>
          <a:bodyPr>
            <a:normAutofit/>
          </a:bodyPr>
          <a:lstStyle/>
          <a:p>
            <a:pPr lvl="0" algn="r"/>
            <a:r>
              <a:rPr lang="en-US" sz="3200" dirty="0" smtClean="0">
                <a:solidFill>
                  <a:srgbClr val="FF0000"/>
                </a:solidFill>
              </a:rPr>
              <a:t>Evaluation Challenges</a:t>
            </a:r>
            <a:endParaRPr lang="en-US" sz="3200" dirty="0" smtClean="0">
              <a:solidFill>
                <a:srgbClr val="FF0000"/>
              </a:solidFill>
            </a:endParaRPr>
          </a:p>
        </p:txBody>
      </p:sp>
      <p:sp>
        <p:nvSpPr>
          <p:cNvPr id="19" name="Slide Number Placeholder 3"/>
          <p:cNvSpPr>
            <a:spLocks noGrp="1"/>
          </p:cNvSpPr>
          <p:nvPr>
            <p:ph type="sldNum" sz="quarter" idx="12"/>
          </p:nvPr>
        </p:nvSpPr>
        <p:spPr>
          <a:xfrm>
            <a:off x="493362" y="6276815"/>
            <a:ext cx="452034" cy="367170"/>
          </a:xfrm>
        </p:spPr>
        <p:txBody>
          <a:bodyPr/>
          <a:lstStyle/>
          <a:p>
            <a:pPr algn="ctr">
              <a:defRPr/>
            </a:pPr>
            <a:r>
              <a:rPr lang="en-US" sz="1600" b="1" dirty="0" smtClean="0">
                <a:solidFill>
                  <a:schemeClr val="tx1"/>
                </a:solidFill>
              </a:rPr>
              <a:t>3</a:t>
            </a:r>
            <a:endParaRPr lang="en-US" sz="1600" b="1" dirty="0">
              <a:solidFill>
                <a:schemeClr val="tx1"/>
              </a:solidFill>
            </a:endParaRPr>
          </a:p>
        </p:txBody>
      </p:sp>
      <p:grpSp>
        <p:nvGrpSpPr>
          <p:cNvPr id="2" name="Group 14"/>
          <p:cNvGrpSpPr/>
          <p:nvPr/>
        </p:nvGrpSpPr>
        <p:grpSpPr>
          <a:xfrm>
            <a:off x="1752600" y="845937"/>
            <a:ext cx="6848219" cy="5615823"/>
            <a:chOff x="1752600" y="845937"/>
            <a:chExt cx="6848219" cy="5615823"/>
          </a:xfrm>
        </p:grpSpPr>
        <p:sp>
          <p:nvSpPr>
            <p:cNvPr id="21" name="Rectangle 20"/>
            <p:cNvSpPr/>
            <p:nvPr/>
          </p:nvSpPr>
          <p:spPr>
            <a:xfrm>
              <a:off x="1752600" y="845937"/>
              <a:ext cx="6848219" cy="8229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tIns="91440" rtlCol="0" anchor="ctr"/>
            <a:lstStyle/>
            <a:p>
              <a:pPr algn="r">
                <a:spcBef>
                  <a:spcPts val="0"/>
                </a:spcBef>
                <a:spcAft>
                  <a:spcPts val="0"/>
                </a:spcAft>
              </a:pPr>
              <a:r>
                <a:rPr lang="en-US" sz="2000" i="0" dirty="0" smtClean="0">
                  <a:solidFill>
                    <a:schemeClr val="tx1"/>
                  </a:solidFill>
                </a:rPr>
                <a:t>Why is evaluating programs of adaptation to climate change particularly difficult?</a:t>
              </a:r>
            </a:p>
          </p:txBody>
        </p:sp>
        <p:sp>
          <p:nvSpPr>
            <p:cNvPr id="40" name="Oval 39"/>
            <p:cNvSpPr>
              <a:spLocks noChangeAspect="1"/>
            </p:cNvSpPr>
            <p:nvPr/>
          </p:nvSpPr>
          <p:spPr>
            <a:xfrm>
              <a:off x="1901952" y="3005328"/>
              <a:ext cx="1551221" cy="1554480"/>
            </a:xfrm>
            <a:prstGeom prst="ellipse">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i="0" dirty="0" smtClean="0">
                  <a:solidFill>
                    <a:schemeClr val="tx1"/>
                  </a:solidFill>
                </a:rPr>
                <a:t>Current state of adaptation program</a:t>
              </a:r>
              <a:endParaRPr lang="en-US" i="0" dirty="0">
                <a:solidFill>
                  <a:schemeClr val="tx1"/>
                </a:solidFill>
              </a:endParaRPr>
            </a:p>
          </p:txBody>
        </p:sp>
        <p:sp>
          <p:nvSpPr>
            <p:cNvPr id="41" name="Oval 40"/>
            <p:cNvSpPr>
              <a:spLocks noChangeAspect="1"/>
            </p:cNvSpPr>
            <p:nvPr/>
          </p:nvSpPr>
          <p:spPr>
            <a:xfrm>
              <a:off x="6821424" y="3005328"/>
              <a:ext cx="1551221" cy="1554480"/>
            </a:xfrm>
            <a:prstGeom prst="ellipse">
              <a:avLst/>
            </a:prstGeom>
            <a:solidFill>
              <a:schemeClr val="bg1">
                <a:lumMod val="75000"/>
              </a:scheme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i="0" dirty="0" smtClean="0">
                  <a:solidFill>
                    <a:schemeClr val="tx1"/>
                  </a:solidFill>
                </a:rPr>
                <a:t>Future climate change effects</a:t>
              </a:r>
              <a:endParaRPr lang="en-US" i="0" dirty="0">
                <a:solidFill>
                  <a:schemeClr val="tx1"/>
                </a:solidFill>
              </a:endParaRPr>
            </a:p>
          </p:txBody>
        </p:sp>
        <p:sp>
          <p:nvSpPr>
            <p:cNvPr id="48" name="Circular Arrow 47"/>
            <p:cNvSpPr/>
            <p:nvPr/>
          </p:nvSpPr>
          <p:spPr>
            <a:xfrm rot="10800000" flipV="1">
              <a:off x="2304288" y="1621536"/>
              <a:ext cx="5681472" cy="3243072"/>
            </a:xfrm>
            <a:prstGeom prst="circularArrow">
              <a:avLst>
                <a:gd name="adj1" fmla="val 9046"/>
                <a:gd name="adj2" fmla="val 486208"/>
                <a:gd name="adj3" fmla="val 20942775"/>
                <a:gd name="adj4" fmla="val 11079585"/>
                <a:gd name="adj5" fmla="val 108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9" name="Circular Arrow 48"/>
            <p:cNvSpPr/>
            <p:nvPr/>
          </p:nvSpPr>
          <p:spPr>
            <a:xfrm rot="10800000" flipH="1">
              <a:off x="2359152" y="2712720"/>
              <a:ext cx="5681472" cy="3243072"/>
            </a:xfrm>
            <a:prstGeom prst="circularArrow">
              <a:avLst>
                <a:gd name="adj1" fmla="val 9046"/>
                <a:gd name="adj2" fmla="val 486208"/>
                <a:gd name="adj3" fmla="val 20942775"/>
                <a:gd name="adj4" fmla="val 11074450"/>
                <a:gd name="adj5" fmla="val 108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0" name="Rectangle 49"/>
            <p:cNvSpPr/>
            <p:nvPr/>
          </p:nvSpPr>
          <p:spPr>
            <a:xfrm>
              <a:off x="3472168" y="2201368"/>
              <a:ext cx="3361904" cy="1431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91440" bIns="45720" rtlCol="0" anchor="t"/>
            <a:lstStyle/>
            <a:p>
              <a:pPr algn="ctr">
                <a:spcBef>
                  <a:spcPts val="0"/>
                </a:spcBef>
                <a:spcAft>
                  <a:spcPts val="0"/>
                </a:spcAft>
              </a:pPr>
              <a:r>
                <a:rPr lang="en-US" b="1" i="0" dirty="0" smtClean="0">
                  <a:solidFill>
                    <a:srgbClr val="007600"/>
                  </a:solidFill>
                </a:rPr>
                <a:t>Uncertainty of Threat</a:t>
              </a:r>
              <a:endParaRPr lang="en-US" b="1" i="0" dirty="0" smtClean="0">
                <a:solidFill>
                  <a:schemeClr val="tx1"/>
                </a:solidFill>
              </a:endParaRPr>
            </a:p>
            <a:p>
              <a:pPr algn="ctr">
                <a:spcBef>
                  <a:spcPts val="0"/>
                </a:spcBef>
                <a:spcAft>
                  <a:spcPts val="0"/>
                </a:spcAft>
              </a:pPr>
              <a:r>
                <a:rPr lang="en-US" i="0" dirty="0" smtClean="0">
                  <a:solidFill>
                    <a:schemeClr val="tx1"/>
                  </a:solidFill>
                </a:rPr>
                <a:t>Precise nature, intensity and frequency of future climate change effects in specific locations remains highly unpredictable</a:t>
              </a:r>
              <a:endParaRPr lang="en-US" b="1" i="0" dirty="0" smtClean="0">
                <a:solidFill>
                  <a:srgbClr val="007600"/>
                </a:solidFill>
              </a:endParaRPr>
            </a:p>
          </p:txBody>
        </p:sp>
        <p:sp>
          <p:nvSpPr>
            <p:cNvPr id="51" name="Rectangle 50"/>
            <p:cNvSpPr/>
            <p:nvPr/>
          </p:nvSpPr>
          <p:spPr>
            <a:xfrm>
              <a:off x="2669679" y="5839968"/>
              <a:ext cx="5382495" cy="6217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91440" bIns="45720" rtlCol="0" anchor="t"/>
            <a:lstStyle/>
            <a:p>
              <a:pPr algn="ctr">
                <a:spcBef>
                  <a:spcPts val="0"/>
                </a:spcBef>
                <a:spcAft>
                  <a:spcPts val="0"/>
                </a:spcAft>
              </a:pPr>
              <a:r>
                <a:rPr lang="en-US" b="1" i="0" dirty="0" smtClean="0">
                  <a:solidFill>
                    <a:srgbClr val="007600"/>
                  </a:solidFill>
                </a:rPr>
                <a:t>Unclear benchmark for evaluation</a:t>
              </a:r>
            </a:p>
            <a:p>
              <a:pPr algn="ctr">
                <a:spcBef>
                  <a:spcPts val="0"/>
                </a:spcBef>
                <a:spcAft>
                  <a:spcPts val="0"/>
                </a:spcAft>
              </a:pPr>
              <a:r>
                <a:rPr lang="en-US" sz="2000" b="1" i="0" dirty="0" smtClean="0">
                  <a:solidFill>
                    <a:schemeClr val="tx1"/>
                  </a:solidFill>
                </a:rPr>
                <a:t>What is successful adaptation to climate change? </a:t>
              </a:r>
            </a:p>
          </p:txBody>
        </p:sp>
        <p:sp>
          <p:nvSpPr>
            <p:cNvPr id="52" name="Rectangle 51"/>
            <p:cNvSpPr/>
            <p:nvPr/>
          </p:nvSpPr>
          <p:spPr>
            <a:xfrm>
              <a:off x="3490456" y="3902152"/>
              <a:ext cx="3361904" cy="1450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91440" bIns="45720" rtlCol="0" anchor="t"/>
            <a:lstStyle/>
            <a:p>
              <a:pPr algn="ctr">
                <a:spcBef>
                  <a:spcPts val="0"/>
                </a:spcBef>
                <a:spcAft>
                  <a:spcPts val="0"/>
                </a:spcAft>
              </a:pPr>
              <a:r>
                <a:rPr lang="en-US" b="1" i="0" dirty="0" smtClean="0">
                  <a:solidFill>
                    <a:srgbClr val="007600"/>
                  </a:solidFill>
                </a:rPr>
                <a:t>Uncertainty of Response</a:t>
              </a:r>
            </a:p>
            <a:p>
              <a:pPr algn="ctr">
                <a:spcBef>
                  <a:spcPts val="0"/>
                </a:spcBef>
                <a:spcAft>
                  <a:spcPts val="0"/>
                </a:spcAft>
              </a:pPr>
              <a:r>
                <a:rPr lang="en-US" i="0" dirty="0" smtClean="0">
                  <a:solidFill>
                    <a:schemeClr val="tx1"/>
                  </a:solidFill>
                </a:rPr>
                <a:t>Limited experience on which activities are most effective in addressing anticipated climate change effects</a:t>
              </a:r>
            </a:p>
          </p:txBody>
        </p:sp>
        <p:cxnSp>
          <p:nvCxnSpPr>
            <p:cNvPr id="54" name="Straight Connector 53"/>
            <p:cNvCxnSpPr>
              <a:stCxn id="40" idx="6"/>
              <a:endCxn id="41" idx="2"/>
            </p:cNvCxnSpPr>
            <p:nvPr/>
          </p:nvCxnSpPr>
          <p:spPr>
            <a:xfrm>
              <a:off x="3453173" y="3782568"/>
              <a:ext cx="3368251"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Right Arrow 22"/>
            <p:cNvSpPr/>
            <p:nvPr/>
          </p:nvSpPr>
          <p:spPr>
            <a:xfrm>
              <a:off x="1986928" y="5961888"/>
              <a:ext cx="536448" cy="3535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transition>
    <p:fade thruBlk="1"/>
    <p:sndAc>
      <p:stSnd>
        <p:snd r:embed="rId3" name="click.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a:spLocks noGrp="1"/>
          </p:cNvSpPr>
          <p:nvPr>
            <p:ph type="title"/>
          </p:nvPr>
        </p:nvSpPr>
        <p:spPr>
          <a:xfrm>
            <a:off x="1992573" y="207962"/>
            <a:ext cx="6646460" cy="715963"/>
          </a:xfrm>
        </p:spPr>
        <p:txBody>
          <a:bodyPr>
            <a:normAutofit/>
          </a:bodyPr>
          <a:lstStyle/>
          <a:p>
            <a:pPr lvl="0" algn="r"/>
            <a:r>
              <a:rPr lang="en-US" dirty="0" smtClean="0">
                <a:solidFill>
                  <a:srgbClr val="FF0000"/>
                </a:solidFill>
              </a:rPr>
              <a:t>GEF EO Evaluation </a:t>
            </a:r>
            <a:r>
              <a:rPr lang="en-US" sz="3200" dirty="0" smtClean="0">
                <a:solidFill>
                  <a:srgbClr val="FF0000"/>
                </a:solidFill>
              </a:rPr>
              <a:t>Approach</a:t>
            </a:r>
            <a:endParaRPr lang="en-US" sz="3200" dirty="0" smtClean="0">
              <a:solidFill>
                <a:srgbClr val="FF0000"/>
              </a:solidFill>
            </a:endParaRPr>
          </a:p>
        </p:txBody>
      </p:sp>
      <p:sp>
        <p:nvSpPr>
          <p:cNvPr id="10" name="Slide Number Placeholder 3"/>
          <p:cNvSpPr>
            <a:spLocks noGrp="1"/>
          </p:cNvSpPr>
          <p:nvPr>
            <p:ph type="sldNum" sz="quarter" idx="12"/>
          </p:nvPr>
        </p:nvSpPr>
        <p:spPr>
          <a:xfrm>
            <a:off x="493362" y="6276815"/>
            <a:ext cx="452034" cy="367170"/>
          </a:xfrm>
        </p:spPr>
        <p:txBody>
          <a:bodyPr/>
          <a:lstStyle/>
          <a:p>
            <a:pPr algn="ctr">
              <a:defRPr/>
            </a:pPr>
            <a:r>
              <a:rPr lang="en-US" sz="1600" b="1" dirty="0" smtClean="0">
                <a:solidFill>
                  <a:schemeClr val="tx1"/>
                </a:solidFill>
              </a:rPr>
              <a:t>5</a:t>
            </a:r>
            <a:endParaRPr lang="en-US" sz="1600" b="1" dirty="0">
              <a:solidFill>
                <a:schemeClr val="tx1"/>
              </a:solidFill>
            </a:endParaRPr>
          </a:p>
        </p:txBody>
      </p:sp>
      <p:grpSp>
        <p:nvGrpSpPr>
          <p:cNvPr id="2" name="Group 17"/>
          <p:cNvGrpSpPr/>
          <p:nvPr/>
        </p:nvGrpSpPr>
        <p:grpSpPr>
          <a:xfrm>
            <a:off x="1691639" y="846811"/>
            <a:ext cx="6919981" cy="5676818"/>
            <a:chOff x="1691639" y="846811"/>
            <a:chExt cx="6919981" cy="5676818"/>
          </a:xfrm>
        </p:grpSpPr>
        <p:sp>
          <p:nvSpPr>
            <p:cNvPr id="21" name="Rectangle 20"/>
            <p:cNvSpPr/>
            <p:nvPr/>
          </p:nvSpPr>
          <p:spPr>
            <a:xfrm>
              <a:off x="1691639" y="3152632"/>
              <a:ext cx="6919981" cy="301615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t"/>
            <a:lstStyle/>
            <a:p>
              <a:pPr marL="342900" indent="-342900" algn="ctr">
                <a:spcAft>
                  <a:spcPts val="600"/>
                </a:spcAft>
              </a:pPr>
              <a:r>
                <a:rPr lang="en-US" b="1" i="0" dirty="0" smtClean="0">
                  <a:solidFill>
                    <a:schemeClr val="tx1"/>
                  </a:solidFill>
                </a:rPr>
                <a:t>B. Special considerations* reflecting the particularities of adaptation:</a:t>
              </a:r>
              <a:endParaRPr lang="en-US" b="1" dirty="0" smtClean="0">
                <a:solidFill>
                  <a:schemeClr val="tx1"/>
                </a:solidFill>
              </a:endParaRPr>
            </a:p>
            <a:p>
              <a:pPr marL="342900" indent="-342900">
                <a:spcAft>
                  <a:spcPts val="600"/>
                </a:spcAft>
                <a:buAutoNum type="romanUcPeriod"/>
              </a:pPr>
              <a:r>
                <a:rPr lang="en-US" sz="1700" i="0" dirty="0" smtClean="0">
                  <a:solidFill>
                    <a:schemeClr val="tx1"/>
                  </a:solidFill>
                </a:rPr>
                <a:t>Methods to deal with the uncertainty of threat when assessing vulnerabilities and designing project activities</a:t>
              </a:r>
            </a:p>
            <a:p>
              <a:pPr marL="342900" indent="-342900">
                <a:spcAft>
                  <a:spcPts val="600"/>
                </a:spcAft>
                <a:buAutoNum type="romanUcPeriod"/>
              </a:pPr>
              <a:r>
                <a:rPr lang="en-US" sz="1700" i="0" dirty="0" smtClean="0">
                  <a:solidFill>
                    <a:schemeClr val="tx1"/>
                  </a:solidFill>
                </a:rPr>
                <a:t>Provisions for reacting to changes in available information and/or project context</a:t>
              </a:r>
            </a:p>
            <a:p>
              <a:pPr marL="342900" indent="-342900">
                <a:spcAft>
                  <a:spcPts val="600"/>
                </a:spcAft>
                <a:buAutoNum type="romanUcPeriod"/>
              </a:pPr>
              <a:r>
                <a:rPr lang="en-US" sz="1700" i="0" dirty="0" smtClean="0">
                  <a:solidFill>
                    <a:schemeClr val="tx1"/>
                  </a:solidFill>
                </a:rPr>
                <a:t>Ways of accounting for the holistic nature of the climate change challenge</a:t>
              </a:r>
            </a:p>
            <a:p>
              <a:pPr marL="731520">
                <a:spcAft>
                  <a:spcPts val="0"/>
                </a:spcAft>
              </a:pPr>
              <a:r>
                <a:rPr lang="en-US" b="1" i="0" dirty="0" smtClean="0">
                  <a:solidFill>
                    <a:srgbClr val="007600"/>
                  </a:solidFill>
                  <a:sym typeface="Wingdings" pitchFamily="2" charset="2"/>
                </a:rPr>
                <a:t>What are the key areas from which future effectiveness in addressing climate change effects can be deduced?</a:t>
              </a:r>
              <a:endParaRPr lang="en-US" b="1" i="0" dirty="0" smtClean="0">
                <a:solidFill>
                  <a:srgbClr val="007600"/>
                </a:solidFill>
              </a:endParaRPr>
            </a:p>
          </p:txBody>
        </p:sp>
        <p:sp>
          <p:nvSpPr>
            <p:cNvPr id="9" name="Rectangle 8"/>
            <p:cNvSpPr/>
            <p:nvPr/>
          </p:nvSpPr>
          <p:spPr>
            <a:xfrm>
              <a:off x="1691640" y="846811"/>
              <a:ext cx="731520" cy="822960"/>
            </a:xfrm>
            <a:prstGeom prst="rect">
              <a:avLst/>
            </a:prstGeom>
            <a:solidFill>
              <a:srgbClr val="007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0" dirty="0" smtClean="0">
                  <a:solidFill>
                    <a:schemeClr val="bg1"/>
                  </a:solidFill>
                </a:rPr>
                <a:t>III</a:t>
              </a:r>
              <a:endParaRPr lang="en-US" sz="3200" b="1" i="0" dirty="0">
                <a:solidFill>
                  <a:schemeClr val="bg1"/>
                </a:solidFill>
              </a:endParaRPr>
            </a:p>
          </p:txBody>
        </p:sp>
        <p:sp>
          <p:nvSpPr>
            <p:cNvPr id="8" name="Rectangle 7"/>
            <p:cNvSpPr/>
            <p:nvPr/>
          </p:nvSpPr>
          <p:spPr>
            <a:xfrm>
              <a:off x="2424746" y="846811"/>
              <a:ext cx="6172200" cy="8229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tIns="91440" rtlCol="0" anchor="ctr"/>
            <a:lstStyle/>
            <a:p>
              <a:pPr algn="r">
                <a:spcBef>
                  <a:spcPts val="0"/>
                </a:spcBef>
                <a:spcAft>
                  <a:spcPts val="0"/>
                </a:spcAft>
              </a:pPr>
              <a:r>
                <a:rPr lang="en-US" sz="2000" i="0" dirty="0" smtClean="0">
                  <a:solidFill>
                    <a:schemeClr val="tx1"/>
                  </a:solidFill>
                </a:rPr>
                <a:t>How did GEFEO approach the evaluation of programs of adaptation to climate change?</a:t>
              </a:r>
            </a:p>
          </p:txBody>
        </p:sp>
        <p:sp>
          <p:nvSpPr>
            <p:cNvPr id="11" name="Rectangle 10"/>
            <p:cNvSpPr/>
            <p:nvPr/>
          </p:nvSpPr>
          <p:spPr>
            <a:xfrm>
              <a:off x="1787176" y="2183634"/>
              <a:ext cx="2156346" cy="605626"/>
            </a:xfrm>
            <a:prstGeom prst="rect">
              <a:avLst/>
            </a:prstGeom>
            <a:solidFill>
              <a:schemeClr val="bg1">
                <a:lumMod val="9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Bef>
                  <a:spcPts val="0"/>
                </a:spcBef>
                <a:spcAft>
                  <a:spcPts val="0"/>
                </a:spcAft>
              </a:pPr>
              <a:r>
                <a:rPr lang="en-US" b="1" i="0" dirty="0" smtClean="0">
                  <a:solidFill>
                    <a:srgbClr val="008000"/>
                  </a:solidFill>
                </a:rPr>
                <a:t>Relevance</a:t>
              </a:r>
            </a:p>
          </p:txBody>
        </p:sp>
        <p:sp>
          <p:nvSpPr>
            <p:cNvPr id="12" name="Rectangle 11"/>
            <p:cNvSpPr/>
            <p:nvPr/>
          </p:nvSpPr>
          <p:spPr>
            <a:xfrm>
              <a:off x="3511542" y="1733263"/>
              <a:ext cx="3727458" cy="4073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0"/>
                </a:spcBef>
                <a:spcAft>
                  <a:spcPts val="1200"/>
                </a:spcAft>
              </a:pPr>
              <a:r>
                <a:rPr lang="en-US" b="1" i="0" dirty="0" smtClean="0">
                  <a:solidFill>
                    <a:schemeClr val="tx1"/>
                  </a:solidFill>
                </a:rPr>
                <a:t>A. Standard evaluation criteria:</a:t>
              </a:r>
            </a:p>
          </p:txBody>
        </p:sp>
        <p:sp>
          <p:nvSpPr>
            <p:cNvPr id="16" name="Rectangle 15"/>
            <p:cNvSpPr/>
            <p:nvPr/>
          </p:nvSpPr>
          <p:spPr>
            <a:xfrm>
              <a:off x="4066120" y="2183634"/>
              <a:ext cx="2156346" cy="605626"/>
            </a:xfrm>
            <a:prstGeom prst="rect">
              <a:avLst/>
            </a:prstGeom>
            <a:solidFill>
              <a:schemeClr val="bg1">
                <a:lumMod val="9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Bef>
                  <a:spcPts val="0"/>
                </a:spcBef>
                <a:spcAft>
                  <a:spcPts val="0"/>
                </a:spcAft>
              </a:pPr>
              <a:r>
                <a:rPr lang="en-US" b="1" i="0" dirty="0" smtClean="0">
                  <a:solidFill>
                    <a:srgbClr val="008000"/>
                  </a:solidFill>
                </a:rPr>
                <a:t>Effectiveness/</a:t>
              </a:r>
            </a:p>
            <a:p>
              <a:pPr algn="ctr">
                <a:spcBef>
                  <a:spcPts val="0"/>
                </a:spcBef>
                <a:spcAft>
                  <a:spcPts val="0"/>
                </a:spcAft>
              </a:pPr>
              <a:r>
                <a:rPr lang="en-US" b="1" i="0" dirty="0" smtClean="0">
                  <a:solidFill>
                    <a:srgbClr val="008000"/>
                  </a:solidFill>
                </a:rPr>
                <a:t>Results</a:t>
              </a:r>
            </a:p>
          </p:txBody>
        </p:sp>
        <p:sp>
          <p:nvSpPr>
            <p:cNvPr id="17" name="Rectangle 16"/>
            <p:cNvSpPr/>
            <p:nvPr/>
          </p:nvSpPr>
          <p:spPr>
            <a:xfrm>
              <a:off x="6345064" y="2183634"/>
              <a:ext cx="2156346" cy="605626"/>
            </a:xfrm>
            <a:prstGeom prst="rect">
              <a:avLst/>
            </a:prstGeom>
            <a:solidFill>
              <a:schemeClr val="bg1">
                <a:lumMod val="9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Bef>
                  <a:spcPts val="0"/>
                </a:spcBef>
                <a:spcAft>
                  <a:spcPts val="0"/>
                </a:spcAft>
              </a:pPr>
              <a:r>
                <a:rPr lang="en-US" b="1" i="0" dirty="0" smtClean="0">
                  <a:solidFill>
                    <a:srgbClr val="008000"/>
                  </a:solidFill>
                </a:rPr>
                <a:t>Efficiency</a:t>
              </a:r>
            </a:p>
          </p:txBody>
        </p:sp>
        <p:sp>
          <p:nvSpPr>
            <p:cNvPr id="25" name="Rectangle 24"/>
            <p:cNvSpPr/>
            <p:nvPr/>
          </p:nvSpPr>
          <p:spPr>
            <a:xfrm>
              <a:off x="1734807" y="6167956"/>
              <a:ext cx="6071712" cy="35567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45720" tIns="45720" rIns="45720" rtlCol="0" anchor="t"/>
            <a:lstStyle/>
            <a:p>
              <a:pPr>
                <a:spcBef>
                  <a:spcPts val="0"/>
                </a:spcBef>
                <a:spcAft>
                  <a:spcPts val="600"/>
                </a:spcAft>
              </a:pPr>
              <a:r>
                <a:rPr lang="en-US" sz="1600" i="0" dirty="0" smtClean="0">
                  <a:solidFill>
                    <a:schemeClr val="tx1"/>
                  </a:solidFill>
                </a:rPr>
                <a:t>* = as used in SCCF evaluation based on prior evaluation experience</a:t>
              </a:r>
            </a:p>
            <a:p>
              <a:pPr>
                <a:spcBef>
                  <a:spcPts val="0"/>
                </a:spcBef>
                <a:spcAft>
                  <a:spcPts val="600"/>
                </a:spcAft>
              </a:pPr>
              <a:endParaRPr lang="en-US" sz="2000" b="1" i="0" dirty="0" smtClean="0">
                <a:solidFill>
                  <a:schemeClr val="tx1"/>
                </a:solidFill>
              </a:endParaRPr>
            </a:p>
            <a:p>
              <a:pPr>
                <a:spcBef>
                  <a:spcPts val="0"/>
                </a:spcBef>
                <a:spcAft>
                  <a:spcPts val="1800"/>
                </a:spcAft>
              </a:pPr>
              <a:endParaRPr lang="en-US" sz="2400" b="1" i="0" dirty="0" smtClean="0">
                <a:solidFill>
                  <a:schemeClr val="tx1"/>
                </a:solidFill>
              </a:endParaRPr>
            </a:p>
          </p:txBody>
        </p:sp>
        <p:sp>
          <p:nvSpPr>
            <p:cNvPr id="28" name="Isosceles Triangle 27"/>
            <p:cNvSpPr/>
            <p:nvPr/>
          </p:nvSpPr>
          <p:spPr>
            <a:xfrm flipV="1">
              <a:off x="4735779" y="2827341"/>
              <a:ext cx="818862" cy="21836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Isosceles Triangle 29"/>
            <p:cNvSpPr/>
            <p:nvPr/>
          </p:nvSpPr>
          <p:spPr>
            <a:xfrm flipV="1">
              <a:off x="2458835" y="2827341"/>
              <a:ext cx="818862" cy="21836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p:cNvSpPr/>
            <p:nvPr/>
          </p:nvSpPr>
          <p:spPr>
            <a:xfrm flipV="1">
              <a:off x="7017267" y="2827341"/>
              <a:ext cx="818862" cy="21836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ight Arrow 31"/>
            <p:cNvSpPr/>
            <p:nvPr/>
          </p:nvSpPr>
          <p:spPr>
            <a:xfrm>
              <a:off x="1877751" y="5566103"/>
              <a:ext cx="536448" cy="3535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transition>
    <p:fade thruBlk="1"/>
    <p:sndAc>
      <p:stSnd>
        <p:snd r:embed="rId3" name="click.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a:spLocks noGrp="1"/>
          </p:cNvSpPr>
          <p:nvPr>
            <p:ph type="title"/>
          </p:nvPr>
        </p:nvSpPr>
        <p:spPr>
          <a:xfrm>
            <a:off x="1992573" y="207962"/>
            <a:ext cx="6646460" cy="715963"/>
          </a:xfrm>
        </p:spPr>
        <p:txBody>
          <a:bodyPr>
            <a:normAutofit/>
          </a:bodyPr>
          <a:lstStyle/>
          <a:p>
            <a:pPr lvl="0" algn="r"/>
            <a:r>
              <a:rPr lang="en-US" sz="3200" dirty="0" smtClean="0">
                <a:solidFill>
                  <a:srgbClr val="FF0000"/>
                </a:solidFill>
              </a:rPr>
              <a:t>Key Areas (1)</a:t>
            </a:r>
          </a:p>
        </p:txBody>
      </p:sp>
      <p:grpSp>
        <p:nvGrpSpPr>
          <p:cNvPr id="2" name="Group 19"/>
          <p:cNvGrpSpPr/>
          <p:nvPr/>
        </p:nvGrpSpPr>
        <p:grpSpPr>
          <a:xfrm>
            <a:off x="1600200" y="850392"/>
            <a:ext cx="6996746" cy="5474208"/>
            <a:chOff x="1600200" y="850392"/>
            <a:chExt cx="6996746" cy="5474208"/>
          </a:xfrm>
        </p:grpSpPr>
        <p:sp>
          <p:nvSpPr>
            <p:cNvPr id="18" name="Rectangle 17"/>
            <p:cNvSpPr/>
            <p:nvPr/>
          </p:nvSpPr>
          <p:spPr>
            <a:xfrm>
              <a:off x="1691640" y="2286000"/>
              <a:ext cx="3361904" cy="1257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182880" bIns="45720" rtlCol="0" anchor="t"/>
            <a:lstStyle/>
            <a:p>
              <a:pPr>
                <a:spcBef>
                  <a:spcPts val="0"/>
                </a:spcBef>
                <a:spcAft>
                  <a:spcPts val="0"/>
                </a:spcAft>
              </a:pPr>
              <a:r>
                <a:rPr lang="en-US" sz="2000" b="1" i="0" dirty="0" smtClean="0">
                  <a:solidFill>
                    <a:srgbClr val="007600"/>
                  </a:solidFill>
                </a:rPr>
                <a:t>Use of data</a:t>
              </a:r>
            </a:p>
            <a:p>
              <a:pPr>
                <a:spcBef>
                  <a:spcPts val="0"/>
                </a:spcBef>
                <a:spcAft>
                  <a:spcPts val="0"/>
                </a:spcAft>
              </a:pPr>
              <a:r>
                <a:rPr lang="en-US" i="0" dirty="0" smtClean="0">
                  <a:solidFill>
                    <a:schemeClr val="tx1"/>
                  </a:solidFill>
                </a:rPr>
                <a:t>How do projects bridge the uncertainty</a:t>
              </a:r>
              <a:r>
                <a:rPr lang="en-US" dirty="0" smtClean="0">
                  <a:solidFill>
                    <a:schemeClr val="tx1"/>
                  </a:solidFill>
                </a:rPr>
                <a:t> </a:t>
              </a:r>
              <a:r>
                <a:rPr lang="en-US" i="0" dirty="0" smtClean="0">
                  <a:solidFill>
                    <a:schemeClr val="tx1"/>
                  </a:solidFill>
                </a:rPr>
                <a:t>of available climatic information? </a:t>
              </a:r>
              <a:endParaRPr lang="en-US" b="1" i="0" dirty="0" smtClean="0">
                <a:solidFill>
                  <a:srgbClr val="007600"/>
                </a:solidFill>
              </a:endParaRPr>
            </a:p>
            <a:p>
              <a:pPr>
                <a:spcBef>
                  <a:spcPts val="0"/>
                </a:spcBef>
                <a:spcAft>
                  <a:spcPts val="0"/>
                </a:spcAft>
              </a:pPr>
              <a:endParaRPr lang="en-US" sz="2000" b="1" i="0" dirty="0" smtClean="0">
                <a:solidFill>
                  <a:srgbClr val="007600"/>
                </a:solidFill>
              </a:endParaRPr>
            </a:p>
          </p:txBody>
        </p:sp>
        <p:sp>
          <p:nvSpPr>
            <p:cNvPr id="8" name="Rectangle 7"/>
            <p:cNvSpPr/>
            <p:nvPr/>
          </p:nvSpPr>
          <p:spPr>
            <a:xfrm>
              <a:off x="1600200" y="850392"/>
              <a:ext cx="6996746" cy="8229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2960" tIns="91440" rtlCol="0" anchor="ctr"/>
            <a:lstStyle/>
            <a:p>
              <a:pPr algn="r">
                <a:spcBef>
                  <a:spcPts val="0"/>
                </a:spcBef>
                <a:spcAft>
                  <a:spcPts val="0"/>
                </a:spcAft>
              </a:pPr>
              <a:r>
                <a:rPr lang="en-US" sz="2000" i="0" dirty="0" smtClean="0">
                  <a:solidFill>
                    <a:schemeClr val="tx1"/>
                  </a:solidFill>
                </a:rPr>
                <a:t>What are the key areas for </a:t>
              </a:r>
              <a:r>
                <a:rPr lang="en-US" sz="2000" i="0" dirty="0" smtClean="0">
                  <a:solidFill>
                    <a:schemeClr val="tx1"/>
                  </a:solidFill>
                </a:rPr>
                <a:t>success to be included in RBM and evaluation frameworks?</a:t>
              </a:r>
              <a:endParaRPr lang="en-US" sz="2000" i="0" dirty="0" smtClean="0">
                <a:solidFill>
                  <a:schemeClr val="tx1"/>
                </a:solidFill>
              </a:endParaRPr>
            </a:p>
          </p:txBody>
        </p:sp>
        <p:sp>
          <p:nvSpPr>
            <p:cNvPr id="6" name="Rectangle 5"/>
            <p:cNvSpPr/>
            <p:nvPr/>
          </p:nvSpPr>
          <p:spPr>
            <a:xfrm>
              <a:off x="1741411" y="1809464"/>
              <a:ext cx="329894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spcBef>
                  <a:spcPts val="0"/>
                </a:spcBef>
                <a:spcAft>
                  <a:spcPts val="1200"/>
                </a:spcAft>
              </a:pPr>
              <a:r>
                <a:rPr lang="en-US" sz="2000" b="1" i="0" dirty="0" smtClean="0">
                  <a:solidFill>
                    <a:schemeClr val="tx1"/>
                  </a:solidFill>
                </a:rPr>
                <a:t>Factors for success:</a:t>
              </a:r>
            </a:p>
          </p:txBody>
        </p:sp>
        <p:sp>
          <p:nvSpPr>
            <p:cNvPr id="7" name="Rectangle 6"/>
            <p:cNvSpPr/>
            <p:nvPr/>
          </p:nvSpPr>
          <p:spPr>
            <a:xfrm>
              <a:off x="5335078" y="1809464"/>
              <a:ext cx="2780222"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spcBef>
                  <a:spcPts val="0"/>
                </a:spcBef>
                <a:spcAft>
                  <a:spcPts val="1200"/>
                </a:spcAft>
              </a:pPr>
              <a:r>
                <a:rPr lang="en-US" sz="2000" b="1" i="0" dirty="0" smtClean="0">
                  <a:solidFill>
                    <a:schemeClr val="tx1"/>
                  </a:solidFill>
                </a:rPr>
                <a:t>Key areas for inquiry:</a:t>
              </a:r>
            </a:p>
          </p:txBody>
        </p:sp>
        <p:sp>
          <p:nvSpPr>
            <p:cNvPr id="10" name="Rectangle 9"/>
            <p:cNvSpPr/>
            <p:nvPr/>
          </p:nvSpPr>
          <p:spPr>
            <a:xfrm>
              <a:off x="5283757" y="2167128"/>
              <a:ext cx="3313189" cy="126187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45720" bIns="45720" rtlCol="0" anchor="t"/>
            <a:lstStyle/>
            <a:p>
              <a:pPr>
                <a:spcBef>
                  <a:spcPts val="0"/>
                </a:spcBef>
                <a:spcAft>
                  <a:spcPts val="1200"/>
                </a:spcAft>
              </a:pPr>
              <a:r>
                <a:rPr lang="en-US" i="0" dirty="0" smtClean="0">
                  <a:solidFill>
                    <a:schemeClr val="tx1"/>
                  </a:solidFill>
                </a:rPr>
                <a:t>Considering the processes and sources of information used for activity design </a:t>
              </a:r>
              <a:r>
                <a:rPr lang="en-US" i="0" dirty="0" smtClean="0">
                  <a:solidFill>
                    <a:schemeClr val="tx1"/>
                  </a:solidFill>
                  <a:sym typeface="Wingdings" pitchFamily="2" charset="2"/>
                </a:rPr>
                <a:t> </a:t>
              </a:r>
              <a:r>
                <a:rPr lang="en-US" b="1" dirty="0" smtClean="0">
                  <a:solidFill>
                    <a:srgbClr val="007600"/>
                  </a:solidFill>
                  <a:sym typeface="Wingdings" pitchFamily="2" charset="2"/>
                </a:rPr>
                <a:t>source mix, community </a:t>
              </a:r>
              <a:r>
                <a:rPr lang="en-US" b="1" dirty="0" smtClean="0">
                  <a:solidFill>
                    <a:srgbClr val="007600"/>
                  </a:solidFill>
                </a:rPr>
                <a:t>participation</a:t>
              </a:r>
            </a:p>
          </p:txBody>
        </p:sp>
        <p:sp>
          <p:nvSpPr>
            <p:cNvPr id="11" name="Right Arrow 10"/>
            <p:cNvSpPr/>
            <p:nvPr/>
          </p:nvSpPr>
          <p:spPr>
            <a:xfrm>
              <a:off x="4910160" y="2755900"/>
              <a:ext cx="431800" cy="317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1691640" y="3505200"/>
              <a:ext cx="3361904" cy="1257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182880" bIns="45720" rtlCol="0" anchor="t"/>
            <a:lstStyle/>
            <a:p>
              <a:pPr>
                <a:spcBef>
                  <a:spcPts val="0"/>
                </a:spcBef>
                <a:spcAft>
                  <a:spcPts val="0"/>
                </a:spcAft>
              </a:pPr>
              <a:r>
                <a:rPr lang="en-US" sz="2000" b="1" i="0" dirty="0" smtClean="0">
                  <a:solidFill>
                    <a:srgbClr val="007600"/>
                  </a:solidFill>
                </a:rPr>
                <a:t>Adaptation reasoning</a:t>
              </a:r>
            </a:p>
            <a:p>
              <a:pPr>
                <a:spcBef>
                  <a:spcPts val="0"/>
                </a:spcBef>
                <a:spcAft>
                  <a:spcPts val="0"/>
                </a:spcAft>
              </a:pPr>
              <a:r>
                <a:rPr lang="en-US" i="0" dirty="0" smtClean="0">
                  <a:solidFill>
                    <a:schemeClr val="tx1"/>
                  </a:solidFill>
                </a:rPr>
                <a:t>How thoroughly and consciously is future climate change considered in the project design?</a:t>
              </a:r>
              <a:endParaRPr lang="en-US" b="1" i="0" dirty="0" smtClean="0">
                <a:solidFill>
                  <a:srgbClr val="007600"/>
                </a:solidFill>
              </a:endParaRPr>
            </a:p>
          </p:txBody>
        </p:sp>
        <p:sp>
          <p:nvSpPr>
            <p:cNvPr id="13" name="Rectangle 12"/>
            <p:cNvSpPr/>
            <p:nvPr/>
          </p:nvSpPr>
          <p:spPr>
            <a:xfrm>
              <a:off x="1691640" y="5067300"/>
              <a:ext cx="3361904" cy="1257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182880" bIns="45720" rtlCol="0" anchor="t"/>
            <a:lstStyle/>
            <a:p>
              <a:pPr>
                <a:spcBef>
                  <a:spcPts val="0"/>
                </a:spcBef>
                <a:spcAft>
                  <a:spcPts val="0"/>
                </a:spcAft>
              </a:pPr>
              <a:r>
                <a:rPr lang="en-US" sz="2000" b="1" i="0" dirty="0" smtClean="0">
                  <a:solidFill>
                    <a:srgbClr val="007600"/>
                  </a:solidFill>
                </a:rPr>
                <a:t>Project flexibility</a:t>
              </a:r>
            </a:p>
            <a:p>
              <a:pPr>
                <a:spcBef>
                  <a:spcPts val="0"/>
                </a:spcBef>
                <a:spcAft>
                  <a:spcPts val="0"/>
                </a:spcAft>
              </a:pPr>
              <a:r>
                <a:rPr lang="en-US" i="0" dirty="0" smtClean="0">
                  <a:solidFill>
                    <a:schemeClr val="tx1"/>
                  </a:solidFill>
                </a:rPr>
                <a:t>How do projects </a:t>
              </a:r>
              <a:r>
                <a:rPr lang="en-US" i="0" dirty="0" smtClean="0">
                  <a:solidFill>
                    <a:schemeClr val="tx1"/>
                  </a:solidFill>
                  <a:sym typeface="Wingdings" pitchFamily="2" charset="2"/>
                </a:rPr>
                <a:t>adjust to changing circumstances under high uncertainty?</a:t>
              </a:r>
              <a:endParaRPr lang="en-US" b="1" i="0" dirty="0" smtClean="0">
                <a:solidFill>
                  <a:srgbClr val="007600"/>
                </a:solidFill>
              </a:endParaRPr>
            </a:p>
            <a:p>
              <a:pPr>
                <a:spcBef>
                  <a:spcPts val="0"/>
                </a:spcBef>
                <a:spcAft>
                  <a:spcPts val="0"/>
                </a:spcAft>
              </a:pPr>
              <a:endParaRPr lang="en-US" b="1" i="0" dirty="0" smtClean="0">
                <a:solidFill>
                  <a:srgbClr val="007600"/>
                </a:solidFill>
              </a:endParaRPr>
            </a:p>
          </p:txBody>
        </p:sp>
        <p:sp>
          <p:nvSpPr>
            <p:cNvPr id="14" name="Rectangle 13"/>
            <p:cNvSpPr/>
            <p:nvPr/>
          </p:nvSpPr>
          <p:spPr>
            <a:xfrm>
              <a:off x="5283757" y="3505200"/>
              <a:ext cx="3313189" cy="1371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45720" bIns="45720" rtlCol="0" anchor="t"/>
            <a:lstStyle/>
            <a:p>
              <a:pPr>
                <a:spcBef>
                  <a:spcPts val="0"/>
                </a:spcBef>
                <a:spcAft>
                  <a:spcPts val="0"/>
                </a:spcAft>
              </a:pPr>
              <a:r>
                <a:rPr lang="en-US" sz="1700" i="0" dirty="0" smtClean="0">
                  <a:solidFill>
                    <a:schemeClr val="tx1"/>
                  </a:solidFill>
                </a:rPr>
                <a:t>Considering the change that adaptation reasoning brings to the BAU project</a:t>
              </a:r>
              <a:r>
                <a:rPr lang="en-US" sz="1700" dirty="0" smtClean="0">
                  <a:solidFill>
                    <a:schemeClr val="tx1"/>
                  </a:solidFill>
                  <a:sym typeface="Wingdings" pitchFamily="2" charset="2"/>
                </a:rPr>
                <a:t> </a:t>
              </a:r>
              <a:r>
                <a:rPr lang="en-US" sz="1700" i="0" dirty="0" smtClean="0">
                  <a:solidFill>
                    <a:schemeClr val="tx1"/>
                  </a:solidFill>
                  <a:sym typeface="Wingdings" pitchFamily="2" charset="2"/>
                </a:rPr>
                <a:t>activities</a:t>
              </a:r>
              <a:r>
                <a:rPr lang="en-US" sz="1700" dirty="0" smtClean="0">
                  <a:solidFill>
                    <a:schemeClr val="tx1"/>
                  </a:solidFill>
                  <a:sym typeface="Wingdings" pitchFamily="2" charset="2"/>
                </a:rPr>
                <a:t> </a:t>
              </a:r>
              <a:r>
                <a:rPr lang="en-US" sz="1700" i="0" dirty="0" smtClean="0">
                  <a:solidFill>
                    <a:schemeClr val="tx1"/>
                  </a:solidFill>
                  <a:sym typeface="Wingdings" pitchFamily="2" charset="2"/>
                </a:rPr>
                <a:t> </a:t>
              </a:r>
              <a:r>
                <a:rPr lang="en-US" sz="1700" b="1" dirty="0" smtClean="0">
                  <a:solidFill>
                    <a:srgbClr val="007600"/>
                  </a:solidFill>
                </a:rPr>
                <a:t>magnitude, selection, specifics</a:t>
              </a:r>
            </a:p>
          </p:txBody>
        </p:sp>
        <p:sp>
          <p:nvSpPr>
            <p:cNvPr id="15" name="Right Arrow 14"/>
            <p:cNvSpPr/>
            <p:nvPr/>
          </p:nvSpPr>
          <p:spPr>
            <a:xfrm>
              <a:off x="4897460" y="4064000"/>
              <a:ext cx="431800" cy="317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283757" y="4986528"/>
              <a:ext cx="3313189" cy="126187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45720" bIns="45720" rtlCol="0" anchor="t"/>
            <a:lstStyle/>
            <a:p>
              <a:pPr>
                <a:spcBef>
                  <a:spcPts val="0"/>
                </a:spcBef>
                <a:spcAft>
                  <a:spcPts val="1200"/>
                </a:spcAft>
              </a:pPr>
              <a:r>
                <a:rPr lang="en-US" i="0" dirty="0" smtClean="0">
                  <a:solidFill>
                    <a:schemeClr val="tx1"/>
                  </a:solidFill>
                </a:rPr>
                <a:t>Considering the provisions for using internal lessons learned and external changes of info </a:t>
              </a:r>
              <a:r>
                <a:rPr lang="en-US" i="0" dirty="0" smtClean="0">
                  <a:solidFill>
                    <a:schemeClr val="tx1"/>
                  </a:solidFill>
                  <a:sym typeface="Wingdings" pitchFamily="2" charset="2"/>
                </a:rPr>
                <a:t> </a:t>
              </a:r>
              <a:r>
                <a:rPr lang="en-US" b="1" dirty="0" smtClean="0">
                  <a:solidFill>
                    <a:srgbClr val="007600"/>
                  </a:solidFill>
                  <a:sym typeface="Wingdings" pitchFamily="2" charset="2"/>
                </a:rPr>
                <a:t>adaptive mgmt, monitoring</a:t>
              </a:r>
              <a:endParaRPr lang="en-US" b="1" dirty="0" smtClean="0">
                <a:solidFill>
                  <a:srgbClr val="007600"/>
                </a:solidFill>
              </a:endParaRPr>
            </a:p>
          </p:txBody>
        </p:sp>
        <p:sp>
          <p:nvSpPr>
            <p:cNvPr id="17" name="Right Arrow 16"/>
            <p:cNvSpPr/>
            <p:nvPr/>
          </p:nvSpPr>
          <p:spPr>
            <a:xfrm>
              <a:off x="4884760" y="5384800"/>
              <a:ext cx="431800" cy="317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Slide Number Placeholder 3"/>
          <p:cNvSpPr>
            <a:spLocks noGrp="1"/>
          </p:cNvSpPr>
          <p:nvPr>
            <p:ph type="sldNum" sz="quarter" idx="12"/>
          </p:nvPr>
        </p:nvSpPr>
        <p:spPr>
          <a:xfrm>
            <a:off x="493362" y="6276815"/>
            <a:ext cx="452034" cy="367170"/>
          </a:xfrm>
        </p:spPr>
        <p:txBody>
          <a:bodyPr/>
          <a:lstStyle/>
          <a:p>
            <a:pPr algn="ctr">
              <a:defRPr/>
            </a:pPr>
            <a:r>
              <a:rPr lang="en-US" sz="1600" b="1" dirty="0" smtClean="0">
                <a:solidFill>
                  <a:schemeClr val="tx1"/>
                </a:solidFill>
              </a:rPr>
              <a:t>6</a:t>
            </a:r>
            <a:endParaRPr lang="en-US" sz="1600" b="1" dirty="0">
              <a:solidFill>
                <a:schemeClr val="tx1"/>
              </a:solidFill>
            </a:endParaRPr>
          </a:p>
        </p:txBody>
      </p:sp>
    </p:spTree>
  </p:cSld>
  <p:clrMapOvr>
    <a:masterClrMapping/>
  </p:clrMapOvr>
  <p:transition>
    <p:fade thruBlk="1"/>
    <p:sndAc>
      <p:stSnd>
        <p:snd r:embed="rId3" name="click.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a:spLocks noGrp="1"/>
          </p:cNvSpPr>
          <p:nvPr>
            <p:ph type="title"/>
          </p:nvPr>
        </p:nvSpPr>
        <p:spPr>
          <a:xfrm>
            <a:off x="1992573" y="207962"/>
            <a:ext cx="6646460" cy="715963"/>
          </a:xfrm>
        </p:spPr>
        <p:txBody>
          <a:bodyPr>
            <a:normAutofit/>
          </a:bodyPr>
          <a:lstStyle/>
          <a:p>
            <a:pPr lvl="0" algn="r"/>
            <a:r>
              <a:rPr lang="en-US" sz="3200" dirty="0" smtClean="0">
                <a:solidFill>
                  <a:srgbClr val="FF0000"/>
                </a:solidFill>
              </a:rPr>
              <a:t>Key Areas (2)</a:t>
            </a:r>
          </a:p>
        </p:txBody>
      </p:sp>
      <p:sp>
        <p:nvSpPr>
          <p:cNvPr id="19" name="Slide Number Placeholder 3"/>
          <p:cNvSpPr>
            <a:spLocks noGrp="1"/>
          </p:cNvSpPr>
          <p:nvPr>
            <p:ph type="sldNum" sz="quarter" idx="12"/>
          </p:nvPr>
        </p:nvSpPr>
        <p:spPr>
          <a:xfrm>
            <a:off x="493362" y="6276815"/>
            <a:ext cx="452034" cy="367170"/>
          </a:xfrm>
        </p:spPr>
        <p:txBody>
          <a:bodyPr/>
          <a:lstStyle/>
          <a:p>
            <a:pPr algn="ctr">
              <a:defRPr/>
            </a:pPr>
            <a:r>
              <a:rPr lang="en-US" sz="1600" b="1" dirty="0" smtClean="0">
                <a:solidFill>
                  <a:schemeClr val="tx1"/>
                </a:solidFill>
              </a:rPr>
              <a:t>7</a:t>
            </a:r>
            <a:endParaRPr lang="en-US" sz="1600" b="1" dirty="0">
              <a:solidFill>
                <a:schemeClr val="tx1"/>
              </a:solidFill>
            </a:endParaRPr>
          </a:p>
        </p:txBody>
      </p:sp>
      <p:grpSp>
        <p:nvGrpSpPr>
          <p:cNvPr id="2" name="Group 21"/>
          <p:cNvGrpSpPr/>
          <p:nvPr/>
        </p:nvGrpSpPr>
        <p:grpSpPr>
          <a:xfrm>
            <a:off x="1676400" y="850392"/>
            <a:ext cx="6920546" cy="5326380"/>
            <a:chOff x="1676400" y="850392"/>
            <a:chExt cx="6920546" cy="5326380"/>
          </a:xfrm>
        </p:grpSpPr>
        <p:sp>
          <p:nvSpPr>
            <p:cNvPr id="18" name="Rectangle 17"/>
            <p:cNvSpPr/>
            <p:nvPr/>
          </p:nvSpPr>
          <p:spPr>
            <a:xfrm>
              <a:off x="1691640" y="2286000"/>
              <a:ext cx="3361904" cy="1257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137160" bIns="45720" rtlCol="0" anchor="t"/>
            <a:lstStyle/>
            <a:p>
              <a:pPr>
                <a:spcBef>
                  <a:spcPts val="0"/>
                </a:spcBef>
                <a:spcAft>
                  <a:spcPts val="0"/>
                </a:spcAft>
              </a:pPr>
              <a:r>
                <a:rPr lang="en-US" sz="2000" b="1" i="0" dirty="0" smtClean="0">
                  <a:solidFill>
                    <a:srgbClr val="007600"/>
                  </a:solidFill>
                </a:rPr>
                <a:t>Behavioral change</a:t>
              </a:r>
            </a:p>
            <a:p>
              <a:pPr>
                <a:spcBef>
                  <a:spcPts val="0"/>
                </a:spcBef>
                <a:spcAft>
                  <a:spcPts val="0"/>
                </a:spcAft>
              </a:pPr>
              <a:r>
                <a:rPr lang="en-US" sz="1600" i="0" dirty="0" smtClean="0">
                  <a:solidFill>
                    <a:schemeClr val="tx1"/>
                  </a:solidFill>
                </a:rPr>
                <a:t>How do projects create a situation conducive to behavioral change in affected communities?</a:t>
              </a:r>
              <a:endParaRPr lang="en-US" sz="1600" b="1" i="0" dirty="0" smtClean="0">
                <a:solidFill>
                  <a:srgbClr val="007600"/>
                </a:solidFill>
              </a:endParaRPr>
            </a:p>
            <a:p>
              <a:pPr>
                <a:spcBef>
                  <a:spcPts val="0"/>
                </a:spcBef>
                <a:spcAft>
                  <a:spcPts val="0"/>
                </a:spcAft>
              </a:pPr>
              <a:endParaRPr lang="en-US" b="1" i="0" dirty="0" smtClean="0">
                <a:solidFill>
                  <a:srgbClr val="007600"/>
                </a:solidFill>
              </a:endParaRPr>
            </a:p>
          </p:txBody>
        </p:sp>
        <p:sp>
          <p:nvSpPr>
            <p:cNvPr id="8" name="Rectangle 7"/>
            <p:cNvSpPr/>
            <p:nvPr/>
          </p:nvSpPr>
          <p:spPr>
            <a:xfrm>
              <a:off x="1676400" y="850392"/>
              <a:ext cx="6920546" cy="8229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2960" tIns="91440" rtlCol="0" anchor="ctr"/>
            <a:lstStyle/>
            <a:p>
              <a:pPr algn="r">
                <a:spcBef>
                  <a:spcPts val="0"/>
                </a:spcBef>
                <a:spcAft>
                  <a:spcPts val="0"/>
                </a:spcAft>
              </a:pPr>
              <a:r>
                <a:rPr lang="en-US" sz="2000" i="0" dirty="0" smtClean="0">
                  <a:solidFill>
                    <a:schemeClr val="tx1"/>
                  </a:solidFill>
                </a:rPr>
                <a:t>What are the key areas for success to be included in RBM and evaluation frameworks?</a:t>
              </a:r>
              <a:endParaRPr lang="en-US" sz="2000" i="0" dirty="0" smtClean="0">
                <a:solidFill>
                  <a:schemeClr val="tx1"/>
                </a:solidFill>
              </a:endParaRPr>
            </a:p>
          </p:txBody>
        </p:sp>
        <p:sp>
          <p:nvSpPr>
            <p:cNvPr id="10" name="Rectangle 9"/>
            <p:cNvSpPr/>
            <p:nvPr/>
          </p:nvSpPr>
          <p:spPr>
            <a:xfrm>
              <a:off x="5283757" y="2286000"/>
              <a:ext cx="3313189" cy="126187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45720" bIns="45720" rtlCol="0" anchor="t"/>
            <a:lstStyle/>
            <a:p>
              <a:pPr>
                <a:spcBef>
                  <a:spcPts val="0"/>
                </a:spcBef>
                <a:spcAft>
                  <a:spcPts val="0"/>
                </a:spcAft>
              </a:pPr>
              <a:r>
                <a:rPr lang="en-US" sz="1600" i="0" dirty="0" smtClean="0">
                  <a:solidFill>
                    <a:schemeClr val="tx1"/>
                  </a:solidFill>
                </a:rPr>
                <a:t>Considering efforts that motivate local communities to take risks </a:t>
              </a:r>
            </a:p>
            <a:p>
              <a:pPr>
                <a:spcBef>
                  <a:spcPts val="0"/>
                </a:spcBef>
                <a:spcAft>
                  <a:spcPts val="0"/>
                </a:spcAft>
              </a:pPr>
              <a:r>
                <a:rPr lang="en-US" sz="1600" i="0" dirty="0" smtClean="0">
                  <a:solidFill>
                    <a:schemeClr val="tx1"/>
                  </a:solidFill>
                  <a:sym typeface="Wingdings" pitchFamily="2" charset="2"/>
                </a:rPr>
                <a:t> </a:t>
              </a:r>
              <a:r>
                <a:rPr lang="en-US" sz="1600" b="1" dirty="0" smtClean="0">
                  <a:solidFill>
                    <a:srgbClr val="007600"/>
                  </a:solidFill>
                </a:rPr>
                <a:t>information, confidence in approach, monetary guarantees</a:t>
              </a:r>
            </a:p>
          </p:txBody>
        </p:sp>
        <p:sp>
          <p:nvSpPr>
            <p:cNvPr id="11" name="Right Arrow 10"/>
            <p:cNvSpPr/>
            <p:nvPr/>
          </p:nvSpPr>
          <p:spPr>
            <a:xfrm>
              <a:off x="4910160" y="2755900"/>
              <a:ext cx="431800" cy="317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1691640" y="3594100"/>
              <a:ext cx="3361904" cy="1257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182880" bIns="45720" rtlCol="0" anchor="t"/>
            <a:lstStyle/>
            <a:p>
              <a:pPr>
                <a:spcBef>
                  <a:spcPts val="0"/>
                </a:spcBef>
                <a:spcAft>
                  <a:spcPts val="0"/>
                </a:spcAft>
              </a:pPr>
              <a:r>
                <a:rPr lang="en-US" sz="2000" b="1" i="0" dirty="0" smtClean="0">
                  <a:solidFill>
                    <a:srgbClr val="007600"/>
                  </a:solidFill>
                </a:rPr>
                <a:t>Systemic change</a:t>
              </a:r>
            </a:p>
            <a:p>
              <a:pPr>
                <a:spcBef>
                  <a:spcPts val="0"/>
                </a:spcBef>
                <a:spcAft>
                  <a:spcPts val="0"/>
                </a:spcAft>
              </a:pPr>
              <a:r>
                <a:rPr lang="en-US" sz="1600" i="0" dirty="0" smtClean="0">
                  <a:solidFill>
                    <a:schemeClr val="tx1"/>
                  </a:solidFill>
                </a:rPr>
                <a:t>How do projects contribute to the systemic change necessary for increasing adaptive capacity?</a:t>
              </a:r>
              <a:endParaRPr lang="en-US" sz="1600" b="1" i="0" dirty="0" smtClean="0">
                <a:solidFill>
                  <a:srgbClr val="007600"/>
                </a:solidFill>
              </a:endParaRPr>
            </a:p>
          </p:txBody>
        </p:sp>
        <p:sp>
          <p:nvSpPr>
            <p:cNvPr id="13" name="Rectangle 12"/>
            <p:cNvSpPr/>
            <p:nvPr/>
          </p:nvSpPr>
          <p:spPr>
            <a:xfrm>
              <a:off x="1691640" y="4914900"/>
              <a:ext cx="3361904" cy="1257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137160" bIns="45720" rtlCol="0" anchor="t"/>
            <a:lstStyle/>
            <a:p>
              <a:pPr>
                <a:spcBef>
                  <a:spcPts val="0"/>
                </a:spcBef>
                <a:spcAft>
                  <a:spcPts val="0"/>
                </a:spcAft>
              </a:pPr>
              <a:r>
                <a:rPr lang="en-US" sz="2000" b="1" i="0" dirty="0" smtClean="0">
                  <a:solidFill>
                    <a:srgbClr val="007600"/>
                  </a:solidFill>
                </a:rPr>
                <a:t>Innovation and learning</a:t>
              </a:r>
            </a:p>
            <a:p>
              <a:pPr>
                <a:spcBef>
                  <a:spcPts val="0"/>
                </a:spcBef>
                <a:spcAft>
                  <a:spcPts val="0"/>
                </a:spcAft>
              </a:pPr>
              <a:r>
                <a:rPr lang="en-US" sz="1600" i="0" dirty="0" smtClean="0">
                  <a:solidFill>
                    <a:schemeClr val="tx1"/>
                  </a:solidFill>
                </a:rPr>
                <a:t>How do projects </a:t>
              </a:r>
              <a:r>
                <a:rPr lang="en-US" sz="1600" i="0" dirty="0" smtClean="0">
                  <a:solidFill>
                    <a:schemeClr val="tx1"/>
                  </a:solidFill>
                  <a:sym typeface="Wingdings" pitchFamily="2" charset="2"/>
                </a:rPr>
                <a:t>seize the potential for disseminating innovative approaches?</a:t>
              </a:r>
              <a:endParaRPr lang="en-US" sz="1600" b="1" i="0" dirty="0" smtClean="0">
                <a:solidFill>
                  <a:srgbClr val="007600"/>
                </a:solidFill>
              </a:endParaRPr>
            </a:p>
            <a:p>
              <a:pPr>
                <a:spcBef>
                  <a:spcPts val="0"/>
                </a:spcBef>
                <a:spcAft>
                  <a:spcPts val="0"/>
                </a:spcAft>
              </a:pPr>
              <a:endParaRPr lang="en-US" sz="1600" b="1" i="0" dirty="0" smtClean="0">
                <a:solidFill>
                  <a:srgbClr val="007600"/>
                </a:solidFill>
              </a:endParaRPr>
            </a:p>
          </p:txBody>
        </p:sp>
        <p:sp>
          <p:nvSpPr>
            <p:cNvPr id="14" name="Rectangle 13"/>
            <p:cNvSpPr/>
            <p:nvPr/>
          </p:nvSpPr>
          <p:spPr>
            <a:xfrm>
              <a:off x="5283757" y="3594100"/>
              <a:ext cx="3313189" cy="126187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0" bIns="45720" rtlCol="0" anchor="t"/>
            <a:lstStyle/>
            <a:p>
              <a:pPr>
                <a:spcBef>
                  <a:spcPts val="0"/>
                </a:spcBef>
                <a:spcAft>
                  <a:spcPts val="1200"/>
                </a:spcAft>
              </a:pPr>
              <a:r>
                <a:rPr lang="en-US" sz="1600" i="0" dirty="0" smtClean="0">
                  <a:solidFill>
                    <a:schemeClr val="tx1"/>
                  </a:solidFill>
                </a:rPr>
                <a:t>Considering efforts to influence broader political/societal context </a:t>
              </a:r>
              <a:r>
                <a:rPr lang="en-US" sz="1600" i="0" dirty="0" smtClean="0">
                  <a:solidFill>
                    <a:schemeClr val="tx1"/>
                  </a:solidFill>
                  <a:sym typeface="Wingdings" pitchFamily="2" charset="2"/>
                </a:rPr>
                <a:t> </a:t>
              </a:r>
              <a:r>
                <a:rPr lang="en-US" sz="1600" b="1" dirty="0" smtClean="0">
                  <a:solidFill>
                    <a:srgbClr val="007600"/>
                  </a:solidFill>
                </a:rPr>
                <a:t>demonstration, awareness, policy/regulatory mainstreaming </a:t>
              </a:r>
            </a:p>
          </p:txBody>
        </p:sp>
        <p:sp>
          <p:nvSpPr>
            <p:cNvPr id="15" name="Right Arrow 14"/>
            <p:cNvSpPr/>
            <p:nvPr/>
          </p:nvSpPr>
          <p:spPr>
            <a:xfrm>
              <a:off x="4897460" y="4064000"/>
              <a:ext cx="431800" cy="317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283757" y="4914900"/>
              <a:ext cx="3313189" cy="126187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45720" bIns="45720" rtlCol="0" anchor="t"/>
            <a:lstStyle/>
            <a:p>
              <a:pPr>
                <a:spcBef>
                  <a:spcPts val="0"/>
                </a:spcBef>
                <a:spcAft>
                  <a:spcPts val="1200"/>
                </a:spcAft>
              </a:pPr>
              <a:r>
                <a:rPr lang="en-US" sz="1600" i="0" dirty="0" smtClean="0">
                  <a:solidFill>
                    <a:schemeClr val="tx1"/>
                  </a:solidFill>
                </a:rPr>
                <a:t>Considering efforts to systematize and share lessons learned and tested innovation </a:t>
              </a:r>
              <a:r>
                <a:rPr lang="en-US" sz="1600" i="0" dirty="0" smtClean="0">
                  <a:solidFill>
                    <a:schemeClr val="tx1"/>
                  </a:solidFill>
                  <a:sym typeface="Wingdings" pitchFamily="2" charset="2"/>
                </a:rPr>
                <a:t> </a:t>
              </a:r>
              <a:r>
                <a:rPr lang="en-US" sz="1600" b="1" dirty="0" smtClean="0">
                  <a:solidFill>
                    <a:srgbClr val="007600"/>
                  </a:solidFill>
                  <a:sym typeface="Wingdings" pitchFamily="2" charset="2"/>
                </a:rPr>
                <a:t>databases, dissemination, cooperation</a:t>
              </a:r>
              <a:endParaRPr lang="en-US" sz="1600" b="1" dirty="0" smtClean="0">
                <a:solidFill>
                  <a:srgbClr val="007600"/>
                </a:solidFill>
              </a:endParaRPr>
            </a:p>
          </p:txBody>
        </p:sp>
        <p:sp>
          <p:nvSpPr>
            <p:cNvPr id="17" name="Right Arrow 16"/>
            <p:cNvSpPr/>
            <p:nvPr/>
          </p:nvSpPr>
          <p:spPr>
            <a:xfrm>
              <a:off x="4884760" y="5384800"/>
              <a:ext cx="431800" cy="317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p:nvSpPr>
          <p:spPr>
            <a:xfrm>
              <a:off x="1741411" y="1809464"/>
              <a:ext cx="329894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spcBef>
                  <a:spcPts val="0"/>
                </a:spcBef>
                <a:spcAft>
                  <a:spcPts val="1200"/>
                </a:spcAft>
              </a:pPr>
              <a:r>
                <a:rPr lang="en-US" sz="2000" b="1" i="0" dirty="0" smtClean="0">
                  <a:solidFill>
                    <a:schemeClr val="tx1"/>
                  </a:solidFill>
                </a:rPr>
                <a:t>Factors for success:</a:t>
              </a:r>
            </a:p>
          </p:txBody>
        </p:sp>
        <p:sp>
          <p:nvSpPr>
            <p:cNvPr id="21" name="Rectangle 20"/>
            <p:cNvSpPr/>
            <p:nvPr/>
          </p:nvSpPr>
          <p:spPr>
            <a:xfrm>
              <a:off x="5335078" y="1809464"/>
              <a:ext cx="2780222"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spcBef>
                  <a:spcPts val="0"/>
                </a:spcBef>
                <a:spcAft>
                  <a:spcPts val="1200"/>
                </a:spcAft>
              </a:pPr>
              <a:r>
                <a:rPr lang="en-US" sz="2000" b="1" i="0" dirty="0" smtClean="0">
                  <a:solidFill>
                    <a:schemeClr val="tx1"/>
                  </a:solidFill>
                </a:rPr>
                <a:t>Key areas for inquiry:</a:t>
              </a:r>
            </a:p>
          </p:txBody>
        </p:sp>
      </p:grpSp>
    </p:spTree>
  </p:cSld>
  <p:clrMapOvr>
    <a:masterClrMapping/>
  </p:clrMapOvr>
  <p:transition>
    <p:fade thruBlk="1"/>
    <p:sndAc>
      <p:stSnd>
        <p:snd r:embed="rId3" name="click.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2600"/>
            <a:ext cx="7772400" cy="2590800"/>
          </a:xfrm>
        </p:spPr>
        <p:txBody>
          <a:bodyPr/>
          <a:lstStyle/>
          <a:p>
            <a:r>
              <a:rPr lang="en-US" sz="4000" dirty="0" smtClean="0"/>
              <a:t>Thank you!</a:t>
            </a:r>
            <a:r>
              <a:rPr lang="en-US" dirty="0" smtClean="0"/>
              <a:t/>
            </a:r>
            <a:br>
              <a:rPr lang="en-US" dirty="0" smtClean="0"/>
            </a:br>
            <a:r>
              <a:rPr lang="en-US" dirty="0" smtClean="0">
                <a:hlinkClick r:id="rId3"/>
              </a:rPr>
              <a:t>www.gefeo.org</a:t>
            </a:r>
            <a:r>
              <a:rPr lang="en-US" dirty="0" smtClean="0"/>
              <a:t/>
            </a:r>
            <a:br>
              <a:rPr lang="en-US" dirty="0" smtClean="0"/>
            </a:br>
            <a:r>
              <a:rPr lang="en-US" dirty="0" smtClean="0">
                <a:hlinkClick r:id="rId4"/>
              </a:rPr>
              <a:t>gefeo@thegef.org</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pPr>
              <a:defRPr/>
            </a:pPr>
            <a:fld id="{8022EEF3-0389-40D5-9607-8227DDD9A0A2}" type="slidenum">
              <a:rPr lang="en-US" smtClean="0"/>
              <a:pPr>
                <a:defRPr/>
              </a:pPr>
              <a:t>24</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Definitions</a:t>
            </a:r>
            <a:endParaRPr lang="en-US" sz="2400" dirty="0"/>
          </a:p>
        </p:txBody>
      </p:sp>
      <p:sp>
        <p:nvSpPr>
          <p:cNvPr id="3" name="Content Placeholder 2"/>
          <p:cNvSpPr>
            <a:spLocks noGrp="1"/>
          </p:cNvSpPr>
          <p:nvPr>
            <p:ph idx="1"/>
          </p:nvPr>
        </p:nvSpPr>
        <p:spPr>
          <a:xfrm>
            <a:off x="1447800" y="685800"/>
            <a:ext cx="7467600" cy="5410200"/>
          </a:xfrm>
        </p:spPr>
        <p:txBody>
          <a:bodyPr>
            <a:noAutofit/>
          </a:bodyPr>
          <a:lstStyle/>
          <a:p>
            <a:pPr>
              <a:buNone/>
            </a:pPr>
            <a:r>
              <a:rPr lang="en-US" sz="1500" b="1" dirty="0" smtClean="0">
                <a:latin typeface="Verdana"/>
                <a:cs typeface="Verdana"/>
              </a:rPr>
              <a:t>Adaptation</a:t>
            </a:r>
            <a:r>
              <a:rPr lang="en-US" sz="1500" dirty="0" smtClean="0">
                <a:latin typeface="Verdana"/>
                <a:cs typeface="Verdana"/>
              </a:rPr>
              <a:t>:</a:t>
            </a:r>
          </a:p>
          <a:p>
            <a:pPr marL="0" indent="0">
              <a:buNone/>
            </a:pPr>
            <a:r>
              <a:rPr lang="en-US" sz="1500" dirty="0" smtClean="0">
                <a:latin typeface="Verdana"/>
                <a:cs typeface="Verdana"/>
              </a:rPr>
              <a:t>Adjustment in natural and human systems in response to actual or expected climatic stimuli or their effects, which moderates harm or exploits beneficial opportunities. Types: anticipatory and reactive; private and public; autonomous and planned</a:t>
            </a:r>
            <a:r>
              <a:rPr lang="en-US" sz="1500" dirty="0" smtClean="0">
                <a:latin typeface="Verdana"/>
                <a:cs typeface="Verdana"/>
              </a:rPr>
              <a:t>.</a:t>
            </a:r>
            <a:endParaRPr lang="en-US" sz="1500" dirty="0" smtClean="0">
              <a:latin typeface="Verdana"/>
              <a:cs typeface="Verdana"/>
            </a:endParaRPr>
          </a:p>
          <a:p>
            <a:pPr>
              <a:buNone/>
            </a:pPr>
            <a:r>
              <a:rPr lang="en-US" sz="1500" b="1" dirty="0" smtClean="0">
                <a:latin typeface="Verdana"/>
                <a:cs typeface="Verdana"/>
              </a:rPr>
              <a:t>Vulnerability</a:t>
            </a:r>
            <a:r>
              <a:rPr lang="en-US" sz="1500" dirty="0" smtClean="0">
                <a:latin typeface="Verdana"/>
                <a:cs typeface="Verdana"/>
              </a:rPr>
              <a:t>:</a:t>
            </a:r>
          </a:p>
          <a:p>
            <a:pPr marL="0" indent="0">
              <a:buNone/>
            </a:pPr>
            <a:r>
              <a:rPr lang="en-US" sz="1500" dirty="0" smtClean="0">
                <a:latin typeface="Verdana"/>
                <a:cs typeface="Verdana"/>
              </a:rPr>
              <a:t>The degree to which a system is susceptible to, or unable to cope with, adverse effects of climate change, including climate variability and extremes. It is a function of the character, magnitude and rate of climate variation to which a system is exposed, its sensitivity, and its adaptive capacity</a:t>
            </a:r>
            <a:r>
              <a:rPr lang="en-US" sz="1500" dirty="0" smtClean="0">
                <a:latin typeface="Verdana"/>
                <a:cs typeface="Verdana"/>
              </a:rPr>
              <a:t>.</a:t>
            </a:r>
            <a:endParaRPr lang="en-US" sz="1500" dirty="0" smtClean="0">
              <a:latin typeface="Verdana"/>
              <a:cs typeface="Verdana"/>
            </a:endParaRPr>
          </a:p>
          <a:p>
            <a:pPr>
              <a:buNone/>
            </a:pPr>
            <a:r>
              <a:rPr lang="en-US" sz="1500" b="1" dirty="0" smtClean="0">
                <a:latin typeface="Verdana"/>
                <a:cs typeface="Verdana"/>
              </a:rPr>
              <a:t>Resilience</a:t>
            </a:r>
            <a:r>
              <a:rPr lang="en-US" sz="1500" dirty="0" smtClean="0">
                <a:latin typeface="Verdana"/>
                <a:cs typeface="Verdana"/>
              </a:rPr>
              <a:t>:</a:t>
            </a:r>
          </a:p>
          <a:p>
            <a:pPr marL="0" indent="0">
              <a:buNone/>
            </a:pPr>
            <a:r>
              <a:rPr lang="en-US" sz="1500" dirty="0" smtClean="0">
                <a:latin typeface="Verdana"/>
                <a:cs typeface="Verdana"/>
              </a:rPr>
              <a:t>Amount of change a system can undergo without changing state. Capacity of a system, community or society potentially exposed to hazards to adapt, by resisting or changing in order to reach and maintain an acceptable level of functioning and structure</a:t>
            </a:r>
            <a:r>
              <a:rPr lang="en-US" sz="1500" dirty="0" smtClean="0">
                <a:latin typeface="Verdana"/>
                <a:cs typeface="Verdana"/>
              </a:rPr>
              <a:t>.</a:t>
            </a:r>
            <a:endParaRPr lang="en-US" sz="1500" dirty="0" smtClean="0">
              <a:latin typeface="Verdana"/>
              <a:cs typeface="Verdana"/>
            </a:endParaRPr>
          </a:p>
          <a:p>
            <a:pPr>
              <a:buNone/>
            </a:pPr>
            <a:r>
              <a:rPr lang="en-US" sz="1500" b="1" dirty="0" smtClean="0">
                <a:latin typeface="Verdana"/>
                <a:cs typeface="Verdana"/>
              </a:rPr>
              <a:t>No-regret adaptation:</a:t>
            </a:r>
          </a:p>
          <a:p>
            <a:pPr marL="0" indent="0">
              <a:buNone/>
            </a:pPr>
            <a:r>
              <a:rPr lang="en-US" sz="1500" dirty="0" smtClean="0">
                <a:latin typeface="Verdana"/>
                <a:cs typeface="Verdana"/>
              </a:rPr>
              <a:t>Adaptation options (or measures) that would be justified under all plausible future scenarios, including the absence of manmade climate </a:t>
            </a:r>
            <a:r>
              <a:rPr lang="en-US" sz="1500" dirty="0" smtClean="0">
                <a:latin typeface="Verdana"/>
                <a:cs typeface="Verdana"/>
              </a:rPr>
              <a:t>change</a:t>
            </a:r>
            <a:endParaRPr lang="en-US" sz="1500" dirty="0" smtClean="0">
              <a:latin typeface="Verdana"/>
              <a:cs typeface="Verdana"/>
            </a:endParaRPr>
          </a:p>
          <a:p>
            <a:pPr>
              <a:buNone/>
            </a:pPr>
            <a:r>
              <a:rPr lang="en-US" sz="1500" b="1" dirty="0" err="1" smtClean="0">
                <a:latin typeface="Verdana"/>
                <a:cs typeface="Verdana"/>
              </a:rPr>
              <a:t>Maladaptation</a:t>
            </a:r>
            <a:r>
              <a:rPr lang="en-US" sz="1500" dirty="0" smtClean="0">
                <a:latin typeface="Verdana"/>
                <a:cs typeface="Verdana"/>
              </a:rPr>
              <a:t>:</a:t>
            </a:r>
          </a:p>
          <a:p>
            <a:pPr marL="0" indent="0">
              <a:buNone/>
            </a:pPr>
            <a:r>
              <a:rPr lang="en-US" sz="1500" dirty="0" smtClean="0">
                <a:latin typeface="Verdana"/>
                <a:cs typeface="Verdana"/>
              </a:rPr>
              <a:t>Any changes in natural or human systems that inadvertently increases vulnerability to climatic stimuli</a:t>
            </a:r>
          </a:p>
        </p:txBody>
      </p:sp>
      <p:sp>
        <p:nvSpPr>
          <p:cNvPr id="4" name="Slide Number Placeholder 3"/>
          <p:cNvSpPr>
            <a:spLocks noGrp="1"/>
          </p:cNvSpPr>
          <p:nvPr>
            <p:ph type="sldNum" sz="quarter" idx="10"/>
          </p:nvPr>
        </p:nvSpPr>
        <p:spPr/>
        <p:txBody>
          <a:bodyPr/>
          <a:lstStyle/>
          <a:p>
            <a:pPr>
              <a:defRPr/>
            </a:pPr>
            <a:fld id="{D7A0B452-7FA6-48F1-A979-B4C535EFEBE2}" type="slidenum">
              <a:rPr lang="en-US" smtClean="0"/>
              <a:pPr>
                <a:defRPr/>
              </a:pPr>
              <a:t>3</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Involvement of GEF</a:t>
            </a:r>
            <a:endParaRPr lang="en-US" dirty="0"/>
          </a:p>
        </p:txBody>
      </p:sp>
      <p:sp>
        <p:nvSpPr>
          <p:cNvPr id="3" name="Content Placeholder 2"/>
          <p:cNvSpPr>
            <a:spLocks noGrp="1"/>
          </p:cNvSpPr>
          <p:nvPr>
            <p:ph idx="1"/>
          </p:nvPr>
        </p:nvSpPr>
        <p:spPr/>
        <p:txBody>
          <a:bodyPr>
            <a:normAutofit fontScale="92500" lnSpcReduction="20000"/>
          </a:bodyPr>
          <a:lstStyle/>
          <a:p>
            <a:pPr lvl="0" eaLnBrk="1" hangingPunct="1">
              <a:lnSpc>
                <a:spcPct val="90000"/>
              </a:lnSpc>
              <a:buClr>
                <a:schemeClr val="tx1"/>
              </a:buClr>
              <a:buSzPct val="75000"/>
              <a:buNone/>
              <a:defRPr/>
            </a:pPr>
            <a:r>
              <a:rPr lang="en-US" dirty="0" smtClean="0">
                <a:latin typeface="Verdana"/>
                <a:cs typeface="Verdana"/>
              </a:rPr>
              <a:t>Main Trust Fund:</a:t>
            </a:r>
          </a:p>
          <a:p>
            <a:pPr lvl="0" eaLnBrk="1" hangingPunct="1">
              <a:lnSpc>
                <a:spcPct val="90000"/>
              </a:lnSpc>
              <a:buClr>
                <a:schemeClr val="tx1"/>
              </a:buClr>
              <a:buSzPct val="75000"/>
              <a:defRPr/>
            </a:pPr>
            <a:r>
              <a:rPr lang="en-US" b="1" dirty="0" smtClean="0">
                <a:latin typeface="Verdana"/>
                <a:cs typeface="Verdana"/>
              </a:rPr>
              <a:t>Special Priority for Adaptation </a:t>
            </a:r>
            <a:r>
              <a:rPr lang="en-US" dirty="0" smtClean="0">
                <a:latin typeface="Verdana"/>
                <a:cs typeface="Verdana"/>
              </a:rPr>
              <a:t>program: </a:t>
            </a:r>
            <a:r>
              <a:rPr lang="en-US" dirty="0" smtClean="0">
                <a:latin typeface="Verdana"/>
                <a:cs typeface="Verdana"/>
              </a:rPr>
              <a:t>$50 </a:t>
            </a:r>
            <a:r>
              <a:rPr lang="en-US" dirty="0" smtClean="0">
                <a:latin typeface="Verdana"/>
                <a:cs typeface="Verdana"/>
              </a:rPr>
              <a:t>million </a:t>
            </a:r>
            <a:r>
              <a:rPr lang="en-US" dirty="0" smtClean="0">
                <a:latin typeface="Verdana"/>
                <a:cs typeface="Verdana"/>
              </a:rPr>
              <a:t>– local adaptation needs plus generation of global environmental benefits</a:t>
            </a:r>
          </a:p>
          <a:p>
            <a:pPr>
              <a:lnSpc>
                <a:spcPct val="90000"/>
              </a:lnSpc>
              <a:buClr>
                <a:schemeClr val="tx1"/>
              </a:buClr>
              <a:buSzPct val="75000"/>
              <a:defRPr/>
            </a:pPr>
            <a:r>
              <a:rPr lang="en-US" b="1" dirty="0" smtClean="0">
                <a:latin typeface="Verdana"/>
                <a:cs typeface="Verdana"/>
              </a:rPr>
              <a:t>GEF5 strategies </a:t>
            </a:r>
            <a:r>
              <a:rPr lang="en-US" dirty="0" smtClean="0">
                <a:latin typeface="Verdana"/>
                <a:cs typeface="Verdana"/>
              </a:rPr>
              <a:t>identify climate change as a risk and support climate resilience of activities when applicable</a:t>
            </a:r>
          </a:p>
          <a:p>
            <a:pPr>
              <a:buNone/>
            </a:pPr>
            <a:r>
              <a:rPr lang="en-US" dirty="0" smtClean="0"/>
              <a:t>Two Special Trust Funds (COP7 decisions):</a:t>
            </a:r>
          </a:p>
          <a:p>
            <a:pPr lvl="0" eaLnBrk="1" hangingPunct="1">
              <a:spcBef>
                <a:spcPts val="0"/>
              </a:spcBef>
              <a:buClr>
                <a:schemeClr val="tx1"/>
              </a:buClr>
              <a:buSzPct val="75000"/>
              <a:defRPr/>
            </a:pPr>
            <a:r>
              <a:rPr lang="en-US" b="1" dirty="0" smtClean="0">
                <a:latin typeface="Verdana"/>
                <a:cs typeface="Verdana"/>
              </a:rPr>
              <a:t>LDCF: </a:t>
            </a:r>
            <a:r>
              <a:rPr lang="en-US" dirty="0" smtClean="0">
                <a:latin typeface="Verdana"/>
                <a:cs typeface="Verdana"/>
              </a:rPr>
              <a:t>National Action Plans for Adaptation (NAPAs) and </a:t>
            </a:r>
            <a:r>
              <a:rPr lang="en-US" dirty="0" smtClean="0">
                <a:latin typeface="Verdana"/>
                <a:cs typeface="Verdana"/>
              </a:rPr>
              <a:t>implementation of priority </a:t>
            </a:r>
            <a:r>
              <a:rPr lang="en-US" dirty="0" smtClean="0">
                <a:latin typeface="Verdana"/>
                <a:cs typeface="Verdana"/>
              </a:rPr>
              <a:t>projects for </a:t>
            </a:r>
            <a:r>
              <a:rPr lang="en-US" dirty="0" smtClean="0">
                <a:latin typeface="Verdana"/>
                <a:cs typeface="Verdana"/>
              </a:rPr>
              <a:t>48 LDCs</a:t>
            </a:r>
          </a:p>
          <a:p>
            <a:pPr lvl="0" eaLnBrk="1" hangingPunct="1">
              <a:spcBef>
                <a:spcPts val="0"/>
              </a:spcBef>
              <a:buClr>
                <a:schemeClr val="tx1"/>
              </a:buClr>
              <a:buSzPct val="75000"/>
              <a:defRPr/>
            </a:pPr>
            <a:r>
              <a:rPr lang="en-US" b="1" dirty="0" smtClean="0">
                <a:latin typeface="Verdana"/>
                <a:cs typeface="Verdana"/>
              </a:rPr>
              <a:t>SCCF: </a:t>
            </a:r>
            <a:r>
              <a:rPr lang="en-US" dirty="0" smtClean="0">
                <a:latin typeface="Verdana"/>
                <a:cs typeface="Verdana"/>
              </a:rPr>
              <a:t>adaptation plus support to technology transfer, several sectors, economies dependent on fossil </a:t>
            </a:r>
            <a:r>
              <a:rPr lang="en-US" dirty="0" smtClean="0">
                <a:latin typeface="Verdana"/>
                <a:cs typeface="Verdana"/>
              </a:rPr>
              <a:t>fuels</a:t>
            </a:r>
          </a:p>
          <a:p>
            <a:pPr marL="0" lvl="0" indent="0" eaLnBrk="1" hangingPunct="1">
              <a:spcBef>
                <a:spcPts val="0"/>
              </a:spcBef>
              <a:buClr>
                <a:schemeClr val="tx1"/>
              </a:buClr>
              <a:buSzPct val="75000"/>
              <a:buNone/>
              <a:defRPr/>
            </a:pPr>
            <a:r>
              <a:rPr lang="en-US" dirty="0" smtClean="0">
                <a:latin typeface="Verdana"/>
                <a:cs typeface="Verdana"/>
              </a:rPr>
              <a:t>COP7 also set up the </a:t>
            </a:r>
            <a:r>
              <a:rPr lang="en-US" b="1" dirty="0" smtClean="0">
                <a:latin typeface="Verdana"/>
                <a:cs typeface="Verdana"/>
              </a:rPr>
              <a:t>Adaptation Fund</a:t>
            </a:r>
            <a:r>
              <a:rPr lang="en-US" dirty="0" smtClean="0">
                <a:latin typeface="Verdana"/>
                <a:cs typeface="Verdana"/>
              </a:rPr>
              <a:t>, funded by Kyoto Protocol, for which GEF provides Secretariat and Evaluation Function</a:t>
            </a:r>
            <a:endParaRPr lang="en-US" dirty="0" smtClean="0">
              <a:latin typeface="Verdana"/>
              <a:cs typeface="Verdana"/>
            </a:endParaRPr>
          </a:p>
          <a:p>
            <a:pPr>
              <a:buNone/>
            </a:pPr>
            <a:endParaRPr lang="en-US" dirty="0"/>
          </a:p>
        </p:txBody>
      </p:sp>
      <p:sp>
        <p:nvSpPr>
          <p:cNvPr id="4" name="Slide Number Placeholder 3"/>
          <p:cNvSpPr>
            <a:spLocks noGrp="1"/>
          </p:cNvSpPr>
          <p:nvPr>
            <p:ph type="sldNum" sz="quarter" idx="10"/>
          </p:nvPr>
        </p:nvSpPr>
        <p:spPr/>
        <p:txBody>
          <a:bodyPr/>
          <a:lstStyle/>
          <a:p>
            <a:pPr>
              <a:defRPr/>
            </a:pPr>
            <a:fld id="{D7A0B452-7FA6-48F1-A979-B4C535EFEBE2}" type="slidenum">
              <a:rPr lang="en-US" smtClean="0"/>
              <a:pPr>
                <a:defRPr/>
              </a:pPr>
              <a:t>4</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7A0B452-7FA6-48F1-A979-B4C535EFEBE2}" type="slidenum">
              <a:rPr lang="en-US" smtClean="0"/>
              <a:pPr>
                <a:defRPr/>
              </a:pPr>
              <a:t>5</a:t>
            </a:fld>
            <a:endParaRPr lang="en-US" dirty="0"/>
          </a:p>
        </p:txBody>
      </p:sp>
      <p:pic>
        <p:nvPicPr>
          <p:cNvPr id="5"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87177" y="0"/>
            <a:ext cx="7212869" cy="593846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ransition>
    <p:fade thruBlk="1"/>
    <p:sndAc>
      <p:stSnd>
        <p:snd r:embed="rId2" name="click.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GEF Evaluation Office involvement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Joint Evaluation with Denmark on Least Developed Countries Fund (LDCF) – 2009</a:t>
            </a:r>
          </a:p>
          <a:p>
            <a:r>
              <a:rPr lang="en-US" dirty="0" smtClean="0"/>
              <a:t>Evaluation of the Special Priority for Adaptation (SPA) in the main GEF Trust Fund – 2010 </a:t>
            </a:r>
          </a:p>
          <a:p>
            <a:r>
              <a:rPr lang="en-US" dirty="0" smtClean="0"/>
              <a:t>Joint work with Secretariat of LDCF/SCCF on developing RBM and M&amp;E framework for adaptation, as well as with the Adaptation Fund Secretariat for the Adaptation Fund</a:t>
            </a:r>
          </a:p>
          <a:p>
            <a:r>
              <a:rPr lang="en-US" dirty="0" smtClean="0"/>
              <a:t>Climate-</a:t>
            </a:r>
            <a:r>
              <a:rPr lang="en-US" dirty="0" err="1" smtClean="0"/>
              <a:t>Eval</a:t>
            </a:r>
            <a:r>
              <a:rPr lang="en-US" dirty="0" smtClean="0"/>
              <a:t>, community of practice for evaluating climate change and development (www.climate-eval.org)</a:t>
            </a:r>
          </a:p>
          <a:p>
            <a:r>
              <a:rPr lang="en-US" dirty="0" smtClean="0"/>
              <a:t>Evaluation of the Special Climate Change Fund (SCCF) – 2011</a:t>
            </a:r>
          </a:p>
          <a:p>
            <a:r>
              <a:rPr lang="en-US" dirty="0" smtClean="0"/>
              <a:t>Evaluation Function of the Adaptation Fund – September 2011</a:t>
            </a:r>
          </a:p>
          <a:p>
            <a:endParaRPr lang="en-US" dirty="0"/>
          </a:p>
        </p:txBody>
      </p:sp>
      <p:sp>
        <p:nvSpPr>
          <p:cNvPr id="4" name="Slide Number Placeholder 3"/>
          <p:cNvSpPr>
            <a:spLocks noGrp="1"/>
          </p:cNvSpPr>
          <p:nvPr>
            <p:ph type="sldNum" sz="quarter" idx="10"/>
          </p:nvPr>
        </p:nvSpPr>
        <p:spPr/>
        <p:txBody>
          <a:bodyPr/>
          <a:lstStyle/>
          <a:p>
            <a:pPr>
              <a:defRPr/>
            </a:pPr>
            <a:fld id="{D7A0B452-7FA6-48F1-A979-B4C535EFEBE2}" type="slidenum">
              <a:rPr lang="en-US" smtClean="0"/>
              <a:pPr>
                <a:defRPr/>
              </a:pPr>
              <a:t>6</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LDCF Evaluation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Evaluation undertaken by independent team of evaluators, managed by DANIDA and GEFEO</a:t>
            </a:r>
          </a:p>
          <a:p>
            <a:r>
              <a:rPr lang="en-US" dirty="0" smtClean="0"/>
              <a:t>Focus on National Action Plans for Adaptation (NAPAs): process, products, catalytic effects (until May 2009)</a:t>
            </a:r>
          </a:p>
          <a:p>
            <a:r>
              <a:rPr lang="en-US" dirty="0" smtClean="0"/>
              <a:t>Fund portfolio US$ 176.5 million – all 48 LDCs had NAPAs funded; in addition 26 NAPA priority projects</a:t>
            </a:r>
          </a:p>
          <a:p>
            <a:r>
              <a:rPr lang="en-US" dirty="0" smtClean="0"/>
              <a:t>UNFCCC/COP7 decision was fulfilled in set up and initial implementation</a:t>
            </a:r>
          </a:p>
          <a:p>
            <a:r>
              <a:rPr lang="en-US" dirty="0" smtClean="0"/>
              <a:t>NAPAs: increased awareness and were useful statements on adaptation; they identified priority projects but not thematic/transformative approaches to climate change</a:t>
            </a:r>
          </a:p>
          <a:p>
            <a:r>
              <a:rPr lang="en-US" dirty="0" smtClean="0">
                <a:cs typeface="Verdana"/>
              </a:rPr>
              <a:t>Scale </a:t>
            </a:r>
            <a:r>
              <a:rPr lang="en-US" dirty="0" smtClean="0">
                <a:cs typeface="Verdana"/>
              </a:rPr>
              <a:t>and unpredictability of funds </a:t>
            </a:r>
            <a:r>
              <a:rPr lang="en-US" dirty="0" smtClean="0">
                <a:cs typeface="Verdana"/>
              </a:rPr>
              <a:t>available to LDCF was not appropriate – it would be impossible to fund all identified priority projects</a:t>
            </a:r>
          </a:p>
          <a:p>
            <a:r>
              <a:rPr lang="en-US" dirty="0" smtClean="0">
                <a:cs typeface="Verdana"/>
              </a:rPr>
              <a:t>Process </a:t>
            </a:r>
            <a:r>
              <a:rPr lang="en-US" dirty="0" smtClean="0">
                <a:cs typeface="Verdana"/>
              </a:rPr>
              <a:t>of funding approval </a:t>
            </a:r>
            <a:r>
              <a:rPr lang="en-US" dirty="0" smtClean="0">
                <a:cs typeface="Verdana"/>
              </a:rPr>
              <a:t>slow </a:t>
            </a:r>
            <a:r>
              <a:rPr lang="en-US" dirty="0" smtClean="0">
                <a:cs typeface="Verdana"/>
              </a:rPr>
              <a:t>and </a:t>
            </a:r>
            <a:r>
              <a:rPr lang="en-US" dirty="0" smtClean="0">
                <a:cs typeface="Verdana"/>
              </a:rPr>
              <a:t>complex, although improvements were noted</a:t>
            </a:r>
          </a:p>
          <a:p>
            <a:r>
              <a:rPr lang="en-US" dirty="0" smtClean="0">
                <a:cs typeface="Verdana"/>
              </a:rPr>
              <a:t>No evidence yet of impact on the ground</a:t>
            </a:r>
            <a:endParaRPr lang="en-US" dirty="0" smtClean="0">
              <a:cs typeface="Verdana"/>
            </a:endParaRPr>
          </a:p>
          <a:p>
            <a:endParaRPr lang="en-US" dirty="0"/>
          </a:p>
        </p:txBody>
      </p:sp>
      <p:sp>
        <p:nvSpPr>
          <p:cNvPr id="4" name="Slide Number Placeholder 3"/>
          <p:cNvSpPr>
            <a:spLocks noGrp="1"/>
          </p:cNvSpPr>
          <p:nvPr>
            <p:ph type="sldNum" sz="quarter" idx="10"/>
          </p:nvPr>
        </p:nvSpPr>
        <p:spPr/>
        <p:txBody>
          <a:bodyPr/>
          <a:lstStyle/>
          <a:p>
            <a:pPr>
              <a:defRPr/>
            </a:pPr>
            <a:fld id="{D7A0B452-7FA6-48F1-A979-B4C535EFEBE2}" type="slidenum">
              <a:rPr lang="en-US" smtClean="0"/>
              <a:pPr>
                <a:defRPr/>
              </a:pPr>
              <a:t>7</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LDCF Recommendations</a:t>
            </a:r>
            <a:endParaRPr lang="en-US" dirty="0"/>
          </a:p>
        </p:txBody>
      </p:sp>
      <p:sp>
        <p:nvSpPr>
          <p:cNvPr id="3" name="Content Placeholder 2"/>
          <p:cNvSpPr>
            <a:spLocks noGrp="1"/>
          </p:cNvSpPr>
          <p:nvPr>
            <p:ph idx="1"/>
          </p:nvPr>
        </p:nvSpPr>
        <p:spPr/>
        <p:txBody>
          <a:bodyPr/>
          <a:lstStyle/>
          <a:p>
            <a:r>
              <a:rPr lang="en-US" b="1" dirty="0" smtClean="0">
                <a:latin typeface="Verdana"/>
                <a:cs typeface="Verdana"/>
              </a:rPr>
              <a:t>To </a:t>
            </a:r>
            <a:r>
              <a:rPr lang="en-US" b="1" dirty="0" smtClean="0">
                <a:latin typeface="Verdana"/>
                <a:cs typeface="Verdana"/>
              </a:rPr>
              <a:t>Parties</a:t>
            </a:r>
            <a:r>
              <a:rPr lang="en-US" dirty="0" smtClean="0">
                <a:latin typeface="Verdana"/>
                <a:cs typeface="Verdana"/>
              </a:rPr>
              <a:t>: review role of fund given changes in context since </a:t>
            </a:r>
            <a:r>
              <a:rPr lang="en-US" dirty="0" smtClean="0">
                <a:latin typeface="Verdana"/>
                <a:cs typeface="Verdana"/>
              </a:rPr>
              <a:t>creation</a:t>
            </a:r>
          </a:p>
          <a:p>
            <a:r>
              <a:rPr lang="en-US" b="1" dirty="0" smtClean="0">
                <a:latin typeface="Verdana"/>
                <a:cs typeface="Verdana"/>
              </a:rPr>
              <a:t>To </a:t>
            </a:r>
            <a:r>
              <a:rPr lang="en-US" b="1" dirty="0" smtClean="0">
                <a:latin typeface="Verdana"/>
                <a:cs typeface="Verdana"/>
              </a:rPr>
              <a:t>LDCs</a:t>
            </a:r>
            <a:r>
              <a:rPr lang="en-US" dirty="0" smtClean="0">
                <a:latin typeface="Verdana"/>
                <a:cs typeface="Verdana"/>
              </a:rPr>
              <a:t>: better coordination among all sources of funding; further mainstreaming; stronger institutional </a:t>
            </a:r>
            <a:r>
              <a:rPr lang="en-US" dirty="0" smtClean="0">
                <a:latin typeface="Verdana"/>
                <a:cs typeface="Verdana"/>
              </a:rPr>
              <a:t>arrangements</a:t>
            </a:r>
          </a:p>
          <a:p>
            <a:r>
              <a:rPr lang="en-US" b="1" dirty="0" smtClean="0">
                <a:latin typeface="Verdana"/>
                <a:cs typeface="Verdana"/>
              </a:rPr>
              <a:t>To </a:t>
            </a:r>
            <a:r>
              <a:rPr lang="en-US" b="1" dirty="0" smtClean="0">
                <a:latin typeface="Verdana"/>
                <a:cs typeface="Verdana"/>
              </a:rPr>
              <a:t>development agencies</a:t>
            </a:r>
            <a:r>
              <a:rPr lang="en-US" dirty="0" smtClean="0">
                <a:latin typeface="Verdana"/>
                <a:cs typeface="Verdana"/>
              </a:rPr>
              <a:t>: support governments to implement NAPA </a:t>
            </a:r>
            <a:r>
              <a:rPr lang="en-US" dirty="0" smtClean="0">
                <a:latin typeface="Verdana"/>
                <a:cs typeface="Verdana"/>
              </a:rPr>
              <a:t>priorities</a:t>
            </a:r>
          </a:p>
          <a:p>
            <a:r>
              <a:rPr lang="en-US" b="1" dirty="0" smtClean="0">
                <a:latin typeface="Verdana"/>
                <a:cs typeface="Verdana"/>
              </a:rPr>
              <a:t>To </a:t>
            </a:r>
            <a:r>
              <a:rPr lang="en-US" b="1" dirty="0" smtClean="0">
                <a:latin typeface="Verdana"/>
                <a:cs typeface="Verdana"/>
              </a:rPr>
              <a:t>LDCF Council</a:t>
            </a:r>
            <a:r>
              <a:rPr lang="en-US" dirty="0" smtClean="0">
                <a:latin typeface="Verdana"/>
                <a:cs typeface="Verdana"/>
              </a:rPr>
              <a:t>: improve KM; procedures commensurable to diverse clients and complex topic: responsiveness and </a:t>
            </a:r>
            <a:r>
              <a:rPr lang="en-US" dirty="0" smtClean="0">
                <a:latin typeface="Verdana"/>
                <a:cs typeface="Verdana"/>
              </a:rPr>
              <a:t>flexibility</a:t>
            </a:r>
          </a:p>
          <a:p>
            <a:r>
              <a:rPr lang="en-US" b="1" dirty="0" smtClean="0">
                <a:latin typeface="Verdana"/>
                <a:cs typeface="Verdana"/>
              </a:rPr>
              <a:t>To </a:t>
            </a:r>
            <a:r>
              <a:rPr lang="en-US" b="1" dirty="0" smtClean="0">
                <a:latin typeface="Verdana"/>
                <a:cs typeface="Verdana"/>
              </a:rPr>
              <a:t>LDCF management</a:t>
            </a:r>
            <a:r>
              <a:rPr lang="en-US" dirty="0" smtClean="0">
                <a:latin typeface="Verdana"/>
                <a:cs typeface="Verdana"/>
              </a:rPr>
              <a:t>: improve project tracking system; improve </a:t>
            </a:r>
            <a:r>
              <a:rPr lang="en-US" dirty="0" smtClean="0">
                <a:latin typeface="Verdana"/>
                <a:cs typeface="Verdana"/>
              </a:rPr>
              <a:t>KM</a:t>
            </a:r>
            <a:endParaRPr lang="en-US" dirty="0" smtClean="0">
              <a:latin typeface="Verdana"/>
              <a:cs typeface="Verdana"/>
            </a:endParaRPr>
          </a:p>
        </p:txBody>
      </p:sp>
      <p:sp>
        <p:nvSpPr>
          <p:cNvPr id="4" name="Slide Number Placeholder 3"/>
          <p:cNvSpPr>
            <a:spLocks noGrp="1"/>
          </p:cNvSpPr>
          <p:nvPr>
            <p:ph type="sldNum" sz="quarter" idx="10"/>
          </p:nvPr>
        </p:nvSpPr>
        <p:spPr/>
        <p:txBody>
          <a:bodyPr/>
          <a:lstStyle/>
          <a:p>
            <a:pPr>
              <a:defRPr/>
            </a:pPr>
            <a:fld id="{D7A0B452-7FA6-48F1-A979-B4C535EFEBE2}" type="slidenum">
              <a:rPr lang="en-US" smtClean="0"/>
              <a:pPr>
                <a:defRPr/>
              </a:pPr>
              <a:t>8</a:t>
            </a:fld>
            <a:endParaRPr lang="en-US" dirty="0"/>
          </a:p>
        </p:txBody>
      </p:sp>
    </p:spTree>
  </p:cSld>
  <p:clrMapOvr>
    <a:masterClrMapping/>
  </p:clrMapOvr>
  <p:transition>
    <p:fade thruBlk="1"/>
    <p:sndAc>
      <p:stSnd>
        <p:snd r:embed="rId2" name="click.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1AEDB58-6AC1-4C7E-9CC5-01C4CDA0081C}" type="slidenum">
              <a:rPr lang="en-US" smtClean="0"/>
              <a:pPr>
                <a:defRPr/>
              </a:pPr>
              <a:t>9</a:t>
            </a:fld>
            <a:endParaRPr lang="en-US" dirty="0"/>
          </a:p>
        </p:txBody>
      </p:sp>
      <p:sp>
        <p:nvSpPr>
          <p:cNvPr id="21" name="Rectangle 20"/>
          <p:cNvSpPr/>
          <p:nvPr/>
        </p:nvSpPr>
        <p:spPr>
          <a:xfrm>
            <a:off x="1981199" y="1704975"/>
            <a:ext cx="6657975" cy="34956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buFont typeface="Wingdings" pitchFamily="2" charset="2"/>
              <a:buChar char="q"/>
            </a:pPr>
            <a:r>
              <a:rPr lang="en-US" i="0" dirty="0" smtClean="0">
                <a:solidFill>
                  <a:schemeClr val="tx1"/>
                </a:solidFill>
              </a:rPr>
              <a:t> Mandated by COP7 of the UNFCCC (Marrakech, 2001) to fund within the context of the GEF Trust fund </a:t>
            </a:r>
          </a:p>
          <a:p>
            <a:pPr lvl="1">
              <a:spcAft>
                <a:spcPts val="1200"/>
              </a:spcAft>
            </a:pPr>
            <a:r>
              <a:rPr lang="en-US" b="1" dirty="0" smtClean="0">
                <a:solidFill>
                  <a:srgbClr val="007600"/>
                </a:solidFill>
              </a:rPr>
              <a:t>“pilot or demonstration projects to show how adaptation planning and assessment can be practically translated into projects that will provide real benefits.”</a:t>
            </a:r>
          </a:p>
          <a:p>
            <a:pPr>
              <a:spcAft>
                <a:spcPts val="600"/>
              </a:spcAft>
              <a:buFont typeface="Wingdings" pitchFamily="2" charset="2"/>
              <a:buChar char="q"/>
            </a:pPr>
            <a:r>
              <a:rPr lang="en-US" i="0" dirty="0" smtClean="0">
                <a:solidFill>
                  <a:schemeClr val="tx1"/>
                </a:solidFill>
              </a:rPr>
              <a:t>Approved by GEF Council in November 2003</a:t>
            </a:r>
          </a:p>
          <a:p>
            <a:pPr>
              <a:spcAft>
                <a:spcPts val="600"/>
              </a:spcAft>
              <a:buFont typeface="Wingdings" pitchFamily="2" charset="2"/>
              <a:buChar char="q"/>
            </a:pPr>
            <a:r>
              <a:rPr lang="en-US" i="0" dirty="0" smtClean="0">
                <a:solidFill>
                  <a:schemeClr val="tx1"/>
                </a:solidFill>
              </a:rPr>
              <a:t> Allocation of $50 million from the GEF Trust </a:t>
            </a:r>
            <a:r>
              <a:rPr lang="en-US" i="0" dirty="0" smtClean="0">
                <a:solidFill>
                  <a:schemeClr val="tx1"/>
                </a:solidFill>
              </a:rPr>
              <a:t>Fund: 26 </a:t>
            </a:r>
            <a:r>
              <a:rPr lang="en-US" i="0" dirty="0" smtClean="0">
                <a:solidFill>
                  <a:schemeClr val="tx1"/>
                </a:solidFill>
              </a:rPr>
              <a:t>projects and programs </a:t>
            </a:r>
          </a:p>
          <a:p>
            <a:pPr>
              <a:spcAft>
                <a:spcPts val="600"/>
              </a:spcAft>
              <a:buFont typeface="Wingdings" pitchFamily="2" charset="2"/>
              <a:buChar char="q"/>
            </a:pPr>
            <a:r>
              <a:rPr lang="en-US" i="0" dirty="0" smtClean="0">
                <a:solidFill>
                  <a:schemeClr val="tx1"/>
                </a:solidFill>
              </a:rPr>
              <a:t> Projects with SPA component amount to $777 million total </a:t>
            </a:r>
            <a:r>
              <a:rPr lang="en-US" i="0" dirty="0" smtClean="0">
                <a:solidFill>
                  <a:schemeClr val="tx1"/>
                </a:solidFill>
              </a:rPr>
              <a:t>volume</a:t>
            </a:r>
            <a:r>
              <a:rPr lang="en-US" i="0" dirty="0" smtClean="0">
                <a:solidFill>
                  <a:schemeClr val="tx1"/>
                </a:solidFill>
              </a:rPr>
              <a:t> (6%): adaptation measures do not have to be extremely </a:t>
            </a:r>
            <a:r>
              <a:rPr lang="en-US" i="0" dirty="0" smtClean="0">
                <a:solidFill>
                  <a:schemeClr val="tx1"/>
                </a:solidFill>
              </a:rPr>
              <a:t>costly</a:t>
            </a:r>
            <a:endParaRPr lang="en-US" sz="1600" i="0" dirty="0" smtClean="0">
              <a:solidFill>
                <a:schemeClr val="tx1"/>
              </a:solidFill>
            </a:endParaRPr>
          </a:p>
        </p:txBody>
      </p:sp>
      <p:sp>
        <p:nvSpPr>
          <p:cNvPr id="27" name="Title 1"/>
          <p:cNvSpPr>
            <a:spLocks noGrp="1"/>
          </p:cNvSpPr>
          <p:nvPr>
            <p:ph type="title"/>
          </p:nvPr>
        </p:nvSpPr>
        <p:spPr>
          <a:xfrm>
            <a:off x="1447800" y="122237"/>
            <a:ext cx="7696200" cy="715963"/>
          </a:xfrm>
        </p:spPr>
        <p:txBody>
          <a:bodyPr>
            <a:normAutofit fontScale="90000"/>
          </a:bodyPr>
          <a:lstStyle/>
          <a:p>
            <a:r>
              <a:rPr lang="en-US" sz="3200" dirty="0" smtClean="0">
                <a:solidFill>
                  <a:srgbClr val="FF0000"/>
                </a:solidFill>
              </a:rPr>
              <a:t>GEF Strategic Priority for Adaptation (SPA)</a:t>
            </a:r>
          </a:p>
        </p:txBody>
      </p:sp>
      <p:sp>
        <p:nvSpPr>
          <p:cNvPr id="20" name="Rectangle 19"/>
          <p:cNvSpPr/>
          <p:nvPr/>
        </p:nvSpPr>
        <p:spPr>
          <a:xfrm>
            <a:off x="3581399" y="1076325"/>
            <a:ext cx="5067301" cy="609600"/>
          </a:xfrm>
          <a:prstGeom prst="rect">
            <a:avLst/>
          </a:prstGeom>
          <a:solidFill>
            <a:srgbClr val="0076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0" dirty="0" smtClean="0">
                <a:solidFill>
                  <a:schemeClr val="tx1"/>
                </a:solidFill>
              </a:rPr>
              <a:t>Characteristics</a:t>
            </a:r>
            <a:endParaRPr lang="en-US" sz="2000" i="0" dirty="0">
              <a:solidFill>
                <a:schemeClr val="tx1"/>
              </a:solidFill>
            </a:endParaRPr>
          </a:p>
        </p:txBody>
      </p:sp>
      <p:sp>
        <p:nvSpPr>
          <p:cNvPr id="7" name="Rectangle 6"/>
          <p:cNvSpPr/>
          <p:nvPr/>
        </p:nvSpPr>
        <p:spPr>
          <a:xfrm>
            <a:off x="1990725" y="1076325"/>
            <a:ext cx="1600200" cy="609600"/>
          </a:xfrm>
          <a:prstGeom prst="rect">
            <a:avLst/>
          </a:prstGeom>
          <a:solidFill>
            <a:srgbClr val="007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0" dirty="0" smtClean="0"/>
              <a:t>SPA</a:t>
            </a:r>
          </a:p>
        </p:txBody>
      </p:sp>
      <p:sp>
        <p:nvSpPr>
          <p:cNvPr id="24" name="Rectangle 23"/>
          <p:cNvSpPr/>
          <p:nvPr/>
        </p:nvSpPr>
        <p:spPr>
          <a:xfrm>
            <a:off x="1981199" y="5238750"/>
            <a:ext cx="6638925" cy="1047750"/>
          </a:xfrm>
          <a:prstGeom prst="rect">
            <a:avLst/>
          </a:prstGeom>
          <a:solidFill>
            <a:schemeClr val="bg1">
              <a:lumMod val="85000"/>
            </a:schemeClr>
          </a:solidFill>
          <a:ln w="57150">
            <a:solidFill>
              <a:srgbClr val="007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0" dirty="0" smtClean="0">
                <a:solidFill>
                  <a:schemeClr val="tx1"/>
                </a:solidFill>
              </a:rPr>
              <a:t>SPA is a </a:t>
            </a:r>
            <a:r>
              <a:rPr lang="en-US" sz="2000" b="1" i="0" dirty="0" smtClean="0">
                <a:solidFill>
                  <a:srgbClr val="007600"/>
                </a:solidFill>
              </a:rPr>
              <a:t>learning pilot </a:t>
            </a:r>
            <a:r>
              <a:rPr lang="en-US" sz="2000" i="0" dirty="0" smtClean="0">
                <a:solidFill>
                  <a:schemeClr val="tx1"/>
                </a:solidFill>
              </a:rPr>
              <a:t>to generate lessons about reducing vulnerability and increasing adaptive in the context of GEF Trust Fund projects</a:t>
            </a:r>
          </a:p>
        </p:txBody>
      </p:sp>
    </p:spTree>
  </p:cSld>
  <p:clrMapOvr>
    <a:masterClrMapping/>
  </p:clrMapOvr>
  <p:transition>
    <p:fade thruBlk="1"/>
    <p:sndAc>
      <p:stSnd>
        <p:snd r:embed="rId2" name="click.wav"/>
      </p:stSnd>
    </p:sndAc>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2572</TotalTime>
  <Words>1968</Words>
  <Application>Microsoft Office PowerPoint</Application>
  <PresentationFormat>On-screen Show (4:3)</PresentationFormat>
  <Paragraphs>204</Paragraphs>
  <Slides>24</Slides>
  <Notes>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Slide 1</vt:lpstr>
      <vt:lpstr>Outline</vt:lpstr>
      <vt:lpstr>Definitions</vt:lpstr>
      <vt:lpstr>Involvement of GEF</vt:lpstr>
      <vt:lpstr>Slide 5</vt:lpstr>
      <vt:lpstr>GEF Evaluation Office involvement</vt:lpstr>
      <vt:lpstr>LDCF Evaluation</vt:lpstr>
      <vt:lpstr>LDCF Recommendations</vt:lpstr>
      <vt:lpstr>GEF Strategic Priority for Adaptation (SPA)</vt:lpstr>
      <vt:lpstr>The SPA evaluation</vt:lpstr>
      <vt:lpstr>SCCF Evaluation (2011)</vt:lpstr>
      <vt:lpstr>SCCF Conclusions (1)</vt:lpstr>
      <vt:lpstr>SCCF Conclusions (2)</vt:lpstr>
      <vt:lpstr>SCCF Conclusions (3)</vt:lpstr>
      <vt:lpstr>SCCF Conclusions (4)</vt:lpstr>
      <vt:lpstr>SCCF Conclusions (5)</vt:lpstr>
      <vt:lpstr>SCCF Conclusions (6)</vt:lpstr>
      <vt:lpstr>SCCF Recommendation 1</vt:lpstr>
      <vt:lpstr>SCCF Recommendation 2</vt:lpstr>
      <vt:lpstr>Evaluation Challenges</vt:lpstr>
      <vt:lpstr>GEF EO Evaluation Approach</vt:lpstr>
      <vt:lpstr>Key Areas (1)</vt:lpstr>
      <vt:lpstr>Key Areas (2)</vt:lpstr>
      <vt:lpstr>Thank you! www.gefeo.org gefeo@thegef.org </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Maria Soledad Mackinnon</dc:creator>
  <cp:lastModifiedBy>Rob</cp:lastModifiedBy>
  <cp:revision>196</cp:revision>
  <cp:lastPrinted>2010-10-03T21:37:59Z</cp:lastPrinted>
  <dcterms:created xsi:type="dcterms:W3CDTF">2010-10-03T15:02:19Z</dcterms:created>
  <dcterms:modified xsi:type="dcterms:W3CDTF">2011-12-02T10:41:39Z</dcterms:modified>
</cp:coreProperties>
</file>