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7"/>
  </p:notesMasterIdLst>
  <p:handoutMasterIdLst>
    <p:handoutMasterId r:id="rId8"/>
  </p:handoutMasterIdLst>
  <p:sldIdLst>
    <p:sldId id="330" r:id="rId2"/>
    <p:sldId id="331" r:id="rId3"/>
    <p:sldId id="332" r:id="rId4"/>
    <p:sldId id="334" r:id="rId5"/>
    <p:sldId id="335" r:id="rId6"/>
  </p:sldIdLst>
  <p:sldSz cx="9144000" cy="6858000" type="screen4x3"/>
  <p:notesSz cx="6858000" cy="9144000"/>
  <p:defaultTextStyle>
    <a:defPPr>
      <a:defRPr lang="sv-SE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2" frameSlides="1"/>
  <p:clrMru>
    <a:srgbClr val="2B8DA7"/>
    <a:srgbClr val="161517"/>
    <a:srgbClr val="262523"/>
    <a:srgbClr val="151416"/>
    <a:srgbClr val="131213"/>
    <a:srgbClr val="1A181A"/>
    <a:srgbClr val="1F1C1E"/>
    <a:srgbClr val="272727"/>
    <a:srgbClr val="329737"/>
    <a:srgbClr val="00AA4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2249" autoAdjust="0"/>
    <p:restoredTop sz="86404" autoAdjust="0"/>
  </p:normalViewPr>
  <p:slideViewPr>
    <p:cSldViewPr snapToObjects="1">
      <p:cViewPr varScale="1">
        <p:scale>
          <a:sx n="84" d="100"/>
          <a:sy n="84" d="100"/>
        </p:scale>
        <p:origin x="-736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handoutMaster" Target="handoutMasters/handoutMaster1.xml"/><Relationship Id="rId9" Type="http://schemas.openxmlformats.org/officeDocument/2006/relationships/printerSettings" Target="printerSettings/printerSettings1.bin"/><Relationship Id="rId10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4CE9D2B-F649-E040-A272-3DFBCA001CEB}" type="datetimeFigureOut">
              <a:rPr lang="sv-SE" smtClean="0"/>
              <a:pPr/>
              <a:t>16-11-10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9B7464-0BD9-E643-9B8E-5389107DB32C}" type="slidenum">
              <a:rPr lang="sv-SE" smtClean="0"/>
              <a:pPr/>
              <a:t>‹Nr.›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0098175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A081AD7-945B-294D-A35A-A0CDF9BB5CC2}" type="datetimeFigureOut">
              <a:rPr lang="sv-SE" smtClean="0"/>
              <a:pPr/>
              <a:t>16-11-10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6D86BE4-ADD4-AF4D-A76C-6EF16E4226BF}" type="slidenum">
              <a:rPr lang="sv-SE" smtClean="0"/>
              <a:pPr/>
              <a:t>‹Nr.›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1911134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 err="1" smtClean="0"/>
              <a:t>We</a:t>
            </a:r>
            <a:r>
              <a:rPr lang="sv-SE" dirty="0" smtClean="0"/>
              <a:t> </a:t>
            </a:r>
            <a:r>
              <a:rPr lang="sv-SE" dirty="0" err="1" smtClean="0"/>
              <a:t>know</a:t>
            </a:r>
            <a:r>
              <a:rPr lang="sv-SE" dirty="0" smtClean="0"/>
              <a:t> </a:t>
            </a:r>
            <a:r>
              <a:rPr lang="sv-SE" dirty="0" err="1" smtClean="0"/>
              <a:t>actors</a:t>
            </a:r>
            <a:r>
              <a:rPr lang="sv-SE" baseline="0" dirty="0" smtClean="0"/>
              <a:t> </a:t>
            </a:r>
            <a:r>
              <a:rPr lang="sv-SE" baseline="0" dirty="0" err="1" smtClean="0"/>
              <a:t>are</a:t>
            </a:r>
            <a:r>
              <a:rPr lang="sv-SE" baseline="0" dirty="0" smtClean="0"/>
              <a:t> from OECD-</a:t>
            </a:r>
            <a:r>
              <a:rPr lang="sv-SE" baseline="0" dirty="0" err="1" smtClean="0"/>
              <a:t>countries</a:t>
            </a:r>
            <a:r>
              <a:rPr lang="sv-SE" baseline="0" dirty="0" smtClean="0"/>
              <a:t> – </a:t>
            </a:r>
            <a:r>
              <a:rPr lang="sv-SE" baseline="0" dirty="0" err="1" smtClean="0"/>
              <a:t>exception</a:t>
            </a:r>
            <a:r>
              <a:rPr lang="sv-SE" baseline="0" dirty="0" smtClean="0"/>
              <a:t> </a:t>
            </a:r>
            <a:r>
              <a:rPr lang="sv-SE" baseline="0" dirty="0" err="1" smtClean="0"/>
              <a:t>of</a:t>
            </a:r>
            <a:r>
              <a:rPr lang="sv-SE" baseline="0" dirty="0" smtClean="0"/>
              <a:t> China and Brazil. </a:t>
            </a:r>
          </a:p>
          <a:p>
            <a:r>
              <a:rPr lang="sv-SE" baseline="0" dirty="0" err="1" smtClean="0"/>
              <a:t>Looking</a:t>
            </a:r>
            <a:r>
              <a:rPr lang="sv-SE" baseline="0" dirty="0" smtClean="0"/>
              <a:t> at </a:t>
            </a:r>
            <a:r>
              <a:rPr lang="sv-SE" baseline="0" dirty="0" err="1" smtClean="0"/>
              <a:t>top</a:t>
            </a:r>
            <a:r>
              <a:rPr lang="sv-SE" baseline="0" dirty="0" smtClean="0"/>
              <a:t> 15 US is the </a:t>
            </a:r>
            <a:r>
              <a:rPr lang="sv-SE" baseline="0" dirty="0" err="1" smtClean="0"/>
              <a:t>top</a:t>
            </a:r>
            <a:r>
              <a:rPr lang="sv-SE" baseline="0" dirty="0" smtClean="0"/>
              <a:t> country – no </a:t>
            </a:r>
            <a:r>
              <a:rPr lang="sv-SE" baseline="0" dirty="0" err="1" smtClean="0"/>
              <a:t>wild</a:t>
            </a:r>
            <a:r>
              <a:rPr lang="sv-SE" baseline="0" dirty="0" smtClean="0"/>
              <a:t> </a:t>
            </a:r>
            <a:r>
              <a:rPr lang="sv-SE" baseline="0" dirty="0" err="1" smtClean="0"/>
              <a:t>guess</a:t>
            </a:r>
            <a:endParaRPr lang="sv-SE" baseline="0" dirty="0" smtClean="0"/>
          </a:p>
          <a:p>
            <a:r>
              <a:rPr lang="sv-SE" baseline="0" dirty="0" err="1" smtClean="0"/>
              <a:t>Italy</a:t>
            </a:r>
            <a:r>
              <a:rPr lang="sv-SE" baseline="0" dirty="0" smtClean="0"/>
              <a:t> </a:t>
            </a:r>
            <a:r>
              <a:rPr lang="sv-SE" baseline="0" dirty="0" err="1" smtClean="0"/>
              <a:t>are</a:t>
            </a:r>
            <a:r>
              <a:rPr lang="sv-SE" baseline="0" dirty="0" smtClean="0"/>
              <a:t> second – </a:t>
            </a:r>
            <a:r>
              <a:rPr lang="sv-SE" baseline="0" dirty="0" err="1" smtClean="0"/>
              <a:t>mainly</a:t>
            </a:r>
            <a:r>
              <a:rPr lang="sv-SE" baseline="0" dirty="0" smtClean="0"/>
              <a:t> </a:t>
            </a:r>
            <a:r>
              <a:rPr lang="sv-SE" baseline="0" dirty="0" err="1" smtClean="0"/>
              <a:t>due</a:t>
            </a:r>
            <a:r>
              <a:rPr lang="sv-SE" baseline="0" dirty="0" smtClean="0"/>
              <a:t> </a:t>
            </a:r>
            <a:r>
              <a:rPr lang="sv-SE" baseline="0" dirty="0" err="1" smtClean="0"/>
              <a:t>to</a:t>
            </a:r>
            <a:r>
              <a:rPr lang="sv-SE" baseline="0" dirty="0" smtClean="0"/>
              <a:t> </a:t>
            </a:r>
            <a:r>
              <a:rPr lang="sv-SE" baseline="0" dirty="0" err="1" smtClean="0"/>
              <a:t>Covenant</a:t>
            </a:r>
            <a:r>
              <a:rPr lang="sv-SE" baseline="0" dirty="0" smtClean="0"/>
              <a:t> </a:t>
            </a:r>
            <a:r>
              <a:rPr lang="sv-SE" baseline="0" dirty="0" err="1" smtClean="0"/>
              <a:t>of</a:t>
            </a:r>
            <a:r>
              <a:rPr lang="sv-SE" baseline="0" dirty="0" smtClean="0"/>
              <a:t> Mayors 90% </a:t>
            </a:r>
            <a:r>
              <a:rPr lang="sv-SE" baseline="0" dirty="0" err="1" smtClean="0"/>
              <a:t>of</a:t>
            </a:r>
            <a:r>
              <a:rPr lang="sv-SE" baseline="0" dirty="0" smtClean="0"/>
              <a:t> </a:t>
            </a:r>
            <a:r>
              <a:rPr lang="sv-SE" baseline="0" dirty="0" err="1" smtClean="0"/>
              <a:t>Italy’s</a:t>
            </a:r>
            <a:r>
              <a:rPr lang="sv-SE" baseline="0" dirty="0" smtClean="0"/>
              <a:t> </a:t>
            </a:r>
            <a:r>
              <a:rPr lang="sv-SE" baseline="0" dirty="0" err="1" smtClean="0"/>
              <a:t>commitments</a:t>
            </a:r>
            <a:endParaRPr lang="sv-SE" baseline="0" dirty="0" smtClean="0"/>
          </a:p>
          <a:p>
            <a:r>
              <a:rPr lang="sv-SE" baseline="0" dirty="0" smtClean="0"/>
              <a:t>Sweden </a:t>
            </a:r>
            <a:r>
              <a:rPr lang="sv-SE" baseline="0" dirty="0" err="1" smtClean="0"/>
              <a:t>with</a:t>
            </a:r>
            <a:r>
              <a:rPr lang="sv-SE" baseline="0" dirty="0" smtClean="0"/>
              <a:t> 150 </a:t>
            </a:r>
            <a:r>
              <a:rPr lang="sv-SE" baseline="0" dirty="0" err="1" smtClean="0"/>
              <a:t>actors</a:t>
            </a:r>
            <a:r>
              <a:rPr lang="sv-SE" baseline="0" dirty="0" smtClean="0"/>
              <a:t>, 350 </a:t>
            </a:r>
            <a:r>
              <a:rPr lang="sv-SE" baseline="0" dirty="0" err="1" smtClean="0"/>
              <a:t>commitments</a:t>
            </a:r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D86BE4-ADD4-AF4D-A76C-6EF16E4226BF}" type="slidenum">
              <a:rPr lang="sv-SE" smtClean="0"/>
              <a:pPr/>
              <a:t>2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7492543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 smtClean="0"/>
              <a:t>Sweden </a:t>
            </a:r>
            <a:r>
              <a:rPr lang="sv-SE" dirty="0" err="1" smtClean="0"/>
              <a:t>outperforms</a:t>
            </a:r>
            <a:r>
              <a:rPr lang="sv-SE" baseline="0" dirty="0" smtClean="0"/>
              <a:t> in </a:t>
            </a:r>
            <a:r>
              <a:rPr lang="sv-SE" baseline="0" dirty="0" err="1" smtClean="0"/>
              <a:t>cities</a:t>
            </a:r>
            <a:r>
              <a:rPr lang="sv-SE" baseline="0" dirty="0" smtClean="0"/>
              <a:t>, is </a:t>
            </a:r>
            <a:r>
              <a:rPr lang="sv-SE" baseline="0" dirty="0" err="1" smtClean="0"/>
              <a:t>doing</a:t>
            </a:r>
            <a:r>
              <a:rPr lang="sv-SE" baseline="0" dirty="0" smtClean="0"/>
              <a:t> </a:t>
            </a:r>
            <a:r>
              <a:rPr lang="sv-SE" baseline="0" dirty="0" err="1" smtClean="0"/>
              <a:t>quite</a:t>
            </a:r>
            <a:r>
              <a:rPr lang="sv-SE" baseline="0" dirty="0" smtClean="0"/>
              <a:t> </a:t>
            </a:r>
            <a:r>
              <a:rPr lang="sv-SE" baseline="0" dirty="0" err="1" smtClean="0"/>
              <a:t>well</a:t>
            </a:r>
            <a:r>
              <a:rPr lang="sv-SE" baseline="0" dirty="0" smtClean="0"/>
              <a:t> in </a:t>
            </a:r>
            <a:r>
              <a:rPr lang="sv-SE" baseline="0" dirty="0" err="1" smtClean="0"/>
              <a:t>companies</a:t>
            </a:r>
            <a:r>
              <a:rPr lang="sv-SE" baseline="0" dirty="0" smtClean="0"/>
              <a:t>, </a:t>
            </a:r>
            <a:r>
              <a:rPr lang="sv-SE" baseline="0" dirty="0" err="1" smtClean="0"/>
              <a:t>investors</a:t>
            </a:r>
            <a:r>
              <a:rPr lang="sv-SE" baseline="0" dirty="0" smtClean="0"/>
              <a:t> etc.</a:t>
            </a:r>
          </a:p>
          <a:p>
            <a:endParaRPr lang="sv-SE" baseline="0" dirty="0" smtClean="0"/>
          </a:p>
          <a:p>
            <a:r>
              <a:rPr lang="sv-SE" baseline="0" dirty="0" err="1" smtClean="0"/>
              <a:t>Why</a:t>
            </a:r>
            <a:r>
              <a:rPr lang="sv-SE" baseline="0" dirty="0" smtClean="0"/>
              <a:t> is </a:t>
            </a:r>
            <a:r>
              <a:rPr lang="sv-SE" baseline="0" dirty="0" err="1" smtClean="0"/>
              <a:t>this</a:t>
            </a:r>
            <a:r>
              <a:rPr lang="sv-SE" baseline="0" dirty="0" smtClean="0"/>
              <a:t>?</a:t>
            </a:r>
          </a:p>
          <a:p>
            <a:pPr marL="228600" indent="-228600">
              <a:buAutoNum type="arabicPeriod"/>
            </a:pPr>
            <a:r>
              <a:rPr lang="sv-SE" baseline="0" dirty="0" smtClean="0"/>
              <a:t>In general, the Swedish business is positive </a:t>
            </a:r>
            <a:r>
              <a:rPr lang="sv-SE" baseline="0" dirty="0" err="1" smtClean="0"/>
              <a:t>towards</a:t>
            </a:r>
            <a:r>
              <a:rPr lang="sv-SE" baseline="0" dirty="0" smtClean="0"/>
              <a:t> </a:t>
            </a:r>
            <a:r>
              <a:rPr lang="sv-SE" baseline="0" dirty="0" err="1" smtClean="0"/>
              <a:t>climate</a:t>
            </a:r>
            <a:r>
              <a:rPr lang="sv-SE" baseline="0" dirty="0" smtClean="0"/>
              <a:t> action</a:t>
            </a:r>
          </a:p>
          <a:p>
            <a:pPr marL="0" indent="0">
              <a:buNone/>
            </a:pPr>
            <a:r>
              <a:rPr lang="sv-SE" baseline="0" dirty="0" smtClean="0"/>
              <a:t>2. </a:t>
            </a:r>
            <a:r>
              <a:rPr lang="sv-SE" baseline="0" dirty="0" err="1" smtClean="0"/>
              <a:t>There</a:t>
            </a:r>
            <a:r>
              <a:rPr lang="sv-SE" baseline="0" dirty="0" smtClean="0"/>
              <a:t> is </a:t>
            </a:r>
            <a:r>
              <a:rPr lang="sv-SE" baseline="0" dirty="0" err="1" smtClean="0"/>
              <a:t>somewhat</a:t>
            </a:r>
            <a:r>
              <a:rPr lang="sv-SE" baseline="0" dirty="0" smtClean="0"/>
              <a:t> </a:t>
            </a:r>
            <a:r>
              <a:rPr lang="sv-SE" baseline="0" dirty="0" err="1" smtClean="0"/>
              <a:t>of</a:t>
            </a:r>
            <a:r>
              <a:rPr lang="sv-SE" baseline="0" dirty="0" smtClean="0"/>
              <a:t> a tradition </a:t>
            </a:r>
            <a:r>
              <a:rPr lang="sv-SE" baseline="0" dirty="0" err="1" smtClean="0"/>
              <a:t>of</a:t>
            </a:r>
            <a:r>
              <a:rPr lang="sv-SE" baseline="0" dirty="0" smtClean="0"/>
              <a:t> non-</a:t>
            </a:r>
            <a:r>
              <a:rPr lang="sv-SE" baseline="0" dirty="0" err="1" smtClean="0"/>
              <a:t>state</a:t>
            </a:r>
            <a:r>
              <a:rPr lang="sv-SE" baseline="0" dirty="0" smtClean="0"/>
              <a:t> </a:t>
            </a:r>
            <a:r>
              <a:rPr lang="sv-SE" baseline="0" dirty="0" err="1" smtClean="0"/>
              <a:t>actors</a:t>
            </a:r>
            <a:r>
              <a:rPr lang="sv-SE" baseline="0" dirty="0" smtClean="0"/>
              <a:t> </a:t>
            </a:r>
            <a:r>
              <a:rPr lang="sv-SE" baseline="0" dirty="0" err="1" smtClean="0"/>
              <a:t>gathering</a:t>
            </a:r>
            <a:r>
              <a:rPr lang="sv-SE" baseline="0" dirty="0" smtClean="0"/>
              <a:t> for different </a:t>
            </a:r>
            <a:r>
              <a:rPr lang="sv-SE" baseline="0" dirty="0" err="1" smtClean="0"/>
              <a:t>initiatives</a:t>
            </a:r>
            <a:r>
              <a:rPr lang="sv-SE" baseline="0" dirty="0" smtClean="0"/>
              <a:t>, </a:t>
            </a:r>
          </a:p>
          <a:p>
            <a:pPr marL="0" indent="0">
              <a:buNone/>
            </a:pPr>
            <a:endParaRPr lang="sv-SE" baseline="0" dirty="0" smtClean="0"/>
          </a:p>
          <a:p>
            <a:pPr marL="0" indent="0">
              <a:buNone/>
            </a:pPr>
            <a:r>
              <a:rPr lang="sv-SE" baseline="0" dirty="0" err="1" smtClean="0"/>
              <a:t>These</a:t>
            </a:r>
            <a:r>
              <a:rPr lang="sv-SE" baseline="0" dirty="0" smtClean="0"/>
              <a:t> typ </a:t>
            </a:r>
            <a:r>
              <a:rPr lang="sv-SE" baseline="0" dirty="0" err="1" smtClean="0"/>
              <a:t>of</a:t>
            </a:r>
            <a:r>
              <a:rPr lang="sv-SE" baseline="0" dirty="0" smtClean="0"/>
              <a:t> </a:t>
            </a:r>
            <a:r>
              <a:rPr lang="sv-SE" baseline="0" dirty="0" err="1" smtClean="0"/>
              <a:t>initiatives</a:t>
            </a:r>
            <a:r>
              <a:rPr lang="sv-SE" baseline="0" dirty="0" smtClean="0"/>
              <a:t> </a:t>
            </a:r>
            <a:r>
              <a:rPr lang="sv-SE" baseline="0" dirty="0" err="1" smtClean="0"/>
              <a:t>surely</a:t>
            </a:r>
            <a:r>
              <a:rPr lang="sv-SE" baseline="0" dirty="0" smtClean="0"/>
              <a:t> </a:t>
            </a:r>
            <a:r>
              <a:rPr lang="sv-SE" baseline="0" dirty="0" err="1" smtClean="0"/>
              <a:t>exists</a:t>
            </a:r>
            <a:r>
              <a:rPr lang="sv-SE" baseline="0" dirty="0" smtClean="0"/>
              <a:t> </a:t>
            </a:r>
            <a:r>
              <a:rPr lang="sv-SE" baseline="0" dirty="0" err="1" smtClean="0"/>
              <a:t>elsewhere</a:t>
            </a:r>
            <a:r>
              <a:rPr lang="sv-SE" baseline="0" dirty="0" smtClean="0"/>
              <a:t>, </a:t>
            </a:r>
            <a:r>
              <a:rPr lang="sv-SE" baseline="0" dirty="0" err="1" smtClean="0"/>
              <a:t>but</a:t>
            </a:r>
            <a:r>
              <a:rPr lang="sv-SE" baseline="0" dirty="0" smtClean="0"/>
              <a:t> is still part </a:t>
            </a:r>
            <a:r>
              <a:rPr lang="sv-SE" baseline="0" dirty="0" err="1" smtClean="0"/>
              <a:t>of</a:t>
            </a:r>
            <a:r>
              <a:rPr lang="sv-SE" baseline="0" dirty="0" smtClean="0"/>
              <a:t> the </a:t>
            </a:r>
            <a:r>
              <a:rPr lang="sv-SE" baseline="0" dirty="0" err="1" smtClean="0"/>
              <a:t>explanation</a:t>
            </a:r>
            <a:r>
              <a:rPr lang="sv-SE" baseline="0" dirty="0" smtClean="0"/>
              <a:t>. </a:t>
            </a:r>
          </a:p>
          <a:p>
            <a:pPr marL="0" indent="0">
              <a:buNone/>
            </a:pPr>
            <a:endParaRPr lang="sv-SE" baseline="0" dirty="0" smtClean="0"/>
          </a:p>
          <a:p>
            <a:pPr marL="0" indent="0">
              <a:buNone/>
            </a:pPr>
            <a:r>
              <a:rPr lang="sv-SE" baseline="0" dirty="0" smtClean="0"/>
              <a:t>Another </a:t>
            </a:r>
            <a:r>
              <a:rPr lang="sv-SE" baseline="0" dirty="0" err="1" smtClean="0"/>
              <a:t>one</a:t>
            </a:r>
            <a:r>
              <a:rPr lang="sv-SE" baseline="0" dirty="0" smtClean="0"/>
              <a:t> is the </a:t>
            </a:r>
            <a:r>
              <a:rPr lang="sv-SE" baseline="0" dirty="0" err="1" smtClean="0"/>
              <a:t>initiative</a:t>
            </a:r>
            <a:r>
              <a:rPr lang="sv-SE" baseline="0" dirty="0" smtClean="0"/>
              <a:t> </a:t>
            </a:r>
            <a:r>
              <a:rPr lang="sv-SE" baseline="0" dirty="0" err="1" smtClean="0"/>
              <a:t>of</a:t>
            </a:r>
            <a:endParaRPr lang="sv-SE" baseline="0" dirty="0" smtClean="0"/>
          </a:p>
          <a:p>
            <a:pPr marL="0" indent="0">
              <a:buNone/>
            </a:pPr>
            <a:r>
              <a:rPr lang="sv-SE" baseline="0" dirty="0" smtClean="0"/>
              <a:t>	Hagainitiativet – </a:t>
            </a:r>
            <a:r>
              <a:rPr lang="sv-SE" baseline="0" dirty="0" err="1" smtClean="0"/>
              <a:t>more</a:t>
            </a:r>
            <a:r>
              <a:rPr lang="sv-SE" baseline="0" dirty="0" smtClean="0"/>
              <a:t> </a:t>
            </a:r>
            <a:r>
              <a:rPr lang="sv-SE" baseline="0" dirty="0" err="1" smtClean="0"/>
              <a:t>of</a:t>
            </a:r>
            <a:r>
              <a:rPr lang="sv-SE" baseline="0" dirty="0" smtClean="0"/>
              <a:t> a </a:t>
            </a:r>
            <a:r>
              <a:rPr lang="sv-SE" baseline="0" dirty="0" err="1" smtClean="0"/>
              <a:t>spearhead</a:t>
            </a:r>
            <a:r>
              <a:rPr lang="sv-SE" baseline="0" dirty="0" smtClean="0"/>
              <a:t> </a:t>
            </a:r>
            <a:r>
              <a:rPr lang="sv-SE" baseline="0" dirty="0" err="1" smtClean="0"/>
              <a:t>movement</a:t>
            </a:r>
            <a:r>
              <a:rPr lang="sv-SE" baseline="0" dirty="0" smtClean="0"/>
              <a:t> </a:t>
            </a:r>
            <a:r>
              <a:rPr lang="sv-SE" baseline="0" dirty="0" err="1" smtClean="0"/>
              <a:t>with</a:t>
            </a:r>
            <a:r>
              <a:rPr lang="sv-SE" baseline="0" dirty="0" smtClean="0"/>
              <a:t> </a:t>
            </a:r>
            <a:r>
              <a:rPr lang="sv-SE" baseline="0" dirty="0" err="1" smtClean="0"/>
              <a:t>consumer</a:t>
            </a:r>
            <a:r>
              <a:rPr lang="sv-SE" baseline="0" dirty="0" smtClean="0"/>
              <a:t> </a:t>
            </a:r>
            <a:r>
              <a:rPr lang="sv-SE" baseline="0" dirty="0" err="1" smtClean="0"/>
              <a:t>close</a:t>
            </a:r>
            <a:r>
              <a:rPr lang="sv-SE" baseline="0" dirty="0" smtClean="0"/>
              <a:t> </a:t>
            </a:r>
            <a:r>
              <a:rPr lang="sv-SE" baseline="0" dirty="0" err="1" smtClean="0"/>
              <a:t>companies</a:t>
            </a:r>
            <a:r>
              <a:rPr lang="sv-SE" baseline="0" dirty="0" smtClean="0"/>
              <a:t> </a:t>
            </a:r>
            <a:r>
              <a:rPr lang="sv-SE" baseline="0" dirty="0" err="1" smtClean="0"/>
              <a:t>aiming</a:t>
            </a:r>
            <a:r>
              <a:rPr lang="sv-SE" baseline="0" dirty="0" smtClean="0"/>
              <a:t> for 100% </a:t>
            </a:r>
            <a:r>
              <a:rPr lang="sv-SE" baseline="0" dirty="0" err="1" smtClean="0"/>
              <a:t>reductions</a:t>
            </a:r>
            <a:endParaRPr lang="sv-SE" baseline="0" dirty="0" smtClean="0"/>
          </a:p>
          <a:p>
            <a:pPr marL="0" indent="0">
              <a:buNone/>
            </a:pPr>
            <a:r>
              <a:rPr lang="sv-SE" baseline="0" dirty="0" smtClean="0"/>
              <a:t>	Klimatkommunerna – </a:t>
            </a:r>
            <a:r>
              <a:rPr lang="sv-SE" baseline="0" dirty="0" err="1" smtClean="0"/>
              <a:t>climate</a:t>
            </a:r>
            <a:r>
              <a:rPr lang="sv-SE" baseline="0" dirty="0" smtClean="0"/>
              <a:t> </a:t>
            </a:r>
            <a:r>
              <a:rPr lang="sv-SE" baseline="0" dirty="0" err="1" smtClean="0"/>
              <a:t>municipalities</a:t>
            </a:r>
            <a:r>
              <a:rPr lang="sv-SE" baseline="0" dirty="0" smtClean="0"/>
              <a:t> – </a:t>
            </a:r>
            <a:r>
              <a:rPr lang="sv-SE" baseline="0" dirty="0" err="1" smtClean="0"/>
              <a:t>gathering</a:t>
            </a:r>
            <a:r>
              <a:rPr lang="sv-SE" baseline="0" dirty="0" smtClean="0"/>
              <a:t> </a:t>
            </a:r>
            <a:r>
              <a:rPr lang="sv-SE" baseline="0" dirty="0" err="1" smtClean="0"/>
              <a:t>municipalties</a:t>
            </a:r>
            <a:r>
              <a:rPr lang="sv-SE" baseline="0" dirty="0" smtClean="0"/>
              <a:t> </a:t>
            </a:r>
            <a:r>
              <a:rPr lang="sv-SE" baseline="0" dirty="0" err="1" smtClean="0"/>
              <a:t>aiming</a:t>
            </a:r>
            <a:r>
              <a:rPr lang="sv-SE" baseline="0" dirty="0" smtClean="0"/>
              <a:t> </a:t>
            </a:r>
            <a:r>
              <a:rPr lang="sv-SE" baseline="0" dirty="0" err="1" smtClean="0"/>
              <a:t>to</a:t>
            </a:r>
            <a:r>
              <a:rPr lang="sv-SE" baseline="0" dirty="0" smtClean="0"/>
              <a:t> do </a:t>
            </a:r>
            <a:r>
              <a:rPr lang="sv-SE" baseline="0" dirty="0" err="1" smtClean="0"/>
              <a:t>more</a:t>
            </a:r>
            <a:r>
              <a:rPr lang="sv-SE" baseline="0" dirty="0" smtClean="0"/>
              <a:t> </a:t>
            </a:r>
            <a:r>
              <a:rPr lang="sv-SE" baseline="0" dirty="0" err="1" smtClean="0"/>
              <a:t>than</a:t>
            </a:r>
            <a:r>
              <a:rPr lang="sv-SE" baseline="0" dirty="0" smtClean="0"/>
              <a:t> the </a:t>
            </a:r>
            <a:r>
              <a:rPr lang="sv-SE" baseline="0" dirty="0" err="1" smtClean="0"/>
              <a:t>government</a:t>
            </a:r>
            <a:endParaRPr lang="sv-SE" baseline="0" dirty="0" smtClean="0"/>
          </a:p>
          <a:p>
            <a:pPr marL="0" indent="0">
              <a:buNone/>
            </a:pPr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D86BE4-ADD4-AF4D-A76C-6EF16E4226BF}" type="slidenum">
              <a:rPr lang="sv-SE" smtClean="0"/>
              <a:pPr/>
              <a:t>3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1881456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 smtClean="0"/>
              <a:t>- </a:t>
            </a:r>
            <a:r>
              <a:rPr lang="sv-SE" dirty="0" err="1" smtClean="0"/>
              <a:t>Launched</a:t>
            </a:r>
            <a:r>
              <a:rPr lang="sv-SE" baseline="0" dirty="0" smtClean="0"/>
              <a:t> </a:t>
            </a:r>
            <a:r>
              <a:rPr lang="sv-SE" baseline="0" dirty="0" err="1" smtClean="0"/>
              <a:t>before</a:t>
            </a:r>
            <a:r>
              <a:rPr lang="sv-SE" baseline="0" dirty="0" smtClean="0"/>
              <a:t> the Paris COP – and is </a:t>
            </a:r>
            <a:r>
              <a:rPr lang="sv-SE" baseline="0" dirty="0" err="1" smtClean="0"/>
              <a:t>to</a:t>
            </a:r>
            <a:r>
              <a:rPr lang="sv-SE" baseline="0" dirty="0" smtClean="0"/>
              <a:t> a </a:t>
            </a:r>
            <a:r>
              <a:rPr lang="sv-SE" baseline="0" dirty="0" err="1" smtClean="0"/>
              <a:t>large</a:t>
            </a:r>
            <a:r>
              <a:rPr lang="sv-SE" baseline="0" dirty="0" smtClean="0"/>
              <a:t> an national </a:t>
            </a:r>
            <a:r>
              <a:rPr lang="sv-SE" baseline="0" dirty="0" err="1" smtClean="0"/>
              <a:t>replica</a:t>
            </a:r>
            <a:r>
              <a:rPr lang="sv-SE" baseline="0" dirty="0" smtClean="0"/>
              <a:t> </a:t>
            </a:r>
            <a:r>
              <a:rPr lang="sv-SE" baseline="0" dirty="0" err="1" smtClean="0"/>
              <a:t>of</a:t>
            </a:r>
            <a:r>
              <a:rPr lang="sv-SE" baseline="0" dirty="0" smtClean="0"/>
              <a:t> the LPAA. An from </a:t>
            </a:r>
            <a:r>
              <a:rPr lang="sv-SE" baseline="0" dirty="0" err="1" smtClean="0"/>
              <a:t>above</a:t>
            </a:r>
            <a:r>
              <a:rPr lang="sv-SE" baseline="0" dirty="0" smtClean="0"/>
              <a:t> </a:t>
            </a:r>
            <a:r>
              <a:rPr lang="sv-SE" baseline="0" dirty="0" err="1" smtClean="0"/>
              <a:t>initiated</a:t>
            </a:r>
            <a:r>
              <a:rPr lang="sv-SE" baseline="0" dirty="0" smtClean="0"/>
              <a:t> </a:t>
            </a:r>
            <a:r>
              <a:rPr lang="sv-SE" baseline="0" dirty="0" err="1" smtClean="0"/>
              <a:t>network</a:t>
            </a:r>
            <a:r>
              <a:rPr lang="sv-SE" baseline="0" dirty="0" smtClean="0"/>
              <a:t> </a:t>
            </a:r>
            <a:r>
              <a:rPr lang="sv-SE" baseline="0" dirty="0" err="1" smtClean="0"/>
              <a:t>to</a:t>
            </a:r>
            <a:r>
              <a:rPr lang="sv-SE" baseline="0" dirty="0" smtClean="0"/>
              <a:t> </a:t>
            </a:r>
            <a:r>
              <a:rPr lang="sv-SE" baseline="0" dirty="0" err="1" smtClean="0"/>
              <a:t>collecy</a:t>
            </a:r>
            <a:r>
              <a:rPr lang="sv-SE" baseline="0" dirty="0" smtClean="0"/>
              <a:t> </a:t>
            </a:r>
            <a:r>
              <a:rPr lang="sv-SE" baseline="0" dirty="0" err="1" smtClean="0"/>
              <a:t>bottom-up</a:t>
            </a:r>
            <a:r>
              <a:rPr lang="sv-SE" baseline="0" dirty="0" smtClean="0"/>
              <a:t> action.</a:t>
            </a:r>
          </a:p>
          <a:p>
            <a:pPr marL="171450" indent="-171450">
              <a:buFontTx/>
              <a:buChar char="-"/>
            </a:pPr>
            <a:r>
              <a:rPr lang="sv-SE" baseline="0" dirty="0" smtClean="0"/>
              <a:t>200 </a:t>
            </a:r>
            <a:r>
              <a:rPr lang="sv-SE" baseline="0" dirty="0" err="1" smtClean="0"/>
              <a:t>actors</a:t>
            </a:r>
            <a:r>
              <a:rPr lang="sv-SE" baseline="0" dirty="0" smtClean="0"/>
              <a:t>, </a:t>
            </a:r>
            <a:r>
              <a:rPr lang="sv-SE" baseline="0" dirty="0" err="1" smtClean="0"/>
              <a:t>companies</a:t>
            </a:r>
            <a:r>
              <a:rPr lang="sv-SE" baseline="0" dirty="0" smtClean="0"/>
              <a:t>, </a:t>
            </a:r>
            <a:r>
              <a:rPr lang="sv-SE" baseline="0" dirty="0" err="1" smtClean="0"/>
              <a:t>cities</a:t>
            </a:r>
            <a:r>
              <a:rPr lang="sv-SE" baseline="0" dirty="0" smtClean="0"/>
              <a:t>, </a:t>
            </a:r>
            <a:r>
              <a:rPr lang="sv-SE" baseline="0" dirty="0" err="1" smtClean="0"/>
              <a:t>municipalities</a:t>
            </a:r>
            <a:r>
              <a:rPr lang="sv-SE" baseline="0" dirty="0" smtClean="0"/>
              <a:t>, CSO (Fores is </a:t>
            </a:r>
            <a:r>
              <a:rPr lang="sv-SE" baseline="0" dirty="0" err="1" smtClean="0"/>
              <a:t>one</a:t>
            </a:r>
            <a:r>
              <a:rPr lang="sv-SE" baseline="0" dirty="0" smtClean="0"/>
              <a:t> </a:t>
            </a:r>
            <a:r>
              <a:rPr lang="sv-SE" baseline="0" dirty="0" err="1" smtClean="0"/>
              <a:t>of</a:t>
            </a:r>
            <a:r>
              <a:rPr lang="sv-SE" baseline="0" dirty="0" smtClean="0"/>
              <a:t> </a:t>
            </a:r>
            <a:r>
              <a:rPr lang="sv-SE" baseline="0" dirty="0" err="1" smtClean="0"/>
              <a:t>them</a:t>
            </a:r>
            <a:r>
              <a:rPr lang="sv-SE" baseline="0" dirty="0" smtClean="0"/>
              <a:t>). </a:t>
            </a:r>
            <a:r>
              <a:rPr lang="sv-SE" baseline="0" dirty="0" err="1" smtClean="0"/>
              <a:t>Compared</a:t>
            </a:r>
            <a:r>
              <a:rPr lang="sv-SE" baseline="0" dirty="0" smtClean="0"/>
              <a:t> </a:t>
            </a:r>
            <a:r>
              <a:rPr lang="sv-SE" baseline="0" dirty="0" err="1" smtClean="0"/>
              <a:t>to</a:t>
            </a:r>
            <a:r>
              <a:rPr lang="sv-SE" baseline="0" dirty="0" smtClean="0"/>
              <a:t> the CAA and NAZCA – </a:t>
            </a:r>
            <a:r>
              <a:rPr lang="sv-SE" baseline="0" dirty="0" err="1" smtClean="0"/>
              <a:t>formalities</a:t>
            </a:r>
            <a:r>
              <a:rPr lang="sv-SE" baseline="0" dirty="0" smtClean="0"/>
              <a:t> </a:t>
            </a:r>
            <a:r>
              <a:rPr lang="sv-SE" baseline="0" dirty="0" err="1" smtClean="0"/>
              <a:t>are</a:t>
            </a:r>
            <a:r>
              <a:rPr lang="sv-SE" baseline="0" dirty="0" smtClean="0"/>
              <a:t> a </a:t>
            </a:r>
            <a:r>
              <a:rPr lang="sv-SE" baseline="0" dirty="0" err="1" smtClean="0"/>
              <a:t>lot</a:t>
            </a:r>
            <a:r>
              <a:rPr lang="sv-SE" baseline="0" dirty="0" smtClean="0"/>
              <a:t> less </a:t>
            </a:r>
            <a:r>
              <a:rPr lang="sv-SE" baseline="0" dirty="0" err="1" smtClean="0"/>
              <a:t>strict</a:t>
            </a:r>
            <a:r>
              <a:rPr lang="sv-SE" baseline="0" dirty="0" smtClean="0"/>
              <a:t>. No </a:t>
            </a:r>
            <a:r>
              <a:rPr lang="sv-SE" baseline="0" dirty="0" err="1" smtClean="0"/>
              <a:t>need</a:t>
            </a:r>
            <a:r>
              <a:rPr lang="sv-SE" baseline="0" dirty="0" smtClean="0"/>
              <a:t> for </a:t>
            </a:r>
            <a:r>
              <a:rPr lang="sv-SE" baseline="0" dirty="0" err="1" smtClean="0"/>
              <a:t>targets</a:t>
            </a:r>
            <a:r>
              <a:rPr lang="sv-SE" baseline="0" dirty="0" smtClean="0"/>
              <a:t>, just </a:t>
            </a:r>
            <a:r>
              <a:rPr lang="sv-SE" baseline="0" dirty="0" err="1" smtClean="0"/>
              <a:t>signing</a:t>
            </a:r>
            <a:r>
              <a:rPr lang="sv-SE" baseline="0" dirty="0" smtClean="0"/>
              <a:t> </a:t>
            </a:r>
            <a:r>
              <a:rPr lang="sv-SE" baseline="0" dirty="0" err="1" smtClean="0"/>
              <a:t>up</a:t>
            </a:r>
            <a:r>
              <a:rPr lang="sv-SE" baseline="0" dirty="0" smtClean="0"/>
              <a:t> </a:t>
            </a:r>
            <a:r>
              <a:rPr lang="sv-SE" baseline="0" dirty="0" err="1" smtClean="0"/>
              <a:t>to</a:t>
            </a:r>
            <a:r>
              <a:rPr lang="sv-SE" baseline="0" dirty="0" smtClean="0"/>
              <a:t> a </a:t>
            </a:r>
            <a:r>
              <a:rPr lang="sv-SE" baseline="0" dirty="0" err="1" smtClean="0"/>
              <a:t>declaration</a:t>
            </a:r>
            <a:r>
              <a:rPr lang="sv-SE" baseline="0" dirty="0" smtClean="0"/>
              <a:t>. </a:t>
            </a:r>
          </a:p>
          <a:p>
            <a:pPr marL="171450" indent="-171450">
              <a:buFontTx/>
              <a:buChar char="-"/>
            </a:pPr>
            <a:r>
              <a:rPr lang="sv-SE" baseline="0" dirty="0" smtClean="0"/>
              <a:t>The Swedish </a:t>
            </a:r>
            <a:r>
              <a:rPr lang="sv-SE" baseline="0" dirty="0" err="1" smtClean="0"/>
              <a:t>government</a:t>
            </a:r>
            <a:r>
              <a:rPr lang="sv-SE" baseline="0" dirty="0" smtClean="0"/>
              <a:t> has a </a:t>
            </a:r>
            <a:r>
              <a:rPr lang="sv-SE" baseline="0" dirty="0" err="1" smtClean="0"/>
              <a:t>target</a:t>
            </a:r>
            <a:r>
              <a:rPr lang="sv-SE" baseline="0" dirty="0" smtClean="0"/>
              <a:t> </a:t>
            </a:r>
            <a:r>
              <a:rPr lang="sv-SE" baseline="0" dirty="0" err="1" smtClean="0"/>
              <a:t>of</a:t>
            </a:r>
            <a:r>
              <a:rPr lang="sv-SE" baseline="0" dirty="0" smtClean="0"/>
              <a:t> </a:t>
            </a:r>
            <a:r>
              <a:rPr lang="sv-SE" baseline="0" dirty="0" err="1" smtClean="0"/>
              <a:t>becoming</a:t>
            </a:r>
            <a:r>
              <a:rPr lang="sv-SE" baseline="0" dirty="0" smtClean="0"/>
              <a:t> on </a:t>
            </a:r>
            <a:r>
              <a:rPr lang="sv-SE" baseline="0" dirty="0" err="1" smtClean="0"/>
              <a:t>of</a:t>
            </a:r>
            <a:r>
              <a:rPr lang="sv-SE" baseline="0" dirty="0" smtClean="0"/>
              <a:t> the </a:t>
            </a:r>
            <a:r>
              <a:rPr lang="sv-SE" baseline="0" dirty="0" err="1" smtClean="0"/>
              <a:t>world’s</a:t>
            </a:r>
            <a:r>
              <a:rPr lang="sv-SE" baseline="0" dirty="0" smtClean="0"/>
              <a:t>  </a:t>
            </a:r>
            <a:r>
              <a:rPr lang="sv-SE" baseline="0" dirty="0" err="1" smtClean="0"/>
              <a:t>first</a:t>
            </a:r>
            <a:r>
              <a:rPr lang="sv-SE" baseline="0" dirty="0" smtClean="0"/>
              <a:t> fossil </a:t>
            </a:r>
            <a:r>
              <a:rPr lang="sv-SE" baseline="0" dirty="0" err="1" smtClean="0"/>
              <a:t>free</a:t>
            </a:r>
            <a:r>
              <a:rPr lang="sv-SE" baseline="0" dirty="0" smtClean="0"/>
              <a:t> nations. </a:t>
            </a:r>
            <a:r>
              <a:rPr lang="sv-SE" baseline="0" dirty="0" err="1" smtClean="0"/>
              <a:t>Excactly</a:t>
            </a:r>
            <a:r>
              <a:rPr lang="sv-SE" baseline="0" dirty="0" smtClean="0"/>
              <a:t> </a:t>
            </a:r>
            <a:r>
              <a:rPr lang="sv-SE" baseline="0" dirty="0" err="1" smtClean="0"/>
              <a:t>what</a:t>
            </a:r>
            <a:r>
              <a:rPr lang="sv-SE" baseline="0" dirty="0" smtClean="0"/>
              <a:t> </a:t>
            </a:r>
            <a:r>
              <a:rPr lang="sv-SE" baseline="0" dirty="0" err="1" smtClean="0"/>
              <a:t>this</a:t>
            </a:r>
            <a:r>
              <a:rPr lang="sv-SE" baseline="0" dirty="0" smtClean="0"/>
              <a:t> </a:t>
            </a:r>
            <a:r>
              <a:rPr lang="sv-SE" baseline="0" dirty="0" err="1" smtClean="0"/>
              <a:t>means</a:t>
            </a:r>
            <a:r>
              <a:rPr lang="sv-SE" baseline="0" dirty="0" smtClean="0"/>
              <a:t>, and </a:t>
            </a:r>
            <a:r>
              <a:rPr lang="sv-SE" baseline="0" dirty="0" err="1" smtClean="0"/>
              <a:t>when</a:t>
            </a:r>
            <a:r>
              <a:rPr lang="sv-SE" baseline="0" dirty="0" smtClean="0"/>
              <a:t> </a:t>
            </a:r>
            <a:r>
              <a:rPr lang="sv-SE" baseline="0" dirty="0" err="1" smtClean="0"/>
              <a:t>this</a:t>
            </a:r>
            <a:r>
              <a:rPr lang="sv-SE" baseline="0" dirty="0" smtClean="0"/>
              <a:t> </a:t>
            </a:r>
            <a:r>
              <a:rPr lang="sv-SE" baseline="0" dirty="0" err="1" smtClean="0"/>
              <a:t>will</a:t>
            </a:r>
            <a:r>
              <a:rPr lang="sv-SE" baseline="0" dirty="0" smtClean="0"/>
              <a:t> </a:t>
            </a:r>
            <a:r>
              <a:rPr lang="sv-SE" baseline="0" dirty="0" err="1" smtClean="0"/>
              <a:t>happen</a:t>
            </a:r>
            <a:r>
              <a:rPr lang="sv-SE" baseline="0" dirty="0" smtClean="0"/>
              <a:t> is not </a:t>
            </a:r>
            <a:r>
              <a:rPr lang="sv-SE" baseline="0" dirty="0" err="1" smtClean="0"/>
              <a:t>yet</a:t>
            </a:r>
            <a:r>
              <a:rPr lang="sv-SE" baseline="0" dirty="0" smtClean="0"/>
              <a:t> </a:t>
            </a:r>
            <a:r>
              <a:rPr lang="sv-SE" baseline="0" dirty="0" err="1" smtClean="0"/>
              <a:t>decided</a:t>
            </a:r>
            <a:r>
              <a:rPr lang="sv-SE" baseline="0" dirty="0" smtClean="0"/>
              <a:t> </a:t>
            </a:r>
            <a:r>
              <a:rPr lang="sv-SE" baseline="0" dirty="0" err="1" smtClean="0"/>
              <a:t>upon</a:t>
            </a:r>
            <a:r>
              <a:rPr lang="sv-SE" baseline="0" dirty="0" smtClean="0"/>
              <a:t>, </a:t>
            </a:r>
            <a:r>
              <a:rPr lang="sv-SE" baseline="0" dirty="0" err="1" smtClean="0"/>
              <a:t>but</a:t>
            </a:r>
            <a:r>
              <a:rPr lang="sv-SE" baseline="0" dirty="0" smtClean="0"/>
              <a:t> a cross-</a:t>
            </a:r>
            <a:r>
              <a:rPr lang="sv-SE" baseline="0" dirty="0" err="1" smtClean="0"/>
              <a:t>parliamentary</a:t>
            </a:r>
            <a:r>
              <a:rPr lang="sv-SE" baseline="0" dirty="0" smtClean="0"/>
              <a:t> utredning has </a:t>
            </a:r>
            <a:r>
              <a:rPr lang="sv-SE" baseline="0" dirty="0" err="1" smtClean="0"/>
              <a:t>said</a:t>
            </a:r>
            <a:r>
              <a:rPr lang="sv-SE" baseline="0" dirty="0" smtClean="0"/>
              <a:t> it </a:t>
            </a:r>
            <a:r>
              <a:rPr lang="sv-SE" baseline="0" dirty="0" err="1" smtClean="0"/>
              <a:t>means</a:t>
            </a:r>
            <a:r>
              <a:rPr lang="sv-SE" baseline="0" dirty="0" smtClean="0"/>
              <a:t> XX 2045.</a:t>
            </a:r>
          </a:p>
          <a:p>
            <a:pPr marL="171450" indent="-171450">
              <a:buFontTx/>
              <a:buChar char="-"/>
            </a:pPr>
            <a:r>
              <a:rPr lang="sv-SE" baseline="0" dirty="0" smtClean="0"/>
              <a:t>So, the FFS, </a:t>
            </a:r>
            <a:r>
              <a:rPr lang="sv-SE" baseline="0" dirty="0" err="1" smtClean="0"/>
              <a:t>according</a:t>
            </a:r>
            <a:r>
              <a:rPr lang="sv-SE" baseline="0" dirty="0" smtClean="0"/>
              <a:t> </a:t>
            </a:r>
            <a:r>
              <a:rPr lang="sv-SE" baseline="0" dirty="0" err="1" smtClean="0"/>
              <a:t>to</a:t>
            </a:r>
            <a:r>
              <a:rPr lang="sv-SE" baseline="0" dirty="0" smtClean="0"/>
              <a:t> </a:t>
            </a:r>
            <a:r>
              <a:rPr lang="sv-SE" baseline="0" dirty="0" err="1" smtClean="0"/>
              <a:t>interviews</a:t>
            </a:r>
            <a:r>
              <a:rPr lang="sv-SE" baseline="0" dirty="0" smtClean="0"/>
              <a:t> </a:t>
            </a:r>
            <a:r>
              <a:rPr lang="sv-SE" baseline="0" dirty="0" err="1" smtClean="0"/>
              <a:t>we</a:t>
            </a:r>
            <a:r>
              <a:rPr lang="sv-SE" baseline="0" dirty="0" smtClean="0"/>
              <a:t> </a:t>
            </a:r>
            <a:r>
              <a:rPr lang="sv-SE" baseline="0" dirty="0" err="1" smtClean="0"/>
              <a:t>have</a:t>
            </a:r>
            <a:r>
              <a:rPr lang="sv-SE" baseline="0" dirty="0" smtClean="0"/>
              <a:t> </a:t>
            </a:r>
            <a:r>
              <a:rPr lang="sv-SE" baseline="0" dirty="0" err="1" smtClean="0"/>
              <a:t>done</a:t>
            </a:r>
            <a:r>
              <a:rPr lang="sv-SE" baseline="0" dirty="0" smtClean="0"/>
              <a:t>, has a </a:t>
            </a:r>
            <a:r>
              <a:rPr lang="sv-SE" baseline="0" dirty="0" err="1" smtClean="0"/>
              <a:t>twofold</a:t>
            </a:r>
            <a:r>
              <a:rPr lang="sv-SE" baseline="0" dirty="0" smtClean="0"/>
              <a:t> </a:t>
            </a:r>
            <a:r>
              <a:rPr lang="sv-SE" baseline="0" dirty="0" err="1" smtClean="0"/>
              <a:t>target</a:t>
            </a:r>
            <a:r>
              <a:rPr lang="sv-SE" baseline="0" dirty="0" smtClean="0"/>
              <a:t>. For </a:t>
            </a:r>
            <a:r>
              <a:rPr lang="sv-SE" baseline="0" dirty="0" err="1" smtClean="0"/>
              <a:t>one</a:t>
            </a:r>
            <a:r>
              <a:rPr lang="sv-SE" baseline="0" dirty="0" smtClean="0"/>
              <a:t>, it </a:t>
            </a:r>
            <a:r>
              <a:rPr lang="sv-SE" baseline="0" dirty="0" err="1" smtClean="0"/>
              <a:t>hopes</a:t>
            </a:r>
            <a:r>
              <a:rPr lang="sv-SE" baseline="0" dirty="0" smtClean="0"/>
              <a:t> </a:t>
            </a:r>
            <a:r>
              <a:rPr lang="sv-SE" baseline="0" dirty="0" err="1" smtClean="0"/>
              <a:t>that</a:t>
            </a:r>
            <a:r>
              <a:rPr lang="sv-SE" baseline="0" dirty="0" smtClean="0"/>
              <a:t> </a:t>
            </a:r>
            <a:r>
              <a:rPr lang="sv-SE" baseline="0" dirty="0" err="1" smtClean="0"/>
              <a:t>actors</a:t>
            </a:r>
            <a:r>
              <a:rPr lang="sv-SE" baseline="0" dirty="0" smtClean="0"/>
              <a:t> </a:t>
            </a:r>
            <a:r>
              <a:rPr lang="sv-SE" baseline="0" dirty="0" err="1" smtClean="0"/>
              <a:t>joining</a:t>
            </a:r>
            <a:r>
              <a:rPr lang="sv-SE" baseline="0" dirty="0" smtClean="0"/>
              <a:t> </a:t>
            </a:r>
            <a:r>
              <a:rPr lang="sv-SE" baseline="0" dirty="0" err="1" smtClean="0"/>
              <a:t>will</a:t>
            </a:r>
            <a:r>
              <a:rPr lang="sv-SE" baseline="0" dirty="0" smtClean="0"/>
              <a:t> </a:t>
            </a:r>
            <a:r>
              <a:rPr lang="sv-SE" baseline="0" dirty="0" err="1" smtClean="0"/>
              <a:t>contribute</a:t>
            </a:r>
            <a:r>
              <a:rPr lang="sv-SE" baseline="0" dirty="0" smtClean="0"/>
              <a:t> </a:t>
            </a:r>
            <a:r>
              <a:rPr lang="sv-SE" baseline="0" dirty="0" err="1" smtClean="0"/>
              <a:t>with</a:t>
            </a:r>
            <a:r>
              <a:rPr lang="sv-SE" baseline="0" dirty="0" smtClean="0"/>
              <a:t> </a:t>
            </a:r>
            <a:r>
              <a:rPr lang="sv-SE" baseline="0" dirty="0" err="1" smtClean="0"/>
              <a:t>direct</a:t>
            </a:r>
            <a:r>
              <a:rPr lang="sv-SE" baseline="0" dirty="0" smtClean="0"/>
              <a:t> emission </a:t>
            </a:r>
            <a:r>
              <a:rPr lang="sv-SE" baseline="0" dirty="0" err="1" smtClean="0"/>
              <a:t>reductions</a:t>
            </a:r>
            <a:r>
              <a:rPr lang="sv-SE" baseline="0" dirty="0" smtClean="0"/>
              <a:t>, </a:t>
            </a:r>
            <a:r>
              <a:rPr lang="sv-SE" baseline="0" dirty="0" err="1" smtClean="0"/>
              <a:t>making</a:t>
            </a:r>
            <a:r>
              <a:rPr lang="sv-SE" baseline="0" dirty="0" smtClean="0"/>
              <a:t> the </a:t>
            </a:r>
            <a:r>
              <a:rPr lang="sv-SE" baseline="0" dirty="0" err="1" smtClean="0"/>
              <a:t>target</a:t>
            </a:r>
            <a:r>
              <a:rPr lang="sv-SE" baseline="0" dirty="0" smtClean="0"/>
              <a:t> </a:t>
            </a:r>
            <a:r>
              <a:rPr lang="sv-SE" baseline="0" dirty="0" err="1" smtClean="0"/>
              <a:t>easier</a:t>
            </a:r>
            <a:r>
              <a:rPr lang="sv-SE" baseline="0" dirty="0" smtClean="0"/>
              <a:t> </a:t>
            </a:r>
            <a:r>
              <a:rPr lang="sv-SE" baseline="0" dirty="0" err="1" smtClean="0"/>
              <a:t>to</a:t>
            </a:r>
            <a:r>
              <a:rPr lang="sv-SE" baseline="0" dirty="0" smtClean="0"/>
              <a:t> </a:t>
            </a:r>
            <a:r>
              <a:rPr lang="sv-SE" baseline="0" dirty="0" err="1" smtClean="0"/>
              <a:t>reach</a:t>
            </a:r>
            <a:r>
              <a:rPr lang="sv-SE" baseline="0" dirty="0" smtClean="0"/>
              <a:t>, </a:t>
            </a:r>
            <a:r>
              <a:rPr lang="sv-SE" baseline="0" dirty="0" err="1" smtClean="0"/>
              <a:t>but</a:t>
            </a:r>
            <a:r>
              <a:rPr lang="sv-SE" baseline="0" dirty="0" smtClean="0"/>
              <a:t> </a:t>
            </a:r>
            <a:r>
              <a:rPr lang="sv-SE" baseline="0" dirty="0" err="1" smtClean="0"/>
              <a:t>perhaps</a:t>
            </a:r>
            <a:r>
              <a:rPr lang="sv-SE" baseline="0" dirty="0" smtClean="0"/>
              <a:t> </a:t>
            </a:r>
            <a:r>
              <a:rPr lang="sv-SE" baseline="0" dirty="0" err="1" smtClean="0"/>
              <a:t>even</a:t>
            </a:r>
            <a:r>
              <a:rPr lang="sv-SE" baseline="0" dirty="0" smtClean="0"/>
              <a:t> </a:t>
            </a:r>
            <a:r>
              <a:rPr lang="sv-SE" baseline="0" dirty="0" err="1" smtClean="0"/>
              <a:t>more</a:t>
            </a:r>
            <a:r>
              <a:rPr lang="sv-SE" baseline="0" dirty="0" smtClean="0"/>
              <a:t> </a:t>
            </a:r>
            <a:r>
              <a:rPr lang="sv-SE" baseline="0" dirty="0" err="1" smtClean="0"/>
              <a:t>important</a:t>
            </a:r>
            <a:r>
              <a:rPr lang="sv-SE" baseline="0" dirty="0" smtClean="0"/>
              <a:t>, it is </a:t>
            </a:r>
            <a:r>
              <a:rPr lang="sv-SE" baseline="0" dirty="0" err="1" smtClean="0"/>
              <a:t>believed</a:t>
            </a:r>
            <a:r>
              <a:rPr lang="sv-SE" baseline="0" dirty="0" smtClean="0"/>
              <a:t> </a:t>
            </a:r>
            <a:r>
              <a:rPr lang="sv-SE" baseline="0" dirty="0" err="1" smtClean="0"/>
              <a:t>to</a:t>
            </a:r>
            <a:r>
              <a:rPr lang="sv-SE" baseline="0" dirty="0" smtClean="0"/>
              <a:t> </a:t>
            </a:r>
            <a:r>
              <a:rPr lang="sv-SE" baseline="0" dirty="0" err="1" smtClean="0"/>
              <a:t>help</a:t>
            </a:r>
            <a:r>
              <a:rPr lang="sv-SE" baseline="0" dirty="0" smtClean="0"/>
              <a:t> </a:t>
            </a:r>
            <a:r>
              <a:rPr lang="sv-SE" baseline="0" dirty="0" err="1" smtClean="0"/>
              <a:t>create</a:t>
            </a:r>
            <a:r>
              <a:rPr lang="sv-SE" baseline="0" dirty="0" smtClean="0"/>
              <a:t> a narrative, </a:t>
            </a:r>
            <a:r>
              <a:rPr lang="sv-SE" baseline="0" dirty="0" err="1" smtClean="0"/>
              <a:t>to</a:t>
            </a:r>
            <a:r>
              <a:rPr lang="sv-SE" baseline="0" dirty="0" smtClean="0"/>
              <a:t> </a:t>
            </a:r>
            <a:r>
              <a:rPr lang="sv-SE" baseline="0" dirty="0" err="1" smtClean="0"/>
              <a:t>cite</a:t>
            </a:r>
            <a:r>
              <a:rPr lang="sv-SE" baseline="0" dirty="0" smtClean="0"/>
              <a:t> Ban </a:t>
            </a:r>
            <a:r>
              <a:rPr lang="sv-SE" baseline="0" dirty="0" err="1" smtClean="0"/>
              <a:t>ki</a:t>
            </a:r>
            <a:r>
              <a:rPr lang="sv-SE" baseline="0" dirty="0" smtClean="0"/>
              <a:t> Moon – </a:t>
            </a:r>
            <a:r>
              <a:rPr lang="sv-SE" baseline="0" dirty="0" err="1" smtClean="0"/>
              <a:t>to</a:t>
            </a:r>
            <a:r>
              <a:rPr lang="sv-SE" baseline="0" dirty="0" smtClean="0"/>
              <a:t> make the </a:t>
            </a:r>
            <a:r>
              <a:rPr lang="sv-SE" baseline="0" dirty="0" err="1" smtClean="0"/>
              <a:t>impossible</a:t>
            </a:r>
            <a:r>
              <a:rPr lang="sv-SE" baseline="0" dirty="0" smtClean="0"/>
              <a:t> </a:t>
            </a:r>
            <a:r>
              <a:rPr lang="sv-SE" baseline="0" dirty="0" err="1" smtClean="0"/>
              <a:t>inevitable</a:t>
            </a:r>
            <a:r>
              <a:rPr lang="sv-SE" baseline="0" dirty="0" smtClean="0"/>
              <a:t>. Creating a narrative </a:t>
            </a:r>
            <a:r>
              <a:rPr lang="sv-SE" baseline="0" dirty="0" err="1" smtClean="0"/>
              <a:t>that</a:t>
            </a:r>
            <a:r>
              <a:rPr lang="sv-SE" baseline="0" dirty="0" smtClean="0"/>
              <a:t> </a:t>
            </a:r>
            <a:r>
              <a:rPr lang="sv-SE" baseline="0" dirty="0" err="1" smtClean="0"/>
              <a:t>many</a:t>
            </a:r>
            <a:r>
              <a:rPr lang="sv-SE" baseline="0" dirty="0" smtClean="0"/>
              <a:t> </a:t>
            </a:r>
            <a:r>
              <a:rPr lang="sv-SE" baseline="0" dirty="0" err="1" smtClean="0"/>
              <a:t>are</a:t>
            </a:r>
            <a:r>
              <a:rPr lang="sv-SE" baseline="0" dirty="0" smtClean="0"/>
              <a:t> on board, </a:t>
            </a:r>
            <a:r>
              <a:rPr lang="sv-SE" baseline="0" dirty="0" err="1" smtClean="0"/>
              <a:t>helps</a:t>
            </a:r>
            <a:r>
              <a:rPr lang="sv-SE" baseline="0" dirty="0" smtClean="0"/>
              <a:t> </a:t>
            </a:r>
            <a:r>
              <a:rPr lang="sv-SE" baseline="0" dirty="0" err="1" smtClean="0"/>
              <a:t>politicians</a:t>
            </a:r>
            <a:r>
              <a:rPr lang="sv-SE" baseline="0" dirty="0" smtClean="0"/>
              <a:t> </a:t>
            </a:r>
            <a:r>
              <a:rPr lang="sv-SE" baseline="0" dirty="0" err="1" smtClean="0"/>
              <a:t>to</a:t>
            </a:r>
            <a:r>
              <a:rPr lang="sv-SE" baseline="0" dirty="0" smtClean="0"/>
              <a:t> make </a:t>
            </a:r>
            <a:r>
              <a:rPr lang="sv-SE" baseline="0" dirty="0" err="1" smtClean="0"/>
              <a:t>bold</a:t>
            </a:r>
            <a:r>
              <a:rPr lang="sv-SE" baseline="0" dirty="0" smtClean="0"/>
              <a:t> </a:t>
            </a:r>
            <a:r>
              <a:rPr lang="sv-SE" baseline="0" dirty="0" err="1" smtClean="0"/>
              <a:t>decisions</a:t>
            </a:r>
            <a:r>
              <a:rPr lang="sv-SE" baseline="0" dirty="0" smtClean="0"/>
              <a:t>. </a:t>
            </a:r>
            <a:r>
              <a:rPr lang="sv-SE" baseline="0" dirty="0" err="1" smtClean="0"/>
              <a:t>This</a:t>
            </a:r>
            <a:r>
              <a:rPr lang="sv-SE" baseline="0" dirty="0" smtClean="0"/>
              <a:t> is </a:t>
            </a:r>
            <a:r>
              <a:rPr lang="sv-SE" baseline="0" dirty="0" err="1" smtClean="0"/>
              <a:t>also</a:t>
            </a:r>
            <a:r>
              <a:rPr lang="sv-SE" baseline="0" dirty="0" smtClean="0"/>
              <a:t> </a:t>
            </a:r>
            <a:r>
              <a:rPr lang="sv-SE" baseline="0" dirty="0" err="1" smtClean="0"/>
              <a:t>seen</a:t>
            </a:r>
            <a:r>
              <a:rPr lang="sv-SE" baseline="0" dirty="0" smtClean="0"/>
              <a:t> </a:t>
            </a:r>
            <a:r>
              <a:rPr lang="sv-SE" baseline="0" dirty="0" err="1" smtClean="0"/>
              <a:t>to</a:t>
            </a:r>
            <a:r>
              <a:rPr lang="sv-SE" baseline="0" dirty="0" smtClean="0"/>
              <a:t> </a:t>
            </a:r>
            <a:r>
              <a:rPr lang="sv-SE" baseline="0" dirty="0" err="1" smtClean="0"/>
              <a:t>have</a:t>
            </a:r>
            <a:r>
              <a:rPr lang="sv-SE" baseline="0" dirty="0" smtClean="0"/>
              <a:t> </a:t>
            </a:r>
            <a:r>
              <a:rPr lang="sv-SE" baseline="0" dirty="0" err="1" smtClean="0"/>
              <a:t>been</a:t>
            </a:r>
            <a:r>
              <a:rPr lang="sv-SE" baseline="0" dirty="0" smtClean="0"/>
              <a:t> </a:t>
            </a:r>
            <a:r>
              <a:rPr lang="sv-SE" baseline="0" dirty="0" err="1" smtClean="0"/>
              <a:t>one</a:t>
            </a:r>
            <a:r>
              <a:rPr lang="sv-SE" baseline="0" dirty="0" smtClean="0"/>
              <a:t> </a:t>
            </a:r>
            <a:r>
              <a:rPr lang="sv-SE" baseline="0" dirty="0" err="1" smtClean="0"/>
              <a:t>issue</a:t>
            </a:r>
            <a:r>
              <a:rPr lang="sv-SE" baseline="0" dirty="0" smtClean="0"/>
              <a:t> </a:t>
            </a:r>
            <a:r>
              <a:rPr lang="sv-SE" baseline="0" dirty="0" err="1" smtClean="0"/>
              <a:t>before</a:t>
            </a:r>
            <a:r>
              <a:rPr lang="sv-SE" baseline="0" dirty="0" smtClean="0"/>
              <a:t> Paris.</a:t>
            </a:r>
          </a:p>
          <a:p>
            <a:pPr marL="171450" indent="-171450">
              <a:buFontTx/>
              <a:buChar char="-"/>
            </a:pPr>
            <a:endParaRPr lang="sv-SE" baseline="0" dirty="0" smtClean="0"/>
          </a:p>
          <a:p>
            <a:pPr marL="171450" indent="-171450">
              <a:buFontTx/>
              <a:buChar char="-"/>
            </a:pPr>
            <a:r>
              <a:rPr lang="sv-SE" baseline="0" dirty="0" smtClean="0"/>
              <a:t>The ambition </a:t>
            </a:r>
            <a:r>
              <a:rPr lang="sv-SE" baseline="0" dirty="0" err="1" smtClean="0"/>
              <a:t>to</a:t>
            </a:r>
            <a:r>
              <a:rPr lang="sv-SE" baseline="0" dirty="0" smtClean="0"/>
              <a:t> </a:t>
            </a:r>
            <a:r>
              <a:rPr lang="sv-SE" baseline="0" dirty="0" err="1" smtClean="0"/>
              <a:t>create</a:t>
            </a:r>
            <a:r>
              <a:rPr lang="sv-SE" baseline="0" dirty="0" smtClean="0"/>
              <a:t> an </a:t>
            </a:r>
            <a:r>
              <a:rPr lang="sv-SE" baseline="0" dirty="0" err="1" smtClean="0"/>
              <a:t>atmosphere</a:t>
            </a:r>
            <a:r>
              <a:rPr lang="sv-SE" baseline="0" dirty="0" smtClean="0"/>
              <a:t> </a:t>
            </a:r>
            <a:r>
              <a:rPr lang="sv-SE" baseline="0" dirty="0" err="1" smtClean="0"/>
              <a:t>of</a:t>
            </a:r>
            <a:r>
              <a:rPr lang="sv-SE" baseline="0" dirty="0" smtClean="0"/>
              <a:t> </a:t>
            </a:r>
            <a:r>
              <a:rPr lang="sv-SE" baseline="0" dirty="0" err="1" smtClean="0"/>
              <a:t>everyone</a:t>
            </a:r>
            <a:r>
              <a:rPr lang="sv-SE" baseline="0" dirty="0" smtClean="0"/>
              <a:t> </a:t>
            </a:r>
            <a:r>
              <a:rPr lang="sv-SE" baseline="0" dirty="0" err="1" smtClean="0"/>
              <a:t>being</a:t>
            </a:r>
            <a:r>
              <a:rPr lang="sv-SE" baseline="0" dirty="0" smtClean="0"/>
              <a:t> on board, is </a:t>
            </a:r>
            <a:r>
              <a:rPr lang="sv-SE" baseline="0" dirty="0" err="1" smtClean="0"/>
              <a:t>also</a:t>
            </a:r>
            <a:r>
              <a:rPr lang="sv-SE" baseline="0" dirty="0" smtClean="0"/>
              <a:t> </a:t>
            </a:r>
            <a:r>
              <a:rPr lang="sv-SE" baseline="0" dirty="0" err="1" smtClean="0"/>
              <a:t>one</a:t>
            </a:r>
            <a:r>
              <a:rPr lang="sv-SE" baseline="0" dirty="0" smtClean="0"/>
              <a:t> </a:t>
            </a:r>
            <a:r>
              <a:rPr lang="sv-SE" baseline="0" dirty="0" err="1" smtClean="0"/>
              <a:t>of</a:t>
            </a:r>
            <a:r>
              <a:rPr lang="sv-SE" baseline="0" dirty="0" smtClean="0"/>
              <a:t> the </a:t>
            </a:r>
            <a:r>
              <a:rPr lang="sv-SE" baseline="0" dirty="0" err="1" smtClean="0"/>
              <a:t>reason</a:t>
            </a:r>
            <a:r>
              <a:rPr lang="sv-SE" baseline="0" dirty="0" smtClean="0"/>
              <a:t> </a:t>
            </a:r>
            <a:r>
              <a:rPr lang="sv-SE" baseline="0" dirty="0" err="1" smtClean="0"/>
              <a:t>fr</a:t>
            </a:r>
            <a:r>
              <a:rPr lang="sv-SE" baseline="0" dirty="0" smtClean="0"/>
              <a:t> </a:t>
            </a:r>
            <a:r>
              <a:rPr lang="sv-SE" baseline="0" dirty="0" err="1" smtClean="0"/>
              <a:t>having</a:t>
            </a:r>
            <a:r>
              <a:rPr lang="sv-SE" baseline="0" dirty="0" smtClean="0"/>
              <a:t> </a:t>
            </a:r>
            <a:r>
              <a:rPr lang="sv-SE" baseline="0" dirty="0" err="1" smtClean="0"/>
              <a:t>relatively</a:t>
            </a:r>
            <a:r>
              <a:rPr lang="sv-SE" baseline="0" dirty="0" smtClean="0"/>
              <a:t> lax </a:t>
            </a:r>
            <a:r>
              <a:rPr lang="sv-SE" baseline="0" dirty="0" err="1" smtClean="0"/>
              <a:t>requirements</a:t>
            </a:r>
            <a:r>
              <a:rPr lang="sv-SE" baseline="0" dirty="0" smtClean="0"/>
              <a:t> for </a:t>
            </a:r>
            <a:r>
              <a:rPr lang="sv-SE" baseline="0" dirty="0" err="1" smtClean="0"/>
              <a:t>comitments</a:t>
            </a:r>
            <a:r>
              <a:rPr lang="sv-SE" baseline="0" dirty="0" smtClean="0"/>
              <a:t>. </a:t>
            </a:r>
            <a:r>
              <a:rPr lang="sv-SE" baseline="0" dirty="0" err="1" smtClean="0"/>
              <a:t>Better</a:t>
            </a:r>
            <a:r>
              <a:rPr lang="sv-SE" baseline="0" dirty="0" smtClean="0"/>
              <a:t> </a:t>
            </a:r>
            <a:r>
              <a:rPr lang="sv-SE" baseline="0" dirty="0" err="1" smtClean="0"/>
              <a:t>having</a:t>
            </a:r>
            <a:r>
              <a:rPr lang="sv-SE" baseline="0" dirty="0" smtClean="0"/>
              <a:t> the </a:t>
            </a:r>
            <a:r>
              <a:rPr lang="sv-SE" baseline="0" dirty="0" err="1" smtClean="0"/>
              <a:t>steel</a:t>
            </a:r>
            <a:r>
              <a:rPr lang="sv-SE" baseline="0" dirty="0" smtClean="0"/>
              <a:t> </a:t>
            </a:r>
            <a:r>
              <a:rPr lang="sv-SE" baseline="0" dirty="0" err="1" smtClean="0"/>
              <a:t>industry</a:t>
            </a:r>
            <a:r>
              <a:rPr lang="sv-SE" baseline="0" dirty="0" smtClean="0"/>
              <a:t> on board </a:t>
            </a:r>
            <a:r>
              <a:rPr lang="sv-SE" baseline="0" dirty="0" err="1" smtClean="0"/>
              <a:t>with</a:t>
            </a:r>
            <a:r>
              <a:rPr lang="sv-SE" baseline="0" dirty="0" smtClean="0"/>
              <a:t> </a:t>
            </a:r>
            <a:r>
              <a:rPr lang="sv-SE" baseline="0" dirty="0" err="1" smtClean="0"/>
              <a:t>vague</a:t>
            </a:r>
            <a:r>
              <a:rPr lang="sv-SE" baseline="0" dirty="0" smtClean="0"/>
              <a:t> ambitions.</a:t>
            </a:r>
          </a:p>
          <a:p>
            <a:pPr marL="171450" indent="-171450">
              <a:buFontTx/>
              <a:buChar char="-"/>
            </a:pPr>
            <a:endParaRPr lang="sv-SE" baseline="0" dirty="0" smtClean="0"/>
          </a:p>
          <a:p>
            <a:pPr marL="171450" indent="-171450">
              <a:buFontTx/>
              <a:buChar char="-"/>
            </a:pPr>
            <a:r>
              <a:rPr lang="sv-SE" baseline="0" dirty="0" err="1" smtClean="0"/>
              <a:t>Explicitly</a:t>
            </a:r>
            <a:r>
              <a:rPr lang="sv-SE" baseline="0" dirty="0" smtClean="0"/>
              <a:t> </a:t>
            </a:r>
            <a:r>
              <a:rPr lang="sv-SE" baseline="0" dirty="0" err="1" smtClean="0"/>
              <a:t>encourage</a:t>
            </a:r>
            <a:r>
              <a:rPr lang="sv-SE" baseline="0" dirty="0" smtClean="0"/>
              <a:t> </a:t>
            </a:r>
            <a:r>
              <a:rPr lang="sv-SE" baseline="0" dirty="0" err="1" smtClean="0"/>
              <a:t>actors</a:t>
            </a:r>
            <a:r>
              <a:rPr lang="sv-SE" baseline="0" dirty="0" smtClean="0"/>
              <a:t> </a:t>
            </a:r>
            <a:r>
              <a:rPr lang="sv-SE" baseline="0" dirty="0" err="1" smtClean="0"/>
              <a:t>to</a:t>
            </a:r>
            <a:r>
              <a:rPr lang="sv-SE" baseline="0" dirty="0" smtClean="0"/>
              <a:t> </a:t>
            </a:r>
            <a:r>
              <a:rPr lang="sv-SE" baseline="0" dirty="0" err="1" smtClean="0"/>
              <a:t>join</a:t>
            </a:r>
            <a:r>
              <a:rPr lang="sv-SE" baseline="0" dirty="0" smtClean="0"/>
              <a:t> NAZCA</a:t>
            </a:r>
          </a:p>
          <a:p>
            <a:pPr marL="171450" indent="-171450">
              <a:buFontTx/>
              <a:buChar char="-"/>
            </a:pPr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D86BE4-ADD4-AF4D-A76C-6EF16E4226BF}" type="slidenum">
              <a:rPr lang="sv-SE" smtClean="0"/>
              <a:pPr/>
              <a:t>4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3726107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Tx/>
              <a:buChar char="-"/>
            </a:pPr>
            <a:r>
              <a:rPr lang="sv-SE" dirty="0" smtClean="0"/>
              <a:t>If</a:t>
            </a:r>
            <a:r>
              <a:rPr lang="sv-SE" baseline="0" dirty="0" smtClean="0"/>
              <a:t> the ambition is </a:t>
            </a:r>
            <a:r>
              <a:rPr lang="sv-SE" baseline="0" dirty="0" err="1" smtClean="0"/>
              <a:t>to</a:t>
            </a:r>
            <a:r>
              <a:rPr lang="sv-SE" baseline="0" dirty="0" smtClean="0"/>
              <a:t> </a:t>
            </a:r>
            <a:r>
              <a:rPr lang="sv-SE" baseline="0" dirty="0" err="1" smtClean="0"/>
              <a:t>create</a:t>
            </a:r>
            <a:r>
              <a:rPr lang="sv-SE" baseline="0" dirty="0" smtClean="0"/>
              <a:t> a narrative, the </a:t>
            </a:r>
            <a:r>
              <a:rPr lang="sv-SE" baseline="0" dirty="0" err="1" smtClean="0"/>
              <a:t>need</a:t>
            </a:r>
            <a:r>
              <a:rPr lang="sv-SE" baseline="0" dirty="0" smtClean="0"/>
              <a:t> for formal </a:t>
            </a:r>
            <a:r>
              <a:rPr lang="sv-SE" baseline="0" dirty="0" err="1" smtClean="0"/>
              <a:t>rules</a:t>
            </a:r>
            <a:r>
              <a:rPr lang="sv-SE" baseline="0" dirty="0" smtClean="0"/>
              <a:t> and </a:t>
            </a:r>
            <a:r>
              <a:rPr lang="sv-SE" baseline="0" dirty="0" err="1" smtClean="0"/>
              <a:t>commitments</a:t>
            </a:r>
            <a:r>
              <a:rPr lang="sv-SE" baseline="0" dirty="0" smtClean="0"/>
              <a:t> </a:t>
            </a:r>
            <a:r>
              <a:rPr lang="sv-SE" baseline="0" dirty="0" err="1" smtClean="0"/>
              <a:t>are</a:t>
            </a:r>
            <a:r>
              <a:rPr lang="sv-SE" baseline="0" dirty="0" smtClean="0"/>
              <a:t> </a:t>
            </a:r>
            <a:r>
              <a:rPr lang="sv-SE" baseline="0" dirty="0" err="1" smtClean="0"/>
              <a:t>probably</a:t>
            </a:r>
            <a:r>
              <a:rPr lang="sv-SE" baseline="0" dirty="0" smtClean="0"/>
              <a:t> less </a:t>
            </a:r>
            <a:r>
              <a:rPr lang="sv-SE" baseline="0" dirty="0" err="1" smtClean="0"/>
              <a:t>then</a:t>
            </a:r>
            <a:r>
              <a:rPr lang="sv-SE" baseline="0" dirty="0" smtClean="0"/>
              <a:t> </a:t>
            </a:r>
            <a:r>
              <a:rPr lang="sv-SE" baseline="0" dirty="0" err="1" smtClean="0"/>
              <a:t>if</a:t>
            </a:r>
            <a:r>
              <a:rPr lang="sv-SE" baseline="0" dirty="0" smtClean="0"/>
              <a:t> the ambition is </a:t>
            </a:r>
            <a:r>
              <a:rPr lang="sv-SE" baseline="0" dirty="0" err="1" smtClean="0"/>
              <a:t>to</a:t>
            </a:r>
            <a:r>
              <a:rPr lang="sv-SE" baseline="0" dirty="0" smtClean="0"/>
              <a:t> </a:t>
            </a:r>
            <a:r>
              <a:rPr lang="sv-SE" baseline="0" dirty="0" err="1" smtClean="0"/>
              <a:t>fill</a:t>
            </a:r>
            <a:r>
              <a:rPr lang="sv-SE" baseline="0" dirty="0" smtClean="0"/>
              <a:t> and emission gap</a:t>
            </a:r>
          </a:p>
          <a:p>
            <a:pPr marL="171450" indent="-171450">
              <a:buFontTx/>
              <a:buChar char="-"/>
            </a:pPr>
            <a:r>
              <a:rPr lang="sv-SE" baseline="0" dirty="0" err="1" smtClean="0"/>
              <a:t>After</a:t>
            </a:r>
            <a:r>
              <a:rPr lang="sv-SE" baseline="0" dirty="0" smtClean="0"/>
              <a:t> </a:t>
            </a:r>
            <a:r>
              <a:rPr lang="sv-SE" baseline="0" dirty="0" err="1" smtClean="0"/>
              <a:t>initiating</a:t>
            </a:r>
            <a:r>
              <a:rPr lang="sv-SE" baseline="0" dirty="0" smtClean="0"/>
              <a:t> the FFS – and </a:t>
            </a:r>
            <a:r>
              <a:rPr lang="sv-SE" baseline="0" dirty="0" err="1" smtClean="0"/>
              <a:t>many</a:t>
            </a:r>
            <a:r>
              <a:rPr lang="sv-SE" baseline="0" dirty="0" smtClean="0"/>
              <a:t> </a:t>
            </a:r>
            <a:r>
              <a:rPr lang="sv-SE" baseline="0" dirty="0" err="1" smtClean="0"/>
              <a:t>actors</a:t>
            </a:r>
            <a:r>
              <a:rPr lang="sv-SE" baseline="0" dirty="0" smtClean="0"/>
              <a:t> </a:t>
            </a:r>
            <a:r>
              <a:rPr lang="sv-SE" baseline="0" dirty="0" err="1" smtClean="0"/>
              <a:t>joining</a:t>
            </a:r>
            <a:r>
              <a:rPr lang="sv-SE" baseline="0" dirty="0" smtClean="0"/>
              <a:t>, </a:t>
            </a:r>
            <a:r>
              <a:rPr lang="sv-SE" baseline="0" dirty="0" err="1" smtClean="0"/>
              <a:t>they</a:t>
            </a:r>
            <a:r>
              <a:rPr lang="sv-SE" baseline="0" dirty="0" smtClean="0"/>
              <a:t> </a:t>
            </a:r>
            <a:r>
              <a:rPr lang="sv-SE" baseline="0" dirty="0" err="1" smtClean="0"/>
              <a:t>started</a:t>
            </a:r>
            <a:r>
              <a:rPr lang="sv-SE" baseline="0" dirty="0" smtClean="0"/>
              <a:t> </a:t>
            </a:r>
            <a:r>
              <a:rPr lang="sv-SE" baseline="0" dirty="0" err="1" smtClean="0"/>
              <a:t>to</a:t>
            </a:r>
            <a:r>
              <a:rPr lang="sv-SE" baseline="0" dirty="0" smtClean="0"/>
              <a:t> </a:t>
            </a:r>
            <a:r>
              <a:rPr lang="sv-SE" baseline="0" dirty="0" err="1" smtClean="0"/>
              <a:t>have</a:t>
            </a:r>
            <a:r>
              <a:rPr lang="sv-SE" baseline="0" dirty="0" smtClean="0"/>
              <a:t> </a:t>
            </a:r>
            <a:r>
              <a:rPr lang="sv-SE" baseline="0" dirty="0" err="1" smtClean="0"/>
              <a:t>expectations</a:t>
            </a:r>
            <a:r>
              <a:rPr lang="sv-SE" baseline="0" dirty="0" smtClean="0"/>
              <a:t>. </a:t>
            </a:r>
            <a:r>
              <a:rPr lang="sv-SE" baseline="0" dirty="0" err="1" smtClean="0"/>
              <a:t>We</a:t>
            </a:r>
            <a:r>
              <a:rPr lang="sv-SE" baseline="0" dirty="0" smtClean="0"/>
              <a:t> </a:t>
            </a:r>
            <a:r>
              <a:rPr lang="sv-SE" baseline="0" dirty="0" err="1" smtClean="0"/>
              <a:t>want</a:t>
            </a:r>
            <a:r>
              <a:rPr lang="sv-SE" baseline="0" dirty="0" smtClean="0"/>
              <a:t> </a:t>
            </a:r>
            <a:r>
              <a:rPr lang="sv-SE" baseline="0" dirty="0" err="1" smtClean="0"/>
              <a:t>more</a:t>
            </a:r>
            <a:r>
              <a:rPr lang="sv-SE" baseline="0" dirty="0" smtClean="0"/>
              <a:t> </a:t>
            </a:r>
            <a:r>
              <a:rPr lang="sv-SE" baseline="0" dirty="0" err="1" smtClean="0"/>
              <a:t>than</a:t>
            </a:r>
            <a:r>
              <a:rPr lang="sv-SE" baseline="0" dirty="0" smtClean="0"/>
              <a:t> </a:t>
            </a:r>
            <a:r>
              <a:rPr lang="sv-SE" baseline="0" dirty="0" err="1" smtClean="0"/>
              <a:t>our</a:t>
            </a:r>
            <a:r>
              <a:rPr lang="sv-SE" baseline="0" dirty="0" smtClean="0"/>
              <a:t> </a:t>
            </a:r>
            <a:r>
              <a:rPr lang="sv-SE" baseline="0" dirty="0" err="1" smtClean="0"/>
              <a:t>name</a:t>
            </a:r>
            <a:r>
              <a:rPr lang="sv-SE" baseline="0" dirty="0" smtClean="0"/>
              <a:t> on a </a:t>
            </a:r>
            <a:r>
              <a:rPr lang="sv-SE" baseline="0" dirty="0" err="1" smtClean="0"/>
              <a:t>webpage</a:t>
            </a:r>
            <a:r>
              <a:rPr lang="sv-SE" baseline="0" dirty="0" smtClean="0"/>
              <a:t>. </a:t>
            </a:r>
            <a:r>
              <a:rPr lang="sv-SE" baseline="0" dirty="0" err="1" smtClean="0"/>
              <a:t>How</a:t>
            </a:r>
            <a:r>
              <a:rPr lang="sv-SE" baseline="0" dirty="0" smtClean="0"/>
              <a:t> do </a:t>
            </a:r>
            <a:r>
              <a:rPr lang="sv-SE" baseline="0" dirty="0" err="1" smtClean="0"/>
              <a:t>you</a:t>
            </a:r>
            <a:r>
              <a:rPr lang="sv-SE" baseline="0" dirty="0" smtClean="0"/>
              <a:t> deal </a:t>
            </a:r>
            <a:r>
              <a:rPr lang="sv-SE" baseline="0" dirty="0" err="1" smtClean="0"/>
              <a:t>with</a:t>
            </a:r>
            <a:r>
              <a:rPr lang="sv-SE" baseline="0" dirty="0" smtClean="0"/>
              <a:t> </a:t>
            </a:r>
            <a:r>
              <a:rPr lang="sv-SE" baseline="0" dirty="0" err="1" smtClean="0"/>
              <a:t>that</a:t>
            </a:r>
            <a:r>
              <a:rPr lang="sv-SE" baseline="0" dirty="0" smtClean="0"/>
              <a:t>, </a:t>
            </a:r>
            <a:r>
              <a:rPr lang="sv-SE" baseline="0" dirty="0" err="1" smtClean="0"/>
              <a:t>institutionally</a:t>
            </a:r>
            <a:r>
              <a:rPr lang="sv-SE" baseline="0" dirty="0" smtClean="0"/>
              <a:t>. Resources?</a:t>
            </a:r>
            <a:endParaRPr lang="sv-SE" dirty="0" smtClean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D86BE4-ADD4-AF4D-A76C-6EF16E4226BF}" type="slidenum">
              <a:rPr lang="sv-SE" smtClean="0"/>
              <a:pPr/>
              <a:t>5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567461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sv-SE" smtClean="0"/>
              <a:t>Klicka här för att ändra format på underrubrik i bakgrunden</a:t>
            </a:r>
            <a:endParaRPr lang="sv-S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hart" preserve="1">
  <p:cSld name="Rubrik, text och diagra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143000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3268663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iagram 3"/>
          <p:cNvSpPr>
            <a:spLocks noGrp="1"/>
          </p:cNvSpPr>
          <p:nvPr>
            <p:ph type="chart" sz="half" idx="2"/>
          </p:nvPr>
        </p:nvSpPr>
        <p:spPr>
          <a:xfrm>
            <a:off x="4648200" y="1600200"/>
            <a:ext cx="4038600" cy="3268663"/>
          </a:xfrm>
        </p:spPr>
        <p:txBody>
          <a:bodyPr/>
          <a:lstStyle/>
          <a:p>
            <a:pPr lvl="0"/>
            <a:endParaRPr lang="sv-SE" noProof="0" smtClean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400" b="1"/>
            </a:lvl1pPr>
          </a:lstStyle>
          <a:p>
            <a:r>
              <a:rPr lang="sv-SE" dirty="0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sv-SE" noProof="0" smtClean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sv-SE" dirty="0" smtClean="0"/>
              <a:t>Klicka här för att ändra format på bakgrundstexten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dirty="0" smtClean="0"/>
              <a:t>Klicka här för att ändra format på bakgrundstexten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t"/>
          <a:lstStyle>
            <a:lvl1pPr algn="l">
              <a:defRPr sz="2400" b="1"/>
            </a:lvl1pPr>
          </a:lstStyle>
          <a:p>
            <a:r>
              <a:rPr lang="sv-SE" dirty="0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dirty="0" smtClean="0"/>
              <a:t>Klicka här för att ändra format på bakgrundstexten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0" y="4191000"/>
            <a:ext cx="9144000" cy="990600"/>
          </a:xfrm>
          <a:solidFill>
            <a:schemeClr val="bg1">
              <a:alpha val="45000"/>
            </a:schemeClr>
          </a:solidFill>
        </p:spPr>
        <p:txBody>
          <a:bodyPr lIns="324000" rIns="324000" anchor="ctr" anchorCtr="0"/>
          <a:lstStyle>
            <a:lvl1pPr algn="l">
              <a:defRPr sz="3200" b="1">
                <a:solidFill>
                  <a:schemeClr val="tx1"/>
                </a:solidFill>
              </a:defRPr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0" y="0"/>
            <a:ext cx="9144000" cy="6476999"/>
          </a:xfrm>
        </p:spPr>
        <p:txBody>
          <a:bodyPr lIns="324000" rIns="324000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sv-SE" noProof="0" smtClean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sv-SE" dirty="0"/>
              <a:t>Klicka här för att ändra format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6" name="Rektangel 5"/>
          <p:cNvSpPr/>
          <p:nvPr userDrawn="1"/>
        </p:nvSpPr>
        <p:spPr>
          <a:xfrm>
            <a:off x="0" y="6477000"/>
            <a:ext cx="9144000" cy="381000"/>
          </a:xfrm>
          <a:prstGeom prst="rect">
            <a:avLst/>
          </a:prstGeom>
          <a:solidFill>
            <a:srgbClr val="329737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457200" rtl="0" eaLnBrk="1" latinLnBrk="0" hangingPunct="1">
              <a:spcAft>
                <a:spcPts val="1200"/>
              </a:spcAft>
            </a:pPr>
            <a:endParaRPr lang="sv-SE" sz="1800" kern="12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pic>
        <p:nvPicPr>
          <p:cNvPr id="22" name="Bildobjekt 21" descr="FORESlogo.png"/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7010400" y="5194556"/>
            <a:ext cx="1895788" cy="1282444"/>
          </a:xfrm>
          <a:prstGeom prst="rect">
            <a:avLst/>
          </a:prstGeom>
        </p:spPr>
      </p:pic>
      <p:sp>
        <p:nvSpPr>
          <p:cNvPr id="8" name="textruta 7"/>
          <p:cNvSpPr txBox="1"/>
          <p:nvPr userDrawn="1"/>
        </p:nvSpPr>
        <p:spPr>
          <a:xfrm>
            <a:off x="267065" y="6400800"/>
            <a:ext cx="179033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2400" dirty="0" err="1" smtClean="0">
                <a:solidFill>
                  <a:schemeClr val="bg1"/>
                </a:solidFill>
              </a:rPr>
              <a:t>www.fores.se</a:t>
            </a:r>
            <a:endParaRPr lang="sv-SE" sz="2400" dirty="0">
              <a:solidFill>
                <a:schemeClr val="bg1"/>
              </a:solidFill>
            </a:endParaRPr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3" r:id="rId10"/>
    <p:sldLayoutId id="2147483674" r:id="rId11"/>
  </p:sldLayoutIdLst>
  <p:timing>
    <p:tnLst>
      <p:par>
        <p:cTn xmlns:p14="http://schemas.microsoft.com/office/powerpoint/2010/main"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 b="0" i="0">
          <a:solidFill>
            <a:schemeClr val="bg1"/>
          </a:solidFill>
          <a:latin typeface="Antenna-Medium"/>
          <a:ea typeface="ＭＳ Ｐゴシック" pitchFamily="-65" charset="-128"/>
          <a:cs typeface="Antenna-Medium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ntenna" pitchFamily="34" charset="0"/>
          <a:ea typeface="ＭＳ Ｐゴシック" pitchFamily="-65" charset="-128"/>
          <a:cs typeface="ＭＳ Ｐゴシック" pitchFamily="-65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ntenna" pitchFamily="34" charset="0"/>
          <a:ea typeface="ＭＳ Ｐゴシック" pitchFamily="-65" charset="-128"/>
          <a:cs typeface="ＭＳ Ｐゴシック" pitchFamily="-65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ntenna" pitchFamily="34" charset="0"/>
          <a:ea typeface="ＭＳ Ｐゴシック" pitchFamily="-65" charset="-128"/>
          <a:cs typeface="ＭＳ Ｐゴシック" pitchFamily="-65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ntenna" pitchFamily="34" charset="0"/>
          <a:ea typeface="ＭＳ Ｐゴシック" pitchFamily="-65" charset="-128"/>
          <a:cs typeface="ＭＳ Ｐゴシック" pitchFamily="-65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ntenn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ntenn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ntenn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ntenn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bg1"/>
          </a:solidFill>
          <a:latin typeface="+mn-lt"/>
          <a:ea typeface="ＭＳ Ｐゴシック" pitchFamily="-65" charset="-128"/>
          <a:cs typeface="ＭＳ Ｐゴシック" pitchFamily="-65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SzPct val="40000"/>
        <a:buFont typeface="Wingdings" charset="2"/>
        <a:buChar char="u"/>
        <a:defRPr sz="2800">
          <a:solidFill>
            <a:schemeClr val="bg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SzPct val="40000"/>
        <a:buFont typeface="Wingdings" charset="2"/>
        <a:buChar char="u"/>
        <a:defRPr sz="2400">
          <a:solidFill>
            <a:schemeClr val="bg1"/>
          </a:solidFill>
          <a:latin typeface="+mn-lt"/>
          <a:ea typeface="ＭＳ Ｐゴシック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SzPct val="40000"/>
        <a:buFont typeface="Wingdings" charset="2"/>
        <a:buChar char="u"/>
        <a:defRPr sz="2000">
          <a:solidFill>
            <a:schemeClr val="bg1"/>
          </a:solidFill>
          <a:latin typeface="+mn-lt"/>
          <a:ea typeface="ＭＳ Ｐゴシック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SzPct val="40000"/>
        <a:buFont typeface="Wingdings" charset="2"/>
        <a:buChar char="u"/>
        <a:defRPr sz="2000">
          <a:solidFill>
            <a:schemeClr val="bg1"/>
          </a:solidFill>
          <a:latin typeface="+mn-lt"/>
          <a:ea typeface="ＭＳ Ｐゴシック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ea typeface="ＭＳ Ｐゴシック" charset="-128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ea typeface="ＭＳ Ｐゴシック" charset="-128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ea typeface="ＭＳ Ｐゴシック" charset="-128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sv-SE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23511" y="1052736"/>
            <a:ext cx="8229600" cy="2232248"/>
          </a:xfrm>
        </p:spPr>
        <p:txBody>
          <a:bodyPr/>
          <a:lstStyle/>
          <a:p>
            <a:r>
              <a:rPr lang="en-GB" sz="3200" dirty="0"/>
              <a:t>Linking state, non-state and subnational climate action: </a:t>
            </a:r>
            <a:r>
              <a:rPr lang="en-GB" sz="3200" dirty="0" smtClean="0"/>
              <a:t/>
            </a:r>
            <a:br>
              <a:rPr lang="en-GB" sz="3200" dirty="0" smtClean="0"/>
            </a:br>
            <a:r>
              <a:rPr lang="en-GB" sz="3200" dirty="0" smtClean="0"/>
              <a:t>The </a:t>
            </a:r>
            <a:r>
              <a:rPr lang="en-GB" sz="3200" dirty="0"/>
              <a:t>case of Sweden</a:t>
            </a:r>
            <a:br>
              <a:rPr lang="en-GB" sz="3200" dirty="0"/>
            </a:br>
            <a:r>
              <a:rPr lang="en-GB" sz="1200" dirty="0"/>
              <a:t>Daniel E </a:t>
            </a:r>
            <a:r>
              <a:rPr lang="en-GB" sz="1200" dirty="0" err="1"/>
              <a:t>Stenson</a:t>
            </a:r>
            <a:r>
              <a:rPr lang="en-GB" sz="1200" dirty="0"/>
              <a:t> &amp; Oscar </a:t>
            </a:r>
            <a:r>
              <a:rPr lang="en-GB" sz="1200" dirty="0" err="1"/>
              <a:t>Widerberg</a:t>
            </a:r>
            <a:r>
              <a:rPr lang="en-GB" sz="1200" dirty="0"/>
              <a:t> </a:t>
            </a:r>
            <a:endParaRPr lang="sv-SE" sz="1200" dirty="0"/>
          </a:p>
        </p:txBody>
      </p:sp>
      <p:pic>
        <p:nvPicPr>
          <p:cNvPr id="6" name="Bildobjekt 5" descr="IVM logo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5373216"/>
            <a:ext cx="2809875" cy="676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428032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Bild 14" descr="https://lh5.googleusercontent.com/nYEJ7DVVRP7TCqU92zBuLxdp31iFzn2OAuUB6AlL90d2E0Zktk0FvjKKRFQSOHYW8j_n-u037l-zg49D6IrxCUg4uTYoMFIGFPsusAH1vtfyUpGWbXeOsaEkNj0-JJrj6SonTmHb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2276872"/>
            <a:ext cx="8280920" cy="3960439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Höger 3"/>
          <p:cNvSpPr/>
          <p:nvPr/>
        </p:nvSpPr>
        <p:spPr>
          <a:xfrm>
            <a:off x="1043608" y="3861048"/>
            <a:ext cx="1800200" cy="216024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5" name="textruta 4"/>
          <p:cNvSpPr txBox="1"/>
          <p:nvPr/>
        </p:nvSpPr>
        <p:spPr>
          <a:xfrm>
            <a:off x="467544" y="476672"/>
            <a:ext cx="813690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3600" b="1" dirty="0" smtClean="0">
                <a:solidFill>
                  <a:schemeClr val="bg1"/>
                </a:solidFill>
              </a:rPr>
              <a:t>11 600 </a:t>
            </a:r>
            <a:r>
              <a:rPr lang="sv-SE" sz="3600" b="1" dirty="0" err="1" smtClean="0">
                <a:solidFill>
                  <a:schemeClr val="bg1"/>
                </a:solidFill>
              </a:rPr>
              <a:t>commitments</a:t>
            </a:r>
            <a:r>
              <a:rPr lang="sv-SE" sz="3600" b="1" dirty="0" smtClean="0">
                <a:solidFill>
                  <a:schemeClr val="bg1"/>
                </a:solidFill>
              </a:rPr>
              <a:t> </a:t>
            </a:r>
          </a:p>
          <a:p>
            <a:r>
              <a:rPr lang="sv-SE" sz="3600" b="1" dirty="0" smtClean="0">
                <a:solidFill>
                  <a:schemeClr val="bg1"/>
                </a:solidFill>
              </a:rPr>
              <a:t>140 </a:t>
            </a:r>
            <a:r>
              <a:rPr lang="sv-SE" sz="3600" b="1" dirty="0" err="1" smtClean="0">
                <a:solidFill>
                  <a:schemeClr val="bg1"/>
                </a:solidFill>
              </a:rPr>
              <a:t>countries</a:t>
            </a:r>
            <a:endParaRPr lang="sv-SE" sz="3600" b="1" dirty="0" smtClean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9144154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Bild 16" descr="igure 2.png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1484784"/>
            <a:ext cx="6764388" cy="4464496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extruta 2"/>
          <p:cNvSpPr txBox="1"/>
          <p:nvPr/>
        </p:nvSpPr>
        <p:spPr>
          <a:xfrm>
            <a:off x="467544" y="404664"/>
            <a:ext cx="74888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3600" dirty="0" err="1" smtClean="0">
                <a:solidFill>
                  <a:schemeClr val="bg1"/>
                </a:solidFill>
                <a:latin typeface="+mj-lt"/>
              </a:rPr>
              <a:t>Comparing</a:t>
            </a:r>
            <a:r>
              <a:rPr lang="sv-SE" sz="3600" dirty="0" smtClean="0">
                <a:solidFill>
                  <a:schemeClr val="bg1"/>
                </a:solidFill>
                <a:latin typeface="+mj-lt"/>
              </a:rPr>
              <a:t> </a:t>
            </a:r>
            <a:r>
              <a:rPr lang="sv-SE" sz="3600" dirty="0" err="1" smtClean="0">
                <a:solidFill>
                  <a:schemeClr val="bg1"/>
                </a:solidFill>
                <a:latin typeface="+mj-lt"/>
              </a:rPr>
              <a:t>European</a:t>
            </a:r>
            <a:r>
              <a:rPr lang="sv-SE" sz="3600" dirty="0" smtClean="0">
                <a:solidFill>
                  <a:schemeClr val="bg1"/>
                </a:solidFill>
                <a:latin typeface="+mj-lt"/>
              </a:rPr>
              <a:t> </a:t>
            </a:r>
            <a:r>
              <a:rPr lang="sv-SE" sz="3600" dirty="0" err="1" smtClean="0">
                <a:solidFill>
                  <a:schemeClr val="bg1"/>
                </a:solidFill>
                <a:latin typeface="+mj-lt"/>
              </a:rPr>
              <a:t>countries</a:t>
            </a:r>
            <a:endParaRPr lang="sv-SE" sz="3600" dirty="0">
              <a:solidFill>
                <a:schemeClr val="bg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49710993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Fossil </a:t>
            </a:r>
            <a:r>
              <a:rPr lang="sv-SE" dirty="0" err="1" smtClean="0"/>
              <a:t>Free</a:t>
            </a:r>
            <a:r>
              <a:rPr lang="sv-SE" dirty="0" smtClean="0"/>
              <a:t> Sweden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200 actors</a:t>
            </a:r>
          </a:p>
          <a:p>
            <a:r>
              <a:rPr lang="en-GB" dirty="0" smtClean="0"/>
              <a:t>One of  ”first fossil free welfare nations”</a:t>
            </a:r>
          </a:p>
          <a:p>
            <a:pPr lvl="1"/>
            <a:r>
              <a:rPr lang="en-GB" dirty="0" smtClean="0"/>
              <a:t>Help fulfil ambition – direct emissions reductions</a:t>
            </a:r>
          </a:p>
          <a:p>
            <a:pPr lvl="1"/>
            <a:r>
              <a:rPr lang="en-GB" dirty="0" smtClean="0"/>
              <a:t>Creating a narrative – to enable future decisions</a:t>
            </a:r>
          </a:p>
          <a:p>
            <a:r>
              <a:rPr lang="en-GB" dirty="0" smtClean="0"/>
              <a:t>Encourage to sign up for Nazca –  </a:t>
            </a:r>
          </a:p>
          <a:p>
            <a:pPr marL="0" indent="0">
              <a:buNone/>
            </a:pPr>
            <a:endParaRPr lang="en-GB" dirty="0" smtClean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2096320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err="1" smtClean="0"/>
              <a:t>Conclusions</a:t>
            </a:r>
            <a:r>
              <a:rPr lang="sv-SE" dirty="0" smtClean="0"/>
              <a:t> &amp; </a:t>
            </a:r>
            <a:r>
              <a:rPr lang="sv-SE" dirty="0" err="1" smtClean="0"/>
              <a:t>Further</a:t>
            </a:r>
            <a:r>
              <a:rPr lang="sv-SE" dirty="0" smtClean="0"/>
              <a:t> research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 smtClean="0"/>
              <a:t>Creating a narrative – </a:t>
            </a:r>
            <a:r>
              <a:rPr lang="sv-SE" dirty="0" err="1" smtClean="0"/>
              <a:t>does</a:t>
            </a:r>
            <a:r>
              <a:rPr lang="sv-SE" dirty="0" smtClean="0"/>
              <a:t> it </a:t>
            </a:r>
            <a:r>
              <a:rPr lang="sv-SE" dirty="0" err="1" smtClean="0"/>
              <a:t>work</a:t>
            </a:r>
            <a:r>
              <a:rPr lang="sv-SE" dirty="0" smtClean="0"/>
              <a:t>?</a:t>
            </a:r>
          </a:p>
          <a:p>
            <a:r>
              <a:rPr lang="sv-SE" dirty="0" smtClean="0"/>
              <a:t>Different </a:t>
            </a:r>
            <a:r>
              <a:rPr lang="sv-SE" dirty="0" err="1" smtClean="0"/>
              <a:t>rules</a:t>
            </a:r>
            <a:r>
              <a:rPr lang="sv-SE" dirty="0" smtClean="0"/>
              <a:t> for different </a:t>
            </a:r>
            <a:r>
              <a:rPr lang="sv-SE" dirty="0" err="1" smtClean="0"/>
              <a:t>purposes</a:t>
            </a:r>
            <a:endParaRPr lang="sv-SE" dirty="0" smtClean="0"/>
          </a:p>
          <a:p>
            <a:pPr lvl="1"/>
            <a:r>
              <a:rPr lang="sv-SE" dirty="0" err="1" smtClean="0"/>
              <a:t>Direct</a:t>
            </a:r>
            <a:r>
              <a:rPr lang="sv-SE" dirty="0" smtClean="0"/>
              <a:t> emissions </a:t>
            </a:r>
            <a:r>
              <a:rPr lang="sv-SE" dirty="0" err="1" smtClean="0"/>
              <a:t>reductions</a:t>
            </a:r>
            <a:r>
              <a:rPr lang="sv-SE" dirty="0" smtClean="0"/>
              <a:t> or </a:t>
            </a:r>
            <a:r>
              <a:rPr lang="sv-SE" dirty="0" err="1" smtClean="0"/>
              <a:t>creating</a:t>
            </a:r>
            <a:r>
              <a:rPr lang="sv-SE" dirty="0" smtClean="0"/>
              <a:t> a narrative?</a:t>
            </a:r>
          </a:p>
          <a:p>
            <a:r>
              <a:rPr lang="sv-SE" dirty="0" err="1" smtClean="0"/>
              <a:t>Initiate</a:t>
            </a:r>
            <a:r>
              <a:rPr lang="sv-SE" dirty="0" smtClean="0"/>
              <a:t> – </a:t>
            </a:r>
            <a:r>
              <a:rPr lang="sv-SE" dirty="0" err="1" smtClean="0"/>
              <a:t>then</a:t>
            </a:r>
            <a:r>
              <a:rPr lang="sv-SE" smtClean="0"/>
              <a:t> live </a:t>
            </a:r>
            <a:r>
              <a:rPr lang="sv-SE" dirty="0" err="1" smtClean="0"/>
              <a:t>up</a:t>
            </a:r>
            <a:r>
              <a:rPr lang="sv-SE" dirty="0" smtClean="0"/>
              <a:t> </a:t>
            </a:r>
            <a:r>
              <a:rPr lang="sv-SE" dirty="0" err="1" smtClean="0"/>
              <a:t>to</a:t>
            </a:r>
            <a:r>
              <a:rPr lang="sv-SE" dirty="0" smtClean="0"/>
              <a:t> </a:t>
            </a:r>
            <a:r>
              <a:rPr lang="sv-SE" dirty="0" err="1" smtClean="0"/>
              <a:t>expectations</a:t>
            </a:r>
            <a:endParaRPr lang="sv-SE" dirty="0" smtClean="0"/>
          </a:p>
          <a:p>
            <a:pPr lvl="1"/>
            <a:r>
              <a:rPr lang="sv-SE" dirty="0" err="1" smtClean="0"/>
              <a:t>Institutional</a:t>
            </a:r>
            <a:r>
              <a:rPr lang="sv-SE" dirty="0" smtClean="0"/>
              <a:t> support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45884791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Grå bakgrund FORES">
  <a:themeElements>
    <a:clrScheme name="FORES-färger">
      <a:dk1>
        <a:srgbClr val="131413"/>
      </a:dk1>
      <a:lt1>
        <a:srgbClr val="FFFFFF"/>
      </a:lt1>
      <a:dk2>
        <a:srgbClr val="131413"/>
      </a:dk2>
      <a:lt2>
        <a:srgbClr val="FFFFFF"/>
      </a:lt2>
      <a:accent1>
        <a:srgbClr val="329737"/>
      </a:accent1>
      <a:accent2>
        <a:srgbClr val="B81E21"/>
      </a:accent2>
      <a:accent3>
        <a:srgbClr val="F5BC1D"/>
      </a:accent3>
      <a:accent4>
        <a:srgbClr val="0083A2"/>
      </a:accent4>
      <a:accent5>
        <a:srgbClr val="329737"/>
      </a:accent5>
      <a:accent6>
        <a:srgbClr val="474447"/>
      </a:accent6>
      <a:hlink>
        <a:srgbClr val="0083A2"/>
      </a:hlink>
      <a:folHlink>
        <a:srgbClr val="434447"/>
      </a:folHlink>
    </a:clrScheme>
    <a:fontScheme name="Grå bakgrund FORES">
      <a:majorFont>
        <a:latin typeface="Antenna"/>
        <a:ea typeface=""/>
        <a:cs typeface=""/>
      </a:majorFont>
      <a:minorFont>
        <a:latin typeface="FreightTex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Grå bakgrund FORE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rå bakgrund FORES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rå bakgrund FORES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rå bakgrund FORES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rå bakgrund FORES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rå bakgrund FORES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rå bakgrund FORES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rå bakgrund FORES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rå bakgrund FORES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rå bakgrund FORES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rå bakgrund FORES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rå bakgrund FORES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17365</TotalTime>
  <Words>537</Words>
  <Application>Microsoft Macintosh PowerPoint</Application>
  <PresentationFormat>Bildspel på skärmen (4:3)</PresentationFormat>
  <Paragraphs>45</Paragraphs>
  <Slides>5</Slides>
  <Notes>4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Bildrubriker</vt:lpstr>
      </vt:variant>
      <vt:variant>
        <vt:i4>5</vt:i4>
      </vt:variant>
    </vt:vector>
  </HeadingPairs>
  <TitlesOfParts>
    <vt:vector size="6" baseType="lpstr">
      <vt:lpstr>Grå bakgrund FORES</vt:lpstr>
      <vt:lpstr>Linking state, non-state and subnational climate action:  The case of Sweden Daniel E Stenson &amp; Oscar Widerberg </vt:lpstr>
      <vt:lpstr>PowerPoint-presentation</vt:lpstr>
      <vt:lpstr>PowerPoint-presentation</vt:lpstr>
      <vt:lpstr>Fossil Free Sweden</vt:lpstr>
      <vt:lpstr>Conclusions &amp; Further research</vt:lpstr>
    </vt:vector>
  </TitlesOfParts>
  <Company>Fores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  -  Bild 1</dc:title>
  <dc:creator>FORES 4</dc:creator>
  <cp:keywords/>
  <cp:lastModifiedBy>Daniel Engström</cp:lastModifiedBy>
  <cp:revision>131</cp:revision>
  <cp:lastPrinted>2010-12-14T20:25:17Z</cp:lastPrinted>
  <dcterms:created xsi:type="dcterms:W3CDTF">2010-12-13T13:16:15Z</dcterms:created>
  <dcterms:modified xsi:type="dcterms:W3CDTF">2016-11-10T10:45:40Z</dcterms:modified>
</cp:coreProperties>
</file>