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8" r:id="rId2"/>
    <p:sldId id="267" r:id="rId3"/>
    <p:sldId id="265" r:id="rId4"/>
    <p:sldId id="271" r:id="rId5"/>
    <p:sldId id="312" r:id="rId6"/>
    <p:sldId id="303" r:id="rId7"/>
    <p:sldId id="307" r:id="rId8"/>
    <p:sldId id="279" r:id="rId9"/>
    <p:sldId id="310" r:id="rId10"/>
    <p:sldId id="313" r:id="rId11"/>
    <p:sldId id="291" r:id="rId12"/>
  </p:sldIdLst>
  <p:sldSz cx="9144000" cy="6858000" type="screen4x3"/>
  <p:notesSz cx="7315200" cy="96012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767" autoAdjust="0"/>
  </p:normalViewPr>
  <p:slideViewPr>
    <p:cSldViewPr snapToObjects="1">
      <p:cViewPr>
        <p:scale>
          <a:sx n="66" d="100"/>
          <a:sy n="66" d="100"/>
        </p:scale>
        <p:origin x="-150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74" d="100"/>
          <a:sy n="74" d="100"/>
        </p:scale>
        <p:origin x="-1024" y="-112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</a:defRPr>
            </a:lvl1pPr>
          </a:lstStyle>
          <a:p>
            <a:fld id="{B4265E2B-7374-4B12-9CB6-4958B72D1D52}" type="datetime1">
              <a:rPr lang="en-US"/>
              <a:pPr/>
              <a:t>12/5/2010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</a:defRPr>
            </a:lvl1pPr>
          </a:lstStyle>
          <a:p>
            <a:fld id="{65136110-B5B6-4BA2-B3CF-C9FE917EBC6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</a:defRPr>
            </a:lvl1pPr>
          </a:lstStyle>
          <a:p>
            <a:fld id="{30EB18C1-CD36-4670-9B02-54EB2BE2B41A}" type="datetime1">
              <a:rPr lang="en-US"/>
              <a:pPr/>
              <a:t>12/5/2010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6661" tIns="48331" rIns="96661" bIns="48331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</a:defRPr>
            </a:lvl1pPr>
          </a:lstStyle>
          <a:p>
            <a:fld id="{BEF0DCC0-D3F0-4460-BF82-34E0978C2D9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7663" indent="-347663"/>
            <a:r>
              <a:rPr lang="en-US" sz="1200" b="1" dirty="0" smtClean="0"/>
              <a:t>Study Objective: To understand methodological and practical issues for the application of NAMAs in the transport sector</a:t>
            </a:r>
            <a:endParaRPr lang="en-US" sz="1100" b="1" dirty="0" smtClean="0"/>
          </a:p>
          <a:p>
            <a:pPr marL="347663" indent="-347663"/>
            <a:r>
              <a:rPr lang="en-US" sz="1100" dirty="0" smtClean="0"/>
              <a:t> </a:t>
            </a:r>
          </a:p>
          <a:p>
            <a:pPr marL="347663" indent="-347663"/>
            <a:r>
              <a:rPr lang="en-US" sz="1200" dirty="0" smtClean="0"/>
              <a:t>Main questions: </a:t>
            </a:r>
          </a:p>
          <a:p>
            <a:pPr marL="347663" indent="-347663"/>
            <a:endParaRPr lang="en-US" sz="1200" dirty="0" smtClean="0"/>
          </a:p>
          <a:p>
            <a:pPr marL="347663" indent="-347663">
              <a:buFontTx/>
              <a:buChar char="•"/>
            </a:pPr>
            <a:r>
              <a:rPr lang="en-US" altLang="ja-JP" sz="1200" dirty="0" smtClean="0"/>
              <a:t>¿Which aspects does an avoid-shift-improve NAMA include?</a:t>
            </a:r>
          </a:p>
          <a:p>
            <a:pPr marL="347663" indent="-347663">
              <a:buFontTx/>
              <a:buChar char="•"/>
            </a:pPr>
            <a:r>
              <a:rPr lang="en-US" altLang="ja-JP" sz="1200" dirty="0" smtClean="0"/>
              <a:t>¿How to organize it?</a:t>
            </a:r>
          </a:p>
          <a:p>
            <a:pPr marL="347663" indent="-347663">
              <a:buFontTx/>
              <a:buChar char="•"/>
            </a:pPr>
            <a:r>
              <a:rPr lang="en-US" altLang="ja-JP" sz="1200" dirty="0" smtClean="0"/>
              <a:t>¿How to fund it?</a:t>
            </a:r>
          </a:p>
          <a:p>
            <a:pPr marL="347663" indent="-347663">
              <a:buFontTx/>
              <a:buChar char="•"/>
            </a:pPr>
            <a:r>
              <a:rPr lang="en-US" altLang="ja-JP" sz="1200" dirty="0" smtClean="0"/>
              <a:t>¿How to do MRV?</a:t>
            </a:r>
          </a:p>
          <a:p>
            <a:pPr marL="347663" indent="-347663">
              <a:buFontTx/>
              <a:buChar char="•"/>
            </a:pPr>
            <a:r>
              <a:rPr lang="en-US" sz="1200" dirty="0" smtClean="0"/>
              <a:t>¿Which are the GHG and co-benefits potential in an intermediate </a:t>
            </a:r>
            <a:r>
              <a:rPr lang="en-US" sz="1200" dirty="0" err="1" smtClean="0"/>
              <a:t>brazilian</a:t>
            </a:r>
            <a:r>
              <a:rPr lang="en-US" sz="1200" dirty="0" smtClean="0"/>
              <a:t> city?</a:t>
            </a:r>
          </a:p>
          <a:p>
            <a:pPr marL="347663" indent="-347663">
              <a:buFontTx/>
              <a:buChar char="•"/>
            </a:pPr>
            <a:r>
              <a:rPr lang="en-US" altLang="ja-JP" sz="1200" dirty="0" smtClean="0"/>
              <a:t>¿How to expand it to a national program?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0DCC0-D3F0-4460-BF82-34E0978C2D9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08000" indent="-508000"/>
            <a:r>
              <a:rPr lang="es-CO" dirty="0" smtClean="0">
                <a:latin typeface="Arial" charset="0"/>
              </a:rPr>
              <a:t>Minas Gerais </a:t>
            </a:r>
            <a:r>
              <a:rPr lang="es-CO" dirty="0" err="1" smtClean="0">
                <a:latin typeface="Arial" charset="0"/>
              </a:rPr>
              <a:t>State</a:t>
            </a:r>
            <a:r>
              <a:rPr lang="es-CO" dirty="0" smtClean="0">
                <a:latin typeface="Arial" charset="0"/>
              </a:rPr>
              <a:t> Capital </a:t>
            </a:r>
          </a:p>
          <a:p>
            <a:pPr marL="508000" indent="-508000"/>
            <a:r>
              <a:rPr lang="es-CO" dirty="0" smtClean="0">
                <a:latin typeface="Arial" charset="0"/>
              </a:rPr>
              <a:t>2.4 </a:t>
            </a:r>
            <a:r>
              <a:rPr lang="es-CO" dirty="0" err="1" smtClean="0">
                <a:latin typeface="Arial" charset="0"/>
              </a:rPr>
              <a:t>million</a:t>
            </a:r>
            <a:r>
              <a:rPr lang="es-CO" dirty="0" smtClean="0">
                <a:latin typeface="Arial" charset="0"/>
              </a:rPr>
              <a:t> </a:t>
            </a:r>
            <a:r>
              <a:rPr lang="es-CO" dirty="0" err="1" smtClean="0">
                <a:latin typeface="Arial" charset="0"/>
              </a:rPr>
              <a:t>inhabitants</a:t>
            </a:r>
            <a:r>
              <a:rPr lang="es-CO" dirty="0" smtClean="0">
                <a:latin typeface="Arial" charset="0"/>
              </a:rPr>
              <a:t>, 5.4 </a:t>
            </a:r>
            <a:r>
              <a:rPr lang="es-CO" dirty="0" err="1" smtClean="0">
                <a:latin typeface="Arial" charset="0"/>
              </a:rPr>
              <a:t>million</a:t>
            </a:r>
            <a:r>
              <a:rPr lang="es-CO" dirty="0" smtClean="0">
                <a:latin typeface="Arial" charset="0"/>
              </a:rPr>
              <a:t> in </a:t>
            </a:r>
            <a:r>
              <a:rPr lang="es-CO" dirty="0" err="1" smtClean="0">
                <a:latin typeface="Arial" charset="0"/>
              </a:rPr>
              <a:t>the</a:t>
            </a:r>
            <a:r>
              <a:rPr lang="es-CO" dirty="0" smtClean="0">
                <a:latin typeface="Arial" charset="0"/>
              </a:rPr>
              <a:t> </a:t>
            </a:r>
            <a:r>
              <a:rPr lang="es-CO" dirty="0" err="1" smtClean="0">
                <a:latin typeface="Arial" charset="0"/>
              </a:rPr>
              <a:t>metropolitan</a:t>
            </a:r>
            <a:r>
              <a:rPr lang="es-CO" dirty="0" smtClean="0">
                <a:latin typeface="Arial" charset="0"/>
              </a:rPr>
              <a:t> </a:t>
            </a:r>
            <a:r>
              <a:rPr lang="es-CO" dirty="0" err="1" smtClean="0">
                <a:latin typeface="Arial" charset="0"/>
              </a:rPr>
              <a:t>area</a:t>
            </a:r>
            <a:r>
              <a:rPr lang="es-CO" dirty="0" smtClean="0">
                <a:latin typeface="Arial" charset="0"/>
              </a:rPr>
              <a:t> (3rd in </a:t>
            </a:r>
            <a:r>
              <a:rPr lang="es-CO" dirty="0" err="1" smtClean="0">
                <a:latin typeface="Arial" charset="0"/>
              </a:rPr>
              <a:t>Brazil</a:t>
            </a:r>
            <a:r>
              <a:rPr lang="es-CO" dirty="0" smtClean="0">
                <a:latin typeface="Arial" charset="0"/>
              </a:rPr>
              <a:t>)</a:t>
            </a:r>
          </a:p>
          <a:p>
            <a:pPr marL="508000" indent="-508000"/>
            <a:r>
              <a:rPr lang="es-CO" dirty="0" smtClean="0">
                <a:latin typeface="Arial" charset="0"/>
              </a:rPr>
              <a:t>Has </a:t>
            </a:r>
            <a:r>
              <a:rPr lang="es-CO" dirty="0" err="1" smtClean="0">
                <a:latin typeface="Arial" charset="0"/>
              </a:rPr>
              <a:t>already</a:t>
            </a:r>
            <a:r>
              <a:rPr lang="es-CO" dirty="0" smtClean="0">
                <a:latin typeface="Arial" charset="0"/>
              </a:rPr>
              <a:t> </a:t>
            </a:r>
            <a:r>
              <a:rPr lang="es-CO" dirty="0" err="1" smtClean="0">
                <a:latin typeface="Arial" charset="0"/>
              </a:rPr>
              <a:t>developed</a:t>
            </a:r>
            <a:r>
              <a:rPr lang="es-CO" dirty="0" smtClean="0">
                <a:latin typeface="Arial" charset="0"/>
              </a:rPr>
              <a:t> a </a:t>
            </a:r>
            <a:r>
              <a:rPr lang="es-CO" dirty="0" err="1" smtClean="0">
                <a:latin typeface="Arial" charset="0"/>
              </a:rPr>
              <a:t>comprehensive</a:t>
            </a:r>
            <a:r>
              <a:rPr lang="es-CO" dirty="0" smtClean="0">
                <a:latin typeface="Arial" charset="0"/>
              </a:rPr>
              <a:t> </a:t>
            </a:r>
            <a:r>
              <a:rPr lang="es-CO" dirty="0" err="1" smtClean="0">
                <a:latin typeface="Arial" charset="0"/>
              </a:rPr>
              <a:t>mobility</a:t>
            </a:r>
            <a:r>
              <a:rPr lang="es-CO" dirty="0" smtClean="0">
                <a:latin typeface="Arial" charset="0"/>
              </a:rPr>
              <a:t> plan “</a:t>
            </a:r>
            <a:r>
              <a:rPr lang="es-CO" dirty="0" err="1" smtClean="0">
                <a:latin typeface="Arial" charset="0"/>
              </a:rPr>
              <a:t>planmobBH</a:t>
            </a:r>
            <a:r>
              <a:rPr lang="es-CO" dirty="0" smtClean="0">
                <a:latin typeface="Arial" charset="0"/>
              </a:rPr>
              <a:t>”</a:t>
            </a:r>
          </a:p>
          <a:p>
            <a:pPr marL="908050" lvl="1"/>
            <a:r>
              <a:rPr lang="es-CO" dirty="0" smtClean="0">
                <a:latin typeface="Arial" charset="0"/>
              </a:rPr>
              <a:t> </a:t>
            </a:r>
            <a:r>
              <a:rPr lang="es-CO" dirty="0" err="1" smtClean="0">
                <a:latin typeface="Arial" charset="0"/>
              </a:rPr>
              <a:t>Large</a:t>
            </a:r>
            <a:r>
              <a:rPr lang="es-CO" dirty="0" smtClean="0">
                <a:latin typeface="Arial" charset="0"/>
              </a:rPr>
              <a:t> </a:t>
            </a:r>
            <a:r>
              <a:rPr lang="es-CO" dirty="0" err="1" smtClean="0">
                <a:latin typeface="Arial" charset="0"/>
              </a:rPr>
              <a:t>scale</a:t>
            </a:r>
            <a:r>
              <a:rPr lang="es-CO" dirty="0" smtClean="0">
                <a:latin typeface="Arial" charset="0"/>
              </a:rPr>
              <a:t> data </a:t>
            </a:r>
            <a:r>
              <a:rPr lang="es-CO" dirty="0" err="1" smtClean="0">
                <a:latin typeface="Arial" charset="0"/>
              </a:rPr>
              <a:t>collection</a:t>
            </a:r>
            <a:endParaRPr lang="es-CO" dirty="0" smtClean="0">
              <a:latin typeface="Arial" charset="0"/>
            </a:endParaRPr>
          </a:p>
          <a:p>
            <a:pPr marL="908050" lvl="1"/>
            <a:r>
              <a:rPr lang="es-CO" dirty="0" err="1" smtClean="0">
                <a:latin typeface="Arial" charset="0"/>
              </a:rPr>
              <a:t>Adequate</a:t>
            </a:r>
            <a:r>
              <a:rPr lang="es-CO" dirty="0" smtClean="0">
                <a:latin typeface="Arial" charset="0"/>
              </a:rPr>
              <a:t> </a:t>
            </a:r>
            <a:r>
              <a:rPr lang="es-CO" dirty="0" err="1" smtClean="0">
                <a:latin typeface="Arial" charset="0"/>
              </a:rPr>
              <a:t>transport</a:t>
            </a:r>
            <a:r>
              <a:rPr lang="es-CO" dirty="0" smtClean="0">
                <a:latin typeface="Arial" charset="0"/>
              </a:rPr>
              <a:t> </a:t>
            </a:r>
            <a:r>
              <a:rPr lang="es-CO" dirty="0" err="1" smtClean="0">
                <a:latin typeface="Arial" charset="0"/>
              </a:rPr>
              <a:t>planning</a:t>
            </a:r>
            <a:r>
              <a:rPr lang="es-CO" dirty="0" smtClean="0">
                <a:latin typeface="Arial" charset="0"/>
              </a:rPr>
              <a:t> </a:t>
            </a:r>
            <a:r>
              <a:rPr lang="es-CO" dirty="0" err="1" smtClean="0">
                <a:latin typeface="Arial" charset="0"/>
              </a:rPr>
              <a:t>modeling</a:t>
            </a:r>
            <a:r>
              <a:rPr lang="es-CO" dirty="0" smtClean="0">
                <a:latin typeface="Arial" charset="0"/>
              </a:rPr>
              <a:t> </a:t>
            </a:r>
            <a:r>
              <a:rPr lang="es-CO" dirty="0" err="1" smtClean="0">
                <a:latin typeface="Arial" charset="0"/>
              </a:rPr>
              <a:t>techniques</a:t>
            </a:r>
            <a:endParaRPr lang="es-CO" dirty="0" smtClean="0">
              <a:latin typeface="Arial" charset="0"/>
            </a:endParaRPr>
          </a:p>
          <a:p>
            <a:pPr marL="908050" lvl="1"/>
            <a:r>
              <a:rPr lang="es-CO" dirty="0" smtClean="0">
                <a:latin typeface="Arial" charset="0"/>
              </a:rPr>
              <a:t> </a:t>
            </a:r>
            <a:r>
              <a:rPr lang="es-CO" dirty="0" err="1" smtClean="0">
                <a:latin typeface="Arial" charset="0"/>
              </a:rPr>
              <a:t>Evaluation</a:t>
            </a:r>
            <a:r>
              <a:rPr lang="es-CO" dirty="0" smtClean="0">
                <a:latin typeface="Arial" charset="0"/>
              </a:rPr>
              <a:t> </a:t>
            </a:r>
            <a:r>
              <a:rPr lang="es-CO" dirty="0" err="1" smtClean="0">
                <a:latin typeface="Arial" charset="0"/>
              </a:rPr>
              <a:t>Indicators</a:t>
            </a:r>
            <a:r>
              <a:rPr lang="es-CO" dirty="0" smtClean="0">
                <a:latin typeface="Arial" charset="0"/>
              </a:rPr>
              <a:t> </a:t>
            </a:r>
            <a:r>
              <a:rPr lang="es-CO" dirty="0" err="1" smtClean="0">
                <a:latin typeface="Arial" charset="0"/>
              </a:rPr>
              <a:t>only</a:t>
            </a:r>
            <a:r>
              <a:rPr lang="es-CO" dirty="0" smtClean="0">
                <a:latin typeface="Arial" charset="0"/>
              </a:rPr>
              <a:t> </a:t>
            </a:r>
            <a:r>
              <a:rPr lang="es-CO" dirty="0" err="1" smtClean="0">
                <a:latin typeface="Arial" charset="0"/>
              </a:rPr>
              <a:t>cover</a:t>
            </a:r>
            <a:r>
              <a:rPr lang="es-CO" dirty="0" smtClean="0">
                <a:latin typeface="Arial" charset="0"/>
              </a:rPr>
              <a:t> </a:t>
            </a:r>
            <a:r>
              <a:rPr lang="es-CO" dirty="0" err="1" smtClean="0">
                <a:latin typeface="Arial" charset="0"/>
              </a:rPr>
              <a:t>transport</a:t>
            </a:r>
            <a:r>
              <a:rPr lang="es-CO" dirty="0" smtClean="0">
                <a:latin typeface="Arial" charset="0"/>
              </a:rPr>
              <a:t> </a:t>
            </a:r>
            <a:r>
              <a:rPr lang="es-CO" dirty="0" err="1" smtClean="0">
                <a:latin typeface="Arial" charset="0"/>
              </a:rPr>
              <a:t>issues</a:t>
            </a:r>
            <a:r>
              <a:rPr lang="es-CO" dirty="0" smtClean="0">
                <a:latin typeface="Arial" charset="0"/>
              </a:rPr>
              <a:t> (</a:t>
            </a:r>
            <a:r>
              <a:rPr lang="es-CO" dirty="0" err="1" smtClean="0">
                <a:latin typeface="Arial" charset="0"/>
              </a:rPr>
              <a:t>congestion</a:t>
            </a:r>
            <a:r>
              <a:rPr lang="es-CO" dirty="0" smtClean="0">
                <a:latin typeface="Arial" charset="0"/>
              </a:rPr>
              <a:t>, modal </a:t>
            </a:r>
            <a:r>
              <a:rPr lang="es-CO" dirty="0" err="1" smtClean="0">
                <a:latin typeface="Arial" charset="0"/>
              </a:rPr>
              <a:t>splits</a:t>
            </a:r>
            <a:r>
              <a:rPr lang="es-CO" dirty="0" smtClean="0">
                <a:latin typeface="Arial" charset="0"/>
              </a:rPr>
              <a:t>, </a:t>
            </a:r>
            <a:r>
              <a:rPr lang="es-CO" dirty="0" err="1" smtClean="0">
                <a:latin typeface="Arial" charset="0"/>
              </a:rPr>
              <a:t>speeds</a:t>
            </a:r>
            <a:r>
              <a:rPr lang="es-CO" dirty="0" smtClean="0">
                <a:latin typeface="Arial" charset="0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0DCC0-D3F0-4460-BF82-34E0978C2D9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i="1" dirty="0" smtClean="0">
                <a:latin typeface="Arial" charset="0"/>
              </a:rPr>
              <a:t>Increase the share of active and public transport in the total trips, reduce GHG emissions and improve transport and local environment conditions</a:t>
            </a:r>
          </a:p>
          <a:p>
            <a:pPr>
              <a:buFontTx/>
              <a:buNone/>
            </a:pPr>
            <a:endParaRPr lang="es-CO" i="1" dirty="0" smtClean="0">
              <a:latin typeface="Arial" charset="0"/>
            </a:endParaRPr>
          </a:p>
          <a:p>
            <a:pPr>
              <a:buNone/>
            </a:pPr>
            <a:r>
              <a:rPr lang="en-US" dirty="0" smtClean="0"/>
              <a:t>	For 2030 the NAMA is expected to generate 36% reductions in GHG, 25% reduction in travel time, 19% reduction in transport costs, and 39% reduction in particulate matter.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0DCC0-D3F0-4460-BF82-34E0978C2D9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65138" indent="-465138"/>
            <a:r>
              <a:rPr lang="en-US" dirty="0" smtClean="0"/>
              <a:t>Estimated climate change funding: USD 36 Million (1.4% of the program cost) </a:t>
            </a:r>
          </a:p>
          <a:p>
            <a:pPr marL="465138" indent="-465138"/>
            <a:r>
              <a:rPr lang="en-US" dirty="0" smtClean="0"/>
              <a:t> Small amount, but very attractive: grant or concessional loan</a:t>
            </a:r>
          </a:p>
          <a:p>
            <a:pPr marL="465138" indent="-465138"/>
            <a:r>
              <a:rPr lang="en-US" dirty="0" smtClean="0"/>
              <a:t> Funding “up front” to help plan preparation and implementation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0DCC0-D3F0-4460-BF82-34E0978C2D9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50-60,000</a:t>
            </a:r>
            <a:r>
              <a:rPr lang="en-GB" baseline="0" dirty="0" smtClean="0"/>
              <a:t> dollar for MRV based on sample surveys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0DCC0-D3F0-4460-BF82-34E0978C2D9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62DF306C-984A-4666-9E7C-A84ED3C165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39785876-457C-42C7-B42E-E66DD8952995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7" name="Picture 4" descr="BelaFoto"/>
          <p:cNvPicPr>
            <a:picLocks noChangeAspect="1" noChangeArrowheads="1"/>
          </p:cNvPicPr>
          <p:nvPr userDrawn="1"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14288"/>
            <a:ext cx="9144000" cy="6858000"/>
          </a:xfrm>
          <a:prstGeom prst="rect">
            <a:avLst/>
          </a:prstGeom>
          <a:noFill/>
        </p:spPr>
      </p:pic>
      <p:pic>
        <p:nvPicPr>
          <p:cNvPr id="8" name="Picture 7" descr="EMBARQ Horizontal Logo Dark Text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57200" y="6175375"/>
            <a:ext cx="26035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EEFB3156-41EE-49D4-A577-F538267C83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49D42EE7-DD82-40C5-9D5C-34EF68C153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A8A8A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A8A8A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A8A8A"/>
                </a:solidFill>
              </a:defRPr>
            </a:lvl1pPr>
          </a:lstStyle>
          <a:p>
            <a:fld id="{DD70FF93-3DEB-47C3-AAB7-4C2AF9BADE6A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EMBARQ Horizontal Logo Dark Text.png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457200" y="6175375"/>
            <a:ext cx="26035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BelaFoto"/>
          <p:cNvPicPr>
            <a:picLocks noChangeAspect="1" noChangeArrowheads="1"/>
          </p:cNvPicPr>
          <p:nvPr userDrawn="1"/>
        </p:nvPicPr>
        <p:blipFill>
          <a:blip r:embed="rId7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9" name="Picture 7" descr="EMBARQ Horizontal Logo Dark Text.png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457200" y="6161087"/>
            <a:ext cx="26035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Arial"/>
          <a:ea typeface="ＭＳ Ｐゴシック" pitchFamily="-65" charset="-128"/>
          <a:cs typeface="Arial"/>
        </a:defRPr>
      </a:lvl1pPr>
      <a:lvl2pPr algn="ctr" defTabSz="457200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pitchFamily="-65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pitchFamily="-65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pitchFamily="-65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pitchFamily="-65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SzPct val="100000"/>
        <a:buBlip>
          <a:blip r:embed="rId8"/>
        </a:buBlip>
        <a:defRPr sz="2800" b="1" kern="1200">
          <a:solidFill>
            <a:srgbClr val="464847"/>
          </a:solidFill>
          <a:latin typeface="Arial"/>
          <a:ea typeface="ＭＳ Ｐゴシック" pitchFamily="-65" charset="-128"/>
          <a:cs typeface="Arial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SzPct val="100000"/>
        <a:buBlip>
          <a:blip r:embed="rId8"/>
        </a:buBlip>
        <a:defRPr sz="2400" b="1" kern="1200">
          <a:solidFill>
            <a:srgbClr val="464847"/>
          </a:solidFill>
          <a:latin typeface="Arial"/>
          <a:ea typeface="ＭＳ Ｐゴシック" pitchFamily="-65" charset="-128"/>
          <a:cs typeface="Arial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SzPct val="100000"/>
        <a:buBlip>
          <a:blip r:embed="rId8"/>
        </a:buBlip>
        <a:defRPr sz="2000" b="1" kern="1200">
          <a:solidFill>
            <a:srgbClr val="464847"/>
          </a:solidFill>
          <a:latin typeface="Arial"/>
          <a:ea typeface="ＭＳ Ｐゴシック" pitchFamily="-65" charset="-128"/>
          <a:cs typeface="Arial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SzPct val="100000"/>
        <a:buBlip>
          <a:blip r:embed="rId8"/>
        </a:buBlip>
        <a:defRPr b="1" kern="1200">
          <a:solidFill>
            <a:srgbClr val="464847"/>
          </a:solidFill>
          <a:latin typeface="Arial"/>
          <a:ea typeface="ＭＳ Ｐゴシック" pitchFamily="-65" charset="-128"/>
          <a:cs typeface="Arial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SzPct val="100000"/>
        <a:buBlip>
          <a:blip r:embed="rId8"/>
        </a:buBlip>
        <a:defRPr b="1" kern="1200">
          <a:solidFill>
            <a:srgbClr val="464847"/>
          </a:solidFill>
          <a:latin typeface="Arial"/>
          <a:ea typeface="ＭＳ Ｐゴシック" pitchFamily="-65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4"/>
          <p:cNvSpPr>
            <a:spLocks noGrp="1"/>
          </p:cNvSpPr>
          <p:nvPr>
            <p:ph type="ctrTitle" idx="4294967295"/>
          </p:nvPr>
        </p:nvSpPr>
        <p:spPr>
          <a:xfrm>
            <a:off x="685800" y="1600200"/>
            <a:ext cx="7772400" cy="1470025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Scoping Post 2012 Climate Instruments: </a:t>
            </a:r>
            <a:br>
              <a:rPr lang="en-US" sz="2800" dirty="0" smtClean="0">
                <a:latin typeface="Arial" charset="0"/>
              </a:rPr>
            </a:br>
            <a:r>
              <a:rPr lang="en-US" sz="2800" dirty="0" smtClean="0">
                <a:latin typeface="Arial" charset="0"/>
              </a:rPr>
              <a:t>Nationally Appropriate Mitigation Actions –NAMAs</a:t>
            </a:r>
            <a:br>
              <a:rPr lang="en-US" sz="2800" dirty="0" smtClean="0">
                <a:latin typeface="Arial" charset="0"/>
              </a:rPr>
            </a:br>
            <a:r>
              <a:rPr lang="en-US" sz="2800" dirty="0" smtClean="0">
                <a:latin typeface="Arial" charset="0"/>
              </a:rPr>
              <a:t/>
            </a:r>
            <a:br>
              <a:rPr lang="en-US" sz="2800" dirty="0" smtClean="0">
                <a:latin typeface="Arial" charset="0"/>
              </a:rPr>
            </a:br>
            <a:r>
              <a:rPr lang="en-US" sz="2800" dirty="0" smtClean="0">
                <a:latin typeface="Arial" charset="0"/>
              </a:rPr>
              <a:t>Case Study on Opportunities in Brazilian Cities – Belo Horizonte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4294967295"/>
          </p:nvPr>
        </p:nvSpPr>
        <p:spPr>
          <a:xfrm>
            <a:off x="1295400" y="4114800"/>
            <a:ext cx="7086600" cy="1752600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FontTx/>
              <a:buNone/>
            </a:pPr>
            <a:r>
              <a:rPr lang="en-US" altLang="ja-JP" sz="2000" dirty="0" smtClean="0">
                <a:latin typeface="Arial" charset="0"/>
              </a:rPr>
              <a:t>EMBARQ, The WRI Center on Sustainable Transport</a:t>
            </a:r>
          </a:p>
          <a:p>
            <a:pPr marL="0" indent="0" algn="ctr">
              <a:lnSpc>
                <a:spcPct val="80000"/>
              </a:lnSpc>
              <a:buFontTx/>
              <a:buNone/>
            </a:pPr>
            <a:endParaRPr lang="en-US" altLang="ja-JP" sz="2000" dirty="0" smtClean="0">
              <a:latin typeface="Arial" charset="0"/>
            </a:endParaRPr>
          </a:p>
          <a:p>
            <a:pPr marL="0" indent="0" algn="ctr">
              <a:lnSpc>
                <a:spcPct val="80000"/>
              </a:lnSpc>
              <a:buFontTx/>
              <a:buNone/>
            </a:pPr>
            <a:r>
              <a:rPr lang="en-US" altLang="ja-JP" sz="2000" dirty="0" smtClean="0">
                <a:latin typeface="Arial" charset="0"/>
              </a:rPr>
              <a:t>Supported by: Inter-American Development Bank</a:t>
            </a:r>
            <a:endParaRPr lang="en-US" sz="2000" dirty="0" smtClean="0"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8800" y="5410200"/>
            <a:ext cx="571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Dario Hidalgo (EMBARQ) and Stefan Bakker (ECN),</a:t>
            </a:r>
          </a:p>
          <a:p>
            <a:pPr algn="ctr"/>
            <a:r>
              <a:rPr lang="en-GB" dirty="0" smtClean="0"/>
              <a:t>Side event ADB/IDB/ITDP/</a:t>
            </a:r>
            <a:r>
              <a:rPr lang="en-GB" dirty="0" err="1" smtClean="0"/>
              <a:t>BtG</a:t>
            </a:r>
            <a:r>
              <a:rPr lang="en-GB" dirty="0" smtClean="0"/>
              <a:t>/</a:t>
            </a:r>
            <a:r>
              <a:rPr lang="en-GB" dirty="0" err="1" smtClean="0"/>
              <a:t>SLoCaT</a:t>
            </a:r>
            <a:r>
              <a:rPr lang="en-GB" dirty="0" smtClean="0"/>
              <a:t> COP16, Cancun, 4 December 2010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pPr algn="l"/>
            <a:r>
              <a:rPr lang="es-CO" dirty="0" err="1" smtClean="0"/>
              <a:t>Finance</a:t>
            </a:r>
            <a:endParaRPr lang="en-US" dirty="0"/>
          </a:p>
        </p:txBody>
      </p:sp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457200" y="12954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Blip>
                <a:blip r:embed="rId3"/>
              </a:buBlip>
              <a:tabLst/>
              <a:defRPr/>
            </a:pPr>
            <a:r>
              <a:rPr kumimoji="0" lang="es-CO" sz="280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Arial" charset="0"/>
                <a:ea typeface="ＭＳ Ｐゴシック" pitchFamily="-65" charset="-128"/>
                <a:cs typeface="Arial"/>
              </a:rPr>
              <a:t>C</a:t>
            </a:r>
            <a:r>
              <a:rPr kumimoji="0" lang="es-CO" sz="28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charset="0"/>
                <a:ea typeface="ＭＳ Ｐゴシック" pitchFamily="-65" charset="-128"/>
                <a:cs typeface="Arial"/>
              </a:rPr>
              <a:t>ould</a:t>
            </a:r>
            <a:r>
              <a:rPr kumimoji="0" lang="es-CO" sz="2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ＭＳ Ｐゴシック" pitchFamily="-65" charset="-128"/>
                <a:cs typeface="Arial"/>
              </a:rPr>
              <a:t> </a:t>
            </a:r>
            <a:r>
              <a:rPr kumimoji="0" lang="es-CO" sz="28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charset="0"/>
                <a:ea typeface="ＭＳ Ｐゴシック" pitchFamily="-65" charset="-128"/>
                <a:cs typeface="Arial"/>
              </a:rPr>
              <a:t>be</a:t>
            </a:r>
            <a:r>
              <a:rPr kumimoji="0" lang="es-CO" sz="2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ＭＳ Ｐゴシック" pitchFamily="-65" charset="-128"/>
                <a:cs typeface="Arial"/>
              </a:rPr>
              <a:t> </a:t>
            </a:r>
            <a:r>
              <a:rPr kumimoji="0" lang="es-CO" sz="28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charset="0"/>
                <a:ea typeface="ＭＳ Ｐゴシック" pitchFamily="-65" charset="-128"/>
                <a:cs typeface="Arial"/>
              </a:rPr>
              <a:t>based</a:t>
            </a:r>
            <a:r>
              <a:rPr kumimoji="0" lang="es-CO" sz="2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ＭＳ Ｐゴシック" pitchFamily="-65" charset="-128"/>
                <a:cs typeface="Arial"/>
              </a:rPr>
              <a:t> </a:t>
            </a:r>
            <a:r>
              <a:rPr kumimoji="0" lang="es-CO" sz="28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charset="0"/>
                <a:ea typeface="ＭＳ Ｐゴシック" pitchFamily="-65" charset="-128"/>
                <a:cs typeface="Arial"/>
              </a:rPr>
              <a:t>on</a:t>
            </a:r>
            <a:r>
              <a:rPr kumimoji="0" lang="es-CO" sz="2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ＭＳ Ｐゴシック" pitchFamily="-65" charset="-128"/>
                <a:cs typeface="Arial"/>
              </a:rPr>
              <a:t> </a:t>
            </a:r>
            <a:r>
              <a:rPr kumimoji="0" lang="es-CO" sz="28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charset="0"/>
                <a:ea typeface="ＭＳ Ｐゴシック" pitchFamily="-65" charset="-128"/>
                <a:cs typeface="Arial"/>
              </a:rPr>
              <a:t>emission</a:t>
            </a:r>
            <a:r>
              <a:rPr kumimoji="0" lang="es-CO" sz="2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ＭＳ Ｐゴシック" pitchFamily="-65" charset="-128"/>
                <a:cs typeface="Arial"/>
              </a:rPr>
              <a:t> </a:t>
            </a:r>
            <a:r>
              <a:rPr kumimoji="0" lang="es-CO" sz="28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charset="0"/>
                <a:ea typeface="ＭＳ Ｐゴシック" pitchFamily="-65" charset="-128"/>
                <a:cs typeface="Arial"/>
              </a:rPr>
              <a:t>reduction</a:t>
            </a:r>
            <a:r>
              <a:rPr kumimoji="0" lang="es-CO" sz="2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ＭＳ Ｐゴシック" pitchFamily="-65" charset="-128"/>
                <a:cs typeface="Arial"/>
              </a:rPr>
              <a:t>  </a:t>
            </a:r>
            <a:r>
              <a:rPr kumimoji="0" lang="es-CO" sz="28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charset="0"/>
                <a:ea typeface="ＭＳ Ｐゴシック" pitchFamily="-65" charset="-128"/>
                <a:cs typeface="Arial"/>
              </a:rPr>
              <a:t>potential</a:t>
            </a:r>
            <a:endParaRPr kumimoji="0" lang="es-CO" sz="28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charset="0"/>
              <a:ea typeface="ＭＳ Ｐゴシック" pitchFamily="-65" charset="-128"/>
              <a:cs typeface="Arial"/>
            </a:endParaRPr>
          </a:p>
          <a:p>
            <a:pPr marL="342900" indent="-342900">
              <a:spcBef>
                <a:spcPct val="20000"/>
              </a:spcBef>
              <a:buSzPct val="100000"/>
              <a:buFontTx/>
              <a:buBlip>
                <a:blip r:embed="rId3"/>
              </a:buBlip>
            </a:pPr>
            <a:r>
              <a:rPr lang="es-CO" sz="2800" noProof="0" dirty="0" smtClean="0">
                <a:cs typeface="Arial"/>
              </a:rPr>
              <a:t>USD 36 </a:t>
            </a:r>
            <a:r>
              <a:rPr lang="es-CO" sz="2800" noProof="0" dirty="0" err="1" smtClean="0">
                <a:cs typeface="Arial"/>
              </a:rPr>
              <a:t>million</a:t>
            </a:r>
            <a:r>
              <a:rPr lang="es-CO" sz="2800" noProof="0" dirty="0" smtClean="0">
                <a:cs typeface="Arial"/>
              </a:rPr>
              <a:t>; 1.4% of total </a:t>
            </a:r>
            <a:r>
              <a:rPr lang="es-CO" sz="2800" noProof="0" dirty="0" err="1" smtClean="0">
                <a:cs typeface="Arial"/>
              </a:rPr>
              <a:t>cost</a:t>
            </a:r>
            <a:endParaRPr lang="es-CO" sz="2800" noProof="0" dirty="0" smtClean="0">
              <a:cs typeface="Arial"/>
            </a:endParaRPr>
          </a:p>
          <a:p>
            <a:pPr marL="342900" indent="-342900">
              <a:spcBef>
                <a:spcPct val="20000"/>
              </a:spcBef>
              <a:buSzPct val="100000"/>
              <a:buFontTx/>
              <a:buBlip>
                <a:blip r:embed="rId3"/>
              </a:buBlip>
            </a:pPr>
            <a:r>
              <a:rPr kumimoji="0" lang="es-CO" sz="2800" i="0" u="none" strike="noStrike" kern="1200" cap="none" spc="0" normalizeH="0" baseline="0" dirty="0" err="1" smtClean="0">
                <a:ln>
                  <a:noFill/>
                </a:ln>
                <a:effectLst/>
                <a:uLnTx/>
                <a:uFillTx/>
                <a:latin typeface="Arial" charset="0"/>
                <a:ea typeface="ＭＳ Ｐゴシック" pitchFamily="-65" charset="-128"/>
                <a:cs typeface="Arial"/>
              </a:rPr>
              <a:t>Grant</a:t>
            </a:r>
            <a:r>
              <a:rPr kumimoji="0" lang="es-CO" sz="2800" i="0" u="none" strike="noStrike" kern="1200" cap="none" spc="0" normalizeH="0" baseline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ＭＳ Ｐゴシック" pitchFamily="-65" charset="-128"/>
                <a:cs typeface="Arial"/>
              </a:rPr>
              <a:t> </a:t>
            </a:r>
            <a:r>
              <a:rPr kumimoji="0" lang="es-CO" sz="2800" i="0" u="none" strike="noStrike" kern="1200" cap="none" spc="0" normalizeH="0" baseline="0" dirty="0" err="1" smtClean="0">
                <a:ln>
                  <a:noFill/>
                </a:ln>
                <a:effectLst/>
                <a:uLnTx/>
                <a:uFillTx/>
                <a:latin typeface="Arial" charset="0"/>
                <a:ea typeface="ＭＳ Ｐゴシック" pitchFamily="-65" charset="-128"/>
                <a:cs typeface="Arial"/>
              </a:rPr>
              <a:t>or</a:t>
            </a:r>
            <a:r>
              <a:rPr kumimoji="0" lang="es-CO" sz="2800" i="0" u="none" strike="noStrike" kern="1200" cap="none" spc="0" normalizeH="0" baseline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ＭＳ Ｐゴシック" pitchFamily="-65" charset="-128"/>
                <a:cs typeface="Arial"/>
              </a:rPr>
              <a:t> </a:t>
            </a:r>
            <a:r>
              <a:rPr kumimoji="0" lang="es-CO" sz="2800" i="0" u="none" strike="noStrike" kern="1200" cap="none" spc="0" normalizeH="0" baseline="0" dirty="0" err="1" smtClean="0">
                <a:ln>
                  <a:noFill/>
                </a:ln>
                <a:effectLst/>
                <a:uLnTx/>
                <a:uFillTx/>
                <a:latin typeface="Arial" charset="0"/>
                <a:ea typeface="ＭＳ Ｐゴシック" pitchFamily="-65" charset="-128"/>
                <a:cs typeface="Arial"/>
              </a:rPr>
              <a:t>concessional</a:t>
            </a:r>
            <a:r>
              <a:rPr kumimoji="0" lang="es-CO" sz="2800" i="0" u="none" strike="noStrike" kern="1200" cap="none" spc="0" normalizeH="0" baseline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ＭＳ Ｐゴシック" pitchFamily="-65" charset="-128"/>
                <a:cs typeface="Arial"/>
              </a:rPr>
              <a:t> loan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Blip>
                <a:blip r:embed="rId3"/>
              </a:buBlip>
            </a:pPr>
            <a:r>
              <a:rPr lang="es-CO" sz="2800" noProof="0" dirty="0" smtClean="0">
                <a:cs typeface="Arial"/>
              </a:rPr>
              <a:t>Up-</a:t>
            </a:r>
            <a:r>
              <a:rPr lang="es-CO" sz="2800" noProof="0" dirty="0" err="1" smtClean="0">
                <a:cs typeface="Arial"/>
              </a:rPr>
              <a:t>front</a:t>
            </a:r>
            <a:r>
              <a:rPr lang="es-CO" sz="2800" noProof="0" dirty="0" smtClean="0">
                <a:cs typeface="Arial"/>
              </a:rPr>
              <a:t>: </a:t>
            </a:r>
            <a:r>
              <a:rPr lang="es-CO" sz="2800" noProof="0" dirty="0" err="1" smtClean="0">
                <a:cs typeface="Arial"/>
              </a:rPr>
              <a:t>help</a:t>
            </a:r>
            <a:r>
              <a:rPr lang="es-CO" sz="2800" noProof="0" dirty="0" smtClean="0">
                <a:cs typeface="Arial"/>
              </a:rPr>
              <a:t> plan </a:t>
            </a:r>
            <a:r>
              <a:rPr lang="es-CO" sz="2800" noProof="0" dirty="0" err="1" smtClean="0">
                <a:cs typeface="Arial"/>
              </a:rPr>
              <a:t>preparation</a:t>
            </a:r>
            <a:r>
              <a:rPr lang="es-CO" sz="2800" noProof="0" dirty="0" smtClean="0">
                <a:cs typeface="Arial"/>
              </a:rPr>
              <a:t> and </a:t>
            </a:r>
            <a:r>
              <a:rPr lang="es-CO" sz="2800" noProof="0" dirty="0" err="1" smtClean="0">
                <a:cs typeface="Arial"/>
              </a:rPr>
              <a:t>implementation</a:t>
            </a:r>
            <a:endParaRPr lang="es-CO" sz="2800" noProof="0" dirty="0" smtClean="0">
              <a:cs typeface="Arial"/>
            </a:endParaRPr>
          </a:p>
          <a:p>
            <a:pPr marL="342900" indent="-342900">
              <a:spcBef>
                <a:spcPct val="20000"/>
              </a:spcBef>
              <a:buSzPct val="100000"/>
              <a:buFontTx/>
              <a:buBlip>
                <a:blip r:embed="rId3"/>
              </a:buBlip>
            </a:pPr>
            <a:r>
              <a:rPr kumimoji="0" lang="es-CO" sz="2800" i="0" u="none" strike="noStrike" kern="1200" cap="none" spc="0" normalizeH="0" baseline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ＭＳ Ｐゴシック" pitchFamily="-65" charset="-128"/>
                <a:cs typeface="Arial"/>
              </a:rPr>
              <a:t>Total</a:t>
            </a:r>
            <a:r>
              <a:rPr kumimoji="0" lang="es-CO" sz="2800" i="0" u="none" strike="noStrike" kern="1200" cap="none" spc="0" normalizeH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ＭＳ Ｐゴシック" pitchFamily="-65" charset="-128"/>
                <a:cs typeface="Arial"/>
              </a:rPr>
              <a:t> </a:t>
            </a:r>
            <a:r>
              <a:rPr kumimoji="0" lang="es-CO" sz="2800" i="0" u="none" strike="noStrike" kern="1200" cap="none" spc="0" normalizeH="0" dirty="0" err="1" smtClean="0">
                <a:ln>
                  <a:noFill/>
                </a:ln>
                <a:effectLst/>
                <a:uLnTx/>
                <a:uFillTx/>
                <a:latin typeface="Arial" charset="0"/>
                <a:ea typeface="ＭＳ Ｐゴシック" pitchFamily="-65" charset="-128"/>
                <a:cs typeface="Arial"/>
              </a:rPr>
              <a:t>funds</a:t>
            </a:r>
            <a:r>
              <a:rPr kumimoji="0" lang="es-CO" sz="2800" i="0" u="none" strike="noStrike" kern="1200" cap="none" spc="0" normalizeH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ＭＳ Ｐゴシック" pitchFamily="-65" charset="-128"/>
                <a:cs typeface="Arial"/>
              </a:rPr>
              <a:t> </a:t>
            </a:r>
            <a:r>
              <a:rPr lang="en-US" sz="2800" dirty="0" smtClean="0"/>
              <a:t>from diverse sources: local, state, national, commercial credit, multilateral funds, etc.</a:t>
            </a:r>
            <a:endParaRPr kumimoji="0" lang="es-CO" sz="28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charset="0"/>
              <a:ea typeface="ＭＳ Ｐゴシック" pitchFamily="-65" charset="-128"/>
              <a:cs typeface="Arial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Blip>
                <a:blip r:embed="rId3"/>
              </a:buBlip>
              <a:tabLst/>
              <a:defRPr/>
            </a:pPr>
            <a:endParaRPr kumimoji="0" lang="es-CO" sz="2800" b="1" i="0" u="none" strike="noStrike" kern="1200" cap="none" spc="0" normalizeH="0" baseline="0" noProof="0" dirty="0" smtClean="0">
              <a:ln>
                <a:noFill/>
              </a:ln>
              <a:solidFill>
                <a:srgbClr val="464847"/>
              </a:solidFill>
              <a:effectLst/>
              <a:uLnTx/>
              <a:uFillTx/>
              <a:latin typeface="Arial" charset="0"/>
              <a:ea typeface="ＭＳ Ｐゴシック" pitchFamily="-65" charset="-128"/>
              <a:cs typeface="Arial"/>
            </a:endParaRPr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33800" y="508479"/>
            <a:ext cx="5105400" cy="5246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Arial" charset="0"/>
              </a:rPr>
              <a:t>Conclusions</a:t>
            </a:r>
          </a:p>
        </p:txBody>
      </p:sp>
      <p:sp>
        <p:nvSpPr>
          <p:cNvPr id="72707" name="Rectangle 3"/>
          <p:cNvSpPr>
            <a:spLocks noGrp="1"/>
          </p:cNvSpPr>
          <p:nvPr>
            <p:ph type="body" idx="1"/>
          </p:nvPr>
        </p:nvSpPr>
        <p:spPr>
          <a:xfrm>
            <a:off x="304800" y="990600"/>
            <a:ext cx="8686800" cy="4678362"/>
          </a:xfrm>
        </p:spPr>
        <p:txBody>
          <a:bodyPr/>
          <a:lstStyle/>
          <a:p>
            <a:pPr marL="508000" indent="-508000">
              <a:spcBef>
                <a:spcPct val="50000"/>
              </a:spcBef>
            </a:pPr>
            <a:r>
              <a:rPr lang="en-US" sz="2400" dirty="0" smtClean="0">
                <a:solidFill>
                  <a:schemeClr val="tx2"/>
                </a:solidFill>
              </a:rPr>
              <a:t>Comprehensive </a:t>
            </a:r>
            <a:r>
              <a:rPr lang="en-US" sz="2400" dirty="0" smtClean="0">
                <a:solidFill>
                  <a:schemeClr val="tx2"/>
                </a:solidFill>
              </a:rPr>
              <a:t>mobility plan:</a:t>
            </a:r>
            <a:r>
              <a:rPr lang="en-US" sz="2400" dirty="0" smtClean="0">
                <a:solidFill>
                  <a:schemeClr val="tx2"/>
                </a:solidFill>
                <a:latin typeface="Arial" charset="0"/>
              </a:rPr>
              <a:t> active and public transport, land use and transport demand management</a:t>
            </a:r>
            <a:endParaRPr lang="en-US" sz="2400" dirty="0" smtClean="0">
              <a:solidFill>
                <a:schemeClr val="tx2"/>
              </a:solidFill>
            </a:endParaRPr>
          </a:p>
          <a:p>
            <a:pPr marL="508000" indent="-508000">
              <a:spcBef>
                <a:spcPct val="50000"/>
              </a:spcBef>
            </a:pPr>
            <a:r>
              <a:rPr lang="en-US" sz="2400" dirty="0" smtClean="0">
                <a:solidFill>
                  <a:schemeClr val="tx2"/>
                </a:solidFill>
              </a:rPr>
              <a:t>Plan can save 36% in GHG, 25% in travel time, 19% in transport costs and 39% in PM in 2030</a:t>
            </a:r>
            <a:endParaRPr lang="en-US" altLang="ja-JP" sz="2400" dirty="0" smtClean="0">
              <a:solidFill>
                <a:schemeClr val="tx2"/>
              </a:solidFill>
              <a:latin typeface="Arial" charset="0"/>
            </a:endParaRPr>
          </a:p>
          <a:p>
            <a:pPr marL="566738" indent="-566738">
              <a:spcBef>
                <a:spcPct val="5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Arial" charset="0"/>
              </a:rPr>
              <a:t>Good </a:t>
            </a:r>
            <a:r>
              <a:rPr lang="en-US" sz="2400" dirty="0" smtClean="0">
                <a:solidFill>
                  <a:schemeClr val="tx2"/>
                </a:solidFill>
                <a:latin typeface="Arial" charset="0"/>
              </a:rPr>
              <a:t>data and model basis for GHG and co-benefits estimation</a:t>
            </a:r>
          </a:p>
          <a:p>
            <a:pPr marL="566738" indent="-566738">
              <a:spcBef>
                <a:spcPct val="5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Arial" charset="0"/>
              </a:rPr>
              <a:t>Ex-post MRV </a:t>
            </a:r>
            <a:r>
              <a:rPr lang="en-US" sz="2400" dirty="0" smtClean="0">
                <a:solidFill>
                  <a:schemeClr val="tx2"/>
                </a:solidFill>
                <a:latin typeface="Arial" charset="0"/>
              </a:rPr>
              <a:t>based on activity </a:t>
            </a:r>
            <a:r>
              <a:rPr lang="en-US" sz="2400" dirty="0" smtClean="0">
                <a:solidFill>
                  <a:schemeClr val="tx2"/>
                </a:solidFill>
                <a:latin typeface="Arial" charset="0"/>
              </a:rPr>
              <a:t>surveys</a:t>
            </a:r>
          </a:p>
          <a:p>
            <a:pPr marL="566738" indent="-566738">
              <a:spcBef>
                <a:spcPct val="50000"/>
              </a:spcBef>
            </a:pPr>
            <a:r>
              <a:rPr lang="en-US" altLang="ja-JP" sz="2400" dirty="0" smtClean="0">
                <a:solidFill>
                  <a:schemeClr val="tx2"/>
                </a:solidFill>
                <a:latin typeface="Arial" charset="0"/>
              </a:rPr>
              <a:t>Climate finance small compared to funding needs, but a supported NAMA will help in removing implementation barriers </a:t>
            </a:r>
          </a:p>
          <a:p>
            <a:pPr marL="566738" indent="-566738">
              <a:spcBef>
                <a:spcPct val="50000"/>
              </a:spcBef>
            </a:pPr>
            <a:endParaRPr lang="en-US" sz="2400" dirty="0" smtClean="0">
              <a:solidFill>
                <a:schemeClr val="tx2"/>
              </a:solidFill>
              <a:latin typeface="Arial" charset="0"/>
            </a:endParaRPr>
          </a:p>
          <a:p>
            <a:pPr marL="508000" indent="-508000">
              <a:spcBef>
                <a:spcPct val="50000"/>
              </a:spcBef>
            </a:pPr>
            <a:endParaRPr lang="en-US" altLang="ja-JP" sz="20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err="1" smtClean="0">
                <a:latin typeface="Arial" charset="0"/>
              </a:rPr>
              <a:t>Proposed</a:t>
            </a:r>
            <a:r>
              <a:rPr lang="es-CO" dirty="0" smtClean="0">
                <a:latin typeface="Arial" charset="0"/>
              </a:rPr>
              <a:t> Framework </a:t>
            </a:r>
            <a:r>
              <a:rPr lang="es-CO" dirty="0" err="1" smtClean="0">
                <a:latin typeface="Arial" charset="0"/>
              </a:rPr>
              <a:t>for</a:t>
            </a:r>
            <a:r>
              <a:rPr lang="es-CO" dirty="0" smtClean="0">
                <a:latin typeface="Arial" charset="0"/>
              </a:rPr>
              <a:t> </a:t>
            </a:r>
            <a:r>
              <a:rPr lang="es-CO" dirty="0" err="1" smtClean="0">
                <a:latin typeface="Arial" charset="0"/>
              </a:rPr>
              <a:t>the</a:t>
            </a:r>
            <a:r>
              <a:rPr lang="es-CO" dirty="0" smtClean="0">
                <a:latin typeface="Arial" charset="0"/>
              </a:rPr>
              <a:t> NAMA</a:t>
            </a:r>
            <a:endParaRPr lang="en-US" dirty="0" smtClean="0">
              <a:latin typeface="Arial" charset="0"/>
            </a:endParaRPr>
          </a:p>
        </p:txBody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s-CO" dirty="0" smtClean="0">
                <a:latin typeface="Arial" charset="0"/>
              </a:rPr>
              <a:t> </a:t>
            </a:r>
            <a:r>
              <a:rPr lang="es-CO" dirty="0" err="1" smtClean="0">
                <a:latin typeface="Arial" charset="0"/>
              </a:rPr>
              <a:t>Public</a:t>
            </a:r>
            <a:r>
              <a:rPr lang="es-CO" dirty="0" smtClean="0">
                <a:latin typeface="Arial" charset="0"/>
              </a:rPr>
              <a:t> </a:t>
            </a:r>
            <a:r>
              <a:rPr lang="es-CO" dirty="0" err="1" smtClean="0">
                <a:latin typeface="Arial" charset="0"/>
              </a:rPr>
              <a:t>policy</a:t>
            </a:r>
            <a:r>
              <a:rPr lang="es-CO" dirty="0" smtClean="0">
                <a:latin typeface="Arial" charset="0"/>
              </a:rPr>
              <a:t> </a:t>
            </a:r>
            <a:r>
              <a:rPr lang="es-CO" dirty="0" err="1" smtClean="0">
                <a:latin typeface="Arial" charset="0"/>
              </a:rPr>
              <a:t>objective</a:t>
            </a:r>
            <a:endParaRPr lang="es-CO" dirty="0" smtClean="0">
              <a:latin typeface="Arial" charset="0"/>
            </a:endParaRPr>
          </a:p>
          <a:p>
            <a:r>
              <a:rPr lang="es-CO" dirty="0" smtClean="0">
                <a:latin typeface="Arial" charset="0"/>
              </a:rPr>
              <a:t> NAMA </a:t>
            </a:r>
            <a:r>
              <a:rPr lang="es-CO" dirty="0" err="1" smtClean="0">
                <a:latin typeface="Arial" charset="0"/>
              </a:rPr>
              <a:t>Components</a:t>
            </a:r>
            <a:endParaRPr lang="es-CO" dirty="0" smtClean="0">
              <a:latin typeface="Arial" charset="0"/>
            </a:endParaRPr>
          </a:p>
          <a:p>
            <a:r>
              <a:rPr lang="es-CO" dirty="0" smtClean="0">
                <a:latin typeface="Arial" charset="0"/>
              </a:rPr>
              <a:t> GHG </a:t>
            </a:r>
            <a:r>
              <a:rPr lang="es-CO" dirty="0" err="1" smtClean="0">
                <a:latin typeface="Arial" charset="0"/>
              </a:rPr>
              <a:t>Mitigation</a:t>
            </a:r>
            <a:endParaRPr lang="es-CO" dirty="0" smtClean="0">
              <a:latin typeface="Arial" charset="0"/>
            </a:endParaRPr>
          </a:p>
          <a:p>
            <a:r>
              <a:rPr lang="es-CO" dirty="0" smtClean="0">
                <a:latin typeface="Arial" charset="0"/>
              </a:rPr>
              <a:t> Co-</a:t>
            </a:r>
            <a:r>
              <a:rPr lang="es-CO" dirty="0" err="1" smtClean="0">
                <a:latin typeface="Arial" charset="0"/>
              </a:rPr>
              <a:t>Benefits</a:t>
            </a:r>
            <a:endParaRPr lang="es-CO" dirty="0" smtClean="0">
              <a:latin typeface="Arial" charset="0"/>
            </a:endParaRPr>
          </a:p>
          <a:p>
            <a:r>
              <a:rPr lang="es-CO" dirty="0" smtClean="0">
                <a:latin typeface="Arial" charset="0"/>
              </a:rPr>
              <a:t> </a:t>
            </a:r>
            <a:r>
              <a:rPr lang="es-CO" dirty="0" err="1" smtClean="0">
                <a:latin typeface="Arial" charset="0"/>
              </a:rPr>
              <a:t>Financing</a:t>
            </a:r>
            <a:r>
              <a:rPr lang="es-CO" dirty="0" smtClean="0">
                <a:latin typeface="Arial" charset="0"/>
              </a:rPr>
              <a:t> </a:t>
            </a:r>
          </a:p>
          <a:p>
            <a:r>
              <a:rPr lang="es-CO" dirty="0" smtClean="0">
                <a:latin typeface="Arial" charset="0"/>
              </a:rPr>
              <a:t> </a:t>
            </a:r>
            <a:r>
              <a:rPr lang="es-CO" dirty="0" err="1" smtClean="0">
                <a:latin typeface="Arial" charset="0"/>
              </a:rPr>
              <a:t>Institutional</a:t>
            </a:r>
            <a:r>
              <a:rPr lang="es-CO" dirty="0" smtClean="0">
                <a:latin typeface="Arial" charset="0"/>
              </a:rPr>
              <a:t> </a:t>
            </a:r>
            <a:r>
              <a:rPr lang="es-CO" dirty="0" err="1" smtClean="0">
                <a:latin typeface="Arial" charset="0"/>
              </a:rPr>
              <a:t>Settings</a:t>
            </a:r>
            <a:endParaRPr lang="es-CO" dirty="0" smtClean="0">
              <a:latin typeface="Arial" charset="0"/>
            </a:endParaRPr>
          </a:p>
          <a:p>
            <a:r>
              <a:rPr lang="es-CO" dirty="0" smtClean="0">
                <a:latin typeface="Arial" charset="0"/>
              </a:rPr>
              <a:t> </a:t>
            </a:r>
            <a:r>
              <a:rPr lang="es-CO" dirty="0" err="1" smtClean="0">
                <a:latin typeface="Arial" charset="0"/>
              </a:rPr>
              <a:t>Measurement</a:t>
            </a:r>
            <a:r>
              <a:rPr lang="es-CO" dirty="0" smtClean="0">
                <a:latin typeface="Arial" charset="0"/>
              </a:rPr>
              <a:t>, </a:t>
            </a:r>
            <a:r>
              <a:rPr lang="es-CO" dirty="0" err="1" smtClean="0">
                <a:latin typeface="Arial" charset="0"/>
              </a:rPr>
              <a:t>Reporting</a:t>
            </a:r>
            <a:r>
              <a:rPr lang="es-CO" dirty="0" smtClean="0">
                <a:latin typeface="Arial" charset="0"/>
              </a:rPr>
              <a:t> and </a:t>
            </a:r>
            <a:r>
              <a:rPr lang="es-CO" dirty="0" err="1" smtClean="0">
                <a:latin typeface="Arial" charset="0"/>
              </a:rPr>
              <a:t>Verification</a:t>
            </a:r>
            <a:endParaRPr lang="es-CO" dirty="0" smtClean="0">
              <a:latin typeface="Arial" charset="0"/>
            </a:endParaRPr>
          </a:p>
          <a:p>
            <a:r>
              <a:rPr lang="es-CO" dirty="0" smtClean="0">
                <a:latin typeface="Arial" charset="0"/>
              </a:rPr>
              <a:t> </a:t>
            </a:r>
            <a:r>
              <a:rPr lang="es-CO" dirty="0" err="1" smtClean="0">
                <a:latin typeface="Arial" charset="0"/>
              </a:rPr>
              <a:t>Risk</a:t>
            </a:r>
            <a:r>
              <a:rPr lang="es-CO" dirty="0" smtClean="0">
                <a:latin typeface="Arial" charset="0"/>
              </a:rPr>
              <a:t> </a:t>
            </a:r>
            <a:r>
              <a:rPr lang="es-CO" dirty="0" err="1" smtClean="0">
                <a:latin typeface="Arial" charset="0"/>
              </a:rPr>
              <a:t>Analysis</a:t>
            </a:r>
            <a:endParaRPr lang="es-CO" dirty="0" smtClean="0">
              <a:latin typeface="Arial" charset="0"/>
            </a:endParaRPr>
          </a:p>
          <a:p>
            <a:pPr>
              <a:buNone/>
            </a:pPr>
            <a:endParaRPr lang="es-CO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3" name="Picture 5" descr="South_america_%281%2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67200" y="214313"/>
            <a:ext cx="4876800" cy="6429375"/>
          </a:xfrm>
          <a:prstGeom prst="rect">
            <a:avLst/>
          </a:prstGeom>
          <a:noFill/>
        </p:spPr>
      </p:pic>
      <p:sp>
        <p:nvSpPr>
          <p:cNvPr id="37894" name="Oval 6"/>
          <p:cNvSpPr>
            <a:spLocks noChangeArrowheads="1"/>
          </p:cNvSpPr>
          <p:nvPr/>
        </p:nvSpPr>
        <p:spPr bwMode="auto">
          <a:xfrm>
            <a:off x="7848600" y="3200400"/>
            <a:ext cx="533400" cy="304800"/>
          </a:xfrm>
          <a:prstGeom prst="ellipse">
            <a:avLst/>
          </a:prstGeom>
          <a:noFill/>
          <a:ln w="3175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4306888" y="6553200"/>
            <a:ext cx="48371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14400"/>
            <a:r>
              <a:rPr lang="en-US" sz="1000"/>
              <a:t>http://upload.wikimedia.org/wikipedia/commons/b/b8/South_america_%281%29.jpg</a:t>
            </a:r>
          </a:p>
        </p:txBody>
      </p:sp>
      <p:pic>
        <p:nvPicPr>
          <p:cNvPr id="37899" name="Picture 11" descr="BelaFot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1700213"/>
            <a:ext cx="4610100" cy="3457575"/>
          </a:xfrm>
          <a:prstGeom prst="rect">
            <a:avLst/>
          </a:prstGeom>
          <a:noFill/>
        </p:spPr>
      </p:pic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04800" y="5241925"/>
            <a:ext cx="40687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14400"/>
            <a:r>
              <a:rPr lang="en-US" sz="1000"/>
              <a:t>http://i170.photobucket.com/albums/u252/rmcastanheira/BelaFoto.jpg</a:t>
            </a:r>
          </a:p>
        </p:txBody>
      </p:sp>
      <p:sp>
        <p:nvSpPr>
          <p:cNvPr id="37901" name="Text Box 13"/>
          <p:cNvSpPr txBox="1">
            <a:spLocks noChangeArrowheads="1"/>
          </p:cNvSpPr>
          <p:nvPr/>
        </p:nvSpPr>
        <p:spPr bwMode="auto">
          <a:xfrm>
            <a:off x="533400" y="685800"/>
            <a:ext cx="3429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endParaRPr lang="en-US" sz="2400" b="1" dirty="0"/>
          </a:p>
          <a:p>
            <a:pPr defTabSz="914400">
              <a:spcBef>
                <a:spcPct val="50000"/>
              </a:spcBef>
            </a:pPr>
            <a:r>
              <a:rPr lang="en-US" sz="2400" b="1" dirty="0"/>
              <a:t>Belo </a:t>
            </a:r>
            <a:r>
              <a:rPr lang="en-US" sz="2400" b="1" dirty="0" smtClean="0"/>
              <a:t>Horizonte, </a:t>
            </a:r>
            <a:r>
              <a:rPr lang="en-US" sz="2400" b="1" dirty="0"/>
              <a:t>Brazil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1341120"/>
          <a:ext cx="8416924" cy="4450080"/>
        </p:xfrm>
        <a:graphic>
          <a:graphicData uri="http://schemas.openxmlformats.org/drawingml/2006/table">
            <a:tbl>
              <a:tblPr/>
              <a:tblGrid>
                <a:gridCol w="8416924"/>
              </a:tblGrid>
              <a:tr h="5562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Arial"/>
                          <a:ea typeface="Times New Roman"/>
                          <a:cs typeface="Times New Roman"/>
                        </a:rPr>
                        <a:t>Roadways </a:t>
                      </a:r>
                      <a:r>
                        <a:rPr lang="en-US" sz="2400" dirty="0" smtClean="0">
                          <a:latin typeface="Arial"/>
                          <a:ea typeface="Times New Roman"/>
                          <a:cs typeface="Times New Roman"/>
                        </a:rPr>
                        <a:t> Improvements</a:t>
                      </a:r>
                      <a:endParaRPr lang="en-US" sz="32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2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Arial"/>
                          <a:ea typeface="Times New Roman"/>
                          <a:cs typeface="Times New Roman"/>
                        </a:rPr>
                        <a:t>Bus Rapid Transit Implementation</a:t>
                      </a:r>
                      <a:endParaRPr lang="en-US" sz="32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2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Arial"/>
                          <a:ea typeface="Times New Roman"/>
                          <a:cs typeface="Times New Roman"/>
                        </a:rPr>
                        <a:t>Metro Expansion</a:t>
                      </a:r>
                      <a:endParaRPr lang="en-US" sz="32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2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Arial"/>
                          <a:ea typeface="Times New Roman"/>
                          <a:cs typeface="Times New Roman"/>
                        </a:rPr>
                        <a:t>Integration</a:t>
                      </a:r>
                      <a:endParaRPr lang="en-US" sz="32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2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Arial"/>
                          <a:ea typeface="Times New Roman"/>
                          <a:cs typeface="Times New Roman"/>
                        </a:rPr>
                        <a:t>Bicycle Infrastructure</a:t>
                      </a:r>
                      <a:endParaRPr lang="en-US" sz="32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2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Arial"/>
                          <a:ea typeface="Times New Roman"/>
                          <a:cs typeface="Times New Roman"/>
                        </a:rPr>
                        <a:t>Pedestrian Facilities</a:t>
                      </a:r>
                      <a:endParaRPr lang="en-US" sz="32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2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Arial"/>
                          <a:ea typeface="Times New Roman"/>
                          <a:cs typeface="Times New Roman"/>
                        </a:rPr>
                        <a:t>Land Use</a:t>
                      </a:r>
                      <a:endParaRPr lang="en-US" sz="32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2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Arial"/>
                          <a:ea typeface="Times New Roman"/>
                          <a:cs typeface="Times New Roman"/>
                        </a:rPr>
                        <a:t>Parking Policies</a:t>
                      </a:r>
                      <a:endParaRPr lang="en-US" sz="3200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NAMA Components - Comprehensive Mobility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04800" y="152400"/>
          <a:ext cx="8534400" cy="5791200"/>
        </p:xfrm>
        <a:graphic>
          <a:graphicData uri="http://schemas.openxmlformats.org/drawingml/2006/table">
            <a:tbl>
              <a:tblPr/>
              <a:tblGrid>
                <a:gridCol w="2706030"/>
                <a:gridCol w="2168292"/>
                <a:gridCol w="1994830"/>
                <a:gridCol w="1665248"/>
              </a:tblGrid>
              <a:tr h="965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/>
                          <a:ea typeface="Times New Roman"/>
                        </a:rPr>
                        <a:t>Baseline</a:t>
                      </a:r>
                      <a:endParaRPr lang="en-US" sz="1800">
                        <a:latin typeface="Arial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/>
                          <a:ea typeface="Times New Roman"/>
                        </a:rPr>
                        <a:t>Integral Mobility Plan</a:t>
                      </a:r>
                      <a:endParaRPr lang="en-US" sz="1800">
                        <a:latin typeface="Arial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/>
                          <a:ea typeface="Times New Roman"/>
                        </a:rPr>
                        <a:t>Difference</a:t>
                      </a:r>
                      <a:endParaRPr lang="en-US" sz="1800">
                        <a:latin typeface="Arial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/>
                          <a:ea typeface="Times New Roman"/>
                        </a:rPr>
                        <a:t>Bikeways (km) </a:t>
                      </a:r>
                      <a:endParaRPr lang="en-US" sz="1800" dirty="0">
                        <a:latin typeface="Arial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/>
                          <a:ea typeface="Times New Roman"/>
                        </a:rPr>
                        <a:t>14</a:t>
                      </a:r>
                      <a:endParaRPr lang="en-US" sz="1800">
                        <a:latin typeface="Arial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/>
                          <a:ea typeface="Times New Roman"/>
                        </a:rPr>
                        <a:t>300</a:t>
                      </a:r>
                      <a:endParaRPr lang="en-US" sz="1800">
                        <a:latin typeface="Arial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/>
                          <a:ea typeface="Times New Roman"/>
                        </a:rPr>
                        <a:t>286</a:t>
                      </a:r>
                      <a:endParaRPr lang="en-US" sz="1800">
                        <a:latin typeface="Arial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Arial"/>
                          <a:ea typeface="Times New Roman"/>
                        </a:rPr>
                        <a:t>Buslanes</a:t>
                      </a:r>
                      <a:r>
                        <a:rPr lang="en-US" sz="2000" dirty="0">
                          <a:latin typeface="Arial"/>
                          <a:ea typeface="Times New Roman"/>
                        </a:rPr>
                        <a:t> (km)</a:t>
                      </a:r>
                      <a:endParaRPr lang="en-US" sz="1800" dirty="0">
                        <a:latin typeface="Arial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/>
                          <a:ea typeface="Times New Roman"/>
                        </a:rPr>
                        <a:t>14</a:t>
                      </a:r>
                      <a:endParaRPr lang="en-US" sz="1800">
                        <a:latin typeface="Arial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/>
                          <a:ea typeface="Times New Roman"/>
                        </a:rPr>
                        <a:t>72</a:t>
                      </a:r>
                      <a:endParaRPr lang="en-US" sz="1800">
                        <a:latin typeface="Arial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/>
                          <a:ea typeface="Times New Roman"/>
                        </a:rPr>
                        <a:t>58</a:t>
                      </a:r>
                      <a:endParaRPr lang="en-US" sz="1800">
                        <a:latin typeface="Arial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/>
                          <a:ea typeface="Times New Roman"/>
                        </a:rPr>
                        <a:t>BRT (km)</a:t>
                      </a:r>
                      <a:endParaRPr lang="en-US" sz="1800" dirty="0">
                        <a:latin typeface="Arial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/>
                          <a:ea typeface="Times New Roman"/>
                        </a:rPr>
                        <a:t>0</a:t>
                      </a:r>
                      <a:endParaRPr lang="en-US" sz="1800">
                        <a:latin typeface="Arial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/>
                          <a:ea typeface="Times New Roman"/>
                        </a:rPr>
                        <a:t>80</a:t>
                      </a:r>
                      <a:endParaRPr lang="en-US" sz="1800">
                        <a:latin typeface="Arial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/>
                          <a:ea typeface="Times New Roman"/>
                        </a:rPr>
                        <a:t>80</a:t>
                      </a:r>
                      <a:endParaRPr lang="en-US" sz="1800">
                        <a:latin typeface="Arial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/>
                          <a:ea typeface="Times New Roman"/>
                        </a:rPr>
                        <a:t>Metro (km)</a:t>
                      </a:r>
                      <a:endParaRPr lang="en-US" sz="1800">
                        <a:latin typeface="Arial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/>
                          <a:ea typeface="Times New Roman"/>
                        </a:rPr>
                        <a:t>29</a:t>
                      </a:r>
                      <a:endParaRPr lang="en-US" sz="1800">
                        <a:latin typeface="Arial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/>
                          <a:ea typeface="Times New Roman"/>
                        </a:rPr>
                        <a:t>65</a:t>
                      </a:r>
                      <a:endParaRPr lang="en-US" sz="1800">
                        <a:latin typeface="Arial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/>
                          <a:ea typeface="Times New Roman"/>
                        </a:rPr>
                        <a:t>36</a:t>
                      </a:r>
                      <a:endParaRPr lang="en-US" sz="1800">
                        <a:latin typeface="Arial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5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/>
                          <a:ea typeface="Times New Roman"/>
                        </a:rPr>
                        <a:t>Road Investment USD Million</a:t>
                      </a:r>
                      <a:endParaRPr lang="en-US" sz="1800" dirty="0">
                        <a:latin typeface="Arial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/>
                          <a:ea typeface="Times New Roman"/>
                        </a:rPr>
                        <a:t>38.4</a:t>
                      </a:r>
                      <a:endParaRPr lang="en-US" sz="1800">
                        <a:latin typeface="Arial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/>
                          <a:ea typeface="Times New Roman"/>
                        </a:rPr>
                        <a:t>982.8</a:t>
                      </a:r>
                      <a:endParaRPr lang="en-US" sz="1800">
                        <a:latin typeface="Arial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/>
                          <a:ea typeface="Times New Roman"/>
                        </a:rPr>
                        <a:t>944.4</a:t>
                      </a:r>
                      <a:endParaRPr lang="en-US" sz="1800">
                        <a:latin typeface="Arial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5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/>
                          <a:ea typeface="Times New Roman"/>
                        </a:rPr>
                        <a:t>Capital Cost USD Million</a:t>
                      </a:r>
                      <a:endParaRPr lang="en-US" sz="1800" dirty="0">
                        <a:latin typeface="Arial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/>
                          <a:ea typeface="Times New Roman"/>
                        </a:rPr>
                        <a:t>1,551.7</a:t>
                      </a:r>
                      <a:endParaRPr lang="en-US" sz="1800">
                        <a:latin typeface="Arial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/>
                          <a:ea typeface="Times New Roman"/>
                        </a:rPr>
                        <a:t>4,215.2</a:t>
                      </a:r>
                      <a:endParaRPr lang="en-US" sz="1800">
                        <a:latin typeface="Arial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/>
                          <a:ea typeface="Times New Roman"/>
                        </a:rPr>
                        <a:t>2,663.5</a:t>
                      </a:r>
                      <a:endParaRPr lang="en-US" sz="1800">
                        <a:latin typeface="Arial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5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/>
                          <a:ea typeface="Times New Roman"/>
                        </a:rPr>
                        <a:t>Total GHG Emissions </a:t>
                      </a:r>
                      <a:r>
                        <a:rPr lang="en-US" sz="2000" dirty="0" smtClean="0">
                          <a:latin typeface="Arial"/>
                          <a:ea typeface="Times New Roman"/>
                        </a:rPr>
                        <a:t>(tCO</a:t>
                      </a:r>
                      <a:r>
                        <a:rPr lang="en-US" sz="2000" baseline="-25000" dirty="0" smtClean="0">
                          <a:latin typeface="Arial"/>
                          <a:ea typeface="Times New Roman"/>
                        </a:rPr>
                        <a:t>2</a:t>
                      </a:r>
                      <a:r>
                        <a:rPr lang="en-US" sz="2000" dirty="0" smtClean="0">
                          <a:latin typeface="Arial"/>
                          <a:ea typeface="Times New Roman"/>
                        </a:rPr>
                        <a:t>-eq)</a:t>
                      </a:r>
                      <a:endParaRPr lang="en-US" sz="1800" dirty="0">
                        <a:latin typeface="Arial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/>
                          <a:ea typeface="Times New Roman"/>
                        </a:rPr>
                        <a:t>44,775,918</a:t>
                      </a:r>
                      <a:endParaRPr lang="en-US" sz="1800">
                        <a:latin typeface="Arial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/>
                          <a:ea typeface="Times New Roman"/>
                        </a:rPr>
                        <a:t>35,624,604</a:t>
                      </a:r>
                      <a:endParaRPr lang="en-US" sz="1800">
                        <a:latin typeface="Arial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/>
                          <a:ea typeface="Times New Roman"/>
                        </a:rPr>
                        <a:t>-9,151,315</a:t>
                      </a:r>
                      <a:endParaRPr lang="en-US" sz="1800" dirty="0">
                        <a:latin typeface="Arial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799" y="152400"/>
            <a:ext cx="8305801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 rot="16200000">
            <a:off x="-2520434" y="3007666"/>
            <a:ext cx="571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Goals Comprehensive Mobility Plan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629400" y="380999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Cycling</a:t>
            </a:r>
            <a:endParaRPr lang="nl-NL" dirty="0"/>
          </a:p>
        </p:txBody>
      </p:sp>
      <p:sp>
        <p:nvSpPr>
          <p:cNvPr id="6" name="TextBox 5"/>
          <p:cNvSpPr txBox="1"/>
          <p:nvPr/>
        </p:nvSpPr>
        <p:spPr>
          <a:xfrm>
            <a:off x="6591300" y="22999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Public </a:t>
            </a:r>
            <a:r>
              <a:rPr lang="en-GB" dirty="0" smtClean="0"/>
              <a:t>transport</a:t>
            </a:r>
            <a:endParaRPr lang="nl-NL" dirty="0"/>
          </a:p>
        </p:txBody>
      </p:sp>
      <p:sp>
        <p:nvSpPr>
          <p:cNvPr id="7" name="TextBox 6"/>
          <p:cNvSpPr txBox="1"/>
          <p:nvPr/>
        </p:nvSpPr>
        <p:spPr>
          <a:xfrm>
            <a:off x="6591300" y="41910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Private </a:t>
            </a:r>
            <a:r>
              <a:rPr lang="en-GB" dirty="0" smtClean="0"/>
              <a:t>vehicles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8686800" cy="5943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61" name="Rectangle 1"/>
          <p:cNvSpPr>
            <a:spLocks noChangeArrowheads="1"/>
          </p:cNvSpPr>
          <p:nvPr/>
        </p:nvSpPr>
        <p:spPr bwMode="auto">
          <a:xfrm>
            <a:off x="3429000" y="533400"/>
            <a:ext cx="5638800" cy="1015663"/>
          </a:xfrm>
          <a:prstGeom prst="rect">
            <a:avLst/>
          </a:prstGeom>
          <a:solidFill>
            <a:schemeClr val="accent1">
              <a:alpha val="3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z="2000" dirty="0" smtClean="0">
                <a:latin typeface="Arial" pitchFamily="34" charset="0"/>
                <a:ea typeface="ＭＳ Ｐゴシック" pitchFamily="34" charset="-128"/>
              </a:rPr>
              <a:t>For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rPr>
              <a:t>2030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rPr>
              <a:t> expected reductions of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rPr>
              <a:t>1million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rPr>
              <a:t> </a:t>
            </a:r>
            <a:r>
              <a:rPr lang="en-US" sz="2000" dirty="0" smtClean="0">
                <a:latin typeface="Arial" pitchFamily="34" charset="0"/>
                <a:ea typeface="ＭＳ Ｐゴシック" pitchFamily="34" charset="-128"/>
              </a:rPr>
              <a:t>CO</a:t>
            </a:r>
            <a:r>
              <a:rPr lang="en-US" sz="2000" baseline="-30000" dirty="0" smtClean="0">
                <a:latin typeface="Arial" pitchFamily="34" charset="0"/>
                <a:ea typeface="ＭＳ Ｐゴシック" pitchFamily="34" charset="-128"/>
              </a:rPr>
              <a:t>2eq</a:t>
            </a:r>
            <a:r>
              <a:rPr lang="en-US" sz="2000" dirty="0" smtClean="0">
                <a:latin typeface="Arial" pitchFamily="34" charset="0"/>
                <a:ea typeface="ＭＳ Ｐゴシック" pitchFamily="34" charset="-128"/>
              </a:rPr>
              <a:t> tons compared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rPr>
              <a:t>with baseline, for a cumulative value of </a:t>
            </a:r>
            <a:r>
              <a:rPr lang="en-US" sz="2000" dirty="0" smtClean="0">
                <a:latin typeface="Arial" pitchFamily="34" charset="0"/>
                <a:ea typeface="ＭＳ Ｐゴシック" pitchFamily="34" charset="-128"/>
              </a:rPr>
              <a:t>9 million CO</a:t>
            </a:r>
            <a:r>
              <a:rPr lang="en-US" sz="2000" baseline="-30000" dirty="0" smtClean="0">
                <a:latin typeface="Arial" pitchFamily="34" charset="0"/>
                <a:ea typeface="ＭＳ Ｐゴシック" pitchFamily="34" charset="-128"/>
              </a:rPr>
              <a:t>2eq</a:t>
            </a:r>
            <a:r>
              <a:rPr lang="en-US" sz="2000" dirty="0" smtClean="0">
                <a:latin typeface="Arial" pitchFamily="34" charset="0"/>
                <a:ea typeface="ＭＳ Ｐゴシック" pitchFamily="34" charset="-128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rPr>
              <a:t>tons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04800"/>
            <a:ext cx="8686800" cy="5638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228600" y="609600"/>
            <a:ext cx="5943600" cy="923330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In 2030 182 million hours saved in public transport and 170 million hours saved in private transport. Economic equivalent: USD 1,300 million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calEmissionSavings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28600"/>
            <a:ext cx="9143999" cy="5867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00200" y="8382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dirty="0" smtClean="0"/>
              <a:t>Air </a:t>
            </a:r>
            <a:r>
              <a:rPr lang="es-CO" sz="2400" b="1" dirty="0" err="1" smtClean="0"/>
              <a:t>Pollutants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MBARQ">
      <a:dk1>
        <a:srgbClr val="0C0C0B"/>
      </a:dk1>
      <a:lt1>
        <a:srgbClr val="FFFFFF"/>
      </a:lt1>
      <a:dk2>
        <a:srgbClr val="464847"/>
      </a:dk2>
      <a:lt2>
        <a:srgbClr val="C7CCCA"/>
      </a:lt2>
      <a:accent1>
        <a:srgbClr val="ECA022"/>
      </a:accent1>
      <a:accent2>
        <a:srgbClr val="F7D21F"/>
      </a:accent2>
      <a:accent3>
        <a:srgbClr val="9B1723"/>
      </a:accent3>
      <a:accent4>
        <a:srgbClr val="D53A35"/>
      </a:accent4>
      <a:accent5>
        <a:srgbClr val="005395"/>
      </a:accent5>
      <a:accent6>
        <a:srgbClr val="0093D3"/>
      </a:accent6>
      <a:hlink>
        <a:srgbClr val="ECA022"/>
      </a:hlink>
      <a:folHlink>
        <a:srgbClr val="F7D21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2385</TotalTime>
  <Words>547</Words>
  <Application>Microsoft Office PowerPoint</Application>
  <PresentationFormat>On-screen Show (4:3)</PresentationFormat>
  <Paragraphs>106</Paragraphs>
  <Slides>11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Scoping Post 2012 Climate Instruments:  Nationally Appropriate Mitigation Actions –NAMAs  Case Study on Opportunities in Brazilian Cities – Belo Horizonte</vt:lpstr>
      <vt:lpstr>Proposed Framework for the NAMA</vt:lpstr>
      <vt:lpstr>Slide 3</vt:lpstr>
      <vt:lpstr>NAMA Components - Comprehensive Mobility Plan</vt:lpstr>
      <vt:lpstr>Slide 5</vt:lpstr>
      <vt:lpstr>Slide 6</vt:lpstr>
      <vt:lpstr>Slide 7</vt:lpstr>
      <vt:lpstr>Slide 8</vt:lpstr>
      <vt:lpstr>Slide 9</vt:lpstr>
      <vt:lpstr>Finance</vt:lpstr>
      <vt:lpstr>Conclusions</vt:lpstr>
    </vt:vector>
  </TitlesOfParts>
  <Company>World Resources Institute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Erica Schlaikjer</dc:creator>
  <cp:lastModifiedBy>sbakker</cp:lastModifiedBy>
  <cp:revision>166</cp:revision>
  <dcterms:created xsi:type="dcterms:W3CDTF">2009-06-24T19:56:09Z</dcterms:created>
  <dcterms:modified xsi:type="dcterms:W3CDTF">2010-12-05T01:59:09Z</dcterms:modified>
</cp:coreProperties>
</file>