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5" r:id="rId4"/>
  </p:sldMasterIdLst>
  <p:notesMasterIdLst>
    <p:notesMasterId r:id="rId14"/>
  </p:notesMasterIdLst>
  <p:sldIdLst>
    <p:sldId id="256" r:id="rId5"/>
    <p:sldId id="257" r:id="rId6"/>
    <p:sldId id="260" r:id="rId7"/>
    <p:sldId id="273" r:id="rId8"/>
    <p:sldId id="271" r:id="rId9"/>
    <p:sldId id="274" r:id="rId10"/>
    <p:sldId id="275" r:id="rId11"/>
    <p:sldId id="276" r:id="rId12"/>
    <p:sldId id="268" r:id="rId13"/>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ma Jean" initials="AJ" lastIdx="5" clrIdx="0"/>
  <p:cmAuthor id="1" name="w7" initials="w"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1470" y="12"/>
      </p:cViewPr>
      <p:guideLst>
        <p:guide orient="horz" pos="2160"/>
        <p:guide pos="2880"/>
      </p:guideLst>
    </p:cSldViewPr>
  </p:slideViewPr>
  <p:notesTextViewPr>
    <p:cViewPr>
      <p:scale>
        <a:sx n="1" d="1"/>
        <a:sy n="1" d="1"/>
      </p:scale>
      <p:origin x="0" y="0"/>
    </p:cViewPr>
  </p:notesTextViewPr>
  <p:sorterViewPr>
    <p:cViewPr>
      <p:scale>
        <a:sx n="170" d="100"/>
        <a:sy n="17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81EC4533-4396-43C1-9B3C-7699241C19B6}" type="datetimeFigureOut">
              <a:rPr lang="en-US" smtClean="0"/>
              <a:t>5/19/2016</a:t>
            </a:fld>
            <a:endParaRPr lang="en-US" dirty="0"/>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EB750165-4D55-4198-A000-0EF6D6B10F3F}" type="slidenum">
              <a:rPr lang="en-US" smtClean="0"/>
              <a:t>‹#›</a:t>
            </a:fld>
            <a:endParaRPr lang="en-US" dirty="0"/>
          </a:p>
        </p:txBody>
      </p:sp>
    </p:spTree>
    <p:extLst>
      <p:ext uri="{BB962C8B-B14F-4D97-AF65-F5344CB8AC3E}">
        <p14:creationId xmlns:p14="http://schemas.microsoft.com/office/powerpoint/2010/main" val="32944069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r>
              <a:rPr lang="es-PE" dirty="0" smtClean="0"/>
              <a:t>El</a:t>
            </a:r>
            <a:r>
              <a:rPr lang="es-PE" baseline="0" dirty="0" smtClean="0"/>
              <a:t> MRV, sistema de inventarios, que es el </a:t>
            </a:r>
            <a:r>
              <a:rPr lang="es-PE" baseline="0" dirty="0" err="1" smtClean="0"/>
              <a:t>infocarbono</a:t>
            </a:r>
            <a:r>
              <a:rPr lang="es-PE" baseline="0" dirty="0" smtClean="0"/>
              <a:t>, el sistema de registro de reducción de emisiones, y comparar ambos con la línea de base y las metas de la </a:t>
            </a:r>
            <a:r>
              <a:rPr lang="es-PE" baseline="0" dirty="0" err="1" smtClean="0"/>
              <a:t>indc</a:t>
            </a:r>
            <a:r>
              <a:rPr lang="es-PE" baseline="0" dirty="0" smtClean="0"/>
              <a:t>.</a:t>
            </a:r>
            <a:endParaRPr lang="es-PE" dirty="0"/>
          </a:p>
        </p:txBody>
      </p:sp>
      <p:sp>
        <p:nvSpPr>
          <p:cNvPr id="4" name="3 Marcador de número de diapositiva"/>
          <p:cNvSpPr>
            <a:spLocks noGrp="1"/>
          </p:cNvSpPr>
          <p:nvPr>
            <p:ph type="sldNum" sz="quarter" idx="10"/>
          </p:nvPr>
        </p:nvSpPr>
        <p:spPr/>
        <p:txBody>
          <a:bodyPr/>
          <a:lstStyle/>
          <a:p>
            <a:fld id="{EB750165-4D55-4198-A000-0EF6D6B10F3F}" type="slidenum">
              <a:rPr lang="en-US" smtClean="0"/>
              <a:t>6</a:t>
            </a:fld>
            <a:endParaRPr lang="en-US" dirty="0"/>
          </a:p>
        </p:txBody>
      </p:sp>
    </p:spTree>
    <p:extLst>
      <p:ext uri="{BB962C8B-B14F-4D97-AF65-F5344CB8AC3E}">
        <p14:creationId xmlns:p14="http://schemas.microsoft.com/office/powerpoint/2010/main" val="1170820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171DFF5-7ADF-4C0A-ACAB-75301C7DF1A8}" type="datetime1">
              <a:rPr lang="en-US" smtClean="0"/>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1705603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46F4E74-3AFF-4FED-9DBA-9C333F366CC7}" type="datetime1">
              <a:rPr lang="en-US" smtClean="0"/>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5955419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5EE816-CA97-427A-8DA8-F85C7ACBEE55}" type="datetime1">
              <a:rPr lang="en-US" smtClean="0"/>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60293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90886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328640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341889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642524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610361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1827946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0484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60883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D5FDE0-2B3A-4A6B-89FD-C71E026DAEF2}" type="datetime1">
              <a:rPr lang="en-US" smtClean="0"/>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27080922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3639996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743285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60563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rgbClr val="FFFFFF"/>
        </a:solidFill>
        <a:effectLst/>
      </p:bgPr>
    </p:bg>
    <p:spTree>
      <p:nvGrpSpPr>
        <p:cNvPr id="1" name=""/>
        <p:cNvGrpSpPr/>
        <p:nvPr/>
      </p:nvGrpSpPr>
      <p:grpSpPr>
        <a:xfrm>
          <a:off x="0" y="0"/>
          <a:ext cx="0" cy="0"/>
          <a:chOff x="0" y="0"/>
          <a:chExt cx="0" cy="0"/>
        </a:xfrm>
      </p:grpSpPr>
      <p:sp>
        <p:nvSpPr>
          <p:cNvPr id="4" name="Rectangle 34"/>
          <p:cNvSpPr>
            <a:spLocks noChangeArrowheads="1"/>
          </p:cNvSpPr>
          <p:nvPr/>
        </p:nvSpPr>
        <p:spPr bwMode="auto">
          <a:xfrm>
            <a:off x="0" y="1265238"/>
            <a:ext cx="9144000" cy="4325937"/>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dirty="0">
              <a:solidFill>
                <a:srgbClr val="000000"/>
              </a:solidFill>
              <a:ea typeface="ＭＳ Ｐゴシック" pitchFamily="34" charset="-128"/>
              <a:cs typeface="Arial" charset="0"/>
            </a:endParaRPr>
          </a:p>
        </p:txBody>
      </p:sp>
      <p:sp>
        <p:nvSpPr>
          <p:cNvPr id="5" name="Line 38"/>
          <p:cNvSpPr>
            <a:spLocks noChangeShapeType="1"/>
          </p:cNvSpPr>
          <p:nvPr/>
        </p:nvSpPr>
        <p:spPr bwMode="auto">
          <a:xfrm>
            <a:off x="631825" y="777875"/>
            <a:ext cx="7875588" cy="1588"/>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cs typeface="Arial" charset="0"/>
            </a:endParaRPr>
          </a:p>
        </p:txBody>
      </p:sp>
      <p:sp>
        <p:nvSpPr>
          <p:cNvPr id="6" name="Line 39"/>
          <p:cNvSpPr>
            <a:spLocks noChangeShapeType="1"/>
          </p:cNvSpPr>
          <p:nvPr/>
        </p:nvSpPr>
        <p:spPr bwMode="auto">
          <a:xfrm>
            <a:off x="631825" y="6078538"/>
            <a:ext cx="7875588" cy="1587"/>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cs typeface="Arial" charset="0"/>
            </a:endParaRPr>
          </a:p>
        </p:txBody>
      </p:sp>
      <p:pic>
        <p:nvPicPr>
          <p:cNvPr id="7" name="Picture 40" descr="unfccc_schriftzug_bi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7850" y="309563"/>
            <a:ext cx="7866063"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42" descr="unfccc-letter-es-e-header"/>
          <p:cNvPicPr preferRelativeResize="0">
            <a:picLocks noChangeAspect="1" noChangeArrowheads="1"/>
          </p:cNvPicPr>
          <p:nvPr/>
        </p:nvPicPr>
        <p:blipFill>
          <a:blip r:embed="rId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0" name="Rectangle 28"/>
          <p:cNvSpPr>
            <a:spLocks noGrp="1" noChangeArrowheads="1"/>
          </p:cNvSpPr>
          <p:nvPr>
            <p:ph type="ctrTitle"/>
          </p:nvPr>
        </p:nvSpPr>
        <p:spPr>
          <a:xfrm>
            <a:off x="627063" y="2205038"/>
            <a:ext cx="7881937" cy="1204912"/>
          </a:xfrm>
        </p:spPr>
        <p:txBody>
          <a:bodyPr anchor="b"/>
          <a:lstStyle>
            <a:lvl1pPr>
              <a:lnSpc>
                <a:spcPts val="3600"/>
              </a:lnSpc>
              <a:defRPr sz="3000">
                <a:solidFill>
                  <a:schemeClr val="bg1"/>
                </a:solidFill>
              </a:defRPr>
            </a:lvl1pPr>
          </a:lstStyle>
          <a:p>
            <a:r>
              <a:rPr lang="en-US"/>
              <a:t>Click to edit Master title style</a:t>
            </a:r>
          </a:p>
        </p:txBody>
      </p:sp>
      <p:sp>
        <p:nvSpPr>
          <p:cNvPr id="3101" name="Rectangle 29"/>
          <p:cNvSpPr>
            <a:spLocks noGrp="1" noChangeArrowheads="1"/>
          </p:cNvSpPr>
          <p:nvPr>
            <p:ph type="subTitle" idx="1"/>
          </p:nvPr>
        </p:nvSpPr>
        <p:spPr>
          <a:xfrm>
            <a:off x="625475" y="3922713"/>
            <a:ext cx="7881938" cy="758825"/>
          </a:xfrm>
        </p:spPr>
        <p:txBody>
          <a:bodyPr/>
          <a:lstStyle>
            <a:lvl1pPr marL="0" indent="0">
              <a:buFontTx/>
              <a:buNone/>
              <a:defRPr>
                <a:solidFill>
                  <a:schemeClr val="bg1"/>
                </a:solidFill>
              </a:defRPr>
            </a:lvl1pPr>
          </a:lstStyle>
          <a:p>
            <a:r>
              <a:rPr lang="en-US"/>
              <a:t>Click to edit Master subtitle style</a:t>
            </a:r>
          </a:p>
        </p:txBody>
      </p:sp>
      <p:sp>
        <p:nvSpPr>
          <p:cNvPr id="9" name="Rectangle 36"/>
          <p:cNvSpPr>
            <a:spLocks noGrp="1" noChangeArrowheads="1"/>
          </p:cNvSpPr>
          <p:nvPr>
            <p:ph type="dt" sz="quarter" idx="10"/>
          </p:nvPr>
        </p:nvSpPr>
        <p:spPr bwMode="auto">
          <a:xfrm>
            <a:off x="3273425" y="6505575"/>
            <a:ext cx="5230813" cy="179388"/>
          </a:xfrm>
          <a:prstGeom prst="rect">
            <a:avLst/>
          </a:prstGeom>
          <a:ln>
            <a:miter lim="800000"/>
            <a:headEnd/>
            <a:tailEnd/>
          </a:ln>
        </p:spPr>
        <p:txBody>
          <a:bodyPr vert="horz" wrap="square" lIns="0" tIns="0" rIns="0" bIns="0" numCol="1" anchor="ctr" anchorCtr="0" compatLnSpc="1">
            <a:prstTxWarp prst="textNoShape">
              <a:avLst/>
            </a:prstTxWarp>
          </a:bodyPr>
          <a:lstStyle>
            <a:lvl1pPr>
              <a:spcBef>
                <a:spcPct val="0"/>
              </a:spcBef>
              <a:defRPr sz="1200">
                <a:latin typeface="Arial" charset="0"/>
                <a:ea typeface="ＭＳ Ｐゴシック" pitchFamily="34" charset="-128"/>
                <a:cs typeface="+mn-cs"/>
              </a:defRPr>
            </a:lvl1pPr>
          </a:lstStyle>
          <a:p>
            <a:pPr fontAlgn="base">
              <a:spcAft>
                <a:spcPct val="0"/>
              </a:spcAft>
              <a:defRPr/>
            </a:pPr>
            <a:endParaRPr lang="de-DE">
              <a:solidFill>
                <a:srgbClr val="000000"/>
              </a:solidFill>
            </a:endParaRPr>
          </a:p>
        </p:txBody>
      </p:sp>
      <p:sp>
        <p:nvSpPr>
          <p:cNvPr id="10" name="Rectangle 37"/>
          <p:cNvSpPr>
            <a:spLocks noGrp="1" noChangeArrowheads="1"/>
          </p:cNvSpPr>
          <p:nvPr>
            <p:ph type="ftr" sz="quarter" idx="11"/>
          </p:nvPr>
        </p:nvSpPr>
        <p:spPr bwMode="auto">
          <a:xfrm>
            <a:off x="3273425" y="6261100"/>
            <a:ext cx="5230813" cy="179388"/>
          </a:xfrm>
          <a:prstGeom prst="rect">
            <a:avLst/>
          </a:prstGeom>
          <a:ln>
            <a:miter lim="800000"/>
            <a:headEnd/>
            <a:tailEnd/>
          </a:ln>
        </p:spPr>
        <p:txBody>
          <a:bodyPr vert="horz" wrap="square" lIns="0" tIns="0" rIns="0" bIns="0" numCol="1" anchor="ctr" anchorCtr="0" compatLnSpc="1">
            <a:prstTxWarp prst="textNoShape">
              <a:avLst/>
            </a:prstTxWarp>
          </a:bodyPr>
          <a:lstStyle>
            <a:lvl1pPr>
              <a:spcBef>
                <a:spcPct val="0"/>
              </a:spcBef>
              <a:defRPr sz="1200" b="1" i="1">
                <a:latin typeface="Arial" charset="0"/>
                <a:ea typeface="+mn-ea"/>
                <a:cs typeface="+mn-cs"/>
              </a:defRPr>
            </a:lvl1pPr>
          </a:lstStyle>
          <a:p>
            <a:pPr fontAlgn="base">
              <a:spcAft>
                <a:spcPct val="0"/>
              </a:spcAft>
              <a:defRPr/>
            </a:pPr>
            <a:endParaRPr lang="de-DE">
              <a:solidFill>
                <a:srgbClr val="000000"/>
              </a:solidFill>
            </a:endParaRPr>
          </a:p>
        </p:txBody>
      </p:sp>
    </p:spTree>
    <p:extLst>
      <p:ext uri="{BB962C8B-B14F-4D97-AF65-F5344CB8AC3E}">
        <p14:creationId xmlns:p14="http://schemas.microsoft.com/office/powerpoint/2010/main" val="3259768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355282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lnSpc>
                <a:spcPct val="100000"/>
              </a:lnSpc>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5026048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0" y="1263650"/>
            <a:ext cx="3857625" cy="4327525"/>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63650"/>
            <a:ext cx="3857625" cy="4327525"/>
          </a:xfrm>
        </p:spPr>
        <p:txBody>
          <a:bodyPr/>
          <a:lstStyle>
            <a:lvl1pPr>
              <a:defRPr sz="1600"/>
            </a:lvl1pPr>
            <a:lvl2pPr>
              <a:defRPr sz="16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037760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9226747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7428222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65951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C6DDB97-485C-4600-85DF-68C783B0EC92}" type="datetime1">
              <a:rPr lang="en-US" smtClean="0"/>
              <a:t>5/19/2016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196092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023760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0278519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244661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33281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Title and Content_Chevrons">
    <p:spTree>
      <p:nvGrpSpPr>
        <p:cNvPr id="1" name=""/>
        <p:cNvGrpSpPr/>
        <p:nvPr/>
      </p:nvGrpSpPr>
      <p:grpSpPr>
        <a:xfrm>
          <a:off x="0" y="0"/>
          <a:ext cx="0" cy="0"/>
          <a:chOff x="0" y="0"/>
          <a:chExt cx="0" cy="0"/>
        </a:xfrm>
      </p:grpSpPr>
      <p:sp>
        <p:nvSpPr>
          <p:cNvPr id="4" name="Slide Number Placeholder 6"/>
          <p:cNvSpPr>
            <a:spLocks noGrp="1"/>
          </p:cNvSpPr>
          <p:nvPr userDrawn="1"/>
        </p:nvSpPr>
        <p:spPr bwMode="auto">
          <a:xfrm>
            <a:off x="7815263" y="6286500"/>
            <a:ext cx="6858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50000"/>
              </a:spcBef>
              <a:spcAft>
                <a:spcPct val="0"/>
              </a:spcAft>
            </a:pPr>
            <a:fld id="{93057CD1-0ECC-4583-995C-868EB154DDA0}" type="slidenum">
              <a:rPr lang="en-US" sz="1400">
                <a:solidFill>
                  <a:srgbClr val="000000"/>
                </a:solidFill>
                <a:ea typeface="ＭＳ Ｐゴシック" pitchFamily="34" charset="-128"/>
                <a:cs typeface="Arial" charset="0"/>
              </a:rPr>
              <a:pPr fontAlgn="base">
                <a:spcBef>
                  <a:spcPct val="50000"/>
                </a:spcBef>
                <a:spcAft>
                  <a:spcPct val="0"/>
                </a:spcAft>
              </a:pPr>
              <a:t>‹#›</a:t>
            </a:fld>
            <a:endParaRPr lang="en-US" sz="1400" dirty="0">
              <a:solidFill>
                <a:srgbClr val="000000"/>
              </a:solidFill>
              <a:ea typeface="ＭＳ Ｐゴシック" pitchFamily="34" charset="-128"/>
              <a:cs typeface="Arial" charset="0"/>
            </a:endParaRPr>
          </a:p>
        </p:txBody>
      </p:sp>
      <p:sp>
        <p:nvSpPr>
          <p:cNvPr id="2" name="Title 1"/>
          <p:cNvSpPr>
            <a:spLocks noGrp="1"/>
          </p:cNvSpPr>
          <p:nvPr>
            <p:ph type="title"/>
          </p:nvPr>
        </p:nvSpPr>
        <p:spPr>
          <a:xfrm>
            <a:off x="457200" y="755008"/>
            <a:ext cx="8229600" cy="662629"/>
          </a:xfrm>
        </p:spPr>
        <p:txBody>
          <a:bodyPr/>
          <a:lstStyle>
            <a:lvl1pPr>
              <a:defRPr sz="2800" baseline="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3124200" y="6356350"/>
            <a:ext cx="2895600" cy="365125"/>
          </a:xfrm>
          <a:prstGeom prst="rect">
            <a:avLst/>
          </a:prstGeom>
        </p:spPr>
        <p:txBody>
          <a:bodyPr/>
          <a:lstStyle>
            <a:lvl1pPr>
              <a:spcBef>
                <a:spcPct val="50000"/>
              </a:spcBef>
              <a:defRPr>
                <a:latin typeface="Arial" charset="0"/>
                <a:ea typeface="MS PGothic" pitchFamily="34" charset="-128"/>
                <a:cs typeface="+mn-cs"/>
              </a:defRPr>
            </a:lvl1pPr>
          </a:lstStyle>
          <a:p>
            <a:pPr fontAlgn="base">
              <a:spcAft>
                <a:spcPct val="0"/>
              </a:spcAft>
              <a:defRPr/>
            </a:pPr>
            <a:endParaRPr lang="en-US" sz="1500" dirty="0">
              <a:solidFill>
                <a:srgbClr val="000000"/>
              </a:solidFill>
            </a:endParaRPr>
          </a:p>
        </p:txBody>
      </p:sp>
    </p:spTree>
    <p:extLst>
      <p:ext uri="{BB962C8B-B14F-4D97-AF65-F5344CB8AC3E}">
        <p14:creationId xmlns:p14="http://schemas.microsoft.com/office/powerpoint/2010/main" val="101363381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1101176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624666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3484614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35000"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5025" y="1263650"/>
            <a:ext cx="3857625" cy="4327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7224025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21774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E1714B-C34F-4AB2-85B8-097F5F02EF53}" type="datetime1">
              <a:rPr lang="en-US" smtClean="0"/>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24567262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34426286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5073329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66760034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14191993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983680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37325" y="309563"/>
            <a:ext cx="1966913" cy="52816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35000" y="309563"/>
            <a:ext cx="5749925" cy="52816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6263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F7B0D4-5040-4638-A8DB-5661FB64B051}" type="datetime1">
              <a:rPr lang="en-US" smtClean="0"/>
              <a:t>5/19/2016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11466859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92DE26-FC3D-40EF-B2A4-E58F2FD9ACC0}" type="datetime1">
              <a:rPr lang="en-US" smtClean="0"/>
              <a:t>5/19/2016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2199076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1681A-5D4F-4050-8689-D4BABB36B66F}" type="datetime1">
              <a:rPr lang="en-US" smtClean="0"/>
              <a:t>5/19/2016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4258133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5A2C8-AC5E-48D5-8A34-6D54BD07A6C5}" type="datetime1">
              <a:rPr lang="en-US" smtClean="0"/>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39076865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A370474-80D9-4896-9841-C25C756903EF}" type="datetime1">
              <a:rPr lang="en-US" smtClean="0"/>
              <a:t>5/19/2016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45C8B7A-4DC5-4A45-AFFF-48DABADF68AD}" type="slidenum">
              <a:rPr lang="en-US" smtClean="0"/>
              <a:t>‹#›</a:t>
            </a:fld>
            <a:endParaRPr lang="en-US" dirty="0"/>
          </a:p>
        </p:txBody>
      </p:sp>
    </p:spTree>
    <p:extLst>
      <p:ext uri="{BB962C8B-B14F-4D97-AF65-F5344CB8AC3E}">
        <p14:creationId xmlns:p14="http://schemas.microsoft.com/office/powerpoint/2010/main" val="1360027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theme" Target="../theme/theme3.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1.jpeg"/><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969A4B-97E5-4835-A223-0A0C5A8F4432}" type="datetime1">
              <a:rPr lang="en-US" smtClean="0"/>
              <a:t>5/19/2016</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5C8B7A-4DC5-4A45-AFFF-48DABADF68AD}" type="slidenum">
              <a:rPr lang="en-US" smtClean="0"/>
              <a:t>‹#›</a:t>
            </a:fld>
            <a:endParaRPr lang="en-US" dirty="0"/>
          </a:p>
        </p:txBody>
      </p:sp>
    </p:spTree>
    <p:extLst>
      <p:ext uri="{BB962C8B-B14F-4D97-AF65-F5344CB8AC3E}">
        <p14:creationId xmlns:p14="http://schemas.microsoft.com/office/powerpoint/2010/main" val="16440884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0" y="1263650"/>
            <a:ext cx="136525" cy="4325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dirty="0">
              <a:solidFill>
                <a:srgbClr val="000000"/>
              </a:solidFill>
              <a:ea typeface="ＭＳ Ｐゴシック" pitchFamily="34" charset="-128"/>
            </a:endParaRPr>
          </a:p>
        </p:txBody>
      </p:sp>
      <p:sp>
        <p:nvSpPr>
          <p:cNvPr id="2051" name="Rectangle 8"/>
          <p:cNvSpPr>
            <a:spLocks noChangeArrowheads="1"/>
          </p:cNvSpPr>
          <p:nvPr/>
        </p:nvSpPr>
        <p:spPr bwMode="auto">
          <a:xfrm>
            <a:off x="9007475" y="1263650"/>
            <a:ext cx="136525" cy="4325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dirty="0">
              <a:solidFill>
                <a:srgbClr val="000000"/>
              </a:solidFill>
              <a:ea typeface="ＭＳ Ｐゴシック" pitchFamily="34" charset="-128"/>
            </a:endParaRPr>
          </a:p>
        </p:txBody>
      </p:sp>
      <p:sp>
        <p:nvSpPr>
          <p:cNvPr id="2052" name="Rectangle 9"/>
          <p:cNvSpPr>
            <a:spLocks noGrp="1" noChangeArrowheads="1"/>
          </p:cNvSpPr>
          <p:nvPr>
            <p:ph type="title"/>
          </p:nvPr>
        </p:nvSpPr>
        <p:spPr bwMode="auto">
          <a:xfrm>
            <a:off x="635000" y="309563"/>
            <a:ext cx="78692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2053" name="Rectangle 10"/>
          <p:cNvSpPr>
            <a:spLocks noGrp="1" noChangeArrowheads="1"/>
          </p:cNvSpPr>
          <p:nvPr>
            <p:ph type="body" idx="1"/>
          </p:nvPr>
        </p:nvSpPr>
        <p:spPr bwMode="auto">
          <a:xfrm>
            <a:off x="635000" y="1263650"/>
            <a:ext cx="7867650"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text styles</a:t>
            </a:r>
          </a:p>
        </p:txBody>
      </p:sp>
      <p:sp>
        <p:nvSpPr>
          <p:cNvPr id="2054" name="Line 13"/>
          <p:cNvSpPr>
            <a:spLocks noChangeShapeType="1"/>
          </p:cNvSpPr>
          <p:nvPr/>
        </p:nvSpPr>
        <p:spPr bwMode="auto">
          <a:xfrm>
            <a:off x="631825" y="777875"/>
            <a:ext cx="7875588" cy="1588"/>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endParaRPr>
          </a:p>
        </p:txBody>
      </p:sp>
      <p:sp>
        <p:nvSpPr>
          <p:cNvPr id="2055" name="Line 14"/>
          <p:cNvSpPr>
            <a:spLocks noChangeShapeType="1"/>
          </p:cNvSpPr>
          <p:nvPr/>
        </p:nvSpPr>
        <p:spPr bwMode="auto">
          <a:xfrm>
            <a:off x="631825" y="6078538"/>
            <a:ext cx="7875588" cy="1587"/>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endParaRPr>
          </a:p>
        </p:txBody>
      </p:sp>
      <p:pic>
        <p:nvPicPr>
          <p:cNvPr id="2056" name="Picture 16"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2522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ts val="1500"/>
        </a:lnSpc>
        <a:spcBef>
          <a:spcPct val="0"/>
        </a:spcBef>
        <a:spcAft>
          <a:spcPct val="0"/>
        </a:spcAft>
        <a:defRPr sz="1200">
          <a:solidFill>
            <a:schemeClr val="tx2"/>
          </a:solidFill>
          <a:latin typeface="+mj-lt"/>
          <a:ea typeface="ＭＳ Ｐゴシック" pitchFamily="34" charset="-128"/>
          <a:cs typeface="+mj-cs"/>
        </a:defRPr>
      </a:lvl1pPr>
      <a:lvl2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2pPr>
      <a:lvl3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3pPr>
      <a:lvl4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4pPr>
      <a:lvl5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9pPr>
    </p:titleStyle>
    <p:bodyStyle>
      <a:lvl1pPr marL="342900" indent="-342900" algn="ctr" rtl="0" eaLnBrk="0" fontAlgn="base" hangingPunct="0">
        <a:lnSpc>
          <a:spcPts val="2900"/>
        </a:lnSpc>
        <a:spcBef>
          <a:spcPct val="0"/>
        </a:spcBef>
        <a:spcAft>
          <a:spcPct val="0"/>
        </a:spcAft>
        <a:defRPr sz="2400" i="1">
          <a:solidFill>
            <a:schemeClr val="tx1"/>
          </a:solidFill>
          <a:latin typeface="+mn-lt"/>
          <a:ea typeface="ＭＳ Ｐゴシック" pitchFamily="34" charset="-128"/>
          <a:cs typeface="+mn-cs"/>
        </a:defRPr>
      </a:lvl1pPr>
      <a:lvl2pPr marL="742950" indent="-285750" algn="ctr" rtl="0" eaLnBrk="0" fontAlgn="base" hangingPunct="0">
        <a:spcBef>
          <a:spcPct val="20000"/>
        </a:spcBef>
        <a:spcAft>
          <a:spcPct val="0"/>
        </a:spcAft>
        <a:defRPr sz="2800">
          <a:solidFill>
            <a:schemeClr val="tx1"/>
          </a:solidFill>
          <a:latin typeface="+mn-lt"/>
          <a:ea typeface="+mn-ea"/>
          <a:cs typeface="+mn-cs"/>
        </a:defRPr>
      </a:lvl2pPr>
      <a:lvl3pPr marL="1143000" indent="-228600" algn="ctr" rtl="0" eaLnBrk="0" fontAlgn="base" hangingPunct="0">
        <a:spcBef>
          <a:spcPct val="20000"/>
        </a:spcBef>
        <a:spcAft>
          <a:spcPct val="0"/>
        </a:spcAft>
        <a:defRPr sz="2400">
          <a:solidFill>
            <a:schemeClr val="tx1"/>
          </a:solidFill>
          <a:latin typeface="+mn-lt"/>
          <a:ea typeface="+mn-ea"/>
          <a:cs typeface="+mn-cs"/>
        </a:defRPr>
      </a:lvl3pPr>
      <a:lvl4pPr marL="1600200" indent="-228600" algn="ctr" rtl="0" eaLnBrk="0" fontAlgn="base" hangingPunct="0">
        <a:spcBef>
          <a:spcPct val="20000"/>
        </a:spcBef>
        <a:spcAft>
          <a:spcPct val="0"/>
        </a:spcAft>
        <a:defRPr sz="2000">
          <a:solidFill>
            <a:schemeClr val="tx1"/>
          </a:solidFill>
          <a:latin typeface="+mn-lt"/>
          <a:ea typeface="+mn-ea"/>
          <a:cs typeface="+mn-cs"/>
        </a:defRPr>
      </a:lvl4pPr>
      <a:lvl5pPr marL="2057400" indent="-228600" algn="ctr" rtl="0" eaLnBrk="0" fontAlgn="base" hangingPunct="0">
        <a:spcBef>
          <a:spcPct val="20000"/>
        </a:spcBef>
        <a:spcAft>
          <a:spcPct val="0"/>
        </a:spcAft>
        <a:defRPr sz="2000">
          <a:solidFill>
            <a:schemeClr val="tx1"/>
          </a:solidFill>
          <a:latin typeface="+mn-lt"/>
          <a:ea typeface="+mn-ea"/>
          <a:cs typeface="+mn-cs"/>
        </a:defRPr>
      </a:lvl5pPr>
      <a:lvl6pPr marL="2514600" indent="-228600" algn="ctr" rtl="0" fontAlgn="base">
        <a:spcBef>
          <a:spcPct val="20000"/>
        </a:spcBef>
        <a:spcAft>
          <a:spcPct val="0"/>
        </a:spcAft>
        <a:defRPr sz="2000">
          <a:solidFill>
            <a:schemeClr val="tx1"/>
          </a:solidFill>
          <a:latin typeface="+mn-lt"/>
          <a:ea typeface="+mn-ea"/>
          <a:cs typeface="+mn-cs"/>
        </a:defRPr>
      </a:lvl6pPr>
      <a:lvl7pPr marL="2971800" indent="-228600" algn="ctr" rtl="0" fontAlgn="base">
        <a:spcBef>
          <a:spcPct val="20000"/>
        </a:spcBef>
        <a:spcAft>
          <a:spcPct val="0"/>
        </a:spcAft>
        <a:defRPr sz="2000">
          <a:solidFill>
            <a:schemeClr val="tx1"/>
          </a:solidFill>
          <a:latin typeface="+mn-lt"/>
          <a:ea typeface="+mn-ea"/>
          <a:cs typeface="+mn-cs"/>
        </a:defRPr>
      </a:lvl7pPr>
      <a:lvl8pPr marL="3429000" indent="-228600" algn="ctr" rtl="0" fontAlgn="base">
        <a:spcBef>
          <a:spcPct val="20000"/>
        </a:spcBef>
        <a:spcAft>
          <a:spcPct val="0"/>
        </a:spcAft>
        <a:defRPr sz="2000">
          <a:solidFill>
            <a:schemeClr val="tx1"/>
          </a:solidFill>
          <a:latin typeface="+mn-lt"/>
          <a:ea typeface="+mn-ea"/>
          <a:cs typeface="+mn-cs"/>
        </a:defRPr>
      </a:lvl8pPr>
      <a:lvl9pPr marL="3886200" indent="-228600" algn="ctr" rtl="0" fontAlgn="base">
        <a:spcBef>
          <a:spcPct val="20000"/>
        </a:spcBef>
        <a:spcAft>
          <a:spcPct val="0"/>
        </a:spcAft>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1026" name="Rectangle 26"/>
          <p:cNvSpPr>
            <a:spLocks noChangeArrowheads="1"/>
          </p:cNvSpPr>
          <p:nvPr/>
        </p:nvSpPr>
        <p:spPr bwMode="auto">
          <a:xfrm>
            <a:off x="0" y="1263650"/>
            <a:ext cx="136525" cy="4325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dirty="0">
              <a:solidFill>
                <a:srgbClr val="000000"/>
              </a:solidFill>
              <a:ea typeface="ＭＳ Ｐゴシック" pitchFamily="34" charset="-128"/>
              <a:cs typeface="Arial" charset="0"/>
            </a:endParaRPr>
          </a:p>
        </p:txBody>
      </p:sp>
      <p:sp>
        <p:nvSpPr>
          <p:cNvPr id="1027" name="Rectangle 27"/>
          <p:cNvSpPr>
            <a:spLocks noChangeArrowheads="1"/>
          </p:cNvSpPr>
          <p:nvPr/>
        </p:nvSpPr>
        <p:spPr bwMode="auto">
          <a:xfrm>
            <a:off x="9007475" y="1263650"/>
            <a:ext cx="136525" cy="4325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dirty="0">
              <a:solidFill>
                <a:srgbClr val="000000"/>
              </a:solidFill>
              <a:ea typeface="ＭＳ Ｐゴシック" pitchFamily="34" charset="-128"/>
              <a:cs typeface="Arial" charset="0"/>
            </a:endParaRPr>
          </a:p>
        </p:txBody>
      </p:sp>
      <p:sp>
        <p:nvSpPr>
          <p:cNvPr id="1028" name="Rectangle 28"/>
          <p:cNvSpPr>
            <a:spLocks noGrp="1" noChangeArrowheads="1"/>
          </p:cNvSpPr>
          <p:nvPr>
            <p:ph type="title"/>
          </p:nvPr>
        </p:nvSpPr>
        <p:spPr bwMode="auto">
          <a:xfrm>
            <a:off x="635000" y="309563"/>
            <a:ext cx="78692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1029" name="Rectangle 29"/>
          <p:cNvSpPr>
            <a:spLocks noGrp="1" noChangeArrowheads="1"/>
          </p:cNvSpPr>
          <p:nvPr>
            <p:ph type="body" idx="1"/>
          </p:nvPr>
        </p:nvSpPr>
        <p:spPr bwMode="auto">
          <a:xfrm>
            <a:off x="635000" y="1263650"/>
            <a:ext cx="7867650"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Line 33"/>
          <p:cNvSpPr>
            <a:spLocks noChangeShapeType="1"/>
          </p:cNvSpPr>
          <p:nvPr/>
        </p:nvSpPr>
        <p:spPr bwMode="auto">
          <a:xfrm>
            <a:off x="631825" y="777875"/>
            <a:ext cx="7875588" cy="1588"/>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cs typeface="Arial" charset="0"/>
            </a:endParaRPr>
          </a:p>
        </p:txBody>
      </p:sp>
      <p:sp>
        <p:nvSpPr>
          <p:cNvPr id="1031" name="Line 34"/>
          <p:cNvSpPr>
            <a:spLocks noChangeShapeType="1"/>
          </p:cNvSpPr>
          <p:nvPr/>
        </p:nvSpPr>
        <p:spPr bwMode="auto">
          <a:xfrm>
            <a:off x="631825" y="6078538"/>
            <a:ext cx="7875588" cy="1587"/>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dirty="0">
              <a:solidFill>
                <a:srgbClr val="000000"/>
              </a:solidFill>
              <a:ea typeface="ＭＳ Ｐゴシック" pitchFamily="34" charset="-128"/>
              <a:cs typeface="Arial" charset="0"/>
            </a:endParaRPr>
          </a:p>
        </p:txBody>
      </p:sp>
      <p:pic>
        <p:nvPicPr>
          <p:cNvPr id="1032" name="Picture 42" descr="unfccc-letter-es-e-header"/>
          <p:cNvPicPr preferRelativeResize="0">
            <a:picLocks noChangeAspect="1" noChangeArrowheads="1"/>
          </p:cNvPicPr>
          <p:nvPr/>
        </p:nvPicPr>
        <p:blipFill>
          <a:blip r:embed="rId14"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8472319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0" fontAlgn="base" hangingPunct="0">
        <a:spcBef>
          <a:spcPct val="0"/>
        </a:spcBef>
        <a:spcAft>
          <a:spcPct val="0"/>
        </a:spcAft>
        <a:defRPr sz="2000">
          <a:solidFill>
            <a:schemeClr val="tx2"/>
          </a:solidFill>
          <a:latin typeface="+mj-lt"/>
          <a:ea typeface="ＭＳ Ｐゴシック" pitchFamily="34" charset="-128"/>
          <a:cs typeface="ＭＳ Ｐゴシック" charset="0"/>
        </a:defRPr>
      </a:lvl1pPr>
      <a:lvl2pPr algn="l" rtl="0" eaLnBrk="0" fontAlgn="base" hangingPunct="0">
        <a:spcBef>
          <a:spcPct val="0"/>
        </a:spcBef>
        <a:spcAft>
          <a:spcPct val="0"/>
        </a:spcAft>
        <a:defRPr sz="2000">
          <a:solidFill>
            <a:schemeClr val="tx2"/>
          </a:solidFill>
          <a:latin typeface="Arial" charset="0"/>
          <a:ea typeface="ＭＳ Ｐゴシック" pitchFamily="34" charset="-128"/>
          <a:cs typeface="ＭＳ Ｐゴシック" charset="0"/>
        </a:defRPr>
      </a:lvl2pPr>
      <a:lvl3pPr algn="l" rtl="0" eaLnBrk="0" fontAlgn="base" hangingPunct="0">
        <a:spcBef>
          <a:spcPct val="0"/>
        </a:spcBef>
        <a:spcAft>
          <a:spcPct val="0"/>
        </a:spcAft>
        <a:defRPr sz="2000">
          <a:solidFill>
            <a:schemeClr val="tx2"/>
          </a:solidFill>
          <a:latin typeface="Arial" charset="0"/>
          <a:ea typeface="ＭＳ Ｐゴシック" pitchFamily="34" charset="-128"/>
          <a:cs typeface="ＭＳ Ｐゴシック" charset="0"/>
        </a:defRPr>
      </a:lvl3pPr>
      <a:lvl4pPr algn="l" rtl="0" eaLnBrk="0" fontAlgn="base" hangingPunct="0">
        <a:spcBef>
          <a:spcPct val="0"/>
        </a:spcBef>
        <a:spcAft>
          <a:spcPct val="0"/>
        </a:spcAft>
        <a:defRPr sz="2000">
          <a:solidFill>
            <a:schemeClr val="tx2"/>
          </a:solidFill>
          <a:latin typeface="Arial" charset="0"/>
          <a:ea typeface="ＭＳ Ｐゴシック" pitchFamily="34" charset="-128"/>
          <a:cs typeface="ＭＳ Ｐゴシック" charset="0"/>
        </a:defRPr>
      </a:lvl4pPr>
      <a:lvl5pPr algn="l" rtl="0" eaLnBrk="0" fontAlgn="base" hangingPunct="0">
        <a:spcBef>
          <a:spcPct val="0"/>
        </a:spcBef>
        <a:spcAft>
          <a:spcPct val="0"/>
        </a:spcAft>
        <a:defRPr sz="2000">
          <a:solidFill>
            <a:schemeClr val="tx2"/>
          </a:solidFill>
          <a:latin typeface="Arial" charset="0"/>
          <a:ea typeface="ＭＳ Ｐゴシック" pitchFamily="34" charset="-128"/>
          <a:cs typeface="ＭＳ Ｐゴシック" charset="0"/>
        </a:defRPr>
      </a:lvl5pPr>
      <a:lvl6pPr marL="457200" algn="l" rtl="0" eaLnBrk="0" fontAlgn="base" hangingPunct="0">
        <a:lnSpc>
          <a:spcPts val="1500"/>
        </a:lnSpc>
        <a:spcBef>
          <a:spcPct val="0"/>
        </a:spcBef>
        <a:spcAft>
          <a:spcPct val="0"/>
        </a:spcAft>
        <a:defRPr sz="1200">
          <a:solidFill>
            <a:schemeClr val="tx2"/>
          </a:solidFill>
          <a:latin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defRPr>
      </a:lvl9pPr>
    </p:titleStyle>
    <p:bodyStyle>
      <a:lvl1pPr marL="269875" indent="-269875" algn="l" rtl="0" eaLnBrk="0" fontAlgn="base" hangingPunct="0">
        <a:lnSpc>
          <a:spcPts val="2400"/>
        </a:lnSpc>
        <a:spcBef>
          <a:spcPct val="0"/>
        </a:spcBef>
        <a:spcAft>
          <a:spcPct val="0"/>
        </a:spcAft>
        <a:buClr>
          <a:schemeClr val="tx2"/>
        </a:buClr>
        <a:buSzPct val="100000"/>
        <a:buFont typeface="Wingdings" pitchFamily="2" charset="2"/>
        <a:buChar char="q"/>
        <a:defRPr sz="1500">
          <a:solidFill>
            <a:schemeClr val="tx1"/>
          </a:solidFill>
          <a:latin typeface="+mn-lt"/>
          <a:ea typeface="ＭＳ Ｐゴシック" pitchFamily="34" charset="-128"/>
          <a:cs typeface="ＭＳ Ｐゴシック" charset="0"/>
        </a:defRPr>
      </a:lvl1pPr>
      <a:lvl2pPr marL="628650" indent="-357188" algn="l" rtl="0" eaLnBrk="0" fontAlgn="base" hangingPunct="0">
        <a:lnSpc>
          <a:spcPts val="2400"/>
        </a:lnSpc>
        <a:spcBef>
          <a:spcPct val="0"/>
        </a:spcBef>
        <a:spcAft>
          <a:spcPct val="0"/>
        </a:spcAft>
        <a:buClr>
          <a:schemeClr val="tx1"/>
        </a:buClr>
        <a:buFont typeface="Wingdings" pitchFamily="2" charset="2"/>
        <a:buChar char="v"/>
        <a:defRPr sz="1500">
          <a:solidFill>
            <a:schemeClr val="tx1"/>
          </a:solidFill>
          <a:latin typeface="+mn-lt"/>
          <a:ea typeface="ＭＳ Ｐゴシック" pitchFamily="34" charset="-128"/>
          <a:cs typeface="ＭＳ Ｐゴシック" pitchFamily="34" charset="-128"/>
        </a:defRPr>
      </a:lvl2pPr>
      <a:lvl3pPr marL="900113" indent="-269875" algn="l" rtl="0" eaLnBrk="0" fontAlgn="base" hangingPunct="0">
        <a:lnSpc>
          <a:spcPts val="2400"/>
        </a:lnSpc>
        <a:spcBef>
          <a:spcPct val="0"/>
        </a:spcBef>
        <a:spcAft>
          <a:spcPct val="0"/>
        </a:spcAft>
        <a:buClr>
          <a:schemeClr val="tx2"/>
        </a:buClr>
        <a:buFont typeface="Wingdings" pitchFamily="2" charset="2"/>
        <a:buChar char="²"/>
        <a:defRPr sz="1500">
          <a:solidFill>
            <a:schemeClr val="tx1"/>
          </a:solidFill>
          <a:latin typeface="+mn-lt"/>
          <a:ea typeface="ＭＳ Ｐゴシック" pitchFamily="34" charset="-128"/>
          <a:cs typeface="ＭＳ Ｐゴシック" pitchFamily="34" charset="-128"/>
        </a:defRPr>
      </a:lvl3pPr>
      <a:lvl4pPr marL="1169988" indent="-268288"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pitchFamily="34" charset="-128"/>
          <a:cs typeface="ＭＳ Ｐゴシック" pitchFamily="34" charset="-128"/>
        </a:defRPr>
      </a:lvl4pPr>
      <a:lvl5pPr marL="1438275" indent="-266700"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pitchFamily="34" charset="-128"/>
          <a:cs typeface="ＭＳ Ｐゴシック" pitchFamily="34" charset="-128"/>
        </a:defRPr>
      </a:lvl5pPr>
      <a:lvl6pPr marL="1895475" indent="-266700"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charset="-128"/>
        </a:defRPr>
      </a:lvl6pPr>
      <a:lvl7pPr marL="2352675" indent="-266700"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charset="-128"/>
        </a:defRPr>
      </a:lvl7pPr>
      <a:lvl8pPr marL="2809875" indent="-266700"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charset="-128"/>
        </a:defRPr>
      </a:lvl8pPr>
      <a:lvl9pPr marL="3267075" indent="-266700" algn="l" rtl="0" eaLnBrk="0" fontAlgn="base" hangingPunct="0">
        <a:lnSpc>
          <a:spcPts val="2400"/>
        </a:lnSpc>
        <a:spcBef>
          <a:spcPct val="0"/>
        </a:spcBef>
        <a:spcAft>
          <a:spcPct val="0"/>
        </a:spcAft>
        <a:buClr>
          <a:schemeClr val="tx1"/>
        </a:buClr>
        <a:buChar char="•"/>
        <a:defRPr sz="15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7"/>
          <p:cNvSpPr>
            <a:spLocks noChangeArrowheads="1"/>
          </p:cNvSpPr>
          <p:nvPr/>
        </p:nvSpPr>
        <p:spPr bwMode="auto">
          <a:xfrm>
            <a:off x="0" y="1263650"/>
            <a:ext cx="136525" cy="432593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a:solidFill>
                <a:srgbClr val="000000"/>
              </a:solidFill>
              <a:ea typeface="ＭＳ Ｐゴシック" pitchFamily="34" charset="-128"/>
            </a:endParaRPr>
          </a:p>
        </p:txBody>
      </p:sp>
      <p:sp>
        <p:nvSpPr>
          <p:cNvPr id="2051" name="Rectangle 8"/>
          <p:cNvSpPr>
            <a:spLocks noChangeArrowheads="1"/>
          </p:cNvSpPr>
          <p:nvPr/>
        </p:nvSpPr>
        <p:spPr bwMode="auto">
          <a:xfrm>
            <a:off x="9007475" y="1263650"/>
            <a:ext cx="136525" cy="4325938"/>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fontAlgn="base">
              <a:spcBef>
                <a:spcPct val="50000"/>
              </a:spcBef>
              <a:spcAft>
                <a:spcPct val="0"/>
              </a:spcAft>
            </a:pPr>
            <a:endParaRPr lang="es-ES" sz="1500">
              <a:solidFill>
                <a:srgbClr val="000000"/>
              </a:solidFill>
              <a:ea typeface="ＭＳ Ｐゴシック" pitchFamily="34" charset="-128"/>
            </a:endParaRPr>
          </a:p>
        </p:txBody>
      </p:sp>
      <p:sp>
        <p:nvSpPr>
          <p:cNvPr id="2052" name="Rectangle 9"/>
          <p:cNvSpPr>
            <a:spLocks noGrp="1" noChangeArrowheads="1"/>
          </p:cNvSpPr>
          <p:nvPr>
            <p:ph type="title"/>
          </p:nvPr>
        </p:nvSpPr>
        <p:spPr bwMode="auto">
          <a:xfrm>
            <a:off x="635000" y="309563"/>
            <a:ext cx="7869238" cy="31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title style</a:t>
            </a:r>
          </a:p>
        </p:txBody>
      </p:sp>
      <p:sp>
        <p:nvSpPr>
          <p:cNvPr id="2053" name="Rectangle 10"/>
          <p:cNvSpPr>
            <a:spLocks noGrp="1" noChangeArrowheads="1"/>
          </p:cNvSpPr>
          <p:nvPr>
            <p:ph type="body" idx="1"/>
          </p:nvPr>
        </p:nvSpPr>
        <p:spPr bwMode="auto">
          <a:xfrm>
            <a:off x="635000" y="1263650"/>
            <a:ext cx="7867650" cy="432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smtClean="0"/>
              <a:t>Click to edit Master text styles</a:t>
            </a:r>
          </a:p>
        </p:txBody>
      </p:sp>
      <p:sp>
        <p:nvSpPr>
          <p:cNvPr id="2054" name="Line 13"/>
          <p:cNvSpPr>
            <a:spLocks noChangeShapeType="1"/>
          </p:cNvSpPr>
          <p:nvPr/>
        </p:nvSpPr>
        <p:spPr bwMode="auto">
          <a:xfrm>
            <a:off x="631825" y="777875"/>
            <a:ext cx="7875588" cy="1588"/>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a:solidFill>
                <a:srgbClr val="000000"/>
              </a:solidFill>
              <a:ea typeface="ＭＳ Ｐゴシック" pitchFamily="34" charset="-128"/>
            </a:endParaRPr>
          </a:p>
        </p:txBody>
      </p:sp>
      <p:sp>
        <p:nvSpPr>
          <p:cNvPr id="2055" name="Line 14"/>
          <p:cNvSpPr>
            <a:spLocks noChangeShapeType="1"/>
          </p:cNvSpPr>
          <p:nvPr/>
        </p:nvSpPr>
        <p:spPr bwMode="auto">
          <a:xfrm>
            <a:off x="631825" y="6078538"/>
            <a:ext cx="7875588" cy="1587"/>
          </a:xfrm>
          <a:prstGeom prst="line">
            <a:avLst/>
          </a:prstGeom>
          <a:noFill/>
          <a:ln w="12700">
            <a:solidFill>
              <a:schemeClr val="tx2"/>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GB" sz="1500">
              <a:solidFill>
                <a:srgbClr val="000000"/>
              </a:solidFill>
              <a:ea typeface="ＭＳ Ｐゴシック" pitchFamily="34" charset="-128"/>
            </a:endParaRPr>
          </a:p>
        </p:txBody>
      </p:sp>
      <p:pic>
        <p:nvPicPr>
          <p:cNvPr id="2056" name="Picture 16" descr="unfccc-letter-es-e-header"/>
          <p:cNvPicPr preferRelativeResize="0">
            <a:picLocks noChangeAspect="1" noChangeArrowheads="1"/>
          </p:cNvPicPr>
          <p:nvPr/>
        </p:nvPicPr>
        <p:blipFill>
          <a:blip r:embed="rId13" cstate="print">
            <a:extLst>
              <a:ext uri="{28A0092B-C50C-407E-A947-70E740481C1C}">
                <a14:useLocalDpi xmlns:a14="http://schemas.microsoft.com/office/drawing/2010/main" val="0"/>
              </a:ext>
            </a:extLst>
          </a:blip>
          <a:srcRect r="86363" b="44247"/>
          <a:stretch>
            <a:fillRect/>
          </a:stretch>
        </p:blipFill>
        <p:spPr bwMode="auto">
          <a:xfrm>
            <a:off x="619125" y="6105525"/>
            <a:ext cx="649288" cy="649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6645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ftr="0" dt="0"/>
  <p:txStyles>
    <p:titleStyle>
      <a:lvl1pPr algn="l" rtl="0" eaLnBrk="0" fontAlgn="base" hangingPunct="0">
        <a:lnSpc>
          <a:spcPts val="1500"/>
        </a:lnSpc>
        <a:spcBef>
          <a:spcPct val="0"/>
        </a:spcBef>
        <a:spcAft>
          <a:spcPct val="0"/>
        </a:spcAft>
        <a:defRPr sz="1200">
          <a:solidFill>
            <a:schemeClr val="tx2"/>
          </a:solidFill>
          <a:latin typeface="+mj-lt"/>
          <a:ea typeface="ＭＳ Ｐゴシック" pitchFamily="34" charset="-128"/>
          <a:cs typeface="+mj-cs"/>
        </a:defRPr>
      </a:lvl1pPr>
      <a:lvl2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2pPr>
      <a:lvl3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3pPr>
      <a:lvl4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4pPr>
      <a:lvl5pPr algn="l" rtl="0" eaLnBrk="0" fontAlgn="base" hangingPunct="0">
        <a:lnSpc>
          <a:spcPts val="1500"/>
        </a:lnSpc>
        <a:spcBef>
          <a:spcPct val="0"/>
        </a:spcBef>
        <a:spcAft>
          <a:spcPct val="0"/>
        </a:spcAft>
        <a:defRPr sz="1200">
          <a:solidFill>
            <a:schemeClr val="tx2"/>
          </a:solidFill>
          <a:latin typeface="Arial" charset="0"/>
          <a:ea typeface="ＭＳ Ｐゴシック" pitchFamily="34" charset="-128"/>
          <a:cs typeface="Arial" charset="0"/>
        </a:defRPr>
      </a:lvl5pPr>
      <a:lvl6pPr marL="4572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6pPr>
      <a:lvl7pPr marL="9144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7pPr>
      <a:lvl8pPr marL="13716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8pPr>
      <a:lvl9pPr marL="1828800" algn="l" rtl="0" eaLnBrk="0" fontAlgn="base" hangingPunct="0">
        <a:lnSpc>
          <a:spcPts val="1500"/>
        </a:lnSpc>
        <a:spcBef>
          <a:spcPct val="0"/>
        </a:spcBef>
        <a:spcAft>
          <a:spcPct val="0"/>
        </a:spcAft>
        <a:defRPr sz="1200">
          <a:solidFill>
            <a:schemeClr val="tx2"/>
          </a:solidFill>
          <a:latin typeface="Arial" charset="0"/>
          <a:ea typeface="Arial" charset="0"/>
          <a:cs typeface="Arial" charset="0"/>
        </a:defRPr>
      </a:lvl9pPr>
    </p:titleStyle>
    <p:bodyStyle>
      <a:lvl1pPr marL="342900" indent="-342900" algn="ctr" rtl="0" eaLnBrk="0" fontAlgn="base" hangingPunct="0">
        <a:lnSpc>
          <a:spcPts val="2900"/>
        </a:lnSpc>
        <a:spcBef>
          <a:spcPct val="0"/>
        </a:spcBef>
        <a:spcAft>
          <a:spcPct val="0"/>
        </a:spcAft>
        <a:defRPr sz="2400" i="1">
          <a:solidFill>
            <a:schemeClr val="tx1"/>
          </a:solidFill>
          <a:latin typeface="+mn-lt"/>
          <a:ea typeface="ＭＳ Ｐゴシック" pitchFamily="34" charset="-128"/>
          <a:cs typeface="+mn-cs"/>
        </a:defRPr>
      </a:lvl1pPr>
      <a:lvl2pPr marL="742950" indent="-285750" algn="ctr" rtl="0" eaLnBrk="0" fontAlgn="base" hangingPunct="0">
        <a:spcBef>
          <a:spcPct val="20000"/>
        </a:spcBef>
        <a:spcAft>
          <a:spcPct val="0"/>
        </a:spcAft>
        <a:defRPr sz="2800">
          <a:solidFill>
            <a:schemeClr val="tx1"/>
          </a:solidFill>
          <a:latin typeface="+mn-lt"/>
          <a:ea typeface="+mn-ea"/>
          <a:cs typeface="+mn-cs"/>
        </a:defRPr>
      </a:lvl2pPr>
      <a:lvl3pPr marL="1143000" indent="-228600" algn="ctr" rtl="0" eaLnBrk="0" fontAlgn="base" hangingPunct="0">
        <a:spcBef>
          <a:spcPct val="20000"/>
        </a:spcBef>
        <a:spcAft>
          <a:spcPct val="0"/>
        </a:spcAft>
        <a:defRPr sz="2400">
          <a:solidFill>
            <a:schemeClr val="tx1"/>
          </a:solidFill>
          <a:latin typeface="+mn-lt"/>
          <a:ea typeface="+mn-ea"/>
          <a:cs typeface="+mn-cs"/>
        </a:defRPr>
      </a:lvl3pPr>
      <a:lvl4pPr marL="1600200" indent="-228600" algn="ctr" rtl="0" eaLnBrk="0" fontAlgn="base" hangingPunct="0">
        <a:spcBef>
          <a:spcPct val="20000"/>
        </a:spcBef>
        <a:spcAft>
          <a:spcPct val="0"/>
        </a:spcAft>
        <a:defRPr sz="2000">
          <a:solidFill>
            <a:schemeClr val="tx1"/>
          </a:solidFill>
          <a:latin typeface="+mn-lt"/>
          <a:ea typeface="+mn-ea"/>
          <a:cs typeface="+mn-cs"/>
        </a:defRPr>
      </a:lvl4pPr>
      <a:lvl5pPr marL="2057400" indent="-228600" algn="ctr" rtl="0" eaLnBrk="0" fontAlgn="base" hangingPunct="0">
        <a:spcBef>
          <a:spcPct val="20000"/>
        </a:spcBef>
        <a:spcAft>
          <a:spcPct val="0"/>
        </a:spcAft>
        <a:defRPr sz="2000">
          <a:solidFill>
            <a:schemeClr val="tx1"/>
          </a:solidFill>
          <a:latin typeface="+mn-lt"/>
          <a:ea typeface="+mn-ea"/>
          <a:cs typeface="+mn-cs"/>
        </a:defRPr>
      </a:lvl5pPr>
      <a:lvl6pPr marL="2514600" indent="-228600" algn="ctr" rtl="0" fontAlgn="base">
        <a:spcBef>
          <a:spcPct val="20000"/>
        </a:spcBef>
        <a:spcAft>
          <a:spcPct val="0"/>
        </a:spcAft>
        <a:defRPr sz="2000">
          <a:solidFill>
            <a:schemeClr val="tx1"/>
          </a:solidFill>
          <a:latin typeface="+mn-lt"/>
          <a:ea typeface="+mn-ea"/>
          <a:cs typeface="+mn-cs"/>
        </a:defRPr>
      </a:lvl6pPr>
      <a:lvl7pPr marL="2971800" indent="-228600" algn="ctr" rtl="0" fontAlgn="base">
        <a:spcBef>
          <a:spcPct val="20000"/>
        </a:spcBef>
        <a:spcAft>
          <a:spcPct val="0"/>
        </a:spcAft>
        <a:defRPr sz="2000">
          <a:solidFill>
            <a:schemeClr val="tx1"/>
          </a:solidFill>
          <a:latin typeface="+mn-lt"/>
          <a:ea typeface="+mn-ea"/>
          <a:cs typeface="+mn-cs"/>
        </a:defRPr>
      </a:lvl7pPr>
      <a:lvl8pPr marL="3429000" indent="-228600" algn="ctr" rtl="0" fontAlgn="base">
        <a:spcBef>
          <a:spcPct val="20000"/>
        </a:spcBef>
        <a:spcAft>
          <a:spcPct val="0"/>
        </a:spcAft>
        <a:defRPr sz="2000">
          <a:solidFill>
            <a:schemeClr val="tx1"/>
          </a:solidFill>
          <a:latin typeface="+mn-lt"/>
          <a:ea typeface="+mn-ea"/>
          <a:cs typeface="+mn-cs"/>
        </a:defRPr>
      </a:lvl8pPr>
      <a:lvl9pPr marL="3886200" indent="-228600" algn="ctr" rtl="0" fontAlgn="base">
        <a:spcBef>
          <a:spcPct val="20000"/>
        </a:spcBef>
        <a:spcAft>
          <a:spcPct val="0"/>
        </a:spcAft>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3368" y="1246440"/>
            <a:ext cx="7772400" cy="1470025"/>
          </a:xfrm>
        </p:spPr>
        <p:txBody>
          <a:bodyPr>
            <a:normAutofit fontScale="90000"/>
          </a:bodyPr>
          <a:lstStyle/>
          <a:p>
            <a:r>
              <a:rPr lang="en-IE" dirty="0" smtClean="0">
                <a:solidFill>
                  <a:srgbClr val="FF0000"/>
                </a:solidFill>
              </a:rPr>
              <a:t>Challenges/Lessons learned from the preparation of the First </a:t>
            </a:r>
            <a:r>
              <a:rPr lang="en-IE" dirty="0" smtClean="0"/>
              <a:t>biennial update report for </a:t>
            </a:r>
            <a:r>
              <a:rPr lang="en-IE" dirty="0" smtClean="0">
                <a:solidFill>
                  <a:srgbClr val="FF0000"/>
                </a:solidFill>
              </a:rPr>
              <a:t>Country Peru</a:t>
            </a:r>
            <a:endParaRPr lang="en-US" dirty="0">
              <a:solidFill>
                <a:srgbClr val="FF0000"/>
              </a:solidFill>
            </a:endParaRPr>
          </a:p>
        </p:txBody>
      </p:sp>
      <p:sp>
        <p:nvSpPr>
          <p:cNvPr id="3" name="Subtitle 2"/>
          <p:cNvSpPr>
            <a:spLocks noGrp="1"/>
          </p:cNvSpPr>
          <p:nvPr>
            <p:ph type="subTitle" idx="1"/>
          </p:nvPr>
        </p:nvSpPr>
        <p:spPr>
          <a:xfrm>
            <a:off x="1513384" y="3645024"/>
            <a:ext cx="6400800" cy="1752600"/>
          </a:xfrm>
        </p:spPr>
        <p:txBody>
          <a:bodyPr>
            <a:normAutofit fontScale="55000" lnSpcReduction="20000"/>
          </a:bodyPr>
          <a:lstStyle/>
          <a:p>
            <a:r>
              <a:rPr lang="en-IE" dirty="0" smtClean="0"/>
              <a:t>Side-event on the presentation of the first Biennial </a:t>
            </a:r>
            <a:r>
              <a:rPr lang="en-IE" dirty="0"/>
              <a:t>U</a:t>
            </a:r>
            <a:r>
              <a:rPr lang="en-IE" dirty="0" smtClean="0"/>
              <a:t>pdate </a:t>
            </a:r>
            <a:r>
              <a:rPr lang="en-IE" dirty="0"/>
              <a:t>R</a:t>
            </a:r>
            <a:r>
              <a:rPr lang="en-IE" dirty="0" smtClean="0"/>
              <a:t>eports from non-Annex I Parties </a:t>
            </a:r>
          </a:p>
          <a:p>
            <a:r>
              <a:rPr lang="en-IE" dirty="0" smtClean="0"/>
              <a:t>Thursday, 26 May 2015</a:t>
            </a:r>
          </a:p>
          <a:p>
            <a:r>
              <a:rPr lang="en-IE" dirty="0" smtClean="0"/>
              <a:t>13.15 - 14.45</a:t>
            </a:r>
          </a:p>
          <a:p>
            <a:r>
              <a:rPr lang="en-IE" dirty="0"/>
              <a:t>World Conference Centre, </a:t>
            </a:r>
            <a:r>
              <a:rPr lang="en-IE" dirty="0" smtClean="0"/>
              <a:t>: Room (</a:t>
            </a:r>
            <a:r>
              <a:rPr lang="en-IE" smtClean="0"/>
              <a:t>Berlin </a:t>
            </a:r>
            <a:r>
              <a:rPr lang="en-IE" smtClean="0"/>
              <a:t>II2) </a:t>
            </a:r>
            <a:endParaRPr lang="en-IE" dirty="0" smtClean="0">
              <a:solidFill>
                <a:srgbClr val="FF0000"/>
              </a:solidFill>
            </a:endParaRPr>
          </a:p>
          <a:p>
            <a:r>
              <a:rPr lang="en-IE" dirty="0" smtClean="0"/>
              <a:t>Bonn, Germany </a:t>
            </a:r>
            <a:endParaRPr lang="en-US" dirty="0"/>
          </a:p>
        </p:txBody>
      </p:sp>
      <p:sp>
        <p:nvSpPr>
          <p:cNvPr id="4" name="Slide Number Placeholder 3"/>
          <p:cNvSpPr>
            <a:spLocks noGrp="1"/>
          </p:cNvSpPr>
          <p:nvPr>
            <p:ph type="sldNum" sz="quarter" idx="12"/>
          </p:nvPr>
        </p:nvSpPr>
        <p:spPr/>
        <p:txBody>
          <a:bodyPr/>
          <a:lstStyle/>
          <a:p>
            <a:fld id="{845C8B7A-4DC5-4A45-AFFF-48DABADF68AD}" type="slidenum">
              <a:rPr lang="en-US" smtClean="0"/>
              <a:t>1</a:t>
            </a:fld>
            <a:endParaRPr lang="en-US" dirty="0"/>
          </a:p>
        </p:txBody>
      </p:sp>
      <p:pic>
        <p:nvPicPr>
          <p:cNvPr id="5" name="Imagen 4"/>
          <p:cNvPicPr>
            <a:picLocks noChangeAspect="1"/>
          </p:cNvPicPr>
          <p:nvPr/>
        </p:nvPicPr>
        <p:blipFill>
          <a:blip r:embed="rId2"/>
          <a:stretch>
            <a:fillRect/>
          </a:stretch>
        </p:blipFill>
        <p:spPr>
          <a:xfrm>
            <a:off x="251520" y="116632"/>
            <a:ext cx="2283344" cy="587670"/>
          </a:xfrm>
          <a:prstGeom prst="rect">
            <a:avLst/>
          </a:prstGeom>
        </p:spPr>
      </p:pic>
    </p:spTree>
    <p:extLst>
      <p:ext uri="{BB962C8B-B14F-4D97-AF65-F5344CB8AC3E}">
        <p14:creationId xmlns:p14="http://schemas.microsoft.com/office/powerpoint/2010/main" val="31984091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00B050"/>
                </a:solidFill>
              </a:rPr>
              <a:t>Introduction </a:t>
            </a:r>
            <a:endParaRPr lang="en-US" dirty="0">
              <a:solidFill>
                <a:srgbClr val="00B050"/>
              </a:solidFill>
            </a:endParaRPr>
          </a:p>
        </p:txBody>
      </p:sp>
      <p:sp>
        <p:nvSpPr>
          <p:cNvPr id="3" name="Content Placeholder 2"/>
          <p:cNvSpPr>
            <a:spLocks noGrp="1"/>
          </p:cNvSpPr>
          <p:nvPr>
            <p:ph idx="1"/>
          </p:nvPr>
        </p:nvSpPr>
        <p:spPr>
          <a:xfrm>
            <a:off x="683568" y="4458493"/>
            <a:ext cx="8229600" cy="4525963"/>
          </a:xfrm>
        </p:spPr>
        <p:txBody>
          <a:bodyPr/>
          <a:lstStyle/>
          <a:p>
            <a:pPr marL="0" lvl="1" indent="0">
              <a:lnSpc>
                <a:spcPct val="140000"/>
              </a:lnSpc>
              <a:buNone/>
            </a:pPr>
            <a:endParaRPr lang="en-US" sz="2200" dirty="0"/>
          </a:p>
          <a:p>
            <a:endParaRPr lang="en-US" dirty="0" smtClean="0"/>
          </a:p>
          <a:p>
            <a:endParaRPr lang="en-US" dirty="0"/>
          </a:p>
        </p:txBody>
      </p:sp>
      <p:sp>
        <p:nvSpPr>
          <p:cNvPr id="4" name="Slide Number Placeholder 3"/>
          <p:cNvSpPr>
            <a:spLocks noGrp="1"/>
          </p:cNvSpPr>
          <p:nvPr>
            <p:ph type="sldNum" sz="quarter" idx="12"/>
          </p:nvPr>
        </p:nvSpPr>
        <p:spPr/>
        <p:txBody>
          <a:bodyPr/>
          <a:lstStyle/>
          <a:p>
            <a:fld id="{845C8B7A-4DC5-4A45-AFFF-48DABADF68AD}" type="slidenum">
              <a:rPr lang="en-US" smtClean="0"/>
              <a:t>2</a:t>
            </a:fld>
            <a:endParaRPr lang="en-US" dirty="0"/>
          </a:p>
        </p:txBody>
      </p:sp>
      <p:graphicFrame>
        <p:nvGraphicFramePr>
          <p:cNvPr id="6" name="Tabla 5"/>
          <p:cNvGraphicFramePr>
            <a:graphicFrameLocks noGrp="1"/>
          </p:cNvGraphicFramePr>
          <p:nvPr>
            <p:extLst>
              <p:ext uri="{D42A27DB-BD31-4B8C-83A1-F6EECF244321}">
                <p14:modId xmlns:p14="http://schemas.microsoft.com/office/powerpoint/2010/main" val="461743639"/>
              </p:ext>
            </p:extLst>
          </p:nvPr>
        </p:nvGraphicFramePr>
        <p:xfrm>
          <a:off x="251520" y="1412776"/>
          <a:ext cx="8784976" cy="5761861"/>
        </p:xfrm>
        <a:graphic>
          <a:graphicData uri="http://schemas.openxmlformats.org/drawingml/2006/table">
            <a:tbl>
              <a:tblPr firstRow="1" firstCol="1" bandRow="1">
                <a:tableStyleId>{5C22544A-7EE6-4342-B048-85BDC9FD1C3A}</a:tableStyleId>
              </a:tblPr>
              <a:tblGrid>
                <a:gridCol w="3793998"/>
                <a:gridCol w="4990978"/>
              </a:tblGrid>
              <a:tr h="869821">
                <a:tc>
                  <a:txBody>
                    <a:bodyPr/>
                    <a:lstStyle/>
                    <a:p>
                      <a:pPr>
                        <a:lnSpc>
                          <a:spcPct val="107000"/>
                        </a:lnSpc>
                        <a:spcAft>
                          <a:spcPts val="0"/>
                        </a:spcAft>
                      </a:pPr>
                      <a:r>
                        <a:rPr lang="en-US" sz="2000" dirty="0" smtClean="0">
                          <a:solidFill>
                            <a:schemeClr val="tx1"/>
                          </a:solidFill>
                          <a:latin typeface="+mn-lt"/>
                        </a:rPr>
                        <a:t>Name of presenter: </a:t>
                      </a:r>
                      <a:endParaRPr lang="es-PE" sz="20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07000"/>
                        </a:lnSpc>
                        <a:spcAft>
                          <a:spcPts val="0"/>
                        </a:spcAft>
                      </a:pPr>
                      <a:r>
                        <a:rPr lang="en-US" sz="2000" dirty="0" smtClean="0">
                          <a:solidFill>
                            <a:schemeClr val="tx1"/>
                          </a:solidFill>
                          <a:latin typeface="+mn-lt"/>
                        </a:rPr>
                        <a:t>Claudia Figallo</a:t>
                      </a:r>
                      <a:r>
                        <a:rPr lang="es-PE" sz="2000" dirty="0">
                          <a:solidFill>
                            <a:schemeClr val="tx1"/>
                          </a:solidFill>
                          <a:effectLst/>
                          <a:latin typeface="+mn-lt"/>
                        </a:rPr>
                        <a:t> </a:t>
                      </a:r>
                      <a:endParaRPr lang="es-PE" sz="2000" dirty="0" smtClean="0">
                        <a:solidFill>
                          <a:schemeClr val="tx1"/>
                        </a:solidFill>
                        <a:effectLst/>
                        <a:latin typeface="+mn-lt"/>
                      </a:endParaRPr>
                    </a:p>
                    <a:p>
                      <a:pPr>
                        <a:lnSpc>
                          <a:spcPct val="107000"/>
                        </a:lnSpc>
                        <a:spcAft>
                          <a:spcPts val="0"/>
                        </a:spcAft>
                      </a:pPr>
                      <a:endParaRPr lang="es-PE" sz="20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oFill/>
                  </a:tcPr>
                </a:tc>
              </a:tr>
              <a:tr h="0">
                <a:tc>
                  <a:txBody>
                    <a:bodyPr/>
                    <a:lstStyle/>
                    <a:p>
                      <a:pPr marL="0" algn="l" defTabSz="914400" rtl="0" eaLnBrk="1" latinLnBrk="0" hangingPunct="1">
                        <a:lnSpc>
                          <a:spcPct val="107000"/>
                        </a:lnSpc>
                        <a:spcAft>
                          <a:spcPts val="0"/>
                        </a:spcAft>
                      </a:pPr>
                      <a:r>
                        <a:rPr lang="es-PE" sz="2000" kern="1200" dirty="0" smtClean="0">
                          <a:solidFill>
                            <a:schemeClr val="dk1"/>
                          </a:solidFill>
                          <a:latin typeface="+mn-lt"/>
                          <a:ea typeface="+mn-ea"/>
                          <a:cs typeface="+mn-cs"/>
                        </a:rPr>
                        <a:t>Position:</a:t>
                      </a:r>
                      <a:endParaRPr lang="es-PE" sz="2000" kern="1200" dirty="0">
                        <a:solidFill>
                          <a:schemeClr val="dk1"/>
                        </a:solidFill>
                        <a:latin typeface="+mn-lt"/>
                        <a:ea typeface="+mn-ea"/>
                        <a:cs typeface="+mn-cs"/>
                      </a:endParaRPr>
                    </a:p>
                  </a:txBody>
                  <a:tcPr marL="68580" marR="68580" marT="0" marB="0">
                    <a:noFill/>
                  </a:tcPr>
                </a:tc>
                <a:tc>
                  <a:txBody>
                    <a:bodyPr/>
                    <a:lstStyle/>
                    <a:p>
                      <a:pPr>
                        <a:lnSpc>
                          <a:spcPct val="107000"/>
                        </a:lnSpc>
                        <a:spcAft>
                          <a:spcPts val="0"/>
                        </a:spcAft>
                      </a:pPr>
                      <a:r>
                        <a:rPr lang="en-US" sz="2000" dirty="0" smtClean="0">
                          <a:latin typeface="+mn-lt"/>
                        </a:rPr>
                        <a:t>General Coordinator of Climate Change Office of the Ministry of Environment</a:t>
                      </a:r>
                    </a:p>
                    <a:p>
                      <a:pPr>
                        <a:lnSpc>
                          <a:spcPct val="107000"/>
                        </a:lnSpc>
                        <a:spcAft>
                          <a:spcPts val="0"/>
                        </a:spcAft>
                      </a:pPr>
                      <a:endParaRPr lang="es-PE" sz="2000" b="1" kern="1200" dirty="0">
                        <a:solidFill>
                          <a:schemeClr val="tx1"/>
                        </a:solidFill>
                        <a:latin typeface="+mn-lt"/>
                        <a:ea typeface="+mn-ea"/>
                        <a:cs typeface="+mn-cs"/>
                      </a:endParaRPr>
                    </a:p>
                  </a:txBody>
                  <a:tcPr marL="68580" marR="68580" marT="0" marB="0">
                    <a:noFill/>
                  </a:tcPr>
                </a:tc>
              </a:tr>
              <a:tr h="0">
                <a:tc>
                  <a:txBody>
                    <a:bodyPr/>
                    <a:lstStyle/>
                    <a:p>
                      <a:pPr marL="0" algn="l" defTabSz="914400" rtl="0" eaLnBrk="1" latinLnBrk="0" hangingPunct="1">
                        <a:lnSpc>
                          <a:spcPct val="107000"/>
                        </a:lnSpc>
                        <a:spcAft>
                          <a:spcPts val="0"/>
                        </a:spcAft>
                      </a:pPr>
                      <a:r>
                        <a:rPr lang="en-US" sz="2000" kern="1200" dirty="0" smtClean="0">
                          <a:solidFill>
                            <a:schemeClr val="dk1"/>
                          </a:solidFill>
                          <a:latin typeface="+mn-lt"/>
                          <a:ea typeface="+mn-ea"/>
                          <a:cs typeface="+mn-cs"/>
                        </a:rPr>
                        <a:t>Agency preparing the BUR: </a:t>
                      </a:r>
                      <a:endParaRPr lang="es-PE" sz="2000" kern="1200" dirty="0">
                        <a:solidFill>
                          <a:schemeClr val="dk1"/>
                        </a:solidFill>
                        <a:latin typeface="+mn-lt"/>
                        <a:ea typeface="+mn-ea"/>
                        <a:cs typeface="+mn-cs"/>
                      </a:endParaRPr>
                    </a:p>
                  </a:txBody>
                  <a:tcPr marL="68580" marR="68580" marT="0" marB="0">
                    <a:noFill/>
                  </a:tcPr>
                </a:tc>
                <a:tc>
                  <a:txBody>
                    <a:bodyPr/>
                    <a:lstStyle/>
                    <a:p>
                      <a:pPr>
                        <a:lnSpc>
                          <a:spcPct val="107000"/>
                        </a:lnSpc>
                        <a:spcAft>
                          <a:spcPts val="0"/>
                        </a:spcAft>
                      </a:pPr>
                      <a:r>
                        <a:rPr lang="en-US" sz="2000" dirty="0" smtClean="0">
                          <a:latin typeface="+mn-lt"/>
                        </a:rPr>
                        <a:t>Climate Change Office of the Ministry of Environment.</a:t>
                      </a:r>
                    </a:p>
                    <a:p>
                      <a:pPr>
                        <a:lnSpc>
                          <a:spcPct val="107000"/>
                        </a:lnSpc>
                        <a:spcAft>
                          <a:spcPts val="0"/>
                        </a:spcAft>
                      </a:pPr>
                      <a:endParaRPr lang="es-PE" sz="2000" b="1" kern="1200" dirty="0">
                        <a:solidFill>
                          <a:schemeClr val="tx1"/>
                        </a:solidFill>
                        <a:latin typeface="+mn-lt"/>
                        <a:ea typeface="+mn-ea"/>
                        <a:cs typeface="+mn-cs"/>
                      </a:endParaRPr>
                    </a:p>
                  </a:txBody>
                  <a:tcPr marL="68580" marR="68580" marT="0" marB="0">
                    <a:noFill/>
                  </a:tcPr>
                </a:tc>
              </a:tr>
              <a:tr h="0">
                <a:tc>
                  <a:txBody>
                    <a:bodyPr/>
                    <a:lstStyle/>
                    <a:p>
                      <a:pPr marL="0" algn="l" defTabSz="914400" rtl="0" eaLnBrk="1" latinLnBrk="0" hangingPunct="1">
                        <a:lnSpc>
                          <a:spcPct val="107000"/>
                        </a:lnSpc>
                        <a:spcAft>
                          <a:spcPts val="0"/>
                        </a:spcAft>
                      </a:pPr>
                      <a:r>
                        <a:rPr lang="en-US" sz="2000" kern="1200" dirty="0" smtClean="0">
                          <a:solidFill>
                            <a:schemeClr val="dk1"/>
                          </a:solidFill>
                          <a:latin typeface="+mn-lt"/>
                          <a:ea typeface="+mn-ea"/>
                          <a:cs typeface="+mn-cs"/>
                        </a:rPr>
                        <a:t>Number of previously submitted national communications: </a:t>
                      </a:r>
                      <a:endParaRPr lang="es-PE" sz="2000" kern="1200" dirty="0">
                        <a:solidFill>
                          <a:schemeClr val="dk1"/>
                        </a:solidFill>
                        <a:latin typeface="+mn-lt"/>
                        <a:ea typeface="+mn-ea"/>
                        <a:cs typeface="+mn-cs"/>
                      </a:endParaRPr>
                    </a:p>
                  </a:txBody>
                  <a:tcPr marL="68580" marR="68580" marT="0" marB="0">
                    <a:noFill/>
                  </a:tcPr>
                </a:tc>
                <a:tc>
                  <a:txBody>
                    <a:bodyPr/>
                    <a:lstStyle/>
                    <a:p>
                      <a:pPr marL="0" algn="l" defTabSz="914400" rtl="0" eaLnBrk="1" latinLnBrk="0" hangingPunct="1">
                        <a:lnSpc>
                          <a:spcPct val="107000"/>
                        </a:lnSpc>
                        <a:spcAft>
                          <a:spcPts val="0"/>
                        </a:spcAft>
                      </a:pPr>
                      <a:r>
                        <a:rPr lang="es-PE" sz="2000" kern="1200" dirty="0" smtClean="0">
                          <a:solidFill>
                            <a:schemeClr val="dk1"/>
                          </a:solidFill>
                          <a:latin typeface="+mn-lt"/>
                          <a:ea typeface="+mn-ea"/>
                          <a:cs typeface="+mn-cs"/>
                        </a:rPr>
                        <a:t>3 </a:t>
                      </a:r>
                      <a:r>
                        <a:rPr lang="en-US" sz="2000" kern="1200" dirty="0" smtClean="0">
                          <a:solidFill>
                            <a:schemeClr val="dk1"/>
                          </a:solidFill>
                          <a:latin typeface="+mn-lt"/>
                          <a:ea typeface="+mn-ea"/>
                          <a:cs typeface="+mn-cs"/>
                        </a:rPr>
                        <a:t>national communications</a:t>
                      </a:r>
                      <a:r>
                        <a:rPr lang="es-PE" sz="2000" kern="1200" dirty="0" smtClean="0">
                          <a:solidFill>
                            <a:schemeClr val="dk1"/>
                          </a:solidFill>
                          <a:latin typeface="+mn-lt"/>
                          <a:ea typeface="+mn-ea"/>
                          <a:cs typeface="+mn-cs"/>
                        </a:rPr>
                        <a:t> </a:t>
                      </a:r>
                      <a:r>
                        <a:rPr lang="en-US" sz="2000" kern="1200" dirty="0" smtClean="0">
                          <a:solidFill>
                            <a:schemeClr val="dk1"/>
                          </a:solidFill>
                          <a:latin typeface="+mn-lt"/>
                          <a:ea typeface="+mn-ea"/>
                          <a:cs typeface="+mn-cs"/>
                        </a:rPr>
                        <a:t>submitted</a:t>
                      </a:r>
                      <a:r>
                        <a:rPr lang="en-US" sz="2000" kern="1200" baseline="0" dirty="0" smtClean="0">
                          <a:solidFill>
                            <a:schemeClr val="dk1"/>
                          </a:solidFill>
                          <a:latin typeface="+mn-lt"/>
                          <a:ea typeface="+mn-ea"/>
                          <a:cs typeface="+mn-cs"/>
                        </a:rPr>
                        <a:t>. Years 2001, 2010 and 2016</a:t>
                      </a:r>
                      <a:r>
                        <a:rPr lang="es-PE" sz="2000" kern="1200" dirty="0" smtClean="0">
                          <a:solidFill>
                            <a:schemeClr val="dk1"/>
                          </a:solidFill>
                          <a:latin typeface="+mn-lt"/>
                          <a:ea typeface="+mn-ea"/>
                          <a:cs typeface="+mn-cs"/>
                        </a:rPr>
                        <a:t>  </a:t>
                      </a:r>
                    </a:p>
                    <a:p>
                      <a:pPr marL="0" algn="l" defTabSz="914400" rtl="0" eaLnBrk="1" latinLnBrk="0" hangingPunct="1">
                        <a:lnSpc>
                          <a:spcPct val="107000"/>
                        </a:lnSpc>
                        <a:spcAft>
                          <a:spcPts val="0"/>
                        </a:spcAft>
                      </a:pPr>
                      <a:endParaRPr lang="es-PE" sz="2000" kern="1200" dirty="0" smtClean="0">
                        <a:solidFill>
                          <a:schemeClr val="dk1"/>
                        </a:solidFill>
                        <a:latin typeface="+mn-lt"/>
                        <a:ea typeface="+mn-ea"/>
                        <a:cs typeface="+mn-cs"/>
                      </a:endParaRPr>
                    </a:p>
                    <a:p>
                      <a:pPr marL="0" algn="l" defTabSz="914400" rtl="0" eaLnBrk="1" latinLnBrk="0" hangingPunct="1">
                        <a:lnSpc>
                          <a:spcPct val="107000"/>
                        </a:lnSpc>
                        <a:spcAft>
                          <a:spcPts val="0"/>
                        </a:spcAft>
                      </a:pPr>
                      <a:r>
                        <a:rPr lang="es-PE" sz="2000" kern="1200" dirty="0" smtClean="0">
                          <a:solidFill>
                            <a:schemeClr val="dk1"/>
                          </a:solidFill>
                          <a:latin typeface="+mn-lt"/>
                          <a:ea typeface="+mn-ea"/>
                          <a:cs typeface="+mn-cs"/>
                        </a:rPr>
                        <a:t> </a:t>
                      </a:r>
                      <a:endParaRPr lang="es-PE" sz="2000" kern="1200" dirty="0">
                        <a:solidFill>
                          <a:schemeClr val="dk1"/>
                        </a:solidFill>
                        <a:latin typeface="+mn-lt"/>
                        <a:ea typeface="+mn-ea"/>
                        <a:cs typeface="+mn-cs"/>
                      </a:endParaRPr>
                    </a:p>
                  </a:txBody>
                  <a:tcPr marL="68580" marR="68580" marT="0" marB="0">
                    <a:noFill/>
                  </a:tcPr>
                </a:tc>
              </a:tr>
              <a:tr h="0">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s-PE" sz="2000" b="1" kern="1200" dirty="0" smtClean="0">
                          <a:solidFill>
                            <a:schemeClr val="dk1"/>
                          </a:solidFill>
                          <a:latin typeface="+mn-lt"/>
                          <a:ea typeface="+mn-ea"/>
                          <a:cs typeface="+mn-cs"/>
                        </a:rPr>
                        <a:t>Date of BUR </a:t>
                      </a:r>
                      <a:r>
                        <a:rPr lang="es-PE" sz="2000" b="1" kern="1200" dirty="0" err="1" smtClean="0">
                          <a:solidFill>
                            <a:schemeClr val="dk1"/>
                          </a:solidFill>
                          <a:latin typeface="+mn-lt"/>
                          <a:ea typeface="+mn-ea"/>
                          <a:cs typeface="+mn-cs"/>
                        </a:rPr>
                        <a:t>submission</a:t>
                      </a:r>
                      <a:r>
                        <a:rPr lang="es-PE" sz="2000" b="1" kern="1200" dirty="0" smtClean="0">
                          <a:solidFill>
                            <a:schemeClr val="dk1"/>
                          </a:solidFill>
                          <a:latin typeface="+mn-lt"/>
                          <a:ea typeface="+mn-ea"/>
                          <a:cs typeface="+mn-cs"/>
                        </a:rPr>
                        <a:t>:</a:t>
                      </a:r>
                    </a:p>
                    <a:p>
                      <a:pPr marL="0" algn="l" defTabSz="914400" rtl="0" eaLnBrk="1" latinLnBrk="0" hangingPunct="1">
                        <a:lnSpc>
                          <a:spcPct val="107000"/>
                        </a:lnSpc>
                        <a:spcAft>
                          <a:spcPts val="0"/>
                        </a:spcAft>
                      </a:pPr>
                      <a:endParaRPr lang="es-PE" sz="2000" kern="1200" dirty="0" smtClean="0">
                        <a:solidFill>
                          <a:schemeClr val="dk1"/>
                        </a:solidFill>
                        <a:latin typeface="+mn-lt"/>
                        <a:ea typeface="+mn-ea"/>
                        <a:cs typeface="+mn-cs"/>
                      </a:endParaRPr>
                    </a:p>
                  </a:txBody>
                  <a:tcPr marL="68580" marR="68580" marT="0" marB="0">
                    <a:noFill/>
                  </a:tcPr>
                </a:tc>
                <a:tc>
                  <a:txBody>
                    <a:bodyPr/>
                    <a:lstStyle/>
                    <a:p>
                      <a:pPr marL="0" algn="l" defTabSz="914400" rtl="0" eaLnBrk="1" latinLnBrk="0" hangingPunct="1">
                        <a:lnSpc>
                          <a:spcPct val="107000"/>
                        </a:lnSpc>
                        <a:spcAft>
                          <a:spcPts val="0"/>
                        </a:spcAft>
                      </a:pPr>
                      <a:r>
                        <a:rPr lang="es-PE" sz="2000" kern="1200" dirty="0" err="1" smtClean="0">
                          <a:solidFill>
                            <a:schemeClr val="dk1"/>
                          </a:solidFill>
                          <a:latin typeface="+mn-lt"/>
                          <a:ea typeface="+mn-ea"/>
                          <a:cs typeface="+mn-cs"/>
                        </a:rPr>
                        <a:t>December</a:t>
                      </a:r>
                      <a:r>
                        <a:rPr lang="es-PE" sz="2000" kern="1200" dirty="0" smtClean="0">
                          <a:solidFill>
                            <a:schemeClr val="dk1"/>
                          </a:solidFill>
                          <a:latin typeface="+mn-lt"/>
                          <a:ea typeface="+mn-ea"/>
                          <a:cs typeface="+mn-cs"/>
                        </a:rPr>
                        <a:t> 30 2014</a:t>
                      </a:r>
                      <a:endParaRPr lang="es-PE" sz="2000" kern="1200" dirty="0">
                        <a:solidFill>
                          <a:schemeClr val="dk1"/>
                        </a:solidFill>
                        <a:latin typeface="+mn-lt"/>
                        <a:ea typeface="+mn-ea"/>
                        <a:cs typeface="+mn-cs"/>
                      </a:endParaRPr>
                    </a:p>
                  </a:txBody>
                  <a:tcPr marL="68580" marR="68580" marT="0" marB="0">
                    <a:noFill/>
                  </a:tcPr>
                </a:tc>
              </a:tr>
              <a:tr h="0">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s-PE" sz="2000" b="1" kern="1200" dirty="0" err="1" smtClean="0">
                          <a:solidFill>
                            <a:schemeClr val="dk1"/>
                          </a:solidFill>
                          <a:latin typeface="+mn-lt"/>
                          <a:ea typeface="+mn-ea"/>
                          <a:cs typeface="+mn-cs"/>
                        </a:rPr>
                        <a:t>Summary</a:t>
                      </a:r>
                      <a:r>
                        <a:rPr lang="es-PE" sz="2000" b="1" kern="1200" dirty="0" smtClean="0">
                          <a:solidFill>
                            <a:schemeClr val="dk1"/>
                          </a:solidFill>
                          <a:latin typeface="+mn-lt"/>
                          <a:ea typeface="+mn-ea"/>
                          <a:cs typeface="+mn-cs"/>
                        </a:rPr>
                        <a:t> </a:t>
                      </a:r>
                      <a:r>
                        <a:rPr lang="es-PE" sz="2000" b="1" kern="1200" dirty="0" err="1" smtClean="0">
                          <a:solidFill>
                            <a:schemeClr val="dk1"/>
                          </a:solidFill>
                          <a:latin typeface="+mn-lt"/>
                          <a:ea typeface="+mn-ea"/>
                          <a:cs typeface="+mn-cs"/>
                        </a:rPr>
                        <a:t>report</a:t>
                      </a:r>
                      <a:r>
                        <a:rPr lang="es-PE" sz="2000" b="1" kern="1200" dirty="0" smtClean="0">
                          <a:solidFill>
                            <a:schemeClr val="dk1"/>
                          </a:solidFill>
                          <a:latin typeface="+mn-lt"/>
                          <a:ea typeface="+mn-ea"/>
                          <a:cs typeface="+mn-cs"/>
                        </a:rPr>
                        <a:t> </a:t>
                      </a:r>
                      <a:r>
                        <a:rPr lang="es-PE" sz="2000" b="1" kern="1200" dirty="0" err="1" smtClean="0">
                          <a:solidFill>
                            <a:schemeClr val="dk1"/>
                          </a:solidFill>
                          <a:latin typeface="+mn-lt"/>
                          <a:ea typeface="+mn-ea"/>
                          <a:cs typeface="+mn-cs"/>
                        </a:rPr>
                        <a:t>on</a:t>
                      </a:r>
                      <a:r>
                        <a:rPr lang="es-PE" sz="2000" b="1" kern="1200" dirty="0" smtClean="0">
                          <a:solidFill>
                            <a:schemeClr val="dk1"/>
                          </a:solidFill>
                          <a:latin typeface="+mn-lt"/>
                          <a:ea typeface="+mn-ea"/>
                          <a:cs typeface="+mn-cs"/>
                        </a:rPr>
                        <a:t> </a:t>
                      </a:r>
                      <a:r>
                        <a:rPr lang="es-PE" sz="2000" b="1" kern="1200" dirty="0" err="1" smtClean="0">
                          <a:solidFill>
                            <a:schemeClr val="dk1"/>
                          </a:solidFill>
                          <a:latin typeface="+mn-lt"/>
                          <a:ea typeface="+mn-ea"/>
                          <a:cs typeface="+mn-cs"/>
                        </a:rPr>
                        <a:t>the</a:t>
                      </a:r>
                      <a:r>
                        <a:rPr lang="es-PE" sz="2000" b="1" kern="1200" dirty="0" smtClean="0">
                          <a:solidFill>
                            <a:schemeClr val="dk1"/>
                          </a:solidFill>
                          <a:latin typeface="+mn-lt"/>
                          <a:ea typeface="+mn-ea"/>
                          <a:cs typeface="+mn-cs"/>
                        </a:rPr>
                        <a:t> </a:t>
                      </a:r>
                      <a:r>
                        <a:rPr lang="es-PE" sz="2000" b="1" kern="1200" dirty="0" err="1" smtClean="0">
                          <a:solidFill>
                            <a:schemeClr val="dk1"/>
                          </a:solidFill>
                          <a:latin typeface="+mn-lt"/>
                          <a:ea typeface="+mn-ea"/>
                          <a:cs typeface="+mn-cs"/>
                        </a:rPr>
                        <a:t>Technical</a:t>
                      </a:r>
                      <a:r>
                        <a:rPr lang="es-PE" sz="2000" b="1" kern="1200" baseline="0" dirty="0" smtClean="0">
                          <a:solidFill>
                            <a:schemeClr val="dk1"/>
                          </a:solidFill>
                          <a:latin typeface="+mn-lt"/>
                          <a:ea typeface="+mn-ea"/>
                          <a:cs typeface="+mn-cs"/>
                        </a:rPr>
                        <a:t> </a:t>
                      </a:r>
                      <a:r>
                        <a:rPr lang="es-PE" sz="2000" b="1" kern="1200" baseline="0" dirty="0" err="1" smtClean="0">
                          <a:solidFill>
                            <a:schemeClr val="dk1"/>
                          </a:solidFill>
                          <a:latin typeface="+mn-lt"/>
                          <a:ea typeface="+mn-ea"/>
                          <a:cs typeface="+mn-cs"/>
                        </a:rPr>
                        <a:t>analysis</a:t>
                      </a:r>
                      <a:r>
                        <a:rPr lang="es-PE" sz="2000" b="1" kern="1200" dirty="0" smtClean="0">
                          <a:solidFill>
                            <a:schemeClr val="dk1"/>
                          </a:solidFill>
                          <a:latin typeface="+mn-lt"/>
                          <a:ea typeface="+mn-ea"/>
                          <a:cs typeface="+mn-cs"/>
                        </a:rPr>
                        <a:t>:</a:t>
                      </a:r>
                    </a:p>
                    <a:p>
                      <a:pPr marL="0" algn="l" defTabSz="914400" rtl="0" eaLnBrk="1" latinLnBrk="0" hangingPunct="1">
                        <a:lnSpc>
                          <a:spcPct val="107000"/>
                        </a:lnSpc>
                        <a:spcAft>
                          <a:spcPts val="0"/>
                        </a:spcAft>
                      </a:pPr>
                      <a:endParaRPr lang="es-PE" sz="2000" kern="1200" dirty="0">
                        <a:solidFill>
                          <a:schemeClr val="dk1"/>
                        </a:solidFill>
                        <a:latin typeface="+mn-lt"/>
                        <a:ea typeface="+mn-ea"/>
                        <a:cs typeface="+mn-cs"/>
                      </a:endParaRPr>
                    </a:p>
                  </a:txBody>
                  <a:tcPr marL="68580" marR="68580" marT="0" marB="0">
                    <a:noFill/>
                  </a:tcPr>
                </a:tc>
                <a:tc>
                  <a:txBody>
                    <a:bodyPr/>
                    <a:lstStyle/>
                    <a:p>
                      <a:pPr marL="0" algn="l" defTabSz="914400" rtl="0" eaLnBrk="1" latinLnBrk="0" hangingPunct="1">
                        <a:lnSpc>
                          <a:spcPct val="107000"/>
                        </a:lnSpc>
                        <a:spcAft>
                          <a:spcPts val="0"/>
                        </a:spcAft>
                      </a:pPr>
                      <a:r>
                        <a:rPr lang="es-PE" sz="2000" kern="1200" dirty="0" err="1" smtClean="0">
                          <a:solidFill>
                            <a:schemeClr val="dk1"/>
                          </a:solidFill>
                          <a:latin typeface="+mn-lt"/>
                          <a:ea typeface="+mn-ea"/>
                          <a:cs typeface="+mn-cs"/>
                        </a:rPr>
                        <a:t>February</a:t>
                      </a:r>
                      <a:r>
                        <a:rPr lang="es-PE" sz="2000" kern="1200" dirty="0" smtClean="0">
                          <a:solidFill>
                            <a:schemeClr val="dk1"/>
                          </a:solidFill>
                          <a:latin typeface="+mn-lt"/>
                          <a:ea typeface="+mn-ea"/>
                          <a:cs typeface="+mn-cs"/>
                        </a:rPr>
                        <a:t> 10 2016</a:t>
                      </a:r>
                      <a:endParaRPr lang="es-PE" sz="2000" kern="1200" dirty="0">
                        <a:solidFill>
                          <a:schemeClr val="dk1"/>
                        </a:solidFill>
                        <a:latin typeface="+mn-lt"/>
                        <a:ea typeface="+mn-ea"/>
                        <a:cs typeface="+mn-cs"/>
                      </a:endParaRPr>
                    </a:p>
                  </a:txBody>
                  <a:tcPr marL="68580" marR="68580" marT="0" marB="0">
                    <a:noFill/>
                  </a:tcPr>
                </a:tc>
              </a:tr>
            </a:tbl>
          </a:graphicData>
        </a:graphic>
      </p:graphicFrame>
    </p:spTree>
    <p:extLst>
      <p:ext uri="{BB962C8B-B14F-4D97-AF65-F5344CB8AC3E}">
        <p14:creationId xmlns:p14="http://schemas.microsoft.com/office/powerpoint/2010/main" val="15887517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00B050"/>
                </a:solidFill>
              </a:rPr>
              <a:t>Key challenges</a:t>
            </a:r>
            <a:endParaRPr lang="en-US" dirty="0">
              <a:solidFill>
                <a:srgbClr val="00B050"/>
              </a:solidFill>
            </a:endParaRPr>
          </a:p>
        </p:txBody>
      </p:sp>
      <p:sp>
        <p:nvSpPr>
          <p:cNvPr id="3" name="Content Placeholder 2"/>
          <p:cNvSpPr>
            <a:spLocks noGrp="1"/>
          </p:cNvSpPr>
          <p:nvPr>
            <p:ph idx="1"/>
          </p:nvPr>
        </p:nvSpPr>
        <p:spPr/>
        <p:txBody>
          <a:bodyPr>
            <a:normAutofit fontScale="32500" lnSpcReduction="20000"/>
          </a:bodyPr>
          <a:lstStyle/>
          <a:p>
            <a:pPr marL="0" indent="0">
              <a:lnSpc>
                <a:spcPct val="140000"/>
              </a:lnSpc>
              <a:buNone/>
            </a:pPr>
            <a:r>
              <a:rPr lang="en-IE" sz="6200" b="1" dirty="0" smtClean="0"/>
              <a:t>Challenge 1: Scope of the BUR</a:t>
            </a:r>
          </a:p>
          <a:p>
            <a:pPr marL="0" indent="0">
              <a:lnSpc>
                <a:spcPct val="140000"/>
              </a:lnSpc>
              <a:buNone/>
            </a:pPr>
            <a:endParaRPr lang="en-IE" sz="4200" b="1" dirty="0" smtClean="0">
              <a:solidFill>
                <a:srgbClr val="002060"/>
              </a:solidFill>
            </a:endParaRPr>
          </a:p>
          <a:p>
            <a:pPr>
              <a:lnSpc>
                <a:spcPct val="140000"/>
              </a:lnSpc>
              <a:buFont typeface="Wingdings" panose="05000000000000000000" pitchFamily="2" charset="2"/>
              <a:buChar char="q"/>
            </a:pPr>
            <a:r>
              <a:rPr lang="en-IE" sz="4900" b="1" dirty="0" smtClean="0"/>
              <a:t>Challenge: </a:t>
            </a:r>
            <a:r>
              <a:rPr lang="en-IE" sz="4900" dirty="0" smtClean="0"/>
              <a:t>As it was the first time Peru prepared a BUR and there no were references of other BURs to take as examples, it was hard to define the scope of detail necessary to prepare the first BUR.</a:t>
            </a:r>
          </a:p>
          <a:p>
            <a:pPr>
              <a:lnSpc>
                <a:spcPct val="140000"/>
              </a:lnSpc>
              <a:buFont typeface="Wingdings" panose="05000000000000000000" pitchFamily="2" charset="2"/>
              <a:buChar char="q"/>
            </a:pPr>
            <a:r>
              <a:rPr lang="en-IE" sz="4900" b="1" dirty="0"/>
              <a:t>Approach </a:t>
            </a:r>
            <a:r>
              <a:rPr lang="en-IE" sz="4900" b="1" dirty="0" smtClean="0"/>
              <a:t>used </a:t>
            </a:r>
            <a:r>
              <a:rPr lang="en-IE" sz="4900" b="1" dirty="0"/>
              <a:t>to overcome this challenge: </a:t>
            </a:r>
            <a:endParaRPr lang="en-IE" sz="4900" b="1" dirty="0" smtClean="0"/>
          </a:p>
          <a:p>
            <a:pPr marL="1143000" lvl="1" indent="-742950">
              <a:lnSpc>
                <a:spcPct val="140000"/>
              </a:lnSpc>
              <a:buFont typeface="+mj-lt"/>
              <a:buAutoNum type="alphaLcParenR"/>
            </a:pPr>
            <a:r>
              <a:rPr lang="en-IE" sz="4900" dirty="0" smtClean="0"/>
              <a:t>We </a:t>
            </a:r>
            <a:r>
              <a:rPr lang="en-IE" sz="4900" dirty="0"/>
              <a:t>reviewed some  Biennial Reports from Annex 1 countries , training materials for the preparation of BURs  prepared by the Consultative Group of Experts (CGE) </a:t>
            </a:r>
            <a:r>
              <a:rPr lang="en-IE" sz="4900" dirty="0" smtClean="0"/>
              <a:t>, the </a:t>
            </a:r>
            <a:r>
              <a:rPr lang="en-US" sz="4900" dirty="0"/>
              <a:t>guidelines </a:t>
            </a:r>
            <a:r>
              <a:rPr lang="en-IE" sz="4900" dirty="0"/>
              <a:t>of COP 17(decision 2/CP.17 and annex III) </a:t>
            </a:r>
            <a:r>
              <a:rPr lang="en-US" sz="4900" dirty="0" smtClean="0"/>
              <a:t>for </a:t>
            </a:r>
            <a:r>
              <a:rPr lang="en-US" sz="4900" dirty="0"/>
              <a:t>the preparation of </a:t>
            </a:r>
            <a:r>
              <a:rPr lang="en-US" sz="4900" dirty="0" smtClean="0"/>
              <a:t>Biennial Update Reports </a:t>
            </a:r>
            <a:r>
              <a:rPr lang="en-US" sz="4900" dirty="0"/>
              <a:t>(BURs) from non-Annex I </a:t>
            </a:r>
            <a:r>
              <a:rPr lang="en-IE" sz="4900" dirty="0" smtClean="0"/>
              <a:t>countries and;</a:t>
            </a:r>
          </a:p>
          <a:p>
            <a:pPr marL="1143000" lvl="1" indent="-742950">
              <a:lnSpc>
                <a:spcPct val="140000"/>
              </a:lnSpc>
              <a:buFont typeface="+mj-lt"/>
              <a:buAutoNum type="alphaLcParenR"/>
            </a:pPr>
            <a:r>
              <a:rPr lang="en-IE" sz="4900" dirty="0" smtClean="0"/>
              <a:t>We performed a </a:t>
            </a:r>
            <a:r>
              <a:rPr lang="en-IE" sz="4900" dirty="0"/>
              <a:t>brain storming exercise </a:t>
            </a:r>
            <a:r>
              <a:rPr lang="en-IE" sz="4900" dirty="0" smtClean="0"/>
              <a:t>in the Ministry of Environment to discuss the structure and extension of the BUR.</a:t>
            </a:r>
            <a:endParaRPr lang="en-IE" sz="4900" dirty="0"/>
          </a:p>
        </p:txBody>
      </p:sp>
      <p:sp>
        <p:nvSpPr>
          <p:cNvPr id="4" name="Slide Number Placeholder 3"/>
          <p:cNvSpPr>
            <a:spLocks noGrp="1"/>
          </p:cNvSpPr>
          <p:nvPr>
            <p:ph type="sldNum" sz="quarter" idx="12"/>
          </p:nvPr>
        </p:nvSpPr>
        <p:spPr/>
        <p:txBody>
          <a:bodyPr/>
          <a:lstStyle/>
          <a:p>
            <a:fld id="{845C8B7A-4DC5-4A45-AFFF-48DABADF68AD}" type="slidenum">
              <a:rPr lang="en-US" smtClean="0"/>
              <a:t>3</a:t>
            </a:fld>
            <a:endParaRPr lang="en-US" dirty="0"/>
          </a:p>
        </p:txBody>
      </p:sp>
    </p:spTree>
    <p:extLst>
      <p:ext uri="{BB962C8B-B14F-4D97-AF65-F5344CB8AC3E}">
        <p14:creationId xmlns:p14="http://schemas.microsoft.com/office/powerpoint/2010/main" val="2835134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264" y="188640"/>
            <a:ext cx="8229600" cy="4925144"/>
          </a:xfrm>
        </p:spPr>
        <p:txBody>
          <a:bodyPr>
            <a:noAutofit/>
          </a:bodyPr>
          <a:lstStyle/>
          <a:p>
            <a:pPr marL="0" indent="0">
              <a:lnSpc>
                <a:spcPct val="140000"/>
              </a:lnSpc>
              <a:buNone/>
            </a:pPr>
            <a:r>
              <a:rPr lang="en-IE" sz="2000" b="1" dirty="0" smtClean="0"/>
              <a:t>Challenge 2: Lack of </a:t>
            </a:r>
            <a:r>
              <a:rPr lang="en-IE" sz="2000" b="1" dirty="0"/>
              <a:t>institutional arrangements to prepare the BUR </a:t>
            </a:r>
          </a:p>
          <a:p>
            <a:pPr marL="0" indent="0">
              <a:lnSpc>
                <a:spcPct val="140000"/>
              </a:lnSpc>
              <a:buNone/>
            </a:pPr>
            <a:endParaRPr lang="en-IE" sz="1700" b="1" dirty="0" smtClean="0">
              <a:solidFill>
                <a:srgbClr val="002060"/>
              </a:solidFill>
            </a:endParaRPr>
          </a:p>
          <a:p>
            <a:pPr>
              <a:lnSpc>
                <a:spcPct val="140000"/>
              </a:lnSpc>
              <a:buFont typeface="Wingdings" panose="05000000000000000000" pitchFamily="2" charset="2"/>
              <a:buChar char="q"/>
            </a:pPr>
            <a:r>
              <a:rPr lang="en-IE" sz="1700" b="1" dirty="0" smtClean="0"/>
              <a:t>Challenge: </a:t>
            </a:r>
            <a:r>
              <a:rPr lang="en-IE" sz="1700" dirty="0"/>
              <a:t>There were no institutional arrangements to prepare the BUR i.e. a system to </a:t>
            </a:r>
            <a:r>
              <a:rPr lang="en-IE" sz="1700" dirty="0" smtClean="0"/>
              <a:t>analyse </a:t>
            </a:r>
            <a:r>
              <a:rPr lang="en-IE" sz="1700" dirty="0"/>
              <a:t>mitigation actions and their effects, system to prepare </a:t>
            </a:r>
            <a:r>
              <a:rPr lang="en-IE" sz="1700" dirty="0" smtClean="0"/>
              <a:t>National </a:t>
            </a:r>
            <a:r>
              <a:rPr lang="en-IE" sz="1700" dirty="0"/>
              <a:t>Green House Gases </a:t>
            </a:r>
            <a:r>
              <a:rPr lang="en-IE" sz="1700" dirty="0" smtClean="0"/>
              <a:t>Inventories </a:t>
            </a:r>
            <a:r>
              <a:rPr lang="en-IE" sz="1700" dirty="0"/>
              <a:t>and a system to identify </a:t>
            </a:r>
            <a:r>
              <a:rPr lang="en-US" sz="1700" dirty="0"/>
              <a:t>Constraints and Gaps and Related Financial, Technical and Capacity-Building Needs</a:t>
            </a:r>
            <a:r>
              <a:rPr lang="en-US" sz="1700" dirty="0" smtClean="0"/>
              <a:t>.</a:t>
            </a:r>
          </a:p>
          <a:p>
            <a:pPr>
              <a:lnSpc>
                <a:spcPct val="140000"/>
              </a:lnSpc>
              <a:buFont typeface="Wingdings" panose="05000000000000000000" pitchFamily="2" charset="2"/>
              <a:buChar char="q"/>
            </a:pPr>
            <a:r>
              <a:rPr lang="en-IE" sz="1700" b="1" dirty="0" smtClean="0"/>
              <a:t>Approach used </a:t>
            </a:r>
            <a:r>
              <a:rPr lang="en-IE" sz="1700" b="1" dirty="0"/>
              <a:t>to overcome this challenge: </a:t>
            </a:r>
            <a:endParaRPr lang="en-IE" sz="1700" b="1" dirty="0" smtClean="0"/>
          </a:p>
          <a:p>
            <a:pPr lvl="1">
              <a:lnSpc>
                <a:spcPct val="140000"/>
              </a:lnSpc>
              <a:buFont typeface="+mj-lt"/>
              <a:buAutoNum type="alphaLcParenR"/>
            </a:pPr>
            <a:r>
              <a:rPr lang="en-US" sz="1500" dirty="0" smtClean="0"/>
              <a:t>A coordination </a:t>
            </a:r>
            <a:r>
              <a:rPr lang="en-US" sz="1500" dirty="0"/>
              <a:t>team was hired in MINAM for the preparation of the </a:t>
            </a:r>
            <a:r>
              <a:rPr lang="en-US" sz="1500" dirty="0" smtClean="0"/>
              <a:t>BUR. </a:t>
            </a:r>
          </a:p>
          <a:p>
            <a:pPr lvl="1">
              <a:lnSpc>
                <a:spcPct val="140000"/>
              </a:lnSpc>
              <a:buFont typeface="+mj-lt"/>
              <a:buAutoNum type="alphaLcParenR"/>
            </a:pPr>
            <a:r>
              <a:rPr lang="en-IE" sz="1500" dirty="0" smtClean="0"/>
              <a:t>Tabular formats were prepared  to collect information about mitigation actions taking in account recommendations of CGE  and MINAM. </a:t>
            </a:r>
          </a:p>
          <a:p>
            <a:pPr lvl="1">
              <a:lnSpc>
                <a:spcPct val="140000"/>
              </a:lnSpc>
              <a:buFont typeface="+mj-lt"/>
              <a:buAutoNum type="alphaLcParenR"/>
            </a:pPr>
            <a:r>
              <a:rPr lang="en-IE" sz="1500" dirty="0" smtClean="0"/>
              <a:t>Regarding the preparation of GHG inventories, national consultants were hired and the results were reviewed by international experts and sectorial institutions. </a:t>
            </a:r>
          </a:p>
          <a:p>
            <a:pPr lvl="1">
              <a:lnSpc>
                <a:spcPct val="140000"/>
              </a:lnSpc>
              <a:buFont typeface="+mj-lt"/>
              <a:buAutoNum type="alphaLcParenR"/>
            </a:pPr>
            <a:r>
              <a:rPr lang="en-IE" sz="1500" dirty="0" smtClean="0"/>
              <a:t>We identified financial flows for climate change from an study sponsored by GIZ taken information mainly y from the Peruvian agency of international cooperation and the Ministry of Economy. </a:t>
            </a:r>
          </a:p>
          <a:p>
            <a:pPr lvl="1">
              <a:lnSpc>
                <a:spcPct val="140000"/>
              </a:lnSpc>
              <a:buFont typeface="+mj-lt"/>
              <a:buAutoNum type="alphaLcParenR"/>
            </a:pPr>
            <a:r>
              <a:rPr lang="en-IE" sz="1500" dirty="0" smtClean="0"/>
              <a:t>The </a:t>
            </a:r>
            <a:r>
              <a:rPr lang="en-US" sz="1500" dirty="0"/>
              <a:t>Constraints and </a:t>
            </a:r>
            <a:r>
              <a:rPr lang="en-US" sz="1500" dirty="0" smtClean="0"/>
              <a:t>Gaps for financial, technical and capacity needs were identified from expert opinion from the members of the climate change office of the  Ministry of Environment (MINAM). </a:t>
            </a:r>
            <a:endParaRPr lang="en-IE" sz="1500" dirty="0"/>
          </a:p>
        </p:txBody>
      </p:sp>
      <p:sp>
        <p:nvSpPr>
          <p:cNvPr id="4" name="Slide Number Placeholder 3"/>
          <p:cNvSpPr>
            <a:spLocks noGrp="1"/>
          </p:cNvSpPr>
          <p:nvPr>
            <p:ph type="sldNum" sz="quarter" idx="12"/>
          </p:nvPr>
        </p:nvSpPr>
        <p:spPr/>
        <p:txBody>
          <a:bodyPr/>
          <a:lstStyle/>
          <a:p>
            <a:fld id="{845C8B7A-4DC5-4A45-AFFF-48DABADF68AD}" type="slidenum">
              <a:rPr lang="en-US" smtClean="0"/>
              <a:t>4</a:t>
            </a:fld>
            <a:endParaRPr lang="en-US" dirty="0"/>
          </a:p>
        </p:txBody>
      </p:sp>
    </p:spTree>
    <p:extLst>
      <p:ext uri="{BB962C8B-B14F-4D97-AF65-F5344CB8AC3E}">
        <p14:creationId xmlns:p14="http://schemas.microsoft.com/office/powerpoint/2010/main" val="6329765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68688"/>
            <a:ext cx="8229600" cy="1143000"/>
          </a:xfrm>
        </p:spPr>
        <p:txBody>
          <a:bodyPr>
            <a:normAutofit/>
          </a:bodyPr>
          <a:lstStyle/>
          <a:p>
            <a:r>
              <a:rPr lang="en-IE" dirty="0" smtClean="0">
                <a:solidFill>
                  <a:srgbClr val="00B050"/>
                </a:solidFill>
              </a:rPr>
              <a:t>Lessons learned</a:t>
            </a:r>
            <a:endParaRPr lang="en-US" dirty="0">
              <a:solidFill>
                <a:srgbClr val="00B050"/>
              </a:solidFill>
            </a:endParaRPr>
          </a:p>
        </p:txBody>
      </p:sp>
      <p:sp>
        <p:nvSpPr>
          <p:cNvPr id="3" name="Content Placeholder 2"/>
          <p:cNvSpPr>
            <a:spLocks noGrp="1"/>
          </p:cNvSpPr>
          <p:nvPr>
            <p:ph idx="1"/>
          </p:nvPr>
        </p:nvSpPr>
        <p:spPr>
          <a:xfrm>
            <a:off x="457200" y="1484784"/>
            <a:ext cx="8229600" cy="4641379"/>
          </a:xfrm>
        </p:spPr>
        <p:txBody>
          <a:bodyPr>
            <a:normAutofit/>
          </a:bodyPr>
          <a:lstStyle/>
          <a:p>
            <a:pPr>
              <a:lnSpc>
                <a:spcPct val="140000"/>
              </a:lnSpc>
            </a:pPr>
            <a:endParaRPr lang="en-IE" sz="2000" b="1" dirty="0" smtClean="0"/>
          </a:p>
          <a:p>
            <a:pPr marL="0" indent="0">
              <a:buNone/>
            </a:pPr>
            <a:endParaRPr lang="en-IE" dirty="0" smtClean="0">
              <a:solidFill>
                <a:srgbClr val="FF0000"/>
              </a:solidFill>
            </a:endParaRPr>
          </a:p>
          <a:p>
            <a:endParaRPr lang="en-US" dirty="0"/>
          </a:p>
        </p:txBody>
      </p:sp>
      <p:sp>
        <p:nvSpPr>
          <p:cNvPr id="4" name="Slide Number Placeholder 3"/>
          <p:cNvSpPr>
            <a:spLocks noGrp="1"/>
          </p:cNvSpPr>
          <p:nvPr>
            <p:ph type="sldNum" sz="quarter" idx="12"/>
          </p:nvPr>
        </p:nvSpPr>
        <p:spPr/>
        <p:txBody>
          <a:bodyPr/>
          <a:lstStyle/>
          <a:p>
            <a:fld id="{845C8B7A-4DC5-4A45-AFFF-48DABADF68AD}" type="slidenum">
              <a:rPr lang="en-US" smtClean="0"/>
              <a:t>5</a:t>
            </a:fld>
            <a:endParaRPr lang="en-US" dirty="0"/>
          </a:p>
        </p:txBody>
      </p:sp>
      <p:sp>
        <p:nvSpPr>
          <p:cNvPr id="6" name="Content Placeholder 2"/>
          <p:cNvSpPr txBox="1">
            <a:spLocks/>
          </p:cNvSpPr>
          <p:nvPr/>
        </p:nvSpPr>
        <p:spPr>
          <a:xfrm>
            <a:off x="457200" y="1600200"/>
            <a:ext cx="8229600" cy="4525963"/>
          </a:xfrm>
          <a:prstGeom prst="rect">
            <a:avLst/>
          </a:prstGeom>
        </p:spPr>
        <p:txBody>
          <a:bodyPr vert="horz" lIns="91440" tIns="45720" rIns="91440" bIns="45720" rtlCol="0">
            <a:normAutofit fontScale="7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40000"/>
              </a:lnSpc>
              <a:buFont typeface="Arial" panose="020B0604020202020204" pitchFamily="34" charset="0"/>
              <a:buNone/>
            </a:pPr>
            <a:r>
              <a:rPr lang="en-IE" b="1" dirty="0" smtClean="0"/>
              <a:t>1. Lesson learned about the Scope of the BUR</a:t>
            </a:r>
          </a:p>
          <a:p>
            <a:pPr marL="0" indent="0">
              <a:lnSpc>
                <a:spcPct val="140000"/>
              </a:lnSpc>
              <a:buFont typeface="Arial" panose="020B0604020202020204" pitchFamily="34" charset="0"/>
              <a:buNone/>
            </a:pPr>
            <a:endParaRPr lang="en-IE" sz="4200" b="1" dirty="0" smtClean="0">
              <a:solidFill>
                <a:srgbClr val="002060"/>
              </a:solidFill>
            </a:endParaRPr>
          </a:p>
          <a:p>
            <a:pPr marL="0" indent="0">
              <a:lnSpc>
                <a:spcPct val="140000"/>
              </a:lnSpc>
              <a:buNone/>
            </a:pPr>
            <a:r>
              <a:rPr lang="en-IE" sz="2300" b="1" dirty="0" smtClean="0"/>
              <a:t>1.1 </a:t>
            </a:r>
            <a:r>
              <a:rPr lang="en-IE" sz="2300" dirty="0" smtClean="0"/>
              <a:t>Thanks </a:t>
            </a:r>
            <a:r>
              <a:rPr lang="en-IE" sz="2300" dirty="0"/>
              <a:t>to the verification (technical analysis)  process of ICA performed  by the </a:t>
            </a:r>
            <a:r>
              <a:rPr lang="en-US" sz="2300" dirty="0"/>
              <a:t>team of technical experts (TTE), </a:t>
            </a:r>
            <a:r>
              <a:rPr lang="en-US" sz="2300" dirty="0" smtClean="0"/>
              <a:t>the CGE latest </a:t>
            </a:r>
            <a:r>
              <a:rPr lang="en-US" sz="2300" dirty="0"/>
              <a:t>training guidelines and the examples of other </a:t>
            </a:r>
            <a:r>
              <a:rPr lang="en-US" sz="2300" dirty="0" smtClean="0"/>
              <a:t>BURs, now it </a:t>
            </a:r>
            <a:r>
              <a:rPr lang="en-US" sz="2300" dirty="0"/>
              <a:t>is more clear for us </a:t>
            </a:r>
            <a:r>
              <a:rPr lang="en-US" sz="2300" dirty="0" smtClean="0"/>
              <a:t>to define the </a:t>
            </a:r>
            <a:r>
              <a:rPr lang="en-US" sz="2300" dirty="0"/>
              <a:t>scope of the BUR. </a:t>
            </a:r>
            <a:endParaRPr lang="en-US" sz="2300" dirty="0" smtClean="0"/>
          </a:p>
          <a:p>
            <a:pPr marL="0" indent="0">
              <a:lnSpc>
                <a:spcPct val="140000"/>
              </a:lnSpc>
              <a:buNone/>
            </a:pPr>
            <a:endParaRPr lang="en-US" sz="2300" dirty="0" smtClean="0"/>
          </a:p>
          <a:p>
            <a:pPr marL="0" indent="0">
              <a:lnSpc>
                <a:spcPct val="140000"/>
              </a:lnSpc>
              <a:buNone/>
            </a:pPr>
            <a:r>
              <a:rPr lang="en-US" sz="2300" b="1" dirty="0" smtClean="0"/>
              <a:t>1.2</a:t>
            </a:r>
            <a:r>
              <a:rPr lang="en-US" sz="2300" dirty="0" smtClean="0"/>
              <a:t> Currently </a:t>
            </a:r>
            <a:r>
              <a:rPr lang="en-US" sz="2300" dirty="0"/>
              <a:t>we are reviewing carefully the summary report </a:t>
            </a:r>
            <a:r>
              <a:rPr lang="en-US" sz="2300" dirty="0" smtClean="0"/>
              <a:t>of </a:t>
            </a:r>
            <a:r>
              <a:rPr lang="en-US" sz="2300" dirty="0"/>
              <a:t>the technical </a:t>
            </a:r>
            <a:r>
              <a:rPr lang="en-US" sz="2300" dirty="0" smtClean="0"/>
              <a:t>analysis performed in our first BUR, the </a:t>
            </a:r>
            <a:r>
              <a:rPr lang="en-US" sz="2300" dirty="0"/>
              <a:t>training </a:t>
            </a:r>
            <a:r>
              <a:rPr lang="en-US" sz="2300" dirty="0" smtClean="0"/>
              <a:t>guidelines and other BURs </a:t>
            </a:r>
            <a:r>
              <a:rPr lang="en-US" sz="2300" dirty="0"/>
              <a:t>to prepare the 2016 BUR. </a:t>
            </a:r>
            <a:r>
              <a:rPr lang="en-US" sz="2300" dirty="0" smtClean="0"/>
              <a:t>For this, one professional of the Ministry of Environment has been appointed to develop the methodological approach to prepare the BUR based in the considerations described. </a:t>
            </a:r>
            <a:endParaRPr lang="en-IE" sz="2300" dirty="0"/>
          </a:p>
        </p:txBody>
      </p:sp>
    </p:spTree>
    <p:extLst>
      <p:ext uri="{BB962C8B-B14F-4D97-AF65-F5344CB8AC3E}">
        <p14:creationId xmlns:p14="http://schemas.microsoft.com/office/powerpoint/2010/main" val="1656646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9392"/>
            <a:ext cx="8856984" cy="6957392"/>
          </a:xfrm>
        </p:spPr>
        <p:txBody>
          <a:bodyPr>
            <a:noAutofit/>
          </a:bodyPr>
          <a:lstStyle/>
          <a:p>
            <a:pPr marL="0" indent="0">
              <a:lnSpc>
                <a:spcPct val="140000"/>
              </a:lnSpc>
              <a:buNone/>
            </a:pPr>
            <a:r>
              <a:rPr lang="en-IE" sz="2000" b="1" dirty="0" smtClean="0"/>
              <a:t>2: Lesson learned regarding the Lack of </a:t>
            </a:r>
            <a:r>
              <a:rPr lang="en-IE" sz="2000" b="1" dirty="0"/>
              <a:t>institutional arrangements to prepare the BUR </a:t>
            </a:r>
            <a:endParaRPr lang="en-IE" sz="2000" b="1" dirty="0" smtClean="0"/>
          </a:p>
          <a:p>
            <a:pPr marL="0" indent="0">
              <a:lnSpc>
                <a:spcPct val="140000"/>
              </a:lnSpc>
              <a:buNone/>
            </a:pPr>
            <a:endParaRPr lang="en-IE" sz="800" b="1" dirty="0"/>
          </a:p>
          <a:p>
            <a:pPr marL="0" indent="0">
              <a:lnSpc>
                <a:spcPct val="140000"/>
              </a:lnSpc>
              <a:buNone/>
            </a:pPr>
            <a:r>
              <a:rPr lang="en-US" sz="1600" b="1" dirty="0" smtClean="0"/>
              <a:t>2.1 </a:t>
            </a:r>
            <a:r>
              <a:rPr lang="en-US" sz="1500" b="1" dirty="0" smtClean="0"/>
              <a:t>National GHG Inventories System : </a:t>
            </a:r>
            <a:r>
              <a:rPr lang="en-US" sz="1500" dirty="0" smtClean="0"/>
              <a:t>A lesson learned is that is necessary to have a system to prepare in a transparent and consistent way GHG inventories. To resolve that, the following action has been taken: </a:t>
            </a:r>
          </a:p>
          <a:p>
            <a:pPr>
              <a:lnSpc>
                <a:spcPct val="140000"/>
              </a:lnSpc>
              <a:buFont typeface="Wingdings" panose="05000000000000000000" pitchFamily="2" charset="2"/>
              <a:buChar char="q"/>
            </a:pPr>
            <a:r>
              <a:rPr lang="en-US" sz="1500" dirty="0" smtClean="0"/>
              <a:t>In December 2014, the Peruvian government issued the Supreme Decree 013-2014-MINAM called INFOCARBONO that rules the preparation of national GHG inventories. </a:t>
            </a:r>
          </a:p>
          <a:p>
            <a:pPr>
              <a:lnSpc>
                <a:spcPct val="140000"/>
              </a:lnSpc>
              <a:buFont typeface="Wingdings" panose="05000000000000000000" pitchFamily="2" charset="2"/>
              <a:buChar char="q"/>
            </a:pPr>
            <a:r>
              <a:rPr lang="en-US" sz="1500" dirty="0" smtClean="0"/>
              <a:t>INFOCABONO has established that the Ministry of Environment (MINAM) will provide guidelines for the preparation of the inventories and  identified which entities are competent to prepare the sectorial GHG inventories (Ministries) . </a:t>
            </a:r>
          </a:p>
          <a:p>
            <a:pPr>
              <a:lnSpc>
                <a:spcPct val="140000"/>
              </a:lnSpc>
              <a:buFont typeface="Wingdings" panose="05000000000000000000" pitchFamily="2" charset="2"/>
              <a:buChar char="q"/>
            </a:pPr>
            <a:r>
              <a:rPr lang="en-US" sz="1500" dirty="0" smtClean="0"/>
              <a:t>In </a:t>
            </a:r>
            <a:r>
              <a:rPr lang="en-US" sz="1500" dirty="0"/>
              <a:t>order to implement this system, MINAM has taken the following actions:</a:t>
            </a:r>
          </a:p>
          <a:p>
            <a:pPr marL="800100" lvl="1" indent="-342900">
              <a:lnSpc>
                <a:spcPct val="140000"/>
              </a:lnSpc>
              <a:buFont typeface="+mj-lt"/>
              <a:buAutoNum type="alphaLcParenR"/>
            </a:pPr>
            <a:r>
              <a:rPr lang="en-US" sz="1500" dirty="0" smtClean="0"/>
              <a:t>Tailored GHG inventories guidelines were </a:t>
            </a:r>
            <a:r>
              <a:rPr lang="en-US" sz="1500" dirty="0"/>
              <a:t>prepared </a:t>
            </a:r>
            <a:r>
              <a:rPr lang="en-US" sz="1500" dirty="0" smtClean="0"/>
              <a:t>for each competent entity. These include worksheets and proposal for institutional arrangements.</a:t>
            </a:r>
          </a:p>
          <a:p>
            <a:pPr marL="800100" lvl="1" indent="-342900">
              <a:lnSpc>
                <a:spcPct val="140000"/>
              </a:lnSpc>
              <a:buFont typeface="+mj-lt"/>
              <a:buAutoNum type="alphaLcParenR"/>
            </a:pPr>
            <a:r>
              <a:rPr lang="en-US" sz="1500" dirty="0" smtClean="0"/>
              <a:t> Web page of INFOCARBONO showing all the information regarding GHG inventories preparation and results (guidelines, institutional arrangements, worksheets, GHG inventories reports, etc.) was prepared.</a:t>
            </a:r>
          </a:p>
          <a:p>
            <a:pPr marL="800100" lvl="1" indent="-342900">
              <a:lnSpc>
                <a:spcPct val="140000"/>
              </a:lnSpc>
              <a:buFont typeface="+mj-lt"/>
              <a:buAutoNum type="alphaLcParenR"/>
            </a:pPr>
            <a:r>
              <a:rPr lang="en-US" sz="1500" dirty="0" smtClean="0"/>
              <a:t>Provision of technical assistance for competent entities which are going to prepare the GHG inventories. </a:t>
            </a:r>
          </a:p>
          <a:p>
            <a:pPr marL="800100" lvl="1" indent="-342900">
              <a:lnSpc>
                <a:spcPct val="140000"/>
              </a:lnSpc>
              <a:buFont typeface="+mj-lt"/>
              <a:buAutoNum type="alphaLcParenR"/>
            </a:pPr>
            <a:r>
              <a:rPr lang="en-US" sz="1500" dirty="0" smtClean="0"/>
              <a:t>Follow recommendations of the </a:t>
            </a:r>
            <a:r>
              <a:rPr lang="en-US" sz="1500" dirty="0"/>
              <a:t>summary report </a:t>
            </a:r>
            <a:r>
              <a:rPr lang="en-US" sz="1500" dirty="0" smtClean="0"/>
              <a:t>of </a:t>
            </a:r>
            <a:r>
              <a:rPr lang="en-US" sz="1500" dirty="0"/>
              <a:t>the technical </a:t>
            </a:r>
            <a:r>
              <a:rPr lang="en-US" sz="1500" dirty="0" smtClean="0"/>
              <a:t>analysis applied to the Peruvian first BUR</a:t>
            </a:r>
          </a:p>
          <a:p>
            <a:pPr marL="0" indent="0">
              <a:lnSpc>
                <a:spcPct val="140000"/>
              </a:lnSpc>
              <a:buNone/>
            </a:pPr>
            <a:r>
              <a:rPr lang="en-US" sz="1800" dirty="0" smtClean="0"/>
              <a:t> </a:t>
            </a:r>
            <a:endParaRPr lang="en-IE" sz="1700" dirty="0"/>
          </a:p>
        </p:txBody>
      </p:sp>
    </p:spTree>
    <p:extLst>
      <p:ext uri="{BB962C8B-B14F-4D97-AF65-F5344CB8AC3E}">
        <p14:creationId xmlns:p14="http://schemas.microsoft.com/office/powerpoint/2010/main" val="23355887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0648"/>
            <a:ext cx="8229600" cy="6336704"/>
          </a:xfrm>
        </p:spPr>
        <p:txBody>
          <a:bodyPr>
            <a:noAutofit/>
          </a:bodyPr>
          <a:lstStyle/>
          <a:p>
            <a:pPr marL="0" lvl="1" indent="0">
              <a:lnSpc>
                <a:spcPct val="140000"/>
              </a:lnSpc>
              <a:buNone/>
            </a:pPr>
            <a:r>
              <a:rPr lang="en-IE" sz="1600" b="1" dirty="0" smtClean="0"/>
              <a:t>2.2 Systems </a:t>
            </a:r>
            <a:r>
              <a:rPr lang="en-IE" sz="1600" b="1" dirty="0"/>
              <a:t>to analyse mitigation actions and their </a:t>
            </a:r>
            <a:r>
              <a:rPr lang="en-IE" sz="1600" b="1" dirty="0" smtClean="0"/>
              <a:t>effects, and </a:t>
            </a:r>
            <a:r>
              <a:rPr lang="en-IE" sz="1600" b="1" dirty="0"/>
              <a:t>to analyse the </a:t>
            </a:r>
            <a:r>
              <a:rPr lang="en-US" sz="1600" b="1" dirty="0"/>
              <a:t>Constraints and Gaps for financial, technical and capacity needs</a:t>
            </a:r>
            <a:r>
              <a:rPr lang="en-IE" sz="1600" b="1" dirty="0" smtClean="0"/>
              <a:t> : </a:t>
            </a:r>
            <a:r>
              <a:rPr lang="en-IE" sz="1600" dirty="0" smtClean="0"/>
              <a:t>A lesson learned is that a methodology for these issues need to be stablished. In this regard, we are going to take the following actions:</a:t>
            </a:r>
          </a:p>
          <a:p>
            <a:pPr marL="0" lvl="1" indent="0">
              <a:lnSpc>
                <a:spcPct val="140000"/>
              </a:lnSpc>
              <a:buNone/>
            </a:pPr>
            <a:endParaRPr lang="en-IE" sz="800" b="1" dirty="0" smtClean="0"/>
          </a:p>
          <a:p>
            <a:pPr marL="285750" lvl="1">
              <a:lnSpc>
                <a:spcPct val="140000"/>
              </a:lnSpc>
              <a:buFont typeface="Wingdings" panose="05000000000000000000" pitchFamily="2" charset="2"/>
              <a:buChar char="q"/>
            </a:pPr>
            <a:r>
              <a:rPr lang="en-IE" sz="1600" dirty="0" smtClean="0"/>
              <a:t>To perform direct interviews in the Ministries and Regional Governments according to the guidelines </a:t>
            </a:r>
            <a:r>
              <a:rPr lang="en-IE" sz="1600" dirty="0"/>
              <a:t> CGE </a:t>
            </a:r>
            <a:r>
              <a:rPr lang="en-IE" sz="1600" dirty="0" smtClean="0"/>
              <a:t> to identify mitigation actions and their effects and </a:t>
            </a:r>
            <a:r>
              <a:rPr lang="en-US" sz="1600" dirty="0"/>
              <a:t>Constraints and Gaps for financial, technical and capacity needs</a:t>
            </a:r>
            <a:r>
              <a:rPr lang="en-IE" sz="1600" dirty="0"/>
              <a:t>. For this we are going to prepare an interview structure according to the BUR preparation guidelines made by  </a:t>
            </a:r>
            <a:r>
              <a:rPr lang="en-IE" sz="1600" dirty="0" smtClean="0"/>
              <a:t>CGE and national circumstances.</a:t>
            </a:r>
          </a:p>
          <a:p>
            <a:pPr marL="285750" lvl="1">
              <a:lnSpc>
                <a:spcPct val="140000"/>
              </a:lnSpc>
              <a:buFont typeface="Wingdings" panose="05000000000000000000" pitchFamily="2" charset="2"/>
              <a:buChar char="q"/>
            </a:pPr>
            <a:r>
              <a:rPr lang="en-IE" sz="1600" dirty="0" smtClean="0"/>
              <a:t>To follow the </a:t>
            </a:r>
            <a:r>
              <a:rPr lang="en-US" sz="1600" dirty="0" smtClean="0"/>
              <a:t>recommendations </a:t>
            </a:r>
            <a:r>
              <a:rPr lang="en-US" sz="1600" dirty="0"/>
              <a:t>of the summary report of the technical </a:t>
            </a:r>
            <a:r>
              <a:rPr lang="en-US" sz="1600" dirty="0" smtClean="0"/>
              <a:t>analysis applied to the first Peruvian BUR.</a:t>
            </a:r>
            <a:r>
              <a:rPr lang="en-IE" sz="1600" dirty="0" smtClean="0"/>
              <a:t> </a:t>
            </a:r>
          </a:p>
          <a:p>
            <a:pPr marL="285750" lvl="1">
              <a:lnSpc>
                <a:spcPct val="140000"/>
              </a:lnSpc>
              <a:buFont typeface="Wingdings" panose="05000000000000000000" pitchFamily="2" charset="2"/>
              <a:buChar char="q"/>
            </a:pPr>
            <a:r>
              <a:rPr lang="en-IE" sz="1600" dirty="0"/>
              <a:t>I</a:t>
            </a:r>
            <a:r>
              <a:rPr lang="en-IE" sz="1600" dirty="0" smtClean="0"/>
              <a:t>t is planed to ask about </a:t>
            </a:r>
            <a:r>
              <a:rPr lang="en-US" sz="1600" dirty="0" smtClean="0"/>
              <a:t>mitigation actions  to the private  sector and NGOs through an electronic form designed according the tubular forms proposed by CGE.  These forms are going to be available through the web page of MINAM and by e-mail. </a:t>
            </a:r>
          </a:p>
          <a:p>
            <a:pPr marL="285750" lvl="1">
              <a:lnSpc>
                <a:spcPct val="140000"/>
              </a:lnSpc>
              <a:buFont typeface="Wingdings" panose="05000000000000000000" pitchFamily="2" charset="2"/>
              <a:buChar char="q"/>
            </a:pPr>
            <a:r>
              <a:rPr lang="en-US" sz="1600" dirty="0" smtClean="0"/>
              <a:t>Finally, </a:t>
            </a:r>
            <a:r>
              <a:rPr lang="en-IE" sz="1600" dirty="0" smtClean="0"/>
              <a:t>we are going to </a:t>
            </a:r>
            <a:r>
              <a:rPr lang="en-IE" sz="1600" dirty="0"/>
              <a:t>replicate the methodology applied in the study regarding climate finance  in Peru sponsored by GIZ to identified financial flows for climate change mitigation actions in Peru</a:t>
            </a:r>
            <a:r>
              <a:rPr lang="en-IE" sz="1600" dirty="0" smtClean="0"/>
              <a:t>.</a:t>
            </a:r>
          </a:p>
          <a:p>
            <a:pPr marL="285750" lvl="1">
              <a:lnSpc>
                <a:spcPct val="140000"/>
              </a:lnSpc>
              <a:buFont typeface="Wingdings" panose="05000000000000000000" pitchFamily="2" charset="2"/>
              <a:buChar char="q"/>
            </a:pPr>
            <a:r>
              <a:rPr lang="en-IE" sz="1600" dirty="0" smtClean="0"/>
              <a:t>We are going to take special attention on NAMAs to identify their financial, technical and capacity building needs.</a:t>
            </a:r>
            <a:endParaRPr lang="en-US" sz="1600" dirty="0" smtClean="0"/>
          </a:p>
          <a:p>
            <a:pPr>
              <a:lnSpc>
                <a:spcPct val="140000"/>
              </a:lnSpc>
              <a:buFont typeface="Wingdings" panose="05000000000000000000" pitchFamily="2" charset="2"/>
              <a:buChar char="q"/>
            </a:pPr>
            <a:endParaRPr lang="en-IE" sz="1600" dirty="0"/>
          </a:p>
          <a:p>
            <a:pPr marL="0" indent="0">
              <a:lnSpc>
                <a:spcPct val="140000"/>
              </a:lnSpc>
              <a:buNone/>
            </a:pPr>
            <a:r>
              <a:rPr lang="en-US" sz="1800" dirty="0" smtClean="0"/>
              <a:t> </a:t>
            </a:r>
            <a:endParaRPr lang="en-IE" sz="1700" dirty="0"/>
          </a:p>
        </p:txBody>
      </p:sp>
      <p:sp>
        <p:nvSpPr>
          <p:cNvPr id="4" name="Slide Number Placeholder 3"/>
          <p:cNvSpPr>
            <a:spLocks noGrp="1"/>
          </p:cNvSpPr>
          <p:nvPr>
            <p:ph type="sldNum" sz="quarter" idx="12"/>
          </p:nvPr>
        </p:nvSpPr>
        <p:spPr/>
        <p:txBody>
          <a:bodyPr/>
          <a:lstStyle/>
          <a:p>
            <a:fld id="{845C8B7A-4DC5-4A45-AFFF-48DABADF68AD}" type="slidenum">
              <a:rPr lang="en-US" smtClean="0"/>
              <a:t>7</a:t>
            </a:fld>
            <a:endParaRPr lang="en-US" dirty="0"/>
          </a:p>
        </p:txBody>
      </p:sp>
    </p:spTree>
    <p:extLst>
      <p:ext uri="{BB962C8B-B14F-4D97-AF65-F5344CB8AC3E}">
        <p14:creationId xmlns:p14="http://schemas.microsoft.com/office/powerpoint/2010/main" val="35509290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7392" y="764704"/>
            <a:ext cx="8229600" cy="5832648"/>
          </a:xfrm>
        </p:spPr>
        <p:txBody>
          <a:bodyPr>
            <a:noAutofit/>
          </a:bodyPr>
          <a:lstStyle/>
          <a:p>
            <a:pPr marL="0" indent="0">
              <a:lnSpc>
                <a:spcPct val="140000"/>
              </a:lnSpc>
              <a:buNone/>
            </a:pPr>
            <a:endParaRPr lang="en-IE" sz="1700" b="1" dirty="0" smtClean="0">
              <a:solidFill>
                <a:srgbClr val="002060"/>
              </a:solidFill>
            </a:endParaRPr>
          </a:p>
          <a:p>
            <a:pPr marL="0" lvl="1" indent="0">
              <a:lnSpc>
                <a:spcPct val="140000"/>
              </a:lnSpc>
              <a:buNone/>
            </a:pPr>
            <a:r>
              <a:rPr lang="en-US" sz="1600" b="1" dirty="0" smtClean="0"/>
              <a:t>2.3 Institutional arrangements to prepare the BUR</a:t>
            </a:r>
            <a:r>
              <a:rPr lang="en-IE" sz="1600" b="1" dirty="0" smtClean="0"/>
              <a:t>: </a:t>
            </a:r>
          </a:p>
          <a:p>
            <a:pPr marL="400050" lvl="2" indent="0">
              <a:lnSpc>
                <a:spcPct val="140000"/>
              </a:lnSpc>
              <a:buNone/>
            </a:pPr>
            <a:r>
              <a:rPr lang="en-IE" sz="1600" dirty="0" smtClean="0"/>
              <a:t>The Ministry of Environment  has organized a team in charge to get ahead with the preparation of the BUR. It is composed of: </a:t>
            </a:r>
          </a:p>
          <a:p>
            <a:pPr marL="742950" lvl="2" indent="-342900">
              <a:lnSpc>
                <a:spcPct val="140000"/>
              </a:lnSpc>
              <a:buFont typeface="+mj-lt"/>
              <a:buAutoNum type="alphaLcParenR"/>
            </a:pPr>
            <a:r>
              <a:rPr lang="en-IE" sz="1600" dirty="0" smtClean="0"/>
              <a:t>General coordinator </a:t>
            </a:r>
          </a:p>
          <a:p>
            <a:pPr marL="742950" lvl="2" indent="-342900">
              <a:lnSpc>
                <a:spcPct val="140000"/>
              </a:lnSpc>
              <a:buFont typeface="+mj-lt"/>
              <a:buAutoNum type="alphaLcParenR"/>
            </a:pPr>
            <a:r>
              <a:rPr lang="en-IE" sz="1600" dirty="0" smtClean="0"/>
              <a:t>A professional who is going to set the methodology and structure to prepare the BUR</a:t>
            </a:r>
          </a:p>
          <a:p>
            <a:pPr marL="742950" lvl="2" indent="-342900">
              <a:lnSpc>
                <a:spcPct val="140000"/>
              </a:lnSpc>
              <a:buFont typeface="+mj-lt"/>
              <a:buAutoNum type="alphaLcParenR"/>
            </a:pPr>
            <a:r>
              <a:rPr lang="en-IE" sz="1600" dirty="0" smtClean="0"/>
              <a:t>Experts invited to review each chapter (inspired in the Chilean BUR experience)</a:t>
            </a:r>
          </a:p>
          <a:p>
            <a:pPr marL="742950" lvl="2" indent="-342900">
              <a:lnSpc>
                <a:spcPct val="140000"/>
              </a:lnSpc>
              <a:buFont typeface="+mj-lt"/>
              <a:buAutoNum type="alphaLcParenR"/>
            </a:pPr>
            <a:r>
              <a:rPr lang="en-IE" sz="1600" dirty="0" smtClean="0"/>
              <a:t>National consultants to assist competent entities to prepare sectorial GHG inventories in the framework of INFOCARBONO.</a:t>
            </a:r>
          </a:p>
          <a:p>
            <a:pPr marL="742950" lvl="2" indent="-342900">
              <a:lnSpc>
                <a:spcPct val="140000"/>
              </a:lnSpc>
              <a:buFont typeface="+mj-lt"/>
              <a:buAutoNum type="alphaLcParenR"/>
            </a:pPr>
            <a:r>
              <a:rPr lang="en-IE" sz="1600" dirty="0" smtClean="0"/>
              <a:t>REDD+ Focal point which is going to be in charge to prepare the annex about the technical report on REDD+</a:t>
            </a:r>
            <a:endParaRPr lang="en-IE" sz="1600" dirty="0"/>
          </a:p>
          <a:p>
            <a:pPr marL="0" indent="0">
              <a:lnSpc>
                <a:spcPct val="140000"/>
              </a:lnSpc>
              <a:buNone/>
            </a:pPr>
            <a:r>
              <a:rPr lang="en-US" sz="1800" dirty="0" smtClean="0"/>
              <a:t> </a:t>
            </a:r>
            <a:endParaRPr lang="en-IE" sz="1700" dirty="0"/>
          </a:p>
        </p:txBody>
      </p:sp>
      <p:sp>
        <p:nvSpPr>
          <p:cNvPr id="4" name="Slide Number Placeholder 3"/>
          <p:cNvSpPr>
            <a:spLocks noGrp="1"/>
          </p:cNvSpPr>
          <p:nvPr>
            <p:ph type="sldNum" sz="quarter" idx="12"/>
          </p:nvPr>
        </p:nvSpPr>
        <p:spPr/>
        <p:txBody>
          <a:bodyPr/>
          <a:lstStyle/>
          <a:p>
            <a:fld id="{845C8B7A-4DC5-4A45-AFFF-48DABADF68AD}" type="slidenum">
              <a:rPr lang="en-US" smtClean="0"/>
              <a:t>8</a:t>
            </a:fld>
            <a:endParaRPr lang="en-US" dirty="0"/>
          </a:p>
        </p:txBody>
      </p:sp>
    </p:spTree>
    <p:extLst>
      <p:ext uri="{BB962C8B-B14F-4D97-AF65-F5344CB8AC3E}">
        <p14:creationId xmlns:p14="http://schemas.microsoft.com/office/powerpoint/2010/main" val="17079430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gn="ctr">
              <a:buNone/>
            </a:pPr>
            <a:r>
              <a:rPr lang="en-US" dirty="0" smtClean="0"/>
              <a:t>THANK YOU</a:t>
            </a:r>
          </a:p>
          <a:p>
            <a:pPr marL="0" indent="0" algn="ctr">
              <a:buNone/>
            </a:pPr>
            <a:endParaRPr lang="en-US" dirty="0"/>
          </a:p>
          <a:p>
            <a:pPr marL="0" indent="0" algn="ctr">
              <a:buNone/>
            </a:pPr>
            <a:endParaRPr lang="en-US" dirty="0"/>
          </a:p>
        </p:txBody>
      </p:sp>
      <p:sp>
        <p:nvSpPr>
          <p:cNvPr id="4" name="Slide Number Placeholder 3"/>
          <p:cNvSpPr>
            <a:spLocks noGrp="1"/>
          </p:cNvSpPr>
          <p:nvPr>
            <p:ph type="sldNum" sz="quarter" idx="12"/>
          </p:nvPr>
        </p:nvSpPr>
        <p:spPr/>
        <p:txBody>
          <a:bodyPr/>
          <a:lstStyle/>
          <a:p>
            <a:fld id="{845C8B7A-4DC5-4A45-AFFF-48DABADF68AD}" type="slidenum">
              <a:rPr lang="en-US" smtClean="0"/>
              <a:t>9</a:t>
            </a:fld>
            <a:endParaRPr lang="en-US" dirty="0"/>
          </a:p>
        </p:txBody>
      </p:sp>
      <p:pic>
        <p:nvPicPr>
          <p:cNvPr id="5" name="Imagen 4"/>
          <p:cNvPicPr>
            <a:picLocks noChangeAspect="1"/>
          </p:cNvPicPr>
          <p:nvPr/>
        </p:nvPicPr>
        <p:blipFill>
          <a:blip r:embed="rId2"/>
          <a:stretch>
            <a:fillRect/>
          </a:stretch>
        </p:blipFill>
        <p:spPr>
          <a:xfrm>
            <a:off x="251520" y="116632"/>
            <a:ext cx="2283344" cy="587670"/>
          </a:xfrm>
          <a:prstGeom prst="rect">
            <a:avLst/>
          </a:prstGeom>
        </p:spPr>
      </p:pic>
    </p:spTree>
    <p:extLst>
      <p:ext uri="{BB962C8B-B14F-4D97-AF65-F5344CB8AC3E}">
        <p14:creationId xmlns:p14="http://schemas.microsoft.com/office/powerpoint/2010/main" val="6974541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UNFCCC quote">
  <a:themeElements>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UNFCCC quot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lnDef>
  </a:objectDefaults>
  <a:extraClrSchemeLst>
    <a:extraClrScheme>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blank">
  <a:themeElements>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blan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lnDef>
  </a:objectDefaults>
  <a:extraClrSchemeLst>
    <a:extraClrScheme>
      <a:clrScheme name="blank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UNFCCC quote">
  <a:themeElements>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fontScheme name="UNFCCC quote">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0" tIns="0" rIns="0" bIns="0" numCol="1" anchor="ctr" anchorCtr="0" compatLnSpc="1">
        <a:prstTxWarp prst="textNoShape">
          <a:avLst/>
        </a:prstTxWarp>
      </a:bodyPr>
      <a:lstStyle>
        <a:defPPr marL="0" marR="0" indent="0" algn="l" defTabSz="914400" rtl="0" eaLnBrk="1" fontAlgn="base" latinLnBrk="0" hangingPunct="1">
          <a:lnSpc>
            <a:spcPct val="100000"/>
          </a:lnSpc>
          <a:spcBef>
            <a:spcPct val="50000"/>
          </a:spcBef>
          <a:spcAft>
            <a:spcPct val="0"/>
          </a:spcAft>
          <a:buClrTx/>
          <a:buSzTx/>
          <a:buFontTx/>
          <a:buNone/>
          <a:tabLst/>
          <a:defRPr kumimoji="0" lang="en-US" sz="1500" b="0" i="0" u="none" strike="noStrike" cap="none" normalizeH="0" baseline="0">
            <a:ln>
              <a:noFill/>
            </a:ln>
            <a:solidFill>
              <a:schemeClr val="tx1"/>
            </a:solidFill>
            <a:effectLst/>
            <a:latin typeface="Arial" charset="0"/>
          </a:defRPr>
        </a:defPPr>
      </a:lstStyle>
    </a:lnDef>
  </a:objectDefaults>
  <a:extraClrSchemeLst>
    <a:extraClrScheme>
      <a:clrScheme name="UNFCCC quote 1">
        <a:dk1>
          <a:srgbClr val="000000"/>
        </a:dk1>
        <a:lt1>
          <a:srgbClr val="FFFFFF"/>
        </a:lt1>
        <a:dk2>
          <a:srgbClr val="4B93DC"/>
        </a:dk2>
        <a:lt2>
          <a:srgbClr val="808080"/>
        </a:lt2>
        <a:accent1>
          <a:srgbClr val="CCA674"/>
        </a:accent1>
        <a:accent2>
          <a:srgbClr val="FB927D"/>
        </a:accent2>
        <a:accent3>
          <a:srgbClr val="FFFFFF"/>
        </a:accent3>
        <a:accent4>
          <a:srgbClr val="000000"/>
        </a:accent4>
        <a:accent5>
          <a:srgbClr val="E2D0BC"/>
        </a:accent5>
        <a:accent6>
          <a:srgbClr val="E38471"/>
        </a:accent6>
        <a:hlink>
          <a:srgbClr val="A8D6BC"/>
        </a:hlink>
        <a:folHlink>
          <a:srgbClr val="B6D4B8"/>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1532</TotalTime>
  <Words>1121</Words>
  <Application>Microsoft Office PowerPoint</Application>
  <PresentationFormat>On-screen Show (4:3)</PresentationFormat>
  <Paragraphs>85</Paragraphs>
  <Slides>9</Slides>
  <Notes>1</Notes>
  <HiddenSlides>0</HiddenSlides>
  <MMClips>0</MMClips>
  <ScaleCrop>false</ScaleCrop>
  <HeadingPairs>
    <vt:vector size="4" baseType="variant">
      <vt:variant>
        <vt:lpstr>Theme</vt:lpstr>
      </vt:variant>
      <vt:variant>
        <vt:i4>4</vt:i4>
      </vt:variant>
      <vt:variant>
        <vt:lpstr>Slide Titles</vt:lpstr>
      </vt:variant>
      <vt:variant>
        <vt:i4>9</vt:i4>
      </vt:variant>
    </vt:vector>
  </HeadingPairs>
  <TitlesOfParts>
    <vt:vector size="13" baseType="lpstr">
      <vt:lpstr>Office Theme</vt:lpstr>
      <vt:lpstr>UNFCCC quote</vt:lpstr>
      <vt:lpstr>blank</vt:lpstr>
      <vt:lpstr>1_UNFCCC quote</vt:lpstr>
      <vt:lpstr>Challenges/Lessons learned from the preparation of the First biennial update report for Country Peru</vt:lpstr>
      <vt:lpstr>Introduction </vt:lpstr>
      <vt:lpstr>Key challenges</vt:lpstr>
      <vt:lpstr>PowerPoint Presentation</vt:lpstr>
      <vt:lpstr>Lessons learned</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[Country  xx national communication]</dc:title>
  <dc:creator>Uazamo Kaura</dc:creator>
  <cp:lastModifiedBy>w7</cp:lastModifiedBy>
  <cp:revision>101</cp:revision>
  <cp:lastPrinted>2015-05-15T14:29:44Z</cp:lastPrinted>
  <dcterms:created xsi:type="dcterms:W3CDTF">2014-05-04T10:32:36Z</dcterms:created>
  <dcterms:modified xsi:type="dcterms:W3CDTF">2016-05-19T13:56:21Z</dcterms:modified>
</cp:coreProperties>
</file>