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73" r:id="rId4"/>
    <p:sldId id="274" r:id="rId5"/>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036"/>
    <a:srgbClr val="E2350D"/>
    <a:srgbClr val="145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p:restoredTop sz="93670"/>
  </p:normalViewPr>
  <p:slideViewPr>
    <p:cSldViewPr snapToGrid="0" snapToObjects="1">
      <p:cViewPr varScale="1">
        <p:scale>
          <a:sx n="109" d="100"/>
          <a:sy n="109" d="100"/>
        </p:scale>
        <p:origin x="-776" y="-104"/>
      </p:cViewPr>
      <p:guideLst>
        <p:guide orient="horz" pos="2160"/>
        <p:guide pos="3840"/>
      </p:guideLst>
    </p:cSldViewPr>
  </p:slideViewPr>
  <p:notesTextViewPr>
    <p:cViewPr>
      <p:scale>
        <a:sx n="1" d="1"/>
        <a:sy n="1" d="1"/>
      </p:scale>
      <p:origin x="0" y="116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CFA9F-2231-664A-86AD-A1AB362B77DA}" type="datetimeFigureOut">
              <a:rPr lang="en-US" smtClean="0"/>
              <a:t>06/11/16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77527-A3C9-6848-A7CD-9E2B2D016DA7}" type="slidenum">
              <a:rPr lang="en-US" smtClean="0"/>
              <a:t>‹#›</a:t>
            </a:fld>
            <a:endParaRPr lang="en-US"/>
          </a:p>
        </p:txBody>
      </p:sp>
    </p:spTree>
    <p:extLst>
      <p:ext uri="{BB962C8B-B14F-4D97-AF65-F5344CB8AC3E}">
        <p14:creationId xmlns:p14="http://schemas.microsoft.com/office/powerpoint/2010/main" val="3816534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policy brief series</a:t>
            </a:r>
            <a:r>
              <a:rPr lang="en-US" baseline="0" dirty="0" smtClean="0"/>
              <a:t> is one among many studies the School regularly conducts to contribute to discussions about salient national and international issues </a:t>
            </a:r>
          </a:p>
          <a:p>
            <a:pPr marL="171450" indent="-171450">
              <a:buFontTx/>
              <a:buChar char="-"/>
            </a:pPr>
            <a:r>
              <a:rPr lang="en-US" baseline="0" dirty="0" smtClean="0"/>
              <a:t>This focuses on the global climate goals and how the Philippines can implement climate actions in line with its national development goals </a:t>
            </a:r>
            <a:endParaRPr lang="en-US" dirty="0"/>
          </a:p>
        </p:txBody>
      </p:sp>
      <p:sp>
        <p:nvSpPr>
          <p:cNvPr id="4" name="Slide Number Placeholder 3"/>
          <p:cNvSpPr>
            <a:spLocks noGrp="1"/>
          </p:cNvSpPr>
          <p:nvPr>
            <p:ph type="sldNum" sz="quarter" idx="10"/>
          </p:nvPr>
        </p:nvSpPr>
        <p:spPr/>
        <p:txBody>
          <a:bodyPr/>
          <a:lstStyle/>
          <a:p>
            <a:fld id="{AAF77527-A3C9-6848-A7CD-9E2B2D016DA7}" type="slidenum">
              <a:rPr lang="en-US" smtClean="0"/>
              <a:t>2</a:t>
            </a:fld>
            <a:endParaRPr lang="en-US"/>
          </a:p>
        </p:txBody>
      </p:sp>
    </p:spTree>
    <p:extLst>
      <p:ext uri="{BB962C8B-B14F-4D97-AF65-F5344CB8AC3E}">
        <p14:creationId xmlns:p14="http://schemas.microsoft.com/office/powerpoint/2010/main" val="39112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Helps fulfill 7 of 10-point</a:t>
            </a:r>
            <a:r>
              <a:rPr lang="en-US" baseline="0" dirty="0" smtClean="0"/>
              <a:t> agenda (e.g., promote rural development, ensure security of land tenure, promote science, technology and innovation improve social protection programs, increase infrastructure spending to 5% of GDP, invest in human capital development, increase competitiveness)</a:t>
            </a:r>
          </a:p>
          <a:p>
            <a:pPr marL="171450" indent="-171450">
              <a:buFontTx/>
              <a:buChar char="-"/>
            </a:pPr>
            <a:r>
              <a:rPr lang="en-US" baseline="0" dirty="0" smtClean="0"/>
              <a:t>Philippines has had a strong voice in the negotiations</a:t>
            </a:r>
          </a:p>
          <a:p>
            <a:pPr marL="171450" indent="-171450">
              <a:buFontTx/>
              <a:buChar char="-"/>
            </a:pPr>
            <a:r>
              <a:rPr lang="en-US" baseline="0" dirty="0" smtClean="0"/>
              <a:t>As the Philippines moves to ratify the Paris Agreement, it must ensure domestic readiness</a:t>
            </a:r>
            <a:endParaRPr lang="en-US" dirty="0"/>
          </a:p>
        </p:txBody>
      </p:sp>
      <p:sp>
        <p:nvSpPr>
          <p:cNvPr id="4" name="Slide Number Placeholder 3"/>
          <p:cNvSpPr>
            <a:spLocks noGrp="1"/>
          </p:cNvSpPr>
          <p:nvPr>
            <p:ph type="sldNum" sz="quarter" idx="10"/>
          </p:nvPr>
        </p:nvSpPr>
        <p:spPr/>
        <p:txBody>
          <a:bodyPr/>
          <a:lstStyle/>
          <a:p>
            <a:fld id="{AAF77527-A3C9-6848-A7CD-9E2B2D016DA7}" type="slidenum">
              <a:rPr lang="en-US" smtClean="0"/>
              <a:t>3</a:t>
            </a:fld>
            <a:endParaRPr lang="en-US"/>
          </a:p>
        </p:txBody>
      </p:sp>
    </p:spTree>
    <p:extLst>
      <p:ext uri="{BB962C8B-B14F-4D97-AF65-F5344CB8AC3E}">
        <p14:creationId xmlns:p14="http://schemas.microsoft.com/office/powerpoint/2010/main" val="354769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government aspires to achieve a high-income economy by 2040. It would entail an average annual GDP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To support long-term growth, the country needs an optimal energy mix10 addressing security, equity, and sustainability. Furthermore, this energy mix should be translated into a tangible program.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Considering the Philippines growth objectives, and the government’s mandate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establish an energy mix that addresses the </a:t>
            </a:r>
            <a:r>
              <a:rPr lang="en-US" sz="1200" kern="1200" dirty="0" err="1" smtClean="0">
                <a:solidFill>
                  <a:schemeClr val="tx1"/>
                </a:solidFill>
                <a:effectLst/>
                <a:latin typeface="+mn-lt"/>
                <a:ea typeface="+mn-ea"/>
                <a:cs typeface="+mn-cs"/>
              </a:rPr>
              <a:t>trilemma</a:t>
            </a:r>
            <a:r>
              <a:rPr lang="en-US" sz="1200" kern="1200" dirty="0" smtClean="0">
                <a:solidFill>
                  <a:schemeClr val="tx1"/>
                </a:solidFill>
                <a:effectLst/>
                <a:latin typeface="+mn-lt"/>
                <a:ea typeface="+mn-ea"/>
                <a:cs typeface="+mn-cs"/>
              </a:rPr>
              <a:t>, it becomes clear that government’s priority should be to DIVERSIFY. Three immediate courses of action are required: (1) reduce overdependence on coal to address security and e </a:t>
            </a:r>
            <a:r>
              <a:rPr lang="en-US" sz="1200" kern="1200" dirty="0" err="1" smtClean="0">
                <a:solidFill>
                  <a:schemeClr val="tx1"/>
                </a:solidFill>
                <a:effectLst/>
                <a:latin typeface="+mn-lt"/>
                <a:ea typeface="+mn-ea"/>
                <a:cs typeface="+mn-cs"/>
              </a:rPr>
              <a:t>ciency</a:t>
            </a:r>
            <a:r>
              <a:rPr lang="en-US" sz="1200" kern="1200" dirty="0" smtClean="0">
                <a:solidFill>
                  <a:schemeClr val="tx1"/>
                </a:solidFill>
                <a:effectLst/>
                <a:latin typeface="+mn-lt"/>
                <a:ea typeface="+mn-ea"/>
                <a:cs typeface="+mn-cs"/>
              </a:rPr>
              <a:t> issues to set the stage for (2) an increased share of natural gas (3) and a </a:t>
            </a:r>
            <a:r>
              <a:rPr lang="en-US" sz="1200" kern="1200" dirty="0" err="1" smtClean="0">
                <a:solidFill>
                  <a:schemeClr val="tx1"/>
                </a:solidFill>
                <a:effectLst/>
                <a:latin typeface="+mn-lt"/>
                <a:ea typeface="+mn-ea"/>
                <a:cs typeface="+mn-cs"/>
              </a:rPr>
              <a:t>exible</a:t>
            </a:r>
            <a:r>
              <a:rPr lang="en-US" sz="1200" kern="1200" dirty="0" smtClean="0">
                <a:solidFill>
                  <a:schemeClr val="tx1"/>
                </a:solidFill>
                <a:effectLst/>
                <a:latin typeface="+mn-lt"/>
                <a:ea typeface="+mn-ea"/>
                <a:cs typeface="+mn-cs"/>
              </a:rPr>
              <a:t> environment to capitalize on rapid market and technological changes in RE .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Optimizing the coal share in the energy mix and reducing the use of imported coal can be done through the following policies: (1) set a cap on coal plant endorsements using a portfolio based approach; (2) create a gold standard for coal plants; and (3) comply with BOI environmental criteria.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Once coal’s share is reduced, natural gas will be allowed to compete and optimize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mid-merit or at the very least, maintain its share in the current energy mix given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expected depletion of the </a:t>
            </a:r>
            <a:r>
              <a:rPr lang="en-US" sz="1200" kern="1200" dirty="0" err="1" smtClean="0">
                <a:solidFill>
                  <a:schemeClr val="tx1"/>
                </a:solidFill>
                <a:effectLst/>
                <a:latin typeface="+mn-lt"/>
                <a:ea typeface="+mn-ea"/>
                <a:cs typeface="+mn-cs"/>
              </a:rPr>
              <a:t>Malampaya</a:t>
            </a:r>
            <a:r>
              <a:rPr lang="en-US" sz="1200" kern="1200" dirty="0" smtClean="0">
                <a:solidFill>
                  <a:schemeClr val="tx1"/>
                </a:solidFill>
                <a:effectLst/>
                <a:latin typeface="+mn-lt"/>
                <a:ea typeface="+mn-ea"/>
                <a:cs typeface="+mn-cs"/>
              </a:rPr>
              <a:t> reserves. This can be done through (1) the formulation of a comprehensive natural gas policy and legislative framework to attract private sector investment; (2) support for the construction of natural gas infrastructure; and (3) the exploration, development, and production of indigenous natural gas as well as the swift resolution of each Philippine Energy Contracting Round.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Additionally, reducing overdependence on one energy source increases the </a:t>
            </a:r>
            <a:r>
              <a:rPr lang="en-US" sz="1200" kern="1200" dirty="0" err="1" smtClean="0">
                <a:solidFill>
                  <a:schemeClr val="tx1"/>
                </a:solidFill>
                <a:effectLst/>
                <a:latin typeface="+mn-lt"/>
                <a:ea typeface="+mn-ea"/>
                <a:cs typeface="+mn-cs"/>
              </a:rPr>
              <a:t>exibility</a:t>
            </a:r>
            <a:r>
              <a:rPr lang="en-US" sz="1200" kern="1200" dirty="0" smtClean="0">
                <a:solidFill>
                  <a:schemeClr val="tx1"/>
                </a:solidFill>
                <a:effectLst/>
                <a:latin typeface="+mn-lt"/>
                <a:ea typeface="+mn-ea"/>
                <a:cs typeface="+mn-cs"/>
              </a:rPr>
              <a:t> to take advantage of r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All of these set the stage towards achieving a quality, reliable, a </a:t>
            </a:r>
            <a:r>
              <a:rPr lang="en-US" sz="1200" kern="1200" dirty="0" err="1" smtClean="0">
                <a:solidFill>
                  <a:schemeClr val="tx1"/>
                </a:solidFill>
                <a:effectLst/>
                <a:latin typeface="+mn-lt"/>
                <a:ea typeface="+mn-ea"/>
                <a:cs typeface="+mn-cs"/>
              </a:rPr>
              <a:t>ordable</a:t>
            </a:r>
            <a:r>
              <a:rPr lang="en-US" sz="1200" kern="1200" dirty="0" smtClean="0">
                <a:solidFill>
                  <a:schemeClr val="tx1"/>
                </a:solidFill>
                <a:effectLst/>
                <a:latin typeface="+mn-lt"/>
                <a:ea typeface="+mn-ea"/>
                <a:cs typeface="+mn-cs"/>
              </a:rPr>
              <a:t>, and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more sustainable energy mix which can be easily adjusted to meet innovations in </a:t>
            </a:r>
            <a:r>
              <a:rPr lang="en-US" sz="1200" kern="1200" dirty="0" err="1" smtClean="0">
                <a:solidFill>
                  <a:schemeClr val="tx1"/>
                </a:solidFill>
                <a:effectLst/>
                <a:latin typeface="+mn-lt"/>
                <a:ea typeface="+mn-ea"/>
                <a:cs typeface="+mn-cs"/>
              </a:rPr>
              <a:t>technol</a:t>
            </a:r>
            <a:r>
              <a:rPr lang="en-US" sz="1200" kern="1200" dirty="0" smtClean="0">
                <a:solidFill>
                  <a:schemeClr val="tx1"/>
                </a:solidFill>
                <a:effectLst/>
                <a:latin typeface="+mn-lt"/>
                <a:ea typeface="+mn-ea"/>
                <a:cs typeface="+mn-cs"/>
              </a:rPr>
              <a:t>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4" name="Slide Number Placeholder 3"/>
          <p:cNvSpPr>
            <a:spLocks noGrp="1"/>
          </p:cNvSpPr>
          <p:nvPr>
            <p:ph type="sldNum" sz="quarter" idx="10"/>
          </p:nvPr>
        </p:nvSpPr>
        <p:spPr/>
        <p:txBody>
          <a:bodyPr/>
          <a:lstStyle/>
          <a:p>
            <a:fld id="{AAF77527-A3C9-6848-A7CD-9E2B2D016DA7}" type="slidenum">
              <a:rPr lang="en-US" smtClean="0"/>
              <a:t>4</a:t>
            </a:fld>
            <a:endParaRPr lang="en-US"/>
          </a:p>
        </p:txBody>
      </p:sp>
    </p:spTree>
    <p:extLst>
      <p:ext uri="{BB962C8B-B14F-4D97-AF65-F5344CB8AC3E}">
        <p14:creationId xmlns:p14="http://schemas.microsoft.com/office/powerpoint/2010/main" val="51060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Philippines has a clear legal framework for engaging industry within the power sector. Beyond this framework, what is urgently needed is a comprehensive government roadmap that sets the policy direction and sends a clear signal to the private sector around key priorities that consider climate change and an optimal energy mix: </a:t>
            </a:r>
          </a:p>
          <a:p>
            <a:r>
              <a:rPr lang="en-US" sz="1200" kern="1200" dirty="0" smtClean="0">
                <a:solidFill>
                  <a:schemeClr val="tx1"/>
                </a:solidFill>
                <a:effectLst/>
                <a:latin typeface="+mn-lt"/>
                <a:ea typeface="+mn-ea"/>
                <a:cs typeface="+mn-cs"/>
              </a:rPr>
              <a:t>This roadmap should </a:t>
            </a:r>
            <a:r>
              <a:rPr lang="en-US" sz="1200" kern="1200" dirty="0" err="1" smtClean="0">
                <a:solidFill>
                  <a:schemeClr val="tx1"/>
                </a:solidFill>
                <a:effectLst/>
                <a:latin typeface="+mn-lt"/>
                <a:ea typeface="+mn-ea"/>
                <a:cs typeface="+mn-cs"/>
              </a:rPr>
              <a:t>rst</a:t>
            </a:r>
            <a:r>
              <a:rPr lang="en-US" sz="1200" kern="1200" dirty="0" smtClean="0">
                <a:solidFill>
                  <a:schemeClr val="tx1"/>
                </a:solidFill>
                <a:effectLst/>
                <a:latin typeface="+mn-lt"/>
                <a:ea typeface="+mn-ea"/>
                <a:cs typeface="+mn-cs"/>
              </a:rPr>
              <a:t> and foremost establish the strategic intent of government across some fundamental issues that immediately need to be resolved and declared. </a:t>
            </a:r>
            <a:endParaRPr lang="en-US" dirty="0" smtClean="0"/>
          </a:p>
          <a:p>
            <a:r>
              <a:rPr lang="en-US" sz="1200" kern="1200" dirty="0" smtClean="0">
                <a:solidFill>
                  <a:schemeClr val="tx1"/>
                </a:solidFill>
                <a:effectLst/>
                <a:latin typeface="+mn-lt"/>
                <a:ea typeface="+mn-ea"/>
                <a:cs typeface="+mn-cs"/>
              </a:rPr>
              <a:t>Secondly, the roadmap should establish a deliberate set of energy, environmental, and economic objectives, in contrast to the current tendency of merely describing incoming supply and demand. </a:t>
            </a:r>
            <a:endParaRPr lang="en-US" dirty="0" smtClean="0"/>
          </a:p>
          <a:p>
            <a:r>
              <a:rPr lang="en-US" sz="1200" kern="1200" dirty="0" smtClean="0">
                <a:solidFill>
                  <a:schemeClr val="tx1"/>
                </a:solidFill>
                <a:effectLst/>
                <a:latin typeface="+mn-lt"/>
                <a:ea typeface="+mn-ea"/>
                <a:cs typeface="+mn-cs"/>
              </a:rPr>
              <a:t>Thirdly, the roadmap should be able to produce the balance among seemingly con </a:t>
            </a:r>
            <a:r>
              <a:rPr lang="en-US" sz="1200" kern="1200" dirty="0" err="1" smtClean="0">
                <a:solidFill>
                  <a:schemeClr val="tx1"/>
                </a:solidFill>
                <a:effectLst/>
                <a:latin typeface="+mn-lt"/>
                <a:ea typeface="+mn-ea"/>
                <a:cs typeface="+mn-cs"/>
              </a:rPr>
              <a:t>icting</a:t>
            </a:r>
            <a:r>
              <a:rPr lang="en-US" sz="1200" kern="1200" dirty="0" smtClean="0">
                <a:solidFill>
                  <a:schemeClr val="tx1"/>
                </a:solidFill>
                <a:effectLst/>
                <a:latin typeface="+mn-lt"/>
                <a:ea typeface="+mn-ea"/>
                <a:cs typeface="+mn-cs"/>
              </a:rPr>
              <a:t> goals of energy security, equity, and sustainability under an inclusive planning process. </a:t>
            </a:r>
            <a:endParaRPr lang="en-US" dirty="0" smtClean="0"/>
          </a:p>
          <a:p>
            <a:r>
              <a:rPr lang="en-US" sz="1200" kern="1200" dirty="0" smtClean="0">
                <a:solidFill>
                  <a:schemeClr val="tx1"/>
                </a:solidFill>
                <a:effectLst/>
                <a:latin typeface="+mn-lt"/>
                <a:ea typeface="+mn-ea"/>
                <a:cs typeface="+mn-cs"/>
              </a:rPr>
              <a:t>Mechanisms and strategies also have to be put in place to ensure that the private sector responds and works toward the implementation of the roadmap. </a:t>
            </a:r>
            <a:endParaRPr lang="en-US" dirty="0" smtClean="0"/>
          </a:p>
          <a:p>
            <a:r>
              <a:rPr lang="en-US" sz="1200" kern="1200" dirty="0" smtClean="0">
                <a:solidFill>
                  <a:schemeClr val="tx1"/>
                </a:solidFill>
                <a:effectLst/>
                <a:latin typeface="+mn-lt"/>
                <a:ea typeface="+mn-ea"/>
                <a:cs typeface="+mn-cs"/>
              </a:rPr>
              <a:t>From a regulatory perspective, standards should be established for the selection of technologies to be deployed by the private sector. Recognizing that compliance to these standards will entail costs, mechanisms should be in place to de ne how the attendant costs are to be recovered </a:t>
            </a:r>
            <a:endParaRPr lang="en-US" dirty="0" smtClean="0"/>
          </a:p>
          <a:p>
            <a:r>
              <a:rPr lang="en-US" sz="1200" kern="1200" dirty="0" smtClean="0">
                <a:solidFill>
                  <a:schemeClr val="tx1"/>
                </a:solidFill>
                <a:effectLst/>
                <a:latin typeface="+mn-lt"/>
                <a:ea typeface="+mn-ea"/>
                <a:cs typeface="+mn-cs"/>
              </a:rPr>
              <a:t>Finally, the roadmap should take into account the barriers hindering private sector investments, as well as the proposals to address them </a:t>
            </a:r>
          </a:p>
          <a:p>
            <a:r>
              <a:rPr lang="en-US" sz="1200" kern="1200" dirty="0" smtClean="0">
                <a:solidFill>
                  <a:schemeClr val="tx1"/>
                </a:solidFill>
                <a:effectLst/>
                <a:latin typeface="+mn-lt"/>
                <a:ea typeface="+mn-ea"/>
                <a:cs typeface="+mn-cs"/>
              </a:rPr>
              <a:t>	complicated</a:t>
            </a:r>
            <a:r>
              <a:rPr lang="en-US" sz="1200" kern="1200" baseline="0" dirty="0" smtClean="0">
                <a:solidFill>
                  <a:schemeClr val="tx1"/>
                </a:solidFill>
                <a:effectLst/>
                <a:latin typeface="+mn-lt"/>
                <a:ea typeface="+mn-ea"/>
                <a:cs typeface="+mn-cs"/>
              </a:rPr>
              <a:t> permitting process</a:t>
            </a:r>
          </a:p>
          <a:p>
            <a:r>
              <a:rPr lang="en-US" sz="1200" kern="1200" baseline="0" dirty="0" smtClean="0">
                <a:solidFill>
                  <a:schemeClr val="tx1"/>
                </a:solidFill>
                <a:effectLst/>
                <a:latin typeface="+mn-lt"/>
                <a:ea typeface="+mn-ea"/>
                <a:cs typeface="+mn-cs"/>
              </a:rPr>
              <a:t>	lack of grid infrastructure</a:t>
            </a:r>
          </a:p>
          <a:p>
            <a:r>
              <a:rPr lang="en-US" sz="1200" kern="1200" baseline="0" dirty="0" smtClean="0">
                <a:solidFill>
                  <a:schemeClr val="tx1"/>
                </a:solidFill>
                <a:effectLst/>
                <a:latin typeface="+mn-lt"/>
                <a:ea typeface="+mn-ea"/>
                <a:cs typeface="+mn-cs"/>
              </a:rPr>
              <a:t>	financing</a:t>
            </a:r>
          </a:p>
          <a:p>
            <a:r>
              <a:rPr lang="en-US" sz="1200" kern="1200" baseline="0" dirty="0" smtClean="0">
                <a:solidFill>
                  <a:schemeClr val="tx1"/>
                </a:solidFill>
                <a:effectLst/>
                <a:latin typeface="+mn-lt"/>
                <a:ea typeface="+mn-ea"/>
                <a:cs typeface="+mn-cs"/>
              </a:rPr>
              <a:t>	delays and conditions in regulatory approvals for </a:t>
            </a:r>
            <a:r>
              <a:rPr lang="en-US" sz="1200" kern="1200" baseline="0" dirty="0" err="1" smtClean="0">
                <a:solidFill>
                  <a:schemeClr val="tx1"/>
                </a:solidFill>
                <a:effectLst/>
                <a:latin typeface="+mn-lt"/>
                <a:ea typeface="+mn-ea"/>
                <a:cs typeface="+mn-cs"/>
              </a:rPr>
              <a:t>offtake</a:t>
            </a:r>
            <a:r>
              <a:rPr lang="en-US" sz="1200" kern="1200" baseline="0" dirty="0" smtClean="0">
                <a:solidFill>
                  <a:schemeClr val="tx1"/>
                </a:solidFill>
                <a:effectLst/>
                <a:latin typeface="+mn-lt"/>
                <a:ea typeface="+mn-ea"/>
                <a:cs typeface="+mn-cs"/>
              </a:rPr>
              <a:t> agreements</a:t>
            </a:r>
          </a:p>
          <a:p>
            <a:r>
              <a:rPr lang="en-US" sz="1200" kern="1200" baseline="0" dirty="0" smtClean="0">
                <a:solidFill>
                  <a:schemeClr val="tx1"/>
                </a:solidFill>
                <a:effectLst/>
                <a:latin typeface="+mn-lt"/>
                <a:ea typeface="+mn-ea"/>
                <a:cs typeface="+mn-cs"/>
              </a:rPr>
              <a:t>	existing incentive </a:t>
            </a:r>
            <a:r>
              <a:rPr lang="en-US" sz="1200" kern="1200" baseline="0" smtClean="0">
                <a:solidFill>
                  <a:schemeClr val="tx1"/>
                </a:solidFill>
                <a:effectLst/>
                <a:latin typeface="+mn-lt"/>
                <a:ea typeface="+mn-ea"/>
                <a:cs typeface="+mn-cs"/>
              </a:rPr>
              <a:t>mechanisms for RE</a:t>
            </a: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4" name="Slide Number Placeholder 3"/>
          <p:cNvSpPr>
            <a:spLocks noGrp="1"/>
          </p:cNvSpPr>
          <p:nvPr>
            <p:ph type="sldNum" sz="quarter" idx="10"/>
          </p:nvPr>
        </p:nvSpPr>
        <p:spPr/>
        <p:txBody>
          <a:bodyPr/>
          <a:lstStyle/>
          <a:p>
            <a:fld id="{AAF77527-A3C9-6848-A7CD-9E2B2D016DA7}" type="slidenum">
              <a:rPr lang="en-US" smtClean="0"/>
              <a:t>5</a:t>
            </a:fld>
            <a:endParaRPr lang="en-US"/>
          </a:p>
        </p:txBody>
      </p:sp>
    </p:spTree>
    <p:extLst>
      <p:ext uri="{BB962C8B-B14F-4D97-AF65-F5344CB8AC3E}">
        <p14:creationId xmlns:p14="http://schemas.microsoft.com/office/powerpoint/2010/main" val="308874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255041-8B85-E141-B0A8-9B71B7F00C8A}" type="datetimeFigureOut">
              <a:rPr lang="en-US" smtClean="0"/>
              <a:t>06/11/16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191762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55041-8B85-E141-B0A8-9B71B7F00C8A}" type="datetimeFigureOut">
              <a:rPr lang="en-US" smtClean="0"/>
              <a:t>06/11/16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179834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55041-8B85-E141-B0A8-9B71B7F00C8A}" type="datetimeFigureOut">
              <a:rPr lang="en-US" smtClean="0"/>
              <a:t>06/11/16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106375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55041-8B85-E141-B0A8-9B71B7F00C8A}" type="datetimeFigureOut">
              <a:rPr lang="en-US" smtClean="0"/>
              <a:t>06/11/16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20979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55041-8B85-E141-B0A8-9B71B7F00C8A}" type="datetimeFigureOut">
              <a:rPr lang="en-US" smtClean="0"/>
              <a:t>06/11/16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97139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255041-8B85-E141-B0A8-9B71B7F00C8A}" type="datetimeFigureOut">
              <a:rPr lang="en-US" smtClean="0"/>
              <a:t>06/11/16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103823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255041-8B85-E141-B0A8-9B71B7F00C8A}" type="datetimeFigureOut">
              <a:rPr lang="en-US" smtClean="0"/>
              <a:t>06/11/16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139045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255041-8B85-E141-B0A8-9B71B7F00C8A}" type="datetimeFigureOut">
              <a:rPr lang="en-US" smtClean="0"/>
              <a:t>06/11/16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54104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55041-8B85-E141-B0A8-9B71B7F00C8A}" type="datetimeFigureOut">
              <a:rPr lang="en-US" smtClean="0"/>
              <a:t>06/11/16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93526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55041-8B85-E141-B0A8-9B71B7F00C8A}" type="datetimeFigureOut">
              <a:rPr lang="en-US" smtClean="0"/>
              <a:t>06/11/16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162503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55041-8B85-E141-B0A8-9B71B7F00C8A}" type="datetimeFigureOut">
              <a:rPr lang="en-US" smtClean="0"/>
              <a:t>06/11/16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62BDE-BE4F-6041-AB35-887019ED1F09}" type="slidenum">
              <a:rPr lang="en-US" smtClean="0"/>
              <a:t>‹#›</a:t>
            </a:fld>
            <a:endParaRPr lang="en-US"/>
          </a:p>
        </p:txBody>
      </p:sp>
    </p:spTree>
    <p:extLst>
      <p:ext uri="{BB962C8B-B14F-4D97-AF65-F5344CB8AC3E}">
        <p14:creationId xmlns:p14="http://schemas.microsoft.com/office/powerpoint/2010/main" val="2691972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55041-8B85-E141-B0A8-9B71B7F00C8A}" type="datetimeFigureOut">
              <a:rPr lang="en-US" smtClean="0"/>
              <a:t>06/11/16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62BDE-BE4F-6041-AB35-887019ED1F09}" type="slidenum">
              <a:rPr lang="en-US" smtClean="0"/>
              <a:t>‹#›</a:t>
            </a:fld>
            <a:endParaRPr lang="en-US"/>
          </a:p>
        </p:txBody>
      </p:sp>
    </p:spTree>
    <p:extLst>
      <p:ext uri="{BB962C8B-B14F-4D97-AF65-F5344CB8AC3E}">
        <p14:creationId xmlns:p14="http://schemas.microsoft.com/office/powerpoint/2010/main" val="137827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2.wdp"/><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3.wdp"/><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537" y="0"/>
            <a:ext cx="6495463"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69" y="2205054"/>
            <a:ext cx="5010979" cy="2447892"/>
          </a:xfrm>
          <a:prstGeom prst="rect">
            <a:avLst/>
          </a:prstGeom>
        </p:spPr>
      </p:pic>
    </p:spTree>
    <p:extLst>
      <p:ext uri="{BB962C8B-B14F-4D97-AF65-F5344CB8AC3E}">
        <p14:creationId xmlns:p14="http://schemas.microsoft.com/office/powerpoint/2010/main" val="137927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9" y="304800"/>
            <a:ext cx="12072056" cy="6261100"/>
          </a:xfrm>
          <a:prstGeom prst="rect">
            <a:avLst/>
          </a:prstGeom>
        </p:spPr>
      </p:pic>
    </p:spTree>
    <p:extLst>
      <p:ext uri="{BB962C8B-B14F-4D97-AF65-F5344CB8AC3E}">
        <p14:creationId xmlns:p14="http://schemas.microsoft.com/office/powerpoint/2010/main" val="1891943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26" y="365125"/>
            <a:ext cx="8303673" cy="1574053"/>
          </a:xfrm>
        </p:spPr>
        <p:txBody>
          <a:bodyPr/>
          <a:lstStyle/>
          <a:p>
            <a:r>
              <a:rPr lang="en-US" dirty="0" smtClean="0">
                <a:solidFill>
                  <a:schemeClr val="bg2">
                    <a:lumMod val="50000"/>
                  </a:schemeClr>
                </a:solidFill>
                <a:latin typeface="Rockwell"/>
                <a:cs typeface="Rockwell"/>
              </a:rPr>
              <a:t>Climate-Proofing our Development </a:t>
            </a:r>
            <a:r>
              <a:rPr lang="en-US" dirty="0">
                <a:solidFill>
                  <a:schemeClr val="bg2">
                    <a:lumMod val="50000"/>
                  </a:schemeClr>
                </a:solidFill>
                <a:latin typeface="Rockwell"/>
                <a:cs typeface="Rockwell"/>
              </a:rPr>
              <a:t>A</a:t>
            </a:r>
            <a:r>
              <a:rPr lang="en-US" dirty="0" smtClean="0">
                <a:solidFill>
                  <a:schemeClr val="bg2">
                    <a:lumMod val="50000"/>
                  </a:schemeClr>
                </a:solidFill>
                <a:latin typeface="Rockwell"/>
                <a:cs typeface="Rockwell"/>
              </a:rPr>
              <a:t>genda</a:t>
            </a:r>
            <a:endParaRPr lang="en-US" dirty="0">
              <a:solidFill>
                <a:schemeClr val="bg2">
                  <a:lumMod val="50000"/>
                </a:schemeClr>
              </a:solidFill>
              <a:latin typeface="Rockwell"/>
              <a:cs typeface="Rockwell"/>
            </a:endParaRPr>
          </a:p>
        </p:txBody>
      </p:sp>
      <p:sp>
        <p:nvSpPr>
          <p:cNvPr id="3" name="Content Placeholder 2"/>
          <p:cNvSpPr>
            <a:spLocks noGrp="1"/>
          </p:cNvSpPr>
          <p:nvPr>
            <p:ph idx="1"/>
          </p:nvPr>
        </p:nvSpPr>
        <p:spPr>
          <a:xfrm>
            <a:off x="3050126" y="2154641"/>
            <a:ext cx="8946280" cy="4022321"/>
          </a:xfrm>
        </p:spPr>
        <p:txBody>
          <a:bodyPr>
            <a:normAutofit/>
          </a:bodyPr>
          <a:lstStyle/>
          <a:p>
            <a:r>
              <a:rPr lang="en-US" sz="2400" dirty="0">
                <a:solidFill>
                  <a:srgbClr val="145037"/>
                </a:solidFill>
                <a:latin typeface="Avenir Book"/>
                <a:cs typeface="Avenir Book"/>
              </a:rPr>
              <a:t>R</a:t>
            </a:r>
            <a:r>
              <a:rPr lang="en-US" sz="2400" dirty="0" smtClean="0">
                <a:solidFill>
                  <a:srgbClr val="145037"/>
                </a:solidFill>
                <a:latin typeface="Avenir Book"/>
                <a:cs typeface="Avenir Book"/>
              </a:rPr>
              <a:t>esponding to climate change helps fulfill the government’s priority agenda, the SDGs, and SFDRR</a:t>
            </a:r>
          </a:p>
          <a:p>
            <a:r>
              <a:rPr lang="en-US" sz="2400" dirty="0" smtClean="0">
                <a:solidFill>
                  <a:srgbClr val="145037"/>
                </a:solidFill>
                <a:latin typeface="Avenir Book"/>
                <a:cs typeface="Avenir Book"/>
              </a:rPr>
              <a:t>The international response to climate change should be sustained</a:t>
            </a:r>
          </a:p>
          <a:p>
            <a:r>
              <a:rPr lang="en-US" sz="2400" dirty="0" smtClean="0">
                <a:solidFill>
                  <a:srgbClr val="145037"/>
                </a:solidFill>
                <a:latin typeface="Avenir Book"/>
                <a:cs typeface="Avenir Book"/>
              </a:rPr>
              <a:t>Ways forward for the Philippines:</a:t>
            </a:r>
            <a:endParaRPr lang="en-US" sz="2400" dirty="0">
              <a:solidFill>
                <a:srgbClr val="145037"/>
              </a:solidFill>
              <a:latin typeface="Avenir Book"/>
              <a:cs typeface="Avenir Book"/>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175" b="66814" l="78" r="43953">
                        <a14:foregroundMark x1="36124" y1="26799" x2="36124" y2="26799"/>
                        <a14:foregroundMark x1="27442" y1="17034" x2="27442" y2="17034"/>
                        <a14:foregroundMark x1="22713" y1="15051" x2="22713" y2="15051"/>
                        <a14:foregroundMark x1="17597" y1="16667" x2="17597" y2="16667"/>
                        <a14:foregroundMark x1="20775" y1="17695" x2="20775" y2="17695"/>
                        <a14:foregroundMark x1="22016" y1="18869" x2="22016" y2="18869"/>
                        <a14:foregroundMark x1="4574" y1="35389" x2="4574" y2="35389"/>
                        <a14:foregroundMark x1="8062" y1="30103" x2="8062" y2="30103"/>
                        <a14:foregroundMark x1="15891" y1="43025" x2="15891" y2="43025"/>
                        <a14:foregroundMark x1="18140" y1="40015" x2="18140" y2="40015"/>
                        <a14:foregroundMark x1="18527" y1="36858" x2="18527" y2="36858"/>
                        <a14:foregroundMark x1="16744" y1="32379" x2="16744" y2="32379"/>
                        <a14:foregroundMark x1="11860" y1="29736" x2="11860" y2="29736"/>
                        <a14:foregroundMark x1="3333" y1="32746" x2="3333" y2="32746"/>
                        <a14:foregroundMark x1="4574" y1="32232" x2="4574" y2="32232"/>
                        <a14:foregroundMark x1="2248" y1="35903" x2="2248" y2="35903"/>
                        <a14:foregroundMark x1="2946" y1="40529" x2="2946" y2="40529"/>
                        <a14:foregroundMark x1="6822" y1="44347" x2="6822" y2="44347"/>
                        <a14:foregroundMark x1="11008" y1="45007" x2="11008" y2="45007"/>
                      </a14:backgroundRemoval>
                    </a14:imgEffect>
                  </a14:imgLayer>
                </a14:imgProps>
              </a:ext>
              <a:ext uri="{28A0092B-C50C-407E-A947-70E740481C1C}">
                <a14:useLocalDpi xmlns:a14="http://schemas.microsoft.com/office/drawing/2010/main" val="0"/>
              </a:ext>
            </a:extLst>
          </a:blip>
          <a:stretch>
            <a:fillRect/>
          </a:stretch>
        </p:blipFill>
        <p:spPr>
          <a:xfrm>
            <a:off x="0" y="0"/>
            <a:ext cx="6495463" cy="6858000"/>
          </a:xfrm>
          <a:prstGeom prst="rect">
            <a:avLst/>
          </a:prstGeom>
        </p:spPr>
      </p:pic>
      <p:pic>
        <p:nvPicPr>
          <p:cNvPr id="6" name="Content Placeholder 3" descr="Screen Shot 2016-10-13 at 2.45.45 AM.png"/>
          <p:cNvPicPr>
            <a:picLocks noChangeAspect="1"/>
          </p:cNvPicPr>
          <p:nvPr/>
        </p:nvPicPr>
        <p:blipFill>
          <a:blip r:embed="rId5">
            <a:extLst>
              <a:ext uri="{28A0092B-C50C-407E-A947-70E740481C1C}">
                <a14:useLocalDpi xmlns:a14="http://schemas.microsoft.com/office/drawing/2010/main" val="0"/>
              </a:ext>
            </a:extLst>
          </a:blip>
          <a:srcRect t="-26568" b="-26568"/>
          <a:stretch>
            <a:fillRect/>
          </a:stretch>
        </p:blipFill>
        <p:spPr>
          <a:xfrm>
            <a:off x="2914061" y="3539831"/>
            <a:ext cx="9277939" cy="3839196"/>
          </a:xfrm>
          <a:prstGeom prst="rect">
            <a:avLst/>
          </a:prstGeom>
        </p:spPr>
      </p:pic>
    </p:spTree>
    <p:extLst>
      <p:ext uri="{BB962C8B-B14F-4D97-AF65-F5344CB8AC3E}">
        <p14:creationId xmlns:p14="http://schemas.microsoft.com/office/powerpoint/2010/main" val="38436655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57533" cy="1574053"/>
          </a:xfrm>
        </p:spPr>
        <p:txBody>
          <a:bodyPr/>
          <a:lstStyle/>
          <a:p>
            <a:r>
              <a:rPr lang="en-US" dirty="0" smtClean="0">
                <a:solidFill>
                  <a:schemeClr val="bg2">
                    <a:lumMod val="50000"/>
                  </a:schemeClr>
                </a:solidFill>
                <a:latin typeface="Rockwell"/>
                <a:cs typeface="Rockwell"/>
              </a:rPr>
              <a:t>Optimizing our Energy Mix</a:t>
            </a:r>
            <a:endParaRPr lang="en-US" dirty="0">
              <a:solidFill>
                <a:schemeClr val="bg2">
                  <a:lumMod val="50000"/>
                </a:schemeClr>
              </a:solidFill>
              <a:latin typeface="Rockwell"/>
              <a:cs typeface="Rockwell"/>
            </a:endParaRPr>
          </a:p>
        </p:txBody>
      </p:sp>
      <p:sp>
        <p:nvSpPr>
          <p:cNvPr id="3" name="Content Placeholder 2"/>
          <p:cNvSpPr>
            <a:spLocks noGrp="1"/>
          </p:cNvSpPr>
          <p:nvPr>
            <p:ph idx="1"/>
          </p:nvPr>
        </p:nvSpPr>
        <p:spPr>
          <a:xfrm>
            <a:off x="838200" y="3515469"/>
            <a:ext cx="8357533" cy="3107221"/>
          </a:xfrm>
        </p:spPr>
        <p:txBody>
          <a:bodyPr>
            <a:noAutofit/>
          </a:bodyPr>
          <a:lstStyle/>
          <a:p>
            <a:r>
              <a:rPr lang="en-US" sz="2000" dirty="0">
                <a:solidFill>
                  <a:srgbClr val="145037"/>
                </a:solidFill>
                <a:latin typeface="Avenir Book"/>
                <a:cs typeface="Avenir Book"/>
              </a:rPr>
              <a:t>R</a:t>
            </a:r>
            <a:r>
              <a:rPr lang="en-US" sz="2000" dirty="0" smtClean="0">
                <a:solidFill>
                  <a:srgbClr val="145037"/>
                </a:solidFill>
                <a:latin typeface="Avenir Book"/>
                <a:cs typeface="Avenir Book"/>
              </a:rPr>
              <a:t>educing </a:t>
            </a:r>
            <a:r>
              <a:rPr lang="en-US" sz="2000" dirty="0">
                <a:solidFill>
                  <a:srgbClr val="145037"/>
                </a:solidFill>
                <a:latin typeface="Avenir Book"/>
                <a:cs typeface="Avenir Book"/>
              </a:rPr>
              <a:t>overdependence on one energy source increases </a:t>
            </a:r>
            <a:r>
              <a:rPr lang="en-US" sz="2000" dirty="0" smtClean="0">
                <a:solidFill>
                  <a:srgbClr val="145037"/>
                </a:solidFill>
                <a:latin typeface="Avenir Book"/>
                <a:cs typeface="Avenir Book"/>
              </a:rPr>
              <a:t>the flexibility </a:t>
            </a:r>
            <a:r>
              <a:rPr lang="en-US" sz="2000" dirty="0">
                <a:solidFill>
                  <a:srgbClr val="145037"/>
                </a:solidFill>
                <a:latin typeface="Avenir Book"/>
                <a:cs typeface="Avenir Book"/>
              </a:rPr>
              <a:t>to take advantage of rapid RE developments. </a:t>
            </a:r>
            <a:endParaRPr lang="en-US" sz="2000" dirty="0" smtClean="0">
              <a:solidFill>
                <a:srgbClr val="145037"/>
              </a:solidFill>
              <a:latin typeface="Avenir Book"/>
              <a:cs typeface="Avenir Book"/>
            </a:endParaRPr>
          </a:p>
          <a:p>
            <a:r>
              <a:rPr lang="en-US" sz="2000" dirty="0" smtClean="0">
                <a:solidFill>
                  <a:srgbClr val="145037"/>
                </a:solidFill>
                <a:latin typeface="Avenir Book"/>
                <a:cs typeface="Avenir Book"/>
              </a:rPr>
              <a:t>Increasing </a:t>
            </a:r>
            <a:r>
              <a:rPr lang="en-US" sz="2000" dirty="0">
                <a:solidFill>
                  <a:srgbClr val="145037"/>
                </a:solidFill>
                <a:latin typeface="Avenir Book"/>
                <a:cs typeface="Avenir Book"/>
              </a:rPr>
              <a:t>both conventional and emerging RE can be done through the full implementation of policies in the RE Act, which </a:t>
            </a:r>
            <a:r>
              <a:rPr lang="en-US" sz="2000" dirty="0" smtClean="0">
                <a:solidFill>
                  <a:srgbClr val="145037"/>
                </a:solidFill>
                <a:latin typeface="Avenir Book"/>
                <a:cs typeface="Avenir Book"/>
              </a:rPr>
              <a:t>include: </a:t>
            </a:r>
          </a:p>
          <a:p>
            <a:pPr lvl="1"/>
            <a:r>
              <a:rPr lang="en-US" sz="1600" dirty="0" smtClean="0">
                <a:solidFill>
                  <a:srgbClr val="145037"/>
                </a:solidFill>
                <a:latin typeface="Avenir Book"/>
                <a:cs typeface="Avenir Book"/>
              </a:rPr>
              <a:t>net metering</a:t>
            </a:r>
            <a:endParaRPr lang="en-US" sz="1600" dirty="0">
              <a:solidFill>
                <a:srgbClr val="145037"/>
              </a:solidFill>
              <a:latin typeface="Avenir Book"/>
              <a:cs typeface="Avenir Book"/>
            </a:endParaRPr>
          </a:p>
          <a:p>
            <a:pPr lvl="1"/>
            <a:r>
              <a:rPr lang="en-US" sz="1600" dirty="0" smtClean="0">
                <a:solidFill>
                  <a:srgbClr val="145037"/>
                </a:solidFill>
                <a:latin typeface="Avenir Book"/>
                <a:cs typeface="Avenir Book"/>
              </a:rPr>
              <a:t>Feed-in Tariff</a:t>
            </a:r>
          </a:p>
          <a:p>
            <a:pPr lvl="1"/>
            <a:r>
              <a:rPr lang="en-US" sz="1600" dirty="0" smtClean="0">
                <a:solidFill>
                  <a:srgbClr val="145037"/>
                </a:solidFill>
                <a:latin typeface="Avenir Book"/>
                <a:cs typeface="Avenir Book"/>
              </a:rPr>
              <a:t>renewable </a:t>
            </a:r>
            <a:r>
              <a:rPr lang="en-US" sz="1600" dirty="0">
                <a:solidFill>
                  <a:srgbClr val="145037"/>
                </a:solidFill>
                <a:latin typeface="Avenir Book"/>
                <a:cs typeface="Avenir Book"/>
              </a:rPr>
              <a:t>portfolio </a:t>
            </a:r>
            <a:r>
              <a:rPr lang="en-US" sz="1600" dirty="0" smtClean="0">
                <a:solidFill>
                  <a:srgbClr val="145037"/>
                </a:solidFill>
                <a:latin typeface="Avenir Book"/>
                <a:cs typeface="Avenir Book"/>
              </a:rPr>
              <a:t>standards</a:t>
            </a:r>
            <a:endParaRPr lang="en-US" sz="1600" dirty="0">
              <a:solidFill>
                <a:srgbClr val="145037"/>
              </a:solidFill>
              <a:latin typeface="Avenir Book"/>
              <a:cs typeface="Avenir Book"/>
            </a:endParaRPr>
          </a:p>
          <a:p>
            <a:pPr lvl="1"/>
            <a:r>
              <a:rPr lang="en-US" sz="1600" dirty="0" smtClean="0">
                <a:solidFill>
                  <a:srgbClr val="145037"/>
                </a:solidFill>
                <a:latin typeface="Avenir Book"/>
                <a:cs typeface="Avenir Book"/>
              </a:rPr>
              <a:t>green </a:t>
            </a:r>
            <a:r>
              <a:rPr lang="en-US" sz="1600" dirty="0">
                <a:solidFill>
                  <a:srgbClr val="145037"/>
                </a:solidFill>
                <a:latin typeface="Avenir Book"/>
                <a:cs typeface="Avenir Book"/>
              </a:rPr>
              <a:t>energy </a:t>
            </a:r>
            <a:r>
              <a:rPr lang="en-US" sz="1600" dirty="0" smtClean="0">
                <a:solidFill>
                  <a:srgbClr val="145037"/>
                </a:solidFill>
                <a:latin typeface="Avenir Book"/>
                <a:cs typeface="Avenir Book"/>
              </a:rPr>
              <a:t>option</a:t>
            </a:r>
            <a:endParaRPr lang="en-US" sz="1600" dirty="0">
              <a:solidFill>
                <a:srgbClr val="145037"/>
              </a:solidFill>
              <a:latin typeface="Avenir Book"/>
              <a:cs typeface="Avenir Book"/>
            </a:endParaRPr>
          </a:p>
          <a:p>
            <a:pPr lvl="1"/>
            <a:r>
              <a:rPr lang="en-US" sz="1600" dirty="0" smtClean="0">
                <a:solidFill>
                  <a:srgbClr val="145037"/>
                </a:solidFill>
                <a:latin typeface="Avenir Book"/>
                <a:cs typeface="Avenir Book"/>
              </a:rPr>
              <a:t>Incentives </a:t>
            </a:r>
            <a:r>
              <a:rPr lang="en-US" sz="1600" dirty="0">
                <a:solidFill>
                  <a:srgbClr val="145037"/>
                </a:solidFill>
                <a:latin typeface="Avenir Book"/>
                <a:cs typeface="Avenir Book"/>
              </a:rPr>
              <a:t>and government assistance for development and construction of conventional </a:t>
            </a:r>
            <a:r>
              <a:rPr lang="en-US" sz="1600" dirty="0" smtClean="0">
                <a:solidFill>
                  <a:srgbClr val="145037"/>
                </a:solidFill>
                <a:latin typeface="Avenir Book"/>
                <a:cs typeface="Avenir Book"/>
              </a:rPr>
              <a:t>RE</a:t>
            </a:r>
            <a:endParaRPr lang="en-US" sz="1600" dirty="0">
              <a:solidFill>
                <a:srgbClr val="145037"/>
              </a:solidFill>
              <a:latin typeface="Avenir Book"/>
              <a:cs typeface="Avenir Book"/>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89941" l="10000" r="99612">
                        <a14:foregroundMark x1="83566" y1="38693" x2="83566" y2="38693"/>
                        <a14:foregroundMark x1="80388" y1="43172" x2="80388" y2="43172"/>
                        <a14:backgroundMark x1="69612" y1="8297" x2="69612" y2="8297"/>
                        <a14:backgroundMark x1="83023" y1="8737" x2="83023" y2="8737"/>
                      </a14:backgroundRemoval>
                    </a14:imgEffect>
                  </a14:imgLayer>
                </a14:imgProps>
              </a:ext>
              <a:ext uri="{28A0092B-C50C-407E-A947-70E740481C1C}">
                <a14:useLocalDpi xmlns:a14="http://schemas.microsoft.com/office/drawing/2010/main" val="0"/>
              </a:ext>
            </a:extLst>
          </a:blip>
          <a:stretch>
            <a:fillRect/>
          </a:stretch>
        </p:blipFill>
        <p:spPr>
          <a:xfrm>
            <a:off x="5696537" y="0"/>
            <a:ext cx="6495463" cy="6858000"/>
          </a:xfrm>
          <a:prstGeom prst="rect">
            <a:avLst/>
          </a:prstGeom>
        </p:spPr>
      </p:pic>
      <p:pic>
        <p:nvPicPr>
          <p:cNvPr id="5" name="Picture 4" descr="Screen Shot 2016-11-06 at 6.37.2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92664"/>
            <a:ext cx="7098931" cy="1715481"/>
          </a:xfrm>
          <a:prstGeom prst="rect">
            <a:avLst/>
          </a:prstGeom>
        </p:spPr>
      </p:pic>
    </p:spTree>
    <p:extLst>
      <p:ext uri="{BB962C8B-B14F-4D97-AF65-F5344CB8AC3E}">
        <p14:creationId xmlns:p14="http://schemas.microsoft.com/office/powerpoint/2010/main" val="41813788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74053"/>
          </a:xfrm>
        </p:spPr>
        <p:txBody>
          <a:bodyPr>
            <a:normAutofit fontScale="90000"/>
          </a:bodyPr>
          <a:lstStyle/>
          <a:p>
            <a:r>
              <a:rPr lang="en-US" dirty="0" smtClean="0">
                <a:solidFill>
                  <a:schemeClr val="bg2">
                    <a:lumMod val="50000"/>
                  </a:schemeClr>
                </a:solidFill>
                <a:latin typeface="Rockwell"/>
                <a:cs typeface="Rockwell"/>
              </a:rPr>
              <a:t>Creating an Enabling Environment to Support an Optimal Energy Mix for a Climate-Smart Philippines</a:t>
            </a:r>
            <a:endParaRPr lang="en-US" dirty="0">
              <a:solidFill>
                <a:schemeClr val="bg2">
                  <a:lumMod val="50000"/>
                </a:schemeClr>
              </a:solidFill>
              <a:latin typeface="Rockwell"/>
              <a:cs typeface="Rockwell"/>
            </a:endParaRPr>
          </a:p>
        </p:txBody>
      </p:sp>
      <p:sp>
        <p:nvSpPr>
          <p:cNvPr id="3" name="Content Placeholder 2"/>
          <p:cNvSpPr>
            <a:spLocks noGrp="1"/>
          </p:cNvSpPr>
          <p:nvPr>
            <p:ph idx="1"/>
          </p:nvPr>
        </p:nvSpPr>
        <p:spPr>
          <a:xfrm>
            <a:off x="838200" y="2154641"/>
            <a:ext cx="10515600" cy="4022321"/>
          </a:xfrm>
        </p:spPr>
        <p:txBody>
          <a:bodyPr/>
          <a:lstStyle/>
          <a:p>
            <a:r>
              <a:rPr lang="en-US" dirty="0" smtClean="0">
                <a:solidFill>
                  <a:srgbClr val="145037"/>
                </a:solidFill>
                <a:latin typeface="Avenir Book"/>
                <a:cs typeface="Avenir Book"/>
              </a:rPr>
              <a:t>Create a roadmap that clarifies government’s strategic intent around the following fundamental items:</a:t>
            </a:r>
            <a:endParaRPr lang="en-US" dirty="0">
              <a:solidFill>
                <a:srgbClr val="145037"/>
              </a:solidFill>
              <a:latin typeface="Avenir Book"/>
              <a:cs typeface="Avenir Book"/>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0044" b="100000" l="10000" r="90000">
                        <a14:foregroundMark x1="25271" y1="69457" x2="25271" y2="69457"/>
                        <a14:foregroundMark x1="35736" y1="56021" x2="35736" y2="56021"/>
                        <a14:foregroundMark x1="33101" y1="56902" x2="33101" y2="56902"/>
                        <a14:foregroundMark x1="32946" y1="55066" x2="32946" y2="55066"/>
                        <a14:foregroundMark x1="45349" y1="55727" x2="45349" y2="55727"/>
                        <a14:foregroundMark x1="49690" y1="54405" x2="49690" y2="54405"/>
                        <a14:foregroundMark x1="48450" y1="57562" x2="48450" y2="57562"/>
                        <a14:foregroundMark x1="51085" y1="57048" x2="51085" y2="57048"/>
                        <a14:foregroundMark x1="47054" y1="57048" x2="47054" y2="57048"/>
                        <a14:foregroundMark x1="45116" y1="87812" x2="45116" y2="87812"/>
                        <a14:foregroundMark x1="39070" y1="82819" x2="39070" y2="82819"/>
                        <a14:foregroundMark x1="38372" y1="85830" x2="38372" y2="85830"/>
                        <a14:foregroundMark x1="38837" y1="89134" x2="38837" y2="89134"/>
                        <a14:foregroundMark x1="43023" y1="78855" x2="43023" y2="78855"/>
                        <a14:foregroundMark x1="46512" y1="78047" x2="46512" y2="78047"/>
                        <a14:foregroundMark x1="50698" y1="79222" x2="50698" y2="79222"/>
                        <a14:foregroundMark x1="52326" y1="91263" x2="52326" y2="91263"/>
                        <a14:foregroundMark x1="54729" y1="87812" x2="54729" y2="87812"/>
                        <a14:foregroundMark x1="38837" y1="98532" x2="38837" y2="98532"/>
                        <a14:backgroundMark x1="65736" y1="94934" x2="65736" y2="94934"/>
                        <a14:backgroundMark x1="68682" y1="94420" x2="68682" y2="94420"/>
                      </a14:backgroundRemoval>
                    </a14:imgEffect>
                  </a14:imgLayer>
                </a14:imgProps>
              </a:ext>
              <a:ext uri="{28A0092B-C50C-407E-A947-70E740481C1C}">
                <a14:useLocalDpi xmlns:a14="http://schemas.microsoft.com/office/drawing/2010/main" val="0"/>
              </a:ext>
            </a:extLst>
          </a:blip>
          <a:stretch>
            <a:fillRect/>
          </a:stretch>
        </p:blipFill>
        <p:spPr>
          <a:xfrm>
            <a:off x="7211252" y="0"/>
            <a:ext cx="6495463"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1199" y="3047432"/>
            <a:ext cx="3379875" cy="7317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895" y="3873954"/>
            <a:ext cx="3138575" cy="7934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7895" y="4808815"/>
            <a:ext cx="3595775" cy="795046"/>
          </a:xfrm>
          <a:prstGeom prst="rect">
            <a:avLst/>
          </a:prstGeom>
        </p:spPr>
      </p:pic>
      <p:pic>
        <p:nvPicPr>
          <p:cNvPr id="8" name="Content Placeholder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4591" y="5863573"/>
            <a:ext cx="3637728" cy="820272"/>
          </a:xfrm>
          <a:prstGeom prst="rect">
            <a:avLst/>
          </a:prstGeom>
        </p:spPr>
      </p:pic>
    </p:spTree>
    <p:extLst>
      <p:ext uri="{BB962C8B-B14F-4D97-AF65-F5344CB8AC3E}">
        <p14:creationId xmlns:p14="http://schemas.microsoft.com/office/powerpoint/2010/main" val="40347468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537" y="0"/>
            <a:ext cx="6495463"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69" y="1819485"/>
            <a:ext cx="5010979" cy="2447892"/>
          </a:xfrm>
          <a:prstGeom prst="rect">
            <a:avLst/>
          </a:prstGeom>
        </p:spPr>
      </p:pic>
    </p:spTree>
    <p:extLst>
      <p:ext uri="{BB962C8B-B14F-4D97-AF65-F5344CB8AC3E}">
        <p14:creationId xmlns:p14="http://schemas.microsoft.com/office/powerpoint/2010/main" val="9566290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3054</TotalTime>
  <Words>562</Words>
  <Application>Microsoft Macintosh PowerPoint</Application>
  <PresentationFormat>Custom</PresentationFormat>
  <Paragraphs>44</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Climate-Proofing our Development Agenda</vt:lpstr>
      <vt:lpstr>Optimizing our Energy Mix</vt:lpstr>
      <vt:lpstr>Creating an Enabling Environment to Support an Optimal Energy Mix for a Climate-Smart Philippines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Ang</dc:creator>
  <cp:lastModifiedBy>Joyce Melcar Tan</cp:lastModifiedBy>
  <cp:revision>64</cp:revision>
  <dcterms:created xsi:type="dcterms:W3CDTF">2016-10-11T06:53:07Z</dcterms:created>
  <dcterms:modified xsi:type="dcterms:W3CDTF">2016-11-06T19:00:06Z</dcterms:modified>
</cp:coreProperties>
</file>