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21"/>
  </p:notesMasterIdLst>
  <p:sldIdLst>
    <p:sldId id="256" r:id="rId3"/>
    <p:sldId id="418" r:id="rId4"/>
    <p:sldId id="423" r:id="rId5"/>
    <p:sldId id="424" r:id="rId6"/>
    <p:sldId id="386" r:id="rId7"/>
    <p:sldId id="437" r:id="rId8"/>
    <p:sldId id="427" r:id="rId9"/>
    <p:sldId id="432" r:id="rId10"/>
    <p:sldId id="428" r:id="rId11"/>
    <p:sldId id="425" r:id="rId12"/>
    <p:sldId id="429" r:id="rId13"/>
    <p:sldId id="426" r:id="rId14"/>
    <p:sldId id="430" r:id="rId15"/>
    <p:sldId id="431" r:id="rId16"/>
    <p:sldId id="436" r:id="rId17"/>
    <p:sldId id="435" r:id="rId18"/>
    <p:sldId id="434" r:id="rId19"/>
    <p:sldId id="433" r:id="rId20"/>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00"/>
    <a:srgbClr val="33CC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711" autoAdjust="0"/>
  </p:normalViewPr>
  <p:slideViewPr>
    <p:cSldViewPr>
      <p:cViewPr varScale="1">
        <p:scale>
          <a:sx n="65" d="100"/>
          <a:sy n="65" d="100"/>
        </p:scale>
        <p:origin x="-1296" y="-108"/>
      </p:cViewPr>
      <p:guideLst>
        <p:guide orient="horz" pos="2160"/>
        <p:guide pos="2880"/>
      </p:guideLst>
    </p:cSldViewPr>
  </p:slideViewPr>
  <p:notesTextViewPr>
    <p:cViewPr>
      <p:scale>
        <a:sx n="100" d="100"/>
        <a:sy n="100" d="100"/>
      </p:scale>
      <p:origin x="0" y="0"/>
    </p:cViewPr>
  </p:notesTextViewPr>
  <p:sorterViewPr>
    <p:cViewPr>
      <p:scale>
        <a:sx n="90" d="100"/>
        <a:sy n="90" d="100"/>
      </p:scale>
      <p:origin x="0" y="119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cs typeface="+mn-cs"/>
              </a:defRPr>
            </a:lvl1pPr>
          </a:lstStyle>
          <a:p>
            <a:pPr>
              <a:defRPr/>
            </a:pPr>
            <a:fld id="{87D222E5-D41D-43A6-A081-62E6D0D046C8}" type="datetimeFigureOut">
              <a:rPr lang="en-AU"/>
              <a:pPr>
                <a:defRPr/>
              </a:pPr>
              <a:t>22/11/2011</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AU"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cs typeface="+mn-cs"/>
              </a:defRPr>
            </a:lvl1pPr>
          </a:lstStyle>
          <a:p>
            <a:pPr>
              <a:defRPr/>
            </a:pPr>
            <a:fld id="{BF0BCA83-6C4B-4F80-97C8-2077A6C032EF}" type="slidenum">
              <a:rPr lang="en-AU"/>
              <a:pPr>
                <a:defRPr/>
              </a:pPr>
              <a:t>‹#›</a:t>
            </a:fld>
            <a:endParaRPr lang="en-A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smtClean="0"/>
              <a:t>Projections critical part of MRV.</a:t>
            </a:r>
          </a:p>
          <a:p>
            <a:pPr>
              <a:spcBef>
                <a:spcPct val="0"/>
              </a:spcBef>
            </a:pPr>
            <a:endParaRPr lang="en-AU" smtClean="0"/>
          </a:p>
          <a:p>
            <a:pPr>
              <a:spcBef>
                <a:spcPct val="0"/>
              </a:spcBef>
            </a:pPr>
            <a:r>
              <a:rPr lang="en-AU" smtClean="0"/>
              <a:t>Projections daunting, but achievable. </a:t>
            </a:r>
          </a:p>
          <a:p>
            <a:pPr>
              <a:spcBef>
                <a:spcPct val="0"/>
              </a:spcBef>
            </a:pPr>
            <a:endParaRPr lang="en-AU" smtClean="0"/>
          </a:p>
          <a:p>
            <a:pPr>
              <a:spcBef>
                <a:spcPct val="0"/>
              </a:spcBef>
            </a:pPr>
            <a:r>
              <a:rPr lang="en-AU" smtClean="0"/>
              <a:t>Australia has built institutional processes over last fifteen years.  To share.</a:t>
            </a:r>
          </a:p>
          <a:p>
            <a:pPr>
              <a:spcBef>
                <a:spcPct val="0"/>
              </a:spcBef>
            </a:pPr>
            <a:endParaRPr lang="en-AU" smtClean="0"/>
          </a:p>
          <a:p>
            <a:pPr>
              <a:spcBef>
                <a:spcPct val="0"/>
              </a:spcBef>
            </a:pPr>
            <a:r>
              <a:rPr lang="en-AU" smtClean="0"/>
              <a:t>Inventory is fundamental.  Cornerstone of everything MRV. </a:t>
            </a:r>
          </a:p>
          <a:p>
            <a:pPr>
              <a:spcBef>
                <a:spcPct val="0"/>
              </a:spcBef>
            </a:pPr>
            <a:endParaRPr lang="en-AU" smtClean="0"/>
          </a:p>
          <a:p>
            <a:pPr>
              <a:spcBef>
                <a:spcPct val="0"/>
              </a:spcBef>
            </a:pPr>
            <a:r>
              <a:rPr lang="en-AU" smtClean="0"/>
              <a:t>However once an emission commitment entered into, policy makers interested in projection of the inventory.  Are we on track?  Do we need to change policy setting?  </a:t>
            </a:r>
          </a:p>
          <a:p>
            <a:pPr>
              <a:spcBef>
                <a:spcPct val="0"/>
              </a:spcBef>
            </a:pPr>
            <a:endParaRPr lang="en-AU" smtClean="0"/>
          </a:p>
          <a:p>
            <a:pPr>
              <a:spcBef>
                <a:spcPct val="0"/>
              </a:spcBef>
            </a:pPr>
            <a:r>
              <a:rPr lang="en-AU" smtClean="0"/>
              <a:t>Also a chance to evaluate the effects of policies and measures already implemented.  Have policies been effective in reducing emissions?  Which policies have been most successful?</a:t>
            </a:r>
          </a:p>
          <a:p>
            <a:pPr>
              <a:spcBef>
                <a:spcPct val="0"/>
              </a:spcBef>
            </a:pPr>
            <a:endParaRPr lang="en-AU" smtClean="0"/>
          </a:p>
          <a:p>
            <a:pPr>
              <a:spcBef>
                <a:spcPct val="0"/>
              </a:spcBef>
            </a:pPr>
            <a:r>
              <a:rPr lang="en-AU" smtClean="0"/>
              <a:t>Building and retaining  capacity for projections work.  Ideas about how Australia manages. Ideas about engagement with non-annex i parties to share our experiences.    </a:t>
            </a:r>
          </a:p>
        </p:txBody>
      </p:sp>
      <p:sp>
        <p:nvSpPr>
          <p:cNvPr id="28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F68A872-D70D-4D7B-8B5F-5715741EE95B}" type="slidenum">
              <a:rPr lang="en-AU">
                <a:cs typeface="Arial" charset="0"/>
              </a:rPr>
              <a:pPr/>
              <a:t>2</a:t>
            </a:fld>
            <a:endParaRPr lang="en-AU">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smtClean="0"/>
              <a:t>Australia’s projections on upward trend.</a:t>
            </a:r>
          </a:p>
          <a:p>
            <a:pPr>
              <a:spcBef>
                <a:spcPct val="0"/>
              </a:spcBef>
            </a:pPr>
            <a:r>
              <a:rPr lang="en-AU" smtClean="0"/>
              <a:t>Why?  Share many characteristics of non Annex I parties:</a:t>
            </a:r>
          </a:p>
          <a:p>
            <a:pPr>
              <a:spcBef>
                <a:spcPct val="0"/>
              </a:spcBef>
            </a:pPr>
            <a:r>
              <a:rPr lang="en-AU" smtClean="0"/>
              <a:t>Population growth.  Underdeveloped economy (resources)  &amp; structural shifts.  Large land sector. Deforestation emissions.</a:t>
            </a:r>
          </a:p>
          <a:p>
            <a:pPr>
              <a:spcBef>
                <a:spcPct val="0"/>
              </a:spcBef>
            </a:pPr>
            <a:endParaRPr lang="en-AU" smtClean="0"/>
          </a:p>
          <a:p>
            <a:pPr>
              <a:spcBef>
                <a:spcPct val="0"/>
              </a:spcBef>
            </a:pPr>
            <a:r>
              <a:rPr lang="en-AU" smtClean="0"/>
              <a:t>When combined with emission commitment, can identify an abatement task</a:t>
            </a:r>
          </a:p>
          <a:p>
            <a:pPr>
              <a:spcBef>
                <a:spcPct val="0"/>
              </a:spcBef>
            </a:pPr>
            <a:endParaRPr lang="en-AU" smtClean="0"/>
          </a:p>
          <a:p>
            <a:pPr>
              <a:spcBef>
                <a:spcPct val="0"/>
              </a:spcBef>
            </a:pPr>
            <a:r>
              <a:rPr lang="en-AU" smtClean="0"/>
              <a:t>Input into decision making on introduction of a carbon price,  carbon price settings etc.   Large abatement task.    Relatively large carbon price (currently)</a:t>
            </a:r>
          </a:p>
        </p:txBody>
      </p:sp>
      <p:sp>
        <p:nvSpPr>
          <p:cNvPr id="307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333C3A0-419E-4D9B-A1A6-D92E3DE9F978}" type="slidenum">
              <a:rPr lang="en-AU">
                <a:cs typeface="Arial" charset="0"/>
              </a:rPr>
              <a:pPr/>
              <a:t>3</a:t>
            </a:fld>
            <a:endParaRPr lang="en-AU">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smtClean="0"/>
              <a:t>Models do not have to be complex.  Long term trends can often  be projected with relatively simple models.   Turning points and the effects of measures require more complexity however.   Bit like tier 1, 2 and 3 methods for inventories.</a:t>
            </a:r>
          </a:p>
        </p:txBody>
      </p:sp>
      <p:sp>
        <p:nvSpPr>
          <p:cNvPr id="368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FB0D99B-00C0-4C4A-AD70-FB3399B386FE}" type="slidenum">
              <a:rPr lang="en-AU">
                <a:cs typeface="Arial" charset="0"/>
              </a:rPr>
              <a:pPr/>
              <a:t>8</a:t>
            </a:fld>
            <a:endParaRPr lang="en-AU">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smtClean="0"/>
              <a:t>Investing in better understanding of drivers of key variables is an important activity</a:t>
            </a:r>
          </a:p>
        </p:txBody>
      </p:sp>
      <p:sp>
        <p:nvSpPr>
          <p:cNvPr id="399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AE4A09C-26D8-4FF0-9563-0147AA4573C1}" type="slidenum">
              <a:rPr lang="en-AU">
                <a:cs typeface="Arial" charset="0"/>
              </a:rPr>
              <a:pPr/>
              <a:t>10</a:t>
            </a:fld>
            <a:endParaRPr lang="en-AU">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60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BAB764-EB0A-4292-9D4F-7C4BF1DBEA8A}" type="slidenum">
              <a:rPr lang="en-AU">
                <a:cs typeface="Arial" charset="0"/>
              </a:rPr>
              <a:pPr/>
              <a:t>15</a:t>
            </a:fld>
            <a:endParaRPr lang="en-AU">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81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78F652D-C107-4CAB-8260-2E4E6D96303C}" type="slidenum">
              <a:rPr lang="en-AU">
                <a:cs typeface="Arial" charset="0"/>
              </a:rPr>
              <a:pPr/>
              <a:t>16</a:t>
            </a:fld>
            <a:endParaRPr lang="en-AU">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11008-DCC-PowerPoint_cvr_01"/>
          <p:cNvPicPr>
            <a:picLocks noChangeAspect="1" noChangeArrowheads="1"/>
          </p:cNvPicPr>
          <p:nvPr/>
        </p:nvPicPr>
        <p:blipFill>
          <a:blip r:embed="rId2"/>
          <a:srcRect/>
          <a:stretch>
            <a:fillRect/>
          </a:stretch>
        </p:blipFill>
        <p:spPr bwMode="auto">
          <a:xfrm>
            <a:off x="3175" y="0"/>
            <a:ext cx="9137650" cy="6858000"/>
          </a:xfrm>
          <a:prstGeom prst="rect">
            <a:avLst/>
          </a:prstGeom>
          <a:noFill/>
          <a:ln w="9525">
            <a:noFill/>
            <a:miter lim="800000"/>
            <a:headEnd/>
            <a:tailEnd/>
          </a:ln>
        </p:spPr>
      </p:pic>
      <p:sp>
        <p:nvSpPr>
          <p:cNvPr id="4098" name="Rectangle 2"/>
          <p:cNvSpPr>
            <a:spLocks noGrp="1" noChangeArrowheads="1"/>
          </p:cNvSpPr>
          <p:nvPr>
            <p:ph type="ctrTitle"/>
          </p:nvPr>
        </p:nvSpPr>
        <p:spPr>
          <a:xfrm>
            <a:off x="323850" y="2924175"/>
            <a:ext cx="8496300" cy="790575"/>
          </a:xfrm>
        </p:spPr>
        <p:txBody>
          <a:bodyPr/>
          <a:lstStyle>
            <a:lvl1pPr algn="ctr">
              <a:defRPr>
                <a:solidFill>
                  <a:srgbClr val="33CCFF"/>
                </a:solidFill>
              </a:defRPr>
            </a:lvl1pPr>
          </a:lstStyle>
          <a:p>
            <a:r>
              <a:rPr lang="en-US" smtClean="0"/>
              <a:t>Click to edit Master title style</a:t>
            </a:r>
            <a:endParaRPr lang="en-AU"/>
          </a:p>
        </p:txBody>
      </p:sp>
      <p:sp>
        <p:nvSpPr>
          <p:cNvPr id="4099" name="Rectangle 3"/>
          <p:cNvSpPr>
            <a:spLocks noGrp="1" noChangeArrowheads="1"/>
          </p:cNvSpPr>
          <p:nvPr>
            <p:ph type="subTitle" idx="1"/>
          </p:nvPr>
        </p:nvSpPr>
        <p:spPr>
          <a:xfrm>
            <a:off x="323850" y="4292600"/>
            <a:ext cx="8496300" cy="554038"/>
          </a:xfrm>
        </p:spPr>
        <p:txBody>
          <a:bodyPr/>
          <a:lstStyle>
            <a:lvl1pPr marL="0" indent="0" algn="ctr">
              <a:buFont typeface="Wingdings" pitchFamily="16" charset="2"/>
              <a:buNone/>
              <a:defRPr sz="2400">
                <a:solidFill>
                  <a:srgbClr val="CCCC00"/>
                </a:solidFill>
              </a:defRPr>
            </a:lvl1pPr>
          </a:lstStyle>
          <a:p>
            <a:r>
              <a:rPr lang="en-US" smtClean="0"/>
              <a:t>Click to edit Master subtitle style</a:t>
            </a:r>
            <a:endParaRPr lang="en-AU"/>
          </a:p>
        </p:txBody>
      </p:sp>
      <p:sp>
        <p:nvSpPr>
          <p:cNvPr id="5" name="Rectangle 4"/>
          <p:cNvSpPr>
            <a:spLocks noGrp="1" noChangeArrowheads="1"/>
          </p:cNvSpPr>
          <p:nvPr>
            <p:ph type="dt" sz="half" idx="10"/>
          </p:nvPr>
        </p:nvSpPr>
        <p:spPr/>
        <p:txBody>
          <a:bodyPr/>
          <a:lstStyle>
            <a:lvl1pPr>
              <a:defRPr/>
            </a:lvl1pPr>
          </a:lstStyle>
          <a:p>
            <a:pPr>
              <a:defRPr/>
            </a:pPr>
            <a:endParaRPr lang="en-AU"/>
          </a:p>
        </p:txBody>
      </p:sp>
      <p:sp>
        <p:nvSpPr>
          <p:cNvPr id="6" name="Rectangle 5"/>
          <p:cNvSpPr>
            <a:spLocks noGrp="1" noChangeArrowheads="1"/>
          </p:cNvSpPr>
          <p:nvPr>
            <p:ph type="ftr" sz="quarter" idx="11"/>
          </p:nvPr>
        </p:nvSpPr>
        <p:spPr/>
        <p:txBody>
          <a:bodyPr/>
          <a:lstStyle>
            <a:lvl1pPr>
              <a:defRPr/>
            </a:lvl1pPr>
          </a:lstStyle>
          <a:p>
            <a:pPr>
              <a:defRPr/>
            </a:pPr>
            <a:endParaRPr lang="en-AU"/>
          </a:p>
        </p:txBody>
      </p:sp>
      <p:sp>
        <p:nvSpPr>
          <p:cNvPr id="7" name="Rectangle 6"/>
          <p:cNvSpPr>
            <a:spLocks noGrp="1" noChangeArrowheads="1"/>
          </p:cNvSpPr>
          <p:nvPr>
            <p:ph type="sldNum" sz="quarter" idx="12"/>
          </p:nvPr>
        </p:nvSpPr>
        <p:spPr/>
        <p:txBody>
          <a:bodyPr/>
          <a:lstStyle>
            <a:lvl1pPr>
              <a:defRPr/>
            </a:lvl1pPr>
          </a:lstStyle>
          <a:p>
            <a:pPr>
              <a:defRPr/>
            </a:pPr>
            <a:fld id="{7CDDF70C-5A12-4705-A469-67BB65F97C19}" type="slidenum">
              <a:rPr lang="en-AU"/>
              <a:pPr>
                <a:defRPr/>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77BFDF95-AB6E-46B0-905E-924CB0BB5D0C}" type="slidenum">
              <a:rPr lang="en-AU"/>
              <a:pPr>
                <a:defRPr/>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664200"/>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664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7894A38F-8555-49B0-B3D1-9B5B6B73FFE6}" type="slidenum">
              <a:rPr lang="en-AU"/>
              <a:pPr>
                <a:defRPr/>
              </a:pPr>
              <a:t>‹#›</a:t>
            </a:fld>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B027F587-C565-4D8A-AC3D-AA43F381A148}" type="slidenum">
              <a:rPr lang="en-AU"/>
              <a:pPr>
                <a:defRPr/>
              </a:pPr>
              <a:t>‹#›</a:t>
            </a:fld>
            <a:endParaRPr lang="en-A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16553652-8F7E-4DA1-A874-E0B3B42024AD}" type="slidenum">
              <a:rPr lang="en-AU"/>
              <a:pPr>
                <a:defRPr/>
              </a:pPr>
              <a:t>‹#›</a:t>
            </a:fld>
            <a:endParaRPr lang="en-A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1834CC13-DECD-4D36-8616-E4590D8F1287}" type="slidenum">
              <a:rPr lang="en-AU"/>
              <a:pPr>
                <a:defRPr/>
              </a:pPr>
              <a:t>‹#›</a:t>
            </a:fld>
            <a:endParaRPr lang="en-A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CE88A22B-2233-4C1E-B9DE-F0BA22FCE5BE}" type="slidenum">
              <a:rPr lang="en-AU"/>
              <a:pPr>
                <a:defRPr/>
              </a:pPr>
              <a:t>‹#›</a:t>
            </a:fld>
            <a:endParaRPr lang="en-A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4"/>
          <p:cNvSpPr>
            <a:spLocks noGrp="1" noChangeArrowheads="1"/>
          </p:cNvSpPr>
          <p:nvPr>
            <p:ph type="dt" sz="half" idx="10"/>
          </p:nvPr>
        </p:nvSpPr>
        <p:spPr>
          <a:ln/>
        </p:spPr>
        <p:txBody>
          <a:bodyPr/>
          <a:lstStyle>
            <a:lvl1pPr>
              <a:defRPr/>
            </a:lvl1pPr>
          </a:lstStyle>
          <a:p>
            <a:pPr>
              <a:defRPr/>
            </a:pPr>
            <a:endParaRPr lang="en-AU"/>
          </a:p>
        </p:txBody>
      </p:sp>
      <p:sp>
        <p:nvSpPr>
          <p:cNvPr id="8" name="Rectangle 5"/>
          <p:cNvSpPr>
            <a:spLocks noGrp="1" noChangeArrowheads="1"/>
          </p:cNvSpPr>
          <p:nvPr>
            <p:ph type="ftr" sz="quarter" idx="11"/>
          </p:nvPr>
        </p:nvSpPr>
        <p:spPr>
          <a:ln/>
        </p:spPr>
        <p:txBody>
          <a:bodyPr/>
          <a:lstStyle>
            <a:lvl1pPr>
              <a:defRPr/>
            </a:lvl1pPr>
          </a:lstStyle>
          <a:p>
            <a:pPr>
              <a:defRPr/>
            </a:pPr>
            <a:endParaRPr lang="en-AU"/>
          </a:p>
        </p:txBody>
      </p:sp>
      <p:sp>
        <p:nvSpPr>
          <p:cNvPr id="9" name="Rectangle 6"/>
          <p:cNvSpPr>
            <a:spLocks noGrp="1" noChangeArrowheads="1"/>
          </p:cNvSpPr>
          <p:nvPr>
            <p:ph type="sldNum" sz="quarter" idx="12"/>
          </p:nvPr>
        </p:nvSpPr>
        <p:spPr>
          <a:ln/>
        </p:spPr>
        <p:txBody>
          <a:bodyPr/>
          <a:lstStyle>
            <a:lvl1pPr>
              <a:defRPr/>
            </a:lvl1pPr>
          </a:lstStyle>
          <a:p>
            <a:pPr>
              <a:defRPr/>
            </a:pPr>
            <a:fld id="{6BCA8328-EFDF-4F11-AA94-AC2235A04EDD}" type="slidenum">
              <a:rPr lang="en-AU"/>
              <a:pPr>
                <a:defRPr/>
              </a:pPr>
              <a:t>‹#›</a:t>
            </a:fld>
            <a:endParaRPr lang="en-A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4"/>
          <p:cNvSpPr>
            <a:spLocks noGrp="1" noChangeArrowheads="1"/>
          </p:cNvSpPr>
          <p:nvPr>
            <p:ph type="dt" sz="half" idx="10"/>
          </p:nvPr>
        </p:nvSpPr>
        <p:spPr>
          <a:ln/>
        </p:spPr>
        <p:txBody>
          <a:bodyPr/>
          <a:lstStyle>
            <a:lvl1pPr>
              <a:defRPr/>
            </a:lvl1pPr>
          </a:lstStyle>
          <a:p>
            <a:pPr>
              <a:defRPr/>
            </a:pPr>
            <a:endParaRPr lang="en-AU"/>
          </a:p>
        </p:txBody>
      </p:sp>
      <p:sp>
        <p:nvSpPr>
          <p:cNvPr id="4" name="Rectangle 5"/>
          <p:cNvSpPr>
            <a:spLocks noGrp="1" noChangeArrowheads="1"/>
          </p:cNvSpPr>
          <p:nvPr>
            <p:ph type="ftr" sz="quarter" idx="11"/>
          </p:nvPr>
        </p:nvSpPr>
        <p:spPr>
          <a:ln/>
        </p:spPr>
        <p:txBody>
          <a:bodyPr/>
          <a:lstStyle>
            <a:lvl1pPr>
              <a:defRPr/>
            </a:lvl1pPr>
          </a:lstStyle>
          <a:p>
            <a:pPr>
              <a:defRPr/>
            </a:pPr>
            <a:endParaRPr lang="en-AU"/>
          </a:p>
        </p:txBody>
      </p:sp>
      <p:sp>
        <p:nvSpPr>
          <p:cNvPr id="5" name="Rectangle 6"/>
          <p:cNvSpPr>
            <a:spLocks noGrp="1" noChangeArrowheads="1"/>
          </p:cNvSpPr>
          <p:nvPr>
            <p:ph type="sldNum" sz="quarter" idx="12"/>
          </p:nvPr>
        </p:nvSpPr>
        <p:spPr>
          <a:ln/>
        </p:spPr>
        <p:txBody>
          <a:bodyPr/>
          <a:lstStyle>
            <a:lvl1pPr>
              <a:defRPr/>
            </a:lvl1pPr>
          </a:lstStyle>
          <a:p>
            <a:pPr>
              <a:defRPr/>
            </a:pPr>
            <a:fld id="{EE7CF4CC-7239-4313-9E29-79CA7F53B240}" type="slidenum">
              <a:rPr lang="en-AU"/>
              <a:pPr>
                <a:defRPr/>
              </a:pPr>
              <a:t>‹#›</a:t>
            </a:fld>
            <a:endParaRPr lang="en-A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a:p>
        </p:txBody>
      </p:sp>
      <p:sp>
        <p:nvSpPr>
          <p:cNvPr id="3" name="Rectangle 5"/>
          <p:cNvSpPr>
            <a:spLocks noGrp="1" noChangeArrowheads="1"/>
          </p:cNvSpPr>
          <p:nvPr>
            <p:ph type="ftr" sz="quarter" idx="11"/>
          </p:nvPr>
        </p:nvSpPr>
        <p:spPr>
          <a:ln/>
        </p:spPr>
        <p:txBody>
          <a:bodyPr/>
          <a:lstStyle>
            <a:lvl1pPr>
              <a:defRPr/>
            </a:lvl1pPr>
          </a:lstStyle>
          <a:p>
            <a:pPr>
              <a:defRPr/>
            </a:pPr>
            <a:endParaRPr lang="en-AU"/>
          </a:p>
        </p:txBody>
      </p:sp>
      <p:sp>
        <p:nvSpPr>
          <p:cNvPr id="4" name="Rectangle 6"/>
          <p:cNvSpPr>
            <a:spLocks noGrp="1" noChangeArrowheads="1"/>
          </p:cNvSpPr>
          <p:nvPr>
            <p:ph type="sldNum" sz="quarter" idx="12"/>
          </p:nvPr>
        </p:nvSpPr>
        <p:spPr>
          <a:ln/>
        </p:spPr>
        <p:txBody>
          <a:bodyPr/>
          <a:lstStyle>
            <a:lvl1pPr>
              <a:defRPr/>
            </a:lvl1pPr>
          </a:lstStyle>
          <a:p>
            <a:pPr>
              <a:defRPr/>
            </a:pPr>
            <a:fld id="{321ED5B3-F5F5-4201-B4CE-8270FD1D204E}" type="slidenum">
              <a:rPr lang="en-AU"/>
              <a:pPr>
                <a:defRPr/>
              </a:pPr>
              <a:t>‹#›</a:t>
            </a:fld>
            <a:endParaRPr lang="en-A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E1B5F3FC-CF6B-4400-9C96-107B000BCA3D}" type="slidenum">
              <a:rPr lang="en-AU"/>
              <a:pPr>
                <a:defRPr/>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BA8951C9-C440-4809-93CE-A0EFCFA63FBF}" type="slidenum">
              <a:rPr lang="en-AU"/>
              <a:pPr>
                <a:defRPr/>
              </a:pPr>
              <a:t>‹#›</a:t>
            </a:fld>
            <a:endParaRPr lang="en-A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73E6E217-79B7-4BB5-A7B0-A7925DB37E14}" type="slidenum">
              <a:rPr lang="en-AU"/>
              <a:pPr>
                <a:defRPr/>
              </a:pPr>
              <a:t>‹#›</a:t>
            </a:fld>
            <a:endParaRPr lang="en-A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9D47A79F-5AB5-4B34-9DB2-AF18F6117D61}" type="slidenum">
              <a:rPr lang="en-AU"/>
              <a:pPr>
                <a:defRPr/>
              </a:pPr>
              <a:t>‹#›</a:t>
            </a:fld>
            <a:endParaRPr lang="en-A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ADA8B7F4-B560-4F20-801C-41C54060EA5A}" type="slidenum">
              <a:rPr lang="en-AU"/>
              <a:pPr>
                <a:defRPr/>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1798CE8D-2809-41F4-BA0E-D3116EA67CF5}" type="slidenum">
              <a:rPr lang="en-AU"/>
              <a:pPr>
                <a:defRPr/>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4128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4128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E19ECE43-8ACF-4CF4-82F2-4875DAAC36E6}" type="slidenum">
              <a:rPr lang="en-AU"/>
              <a:pPr>
                <a:defRPr/>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4"/>
          <p:cNvSpPr>
            <a:spLocks noGrp="1" noChangeArrowheads="1"/>
          </p:cNvSpPr>
          <p:nvPr>
            <p:ph type="dt" sz="half" idx="10"/>
          </p:nvPr>
        </p:nvSpPr>
        <p:spPr>
          <a:ln/>
        </p:spPr>
        <p:txBody>
          <a:bodyPr/>
          <a:lstStyle>
            <a:lvl1pPr>
              <a:defRPr/>
            </a:lvl1pPr>
          </a:lstStyle>
          <a:p>
            <a:pPr>
              <a:defRPr/>
            </a:pPr>
            <a:endParaRPr lang="en-AU"/>
          </a:p>
        </p:txBody>
      </p:sp>
      <p:sp>
        <p:nvSpPr>
          <p:cNvPr id="8" name="Rectangle 5"/>
          <p:cNvSpPr>
            <a:spLocks noGrp="1" noChangeArrowheads="1"/>
          </p:cNvSpPr>
          <p:nvPr>
            <p:ph type="ftr" sz="quarter" idx="11"/>
          </p:nvPr>
        </p:nvSpPr>
        <p:spPr>
          <a:ln/>
        </p:spPr>
        <p:txBody>
          <a:bodyPr/>
          <a:lstStyle>
            <a:lvl1pPr>
              <a:defRPr/>
            </a:lvl1pPr>
          </a:lstStyle>
          <a:p>
            <a:pPr>
              <a:defRPr/>
            </a:pPr>
            <a:endParaRPr lang="en-AU"/>
          </a:p>
        </p:txBody>
      </p:sp>
      <p:sp>
        <p:nvSpPr>
          <p:cNvPr id="9" name="Rectangle 6"/>
          <p:cNvSpPr>
            <a:spLocks noGrp="1" noChangeArrowheads="1"/>
          </p:cNvSpPr>
          <p:nvPr>
            <p:ph type="sldNum" sz="quarter" idx="12"/>
          </p:nvPr>
        </p:nvSpPr>
        <p:spPr>
          <a:ln/>
        </p:spPr>
        <p:txBody>
          <a:bodyPr/>
          <a:lstStyle>
            <a:lvl1pPr>
              <a:defRPr/>
            </a:lvl1pPr>
          </a:lstStyle>
          <a:p>
            <a:pPr>
              <a:defRPr/>
            </a:pPr>
            <a:fld id="{031F4D9F-9E48-48FE-A76F-91EDE5A3E5E6}" type="slidenum">
              <a:rPr lang="en-AU"/>
              <a:pPr>
                <a:defRPr/>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4"/>
          <p:cNvSpPr>
            <a:spLocks noGrp="1" noChangeArrowheads="1"/>
          </p:cNvSpPr>
          <p:nvPr>
            <p:ph type="dt" sz="half" idx="10"/>
          </p:nvPr>
        </p:nvSpPr>
        <p:spPr>
          <a:ln/>
        </p:spPr>
        <p:txBody>
          <a:bodyPr/>
          <a:lstStyle>
            <a:lvl1pPr>
              <a:defRPr/>
            </a:lvl1pPr>
          </a:lstStyle>
          <a:p>
            <a:pPr>
              <a:defRPr/>
            </a:pPr>
            <a:endParaRPr lang="en-AU"/>
          </a:p>
        </p:txBody>
      </p:sp>
      <p:sp>
        <p:nvSpPr>
          <p:cNvPr id="4" name="Rectangle 5"/>
          <p:cNvSpPr>
            <a:spLocks noGrp="1" noChangeArrowheads="1"/>
          </p:cNvSpPr>
          <p:nvPr>
            <p:ph type="ftr" sz="quarter" idx="11"/>
          </p:nvPr>
        </p:nvSpPr>
        <p:spPr>
          <a:ln/>
        </p:spPr>
        <p:txBody>
          <a:bodyPr/>
          <a:lstStyle>
            <a:lvl1pPr>
              <a:defRPr/>
            </a:lvl1pPr>
          </a:lstStyle>
          <a:p>
            <a:pPr>
              <a:defRPr/>
            </a:pPr>
            <a:endParaRPr lang="en-AU"/>
          </a:p>
        </p:txBody>
      </p:sp>
      <p:sp>
        <p:nvSpPr>
          <p:cNvPr id="5" name="Rectangle 6"/>
          <p:cNvSpPr>
            <a:spLocks noGrp="1" noChangeArrowheads="1"/>
          </p:cNvSpPr>
          <p:nvPr>
            <p:ph type="sldNum" sz="quarter" idx="12"/>
          </p:nvPr>
        </p:nvSpPr>
        <p:spPr>
          <a:ln/>
        </p:spPr>
        <p:txBody>
          <a:bodyPr/>
          <a:lstStyle>
            <a:lvl1pPr>
              <a:defRPr/>
            </a:lvl1pPr>
          </a:lstStyle>
          <a:p>
            <a:pPr>
              <a:defRPr/>
            </a:pPr>
            <a:fld id="{C6113694-07D9-4CAA-BD38-330C3478A793}" type="slidenum">
              <a:rPr lang="en-AU"/>
              <a:pPr>
                <a:defRPr/>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a:p>
        </p:txBody>
      </p:sp>
      <p:sp>
        <p:nvSpPr>
          <p:cNvPr id="3" name="Rectangle 5"/>
          <p:cNvSpPr>
            <a:spLocks noGrp="1" noChangeArrowheads="1"/>
          </p:cNvSpPr>
          <p:nvPr>
            <p:ph type="ftr" sz="quarter" idx="11"/>
          </p:nvPr>
        </p:nvSpPr>
        <p:spPr>
          <a:ln/>
        </p:spPr>
        <p:txBody>
          <a:bodyPr/>
          <a:lstStyle>
            <a:lvl1pPr>
              <a:defRPr/>
            </a:lvl1pPr>
          </a:lstStyle>
          <a:p>
            <a:pPr>
              <a:defRPr/>
            </a:pPr>
            <a:endParaRPr lang="en-AU"/>
          </a:p>
        </p:txBody>
      </p:sp>
      <p:sp>
        <p:nvSpPr>
          <p:cNvPr id="4" name="Rectangle 6"/>
          <p:cNvSpPr>
            <a:spLocks noGrp="1" noChangeArrowheads="1"/>
          </p:cNvSpPr>
          <p:nvPr>
            <p:ph type="sldNum" sz="quarter" idx="12"/>
          </p:nvPr>
        </p:nvSpPr>
        <p:spPr>
          <a:ln/>
        </p:spPr>
        <p:txBody>
          <a:bodyPr/>
          <a:lstStyle>
            <a:lvl1pPr>
              <a:defRPr/>
            </a:lvl1pPr>
          </a:lstStyle>
          <a:p>
            <a:pPr>
              <a:defRPr/>
            </a:pPr>
            <a:fld id="{1DC60E58-1A4C-4976-9D6A-A0FD76D6303C}" type="slidenum">
              <a:rPr lang="en-AU"/>
              <a:pPr>
                <a:defRPr/>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E9EDBF5C-495E-4FDD-969C-47998033C418}" type="slidenum">
              <a:rPr lang="en-AU"/>
              <a:pPr>
                <a:defRPr/>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FBA67B7F-D234-44EE-80AC-A9CD87EF3D55}" type="slidenum">
              <a:rPr lang="en-AU"/>
              <a:pPr>
                <a:defRPr/>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p:cNvPicPr>
            <a:picLocks noChangeAspect="1" noChangeArrowheads="1"/>
          </p:cNvPicPr>
          <p:nvPr/>
        </p:nvPicPr>
        <p:blipFill>
          <a:blip r:embed="rId13"/>
          <a:srcRect/>
          <a:stretch>
            <a:fillRect/>
          </a:stretch>
        </p:blipFill>
        <p:spPr bwMode="auto">
          <a:xfrm>
            <a:off x="0" y="-1588"/>
            <a:ext cx="9145588" cy="6859588"/>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AU" smtClean="0"/>
          </a:p>
        </p:txBody>
      </p:sp>
      <p:sp>
        <p:nvSpPr>
          <p:cNvPr id="1028" name="Rectangle 3"/>
          <p:cNvSpPr>
            <a:spLocks noGrp="1" noChangeArrowheads="1"/>
          </p:cNvSpPr>
          <p:nvPr>
            <p:ph type="body" idx="1"/>
          </p:nvPr>
        </p:nvSpPr>
        <p:spPr bwMode="auto">
          <a:xfrm>
            <a:off x="457200" y="141287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A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A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3F117E57-253B-4BD4-BAF2-68C6BE8EB112}" type="slidenum">
              <a:rPr lang="en-AU"/>
              <a:pPr>
                <a:defRPr/>
              </a:pPr>
              <a:t>‹#›</a:t>
            </a:fld>
            <a:endParaRPr lang="en-AU"/>
          </a:p>
        </p:txBody>
      </p:sp>
    </p:spTree>
  </p:cSld>
  <p:clrMap bg1="lt1" tx1="dk1" bg2="lt2" tx2="dk2" accent1="accent1" accent2="accent2" accent3="accent3" accent4="accent4" accent5="accent5" accent6="accent6" hlink="hlink" folHlink="folHlink"/>
  <p:sldLayoutIdLst>
    <p:sldLayoutId id="2147483673"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Lst>
  <p:txStyles>
    <p:titleStyle>
      <a:lvl1pPr algn="l" rtl="0" fontAlgn="base">
        <a:spcBef>
          <a:spcPct val="0"/>
        </a:spcBef>
        <a:spcAft>
          <a:spcPct val="0"/>
        </a:spcAft>
        <a:defRPr sz="3600" b="1">
          <a:solidFill>
            <a:schemeClr val="tx1"/>
          </a:solidFill>
          <a:latin typeface="+mj-lt"/>
          <a:ea typeface="+mj-ea"/>
          <a:cs typeface="+mj-cs"/>
        </a:defRPr>
      </a:lvl1pPr>
      <a:lvl2pPr algn="l" rtl="0" fontAlgn="base">
        <a:spcBef>
          <a:spcPct val="0"/>
        </a:spcBef>
        <a:spcAft>
          <a:spcPct val="0"/>
        </a:spcAft>
        <a:defRPr sz="3600" b="1">
          <a:solidFill>
            <a:schemeClr val="tx1"/>
          </a:solidFill>
          <a:latin typeface="Arial" charset="0"/>
        </a:defRPr>
      </a:lvl2pPr>
      <a:lvl3pPr algn="l" rtl="0" fontAlgn="base">
        <a:spcBef>
          <a:spcPct val="0"/>
        </a:spcBef>
        <a:spcAft>
          <a:spcPct val="0"/>
        </a:spcAft>
        <a:defRPr sz="3600" b="1">
          <a:solidFill>
            <a:schemeClr val="tx1"/>
          </a:solidFill>
          <a:latin typeface="Arial" charset="0"/>
        </a:defRPr>
      </a:lvl3pPr>
      <a:lvl4pPr algn="l" rtl="0" fontAlgn="base">
        <a:spcBef>
          <a:spcPct val="0"/>
        </a:spcBef>
        <a:spcAft>
          <a:spcPct val="0"/>
        </a:spcAft>
        <a:defRPr sz="3600" b="1">
          <a:solidFill>
            <a:schemeClr val="tx1"/>
          </a:solidFill>
          <a:latin typeface="Arial" charset="0"/>
        </a:defRPr>
      </a:lvl4pPr>
      <a:lvl5pPr algn="l" rtl="0" fontAlgn="base">
        <a:spcBef>
          <a:spcPct val="0"/>
        </a:spcBef>
        <a:spcAft>
          <a:spcPct val="0"/>
        </a:spcAft>
        <a:defRPr sz="3600" b="1">
          <a:solidFill>
            <a:schemeClr val="tx1"/>
          </a:solidFill>
          <a:latin typeface="Arial" charset="0"/>
        </a:defRPr>
      </a:lvl5pPr>
      <a:lvl6pPr marL="457200" algn="l" rtl="0" eaLnBrk="1" fontAlgn="base" hangingPunct="1">
        <a:spcBef>
          <a:spcPct val="0"/>
        </a:spcBef>
        <a:spcAft>
          <a:spcPct val="0"/>
        </a:spcAft>
        <a:defRPr sz="3600" b="1">
          <a:solidFill>
            <a:schemeClr val="tx1"/>
          </a:solidFill>
          <a:latin typeface="Arial" charset="0"/>
        </a:defRPr>
      </a:lvl6pPr>
      <a:lvl7pPr marL="914400" algn="l" rtl="0" eaLnBrk="1" fontAlgn="base" hangingPunct="1">
        <a:spcBef>
          <a:spcPct val="0"/>
        </a:spcBef>
        <a:spcAft>
          <a:spcPct val="0"/>
        </a:spcAft>
        <a:defRPr sz="3600" b="1">
          <a:solidFill>
            <a:schemeClr val="tx1"/>
          </a:solidFill>
          <a:latin typeface="Arial" charset="0"/>
        </a:defRPr>
      </a:lvl7pPr>
      <a:lvl8pPr marL="1371600" algn="l" rtl="0" eaLnBrk="1" fontAlgn="base" hangingPunct="1">
        <a:spcBef>
          <a:spcPct val="0"/>
        </a:spcBef>
        <a:spcAft>
          <a:spcPct val="0"/>
        </a:spcAft>
        <a:defRPr sz="3600" b="1">
          <a:solidFill>
            <a:schemeClr val="tx1"/>
          </a:solidFill>
          <a:latin typeface="Arial" charset="0"/>
        </a:defRPr>
      </a:lvl8pPr>
      <a:lvl9pPr marL="1828800" algn="l" rtl="0" eaLnBrk="1" fontAlgn="base" hangingPunct="1">
        <a:spcBef>
          <a:spcPct val="0"/>
        </a:spcBef>
        <a:spcAft>
          <a:spcPct val="0"/>
        </a:spcAft>
        <a:defRPr sz="3600" b="1">
          <a:solidFill>
            <a:schemeClr val="tx1"/>
          </a:solidFill>
          <a:latin typeface="Arial" charset="0"/>
        </a:defRPr>
      </a:lvl9pPr>
    </p:titleStyle>
    <p:bodyStyle>
      <a:lvl1pPr marL="342900" indent="-342900" algn="l" rtl="0" fontAlgn="base">
        <a:spcBef>
          <a:spcPct val="20000"/>
        </a:spcBef>
        <a:spcAft>
          <a:spcPct val="0"/>
        </a:spcAft>
        <a:buClr>
          <a:srgbClr val="CCCC00"/>
        </a:buClr>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rgbClr val="CCCC00"/>
        </a:buClr>
        <a:buFont typeface="Times New Roman" pitchFamily="18" charset="0"/>
        <a:buChar char="─"/>
        <a:defRPr sz="2400">
          <a:solidFill>
            <a:schemeClr val="tx1"/>
          </a:solidFill>
          <a:latin typeface="+mn-lt"/>
        </a:defRPr>
      </a:lvl2pPr>
      <a:lvl3pPr marL="1143000" indent="-228600" algn="l" rtl="0" fontAlgn="base">
        <a:spcBef>
          <a:spcPct val="20000"/>
        </a:spcBef>
        <a:spcAft>
          <a:spcPct val="0"/>
        </a:spcAft>
        <a:buClr>
          <a:srgbClr val="CCCC00"/>
        </a:buClr>
        <a:buFont typeface="Wingdings" pitchFamily="2" charset="2"/>
        <a:buChar char="Ø"/>
        <a:defRPr sz="2000">
          <a:solidFill>
            <a:schemeClr val="tx1"/>
          </a:solidFill>
          <a:latin typeface="+mn-lt"/>
        </a:defRPr>
      </a:lvl3pPr>
      <a:lvl4pPr marL="1600200" indent="-228600" algn="l" rtl="0" fontAlgn="base">
        <a:spcBef>
          <a:spcPct val="20000"/>
        </a:spcBef>
        <a:spcAft>
          <a:spcPct val="0"/>
        </a:spcAft>
        <a:buClr>
          <a:srgbClr val="CCCC00"/>
        </a:buClr>
        <a:buChar char="o"/>
        <a:defRPr>
          <a:solidFill>
            <a:schemeClr val="tx1"/>
          </a:solidFill>
          <a:latin typeface="+mn-lt"/>
        </a:defRPr>
      </a:lvl4pPr>
      <a:lvl5pPr marL="2057400" indent="-228600" algn="l" rtl="0" fontAlgn="base">
        <a:spcBef>
          <a:spcPct val="20000"/>
        </a:spcBef>
        <a:spcAft>
          <a:spcPct val="0"/>
        </a:spcAft>
        <a:buClr>
          <a:srgbClr val="CCCC00"/>
        </a:buClr>
        <a:buFont typeface="Book Antiqua" pitchFamily="18" charset="0"/>
        <a:buChar char=":"/>
        <a:defRPr sz="1600">
          <a:solidFill>
            <a:schemeClr val="tx1"/>
          </a:solidFill>
          <a:latin typeface="+mn-lt"/>
        </a:defRPr>
      </a:lvl5pPr>
      <a:lvl6pPr marL="2514600" indent="-228600" algn="l" rtl="0" eaLnBrk="1" fontAlgn="base" hangingPunct="1">
        <a:spcBef>
          <a:spcPct val="20000"/>
        </a:spcBef>
        <a:spcAft>
          <a:spcPct val="0"/>
        </a:spcAft>
        <a:buClr>
          <a:srgbClr val="CCCC00"/>
        </a:buClr>
        <a:buFont typeface="Book Antiqua" pitchFamily="16" charset="0"/>
        <a:buChar char=":"/>
        <a:defRPr sz="1600">
          <a:solidFill>
            <a:schemeClr val="tx1"/>
          </a:solidFill>
          <a:latin typeface="+mn-lt"/>
        </a:defRPr>
      </a:lvl6pPr>
      <a:lvl7pPr marL="2971800" indent="-228600" algn="l" rtl="0" eaLnBrk="1" fontAlgn="base" hangingPunct="1">
        <a:spcBef>
          <a:spcPct val="20000"/>
        </a:spcBef>
        <a:spcAft>
          <a:spcPct val="0"/>
        </a:spcAft>
        <a:buClr>
          <a:srgbClr val="CCCC00"/>
        </a:buClr>
        <a:buFont typeface="Book Antiqua" pitchFamily="16" charset="0"/>
        <a:buChar char=":"/>
        <a:defRPr sz="1600">
          <a:solidFill>
            <a:schemeClr val="tx1"/>
          </a:solidFill>
          <a:latin typeface="+mn-lt"/>
        </a:defRPr>
      </a:lvl7pPr>
      <a:lvl8pPr marL="3429000" indent="-228600" algn="l" rtl="0" eaLnBrk="1" fontAlgn="base" hangingPunct="1">
        <a:spcBef>
          <a:spcPct val="20000"/>
        </a:spcBef>
        <a:spcAft>
          <a:spcPct val="0"/>
        </a:spcAft>
        <a:buClr>
          <a:srgbClr val="CCCC00"/>
        </a:buClr>
        <a:buFont typeface="Book Antiqua" pitchFamily="16" charset="0"/>
        <a:buChar char=":"/>
        <a:defRPr sz="1600">
          <a:solidFill>
            <a:schemeClr val="tx1"/>
          </a:solidFill>
          <a:latin typeface="+mn-lt"/>
        </a:defRPr>
      </a:lvl8pPr>
      <a:lvl9pPr marL="3886200" indent="-228600" algn="l" rtl="0" eaLnBrk="1" fontAlgn="base" hangingPunct="1">
        <a:spcBef>
          <a:spcPct val="20000"/>
        </a:spcBef>
        <a:spcAft>
          <a:spcPct val="0"/>
        </a:spcAft>
        <a:buClr>
          <a:srgbClr val="CCCC00"/>
        </a:buClr>
        <a:buFont typeface="Book Antiqua" pitchFamily="16"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smtClean="0"/>
              <a:t>Click to edit Master title style</a:t>
            </a:r>
          </a:p>
        </p:txBody>
      </p:sp>
      <p:sp>
        <p:nvSpPr>
          <p:cNvPr id="1331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51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AU"/>
          </a:p>
        </p:txBody>
      </p:sp>
      <p:sp>
        <p:nvSpPr>
          <p:cNvPr id="51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AU"/>
          </a:p>
        </p:txBody>
      </p:sp>
      <p:sp>
        <p:nvSpPr>
          <p:cNvPr id="51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B9A96FE1-7ED7-4292-8B89-206B325374B8}" type="slidenum">
              <a:rPr lang="en-AU"/>
              <a:pPr>
                <a:defRPr/>
              </a:pPr>
              <a:t>‹#›</a:t>
            </a:fld>
            <a:endParaRPr lang="en-AU"/>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ctrTitle"/>
          </p:nvPr>
        </p:nvSpPr>
        <p:spPr>
          <a:xfrm>
            <a:off x="323850" y="1700213"/>
            <a:ext cx="8496300" cy="1512887"/>
          </a:xfrm>
        </p:spPr>
        <p:txBody>
          <a:bodyPr/>
          <a:lstStyle/>
          <a:p>
            <a:r>
              <a:rPr lang="en-US" sz="4400" smtClean="0"/>
              <a:t/>
            </a:r>
            <a:br>
              <a:rPr lang="en-US" sz="4400" smtClean="0"/>
            </a:br>
            <a:r>
              <a:rPr lang="en-US" sz="4400" smtClean="0"/>
              <a:t/>
            </a:r>
            <a:br>
              <a:rPr lang="en-US" sz="4400" smtClean="0"/>
            </a:br>
            <a:r>
              <a:rPr lang="en-AU" sz="4400" smtClean="0"/>
              <a:t> The role of projections in Australia’s MRV system </a:t>
            </a:r>
            <a:r>
              <a:rPr lang="en-US" sz="4400" smtClean="0"/>
              <a:t/>
            </a:r>
            <a:br>
              <a:rPr lang="en-US" sz="4400" smtClean="0"/>
            </a:br>
            <a:r>
              <a:rPr lang="en-US" sz="4400" smtClean="0"/>
              <a:t/>
            </a:r>
            <a:br>
              <a:rPr lang="en-US" sz="4400" smtClean="0"/>
            </a:br>
            <a:r>
              <a:rPr lang="en-US" sz="2800" smtClean="0"/>
              <a:t>Rob Sturgiss</a:t>
            </a:r>
          </a:p>
        </p:txBody>
      </p:sp>
      <p:sp>
        <p:nvSpPr>
          <p:cNvPr id="26626" name="Rectangle 3"/>
          <p:cNvSpPr>
            <a:spLocks noGrp="1" noChangeArrowheads="1"/>
          </p:cNvSpPr>
          <p:nvPr>
            <p:ph type="subTitle" idx="1"/>
          </p:nvPr>
        </p:nvSpPr>
        <p:spPr/>
        <p:txBody>
          <a:bodyPr/>
          <a:lstStyle/>
          <a:p>
            <a:pPr>
              <a:buFont typeface="Wingdings" pitchFamily="2" charset="2"/>
              <a:buNone/>
            </a:pPr>
            <a:endParaRPr lang="en-US" smtClean="0"/>
          </a:p>
          <a:p>
            <a:pPr>
              <a:buFont typeface="Wingdings" pitchFamily="2" charset="2"/>
              <a:buNone/>
            </a:pPr>
            <a:r>
              <a:rPr lang="en-US" smtClean="0"/>
              <a:t>1 December 2011</a:t>
            </a:r>
          </a:p>
          <a:p>
            <a:pPr>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AU" smtClean="0"/>
              <a:t>Investing in understanding drivers: deforestation in Australia</a:t>
            </a:r>
          </a:p>
        </p:txBody>
      </p:sp>
      <p:pic>
        <p:nvPicPr>
          <p:cNvPr id="38914" name="Picture 3"/>
          <p:cNvPicPr>
            <a:picLocks noGrp="1" noChangeAspect="1" noChangeArrowheads="1"/>
          </p:cNvPicPr>
          <p:nvPr>
            <p:ph idx="1"/>
          </p:nvPr>
        </p:nvPicPr>
        <p:blipFill>
          <a:blip r:embed="rId3"/>
          <a:srcRect/>
          <a:stretch>
            <a:fillRect/>
          </a:stretch>
        </p:blipFill>
        <p:spPr>
          <a:xfrm>
            <a:off x="827088" y="1773238"/>
            <a:ext cx="7561262" cy="416560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n-AU" smtClean="0"/>
              <a:t>Projections: fundamental elements</a:t>
            </a:r>
          </a:p>
        </p:txBody>
      </p:sp>
      <p:sp>
        <p:nvSpPr>
          <p:cNvPr id="3" name="Content Placeholder 2"/>
          <p:cNvSpPr>
            <a:spLocks noGrp="1"/>
          </p:cNvSpPr>
          <p:nvPr>
            <p:ph idx="1"/>
          </p:nvPr>
        </p:nvSpPr>
        <p:spPr/>
        <p:txBody>
          <a:bodyPr/>
          <a:lstStyle/>
          <a:p>
            <a:pPr>
              <a:buFont typeface="Wingdings" pitchFamily="16" charset="2"/>
              <a:buChar char="n"/>
              <a:defRPr/>
            </a:pPr>
            <a:r>
              <a:rPr lang="en-AU" sz="1800" dirty="0" smtClean="0">
                <a:solidFill>
                  <a:schemeClr val="bg1">
                    <a:lumMod val="50000"/>
                  </a:schemeClr>
                </a:solidFill>
              </a:rPr>
              <a:t>Open and transparent inventory</a:t>
            </a:r>
          </a:p>
          <a:p>
            <a:pPr>
              <a:buFont typeface="Wingdings" pitchFamily="16" charset="2"/>
              <a:buChar char="n"/>
              <a:defRPr/>
            </a:pPr>
            <a:endParaRPr lang="en-AU" sz="1800" dirty="0" smtClean="0">
              <a:solidFill>
                <a:schemeClr val="bg1">
                  <a:lumMod val="50000"/>
                </a:schemeClr>
              </a:solidFill>
            </a:endParaRPr>
          </a:p>
          <a:p>
            <a:pPr>
              <a:buFont typeface="Wingdings" pitchFamily="16" charset="2"/>
              <a:buChar char="n"/>
              <a:defRPr/>
            </a:pPr>
            <a:r>
              <a:rPr lang="en-AU" sz="1800" dirty="0" smtClean="0">
                <a:solidFill>
                  <a:schemeClr val="bg1">
                    <a:lumMod val="50000"/>
                  </a:schemeClr>
                </a:solidFill>
              </a:rPr>
              <a:t>Engage multiple independent economic modellers</a:t>
            </a:r>
          </a:p>
          <a:p>
            <a:pPr>
              <a:buFont typeface="Wingdings" pitchFamily="16" charset="2"/>
              <a:buChar char="n"/>
              <a:defRPr/>
            </a:pPr>
            <a:endParaRPr lang="en-AU" sz="1800" dirty="0" smtClean="0">
              <a:solidFill>
                <a:schemeClr val="bg1">
                  <a:lumMod val="50000"/>
                </a:schemeClr>
              </a:solidFill>
            </a:endParaRPr>
          </a:p>
          <a:p>
            <a:pPr>
              <a:buFont typeface="Wingdings" pitchFamily="16" charset="2"/>
              <a:buChar char="n"/>
              <a:defRPr/>
            </a:pPr>
            <a:r>
              <a:rPr lang="en-AU" sz="1800" dirty="0" smtClean="0">
                <a:solidFill>
                  <a:schemeClr val="bg1">
                    <a:lumMod val="50000"/>
                  </a:schemeClr>
                </a:solidFill>
              </a:rPr>
              <a:t>Invest in new research</a:t>
            </a:r>
          </a:p>
          <a:p>
            <a:pPr>
              <a:buFont typeface="Wingdings" pitchFamily="16" charset="2"/>
              <a:buChar char="n"/>
              <a:defRPr/>
            </a:pPr>
            <a:endParaRPr lang="en-AU" dirty="0" smtClean="0">
              <a:solidFill>
                <a:schemeClr val="bg1">
                  <a:lumMod val="50000"/>
                </a:schemeClr>
              </a:solidFill>
            </a:endParaRPr>
          </a:p>
          <a:p>
            <a:pPr>
              <a:buFont typeface="Wingdings" pitchFamily="16" charset="2"/>
              <a:buChar char="n"/>
              <a:defRPr/>
            </a:pPr>
            <a:r>
              <a:rPr lang="en-AU" dirty="0" smtClean="0"/>
              <a:t>Evaluate policies and measures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p:cTn id="7"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AU" smtClean="0"/>
              <a:t>Evaluation: Australia’s policies and measures</a:t>
            </a:r>
          </a:p>
        </p:txBody>
      </p:sp>
      <p:sp>
        <p:nvSpPr>
          <p:cNvPr id="3" name="Content Placeholder 2"/>
          <p:cNvSpPr>
            <a:spLocks noGrp="1"/>
          </p:cNvSpPr>
          <p:nvPr>
            <p:ph idx="1"/>
          </p:nvPr>
        </p:nvSpPr>
        <p:spPr/>
        <p:txBody>
          <a:bodyPr/>
          <a:lstStyle/>
          <a:p>
            <a:r>
              <a:rPr lang="en-AU" smtClean="0"/>
              <a:t>Major policies evaluated in last projections update</a:t>
            </a:r>
          </a:p>
          <a:p>
            <a:pPr lvl="1"/>
            <a:r>
              <a:rPr lang="en-AU" smtClean="0"/>
              <a:t>Renewable Energy Target  - 20% by 2020 </a:t>
            </a:r>
          </a:p>
          <a:p>
            <a:pPr lvl="1"/>
            <a:r>
              <a:rPr lang="en-AU" smtClean="0"/>
              <a:t>Energy efficiency programs </a:t>
            </a:r>
          </a:p>
          <a:p>
            <a:pPr lvl="2"/>
            <a:r>
              <a:rPr lang="en-AU" smtClean="0"/>
              <a:t>commercial</a:t>
            </a:r>
          </a:p>
          <a:p>
            <a:pPr lvl="2"/>
            <a:r>
              <a:rPr lang="en-AU" smtClean="0"/>
              <a:t>appliances </a:t>
            </a:r>
          </a:p>
          <a:p>
            <a:pPr lvl="2"/>
            <a:r>
              <a:rPr lang="en-AU" smtClean="0"/>
              <a:t>household insulation</a:t>
            </a:r>
          </a:p>
          <a:p>
            <a:pPr lvl="1"/>
            <a:r>
              <a:rPr lang="en-AU" smtClean="0"/>
              <a:t>Subsidy / grant programs</a:t>
            </a:r>
          </a:p>
          <a:p>
            <a:pPr lvl="1"/>
            <a:r>
              <a:rPr lang="en-AU" smtClean="0"/>
              <a:t>Commonwealth and State government programs</a:t>
            </a:r>
          </a:p>
          <a:p>
            <a:pPr lvl="1"/>
            <a:endParaRPr lang="en-AU"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AU" smtClean="0"/>
              <a:t>Projections: fundamental elements</a:t>
            </a:r>
          </a:p>
        </p:txBody>
      </p:sp>
      <p:sp>
        <p:nvSpPr>
          <p:cNvPr id="3" name="Content Placeholder 2"/>
          <p:cNvSpPr>
            <a:spLocks noGrp="1"/>
          </p:cNvSpPr>
          <p:nvPr>
            <p:ph idx="1"/>
          </p:nvPr>
        </p:nvSpPr>
        <p:spPr/>
        <p:txBody>
          <a:bodyPr/>
          <a:lstStyle/>
          <a:p>
            <a:pPr>
              <a:buFont typeface="Wingdings" pitchFamily="16" charset="2"/>
              <a:buChar char="n"/>
              <a:defRPr/>
            </a:pPr>
            <a:r>
              <a:rPr lang="en-AU" sz="1800" dirty="0" smtClean="0">
                <a:solidFill>
                  <a:schemeClr val="bg1">
                    <a:lumMod val="50000"/>
                  </a:schemeClr>
                </a:solidFill>
              </a:rPr>
              <a:t>Open and transparent inventory</a:t>
            </a:r>
          </a:p>
          <a:p>
            <a:pPr>
              <a:buFont typeface="Wingdings" pitchFamily="16" charset="2"/>
              <a:buChar char="n"/>
              <a:defRPr/>
            </a:pPr>
            <a:endParaRPr lang="en-AU" sz="1800" dirty="0" smtClean="0">
              <a:solidFill>
                <a:schemeClr val="bg1">
                  <a:lumMod val="50000"/>
                </a:schemeClr>
              </a:solidFill>
            </a:endParaRPr>
          </a:p>
          <a:p>
            <a:pPr>
              <a:buFont typeface="Wingdings" pitchFamily="16" charset="2"/>
              <a:buChar char="n"/>
              <a:defRPr/>
            </a:pPr>
            <a:r>
              <a:rPr lang="en-AU" sz="1800" dirty="0" smtClean="0">
                <a:solidFill>
                  <a:schemeClr val="bg1">
                    <a:lumMod val="50000"/>
                  </a:schemeClr>
                </a:solidFill>
              </a:rPr>
              <a:t>Engage multiple independent economic modellers</a:t>
            </a:r>
          </a:p>
          <a:p>
            <a:pPr>
              <a:buFont typeface="Wingdings" pitchFamily="16" charset="2"/>
              <a:buChar char="n"/>
              <a:defRPr/>
            </a:pPr>
            <a:endParaRPr lang="en-AU" sz="1800" dirty="0" smtClean="0">
              <a:solidFill>
                <a:schemeClr val="bg1">
                  <a:lumMod val="50000"/>
                </a:schemeClr>
              </a:solidFill>
            </a:endParaRPr>
          </a:p>
          <a:p>
            <a:pPr>
              <a:buFont typeface="Wingdings" pitchFamily="16" charset="2"/>
              <a:buChar char="n"/>
              <a:defRPr/>
            </a:pPr>
            <a:r>
              <a:rPr lang="en-AU" sz="1800" dirty="0" smtClean="0">
                <a:solidFill>
                  <a:schemeClr val="bg1">
                    <a:lumMod val="50000"/>
                  </a:schemeClr>
                </a:solidFill>
              </a:rPr>
              <a:t>Invest in new research</a:t>
            </a:r>
          </a:p>
          <a:p>
            <a:pPr>
              <a:buFont typeface="Wingdings" pitchFamily="16" charset="2"/>
              <a:buChar char="n"/>
              <a:defRPr/>
            </a:pPr>
            <a:endParaRPr lang="en-AU" sz="1800" dirty="0" smtClean="0">
              <a:solidFill>
                <a:schemeClr val="bg1">
                  <a:lumMod val="50000"/>
                </a:schemeClr>
              </a:solidFill>
            </a:endParaRPr>
          </a:p>
          <a:p>
            <a:pPr>
              <a:buFont typeface="Wingdings" pitchFamily="16" charset="2"/>
              <a:buChar char="n"/>
              <a:defRPr/>
            </a:pPr>
            <a:r>
              <a:rPr lang="en-AU" sz="1800" dirty="0" smtClean="0">
                <a:solidFill>
                  <a:schemeClr val="bg1">
                    <a:lumMod val="50000"/>
                  </a:schemeClr>
                </a:solidFill>
              </a:rPr>
              <a:t>Evaluating policies and measures</a:t>
            </a:r>
          </a:p>
          <a:p>
            <a:pPr>
              <a:buFont typeface="Wingdings" pitchFamily="16" charset="2"/>
              <a:buChar char="n"/>
              <a:defRPr/>
            </a:pPr>
            <a:endParaRPr lang="en-AU" dirty="0" smtClean="0"/>
          </a:p>
          <a:p>
            <a:pPr>
              <a:buFont typeface="Wingdings" pitchFamily="16" charset="2"/>
              <a:buChar char="n"/>
              <a:defRPr/>
            </a:pPr>
            <a:r>
              <a:rPr lang="en-AU" dirty="0" smtClean="0"/>
              <a:t>Continuous assessment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 calcmode="lin" valueType="num">
                                      <p:cBhvr>
                                        <p:cTn id="7" dur="10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AU" smtClean="0"/>
              <a:t>Continuous assessment</a:t>
            </a:r>
          </a:p>
        </p:txBody>
      </p:sp>
      <p:sp>
        <p:nvSpPr>
          <p:cNvPr id="3" name="Content Placeholder 2"/>
          <p:cNvSpPr>
            <a:spLocks noGrp="1"/>
          </p:cNvSpPr>
          <p:nvPr>
            <p:ph idx="1"/>
          </p:nvPr>
        </p:nvSpPr>
        <p:spPr/>
        <p:txBody>
          <a:bodyPr/>
          <a:lstStyle/>
          <a:p>
            <a:r>
              <a:rPr lang="en-AU" smtClean="0"/>
              <a:t>Projections updated and published every year</a:t>
            </a:r>
          </a:p>
          <a:p>
            <a:endParaRPr lang="en-AU" smtClean="0"/>
          </a:p>
          <a:p>
            <a:pPr lvl="1"/>
            <a:r>
              <a:rPr lang="en-AU" smtClean="0"/>
              <a:t> not just  for National Communications</a:t>
            </a:r>
          </a:p>
          <a:p>
            <a:pPr lvl="1"/>
            <a:endParaRPr lang="en-AU" smtClean="0"/>
          </a:p>
          <a:p>
            <a:r>
              <a:rPr lang="en-AU" smtClean="0"/>
              <a:t>Carbon price package provides for new, independent Climate Change Authority</a:t>
            </a:r>
          </a:p>
          <a:p>
            <a:pPr lvl="1"/>
            <a:endParaRPr lang="en-AU" smtClean="0"/>
          </a:p>
          <a:p>
            <a:pPr lvl="1"/>
            <a:r>
              <a:rPr lang="en-AU" smtClean="0"/>
              <a:t>Source of additional, independent and regular advice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AU" smtClean="0"/>
              <a:t>Projections: fundamental elements</a:t>
            </a:r>
          </a:p>
        </p:txBody>
      </p:sp>
      <p:sp>
        <p:nvSpPr>
          <p:cNvPr id="3" name="Content Placeholder 2"/>
          <p:cNvSpPr>
            <a:spLocks noGrp="1"/>
          </p:cNvSpPr>
          <p:nvPr>
            <p:ph idx="1"/>
          </p:nvPr>
        </p:nvSpPr>
        <p:spPr/>
        <p:txBody>
          <a:bodyPr/>
          <a:lstStyle/>
          <a:p>
            <a:pPr>
              <a:buFont typeface="Wingdings" pitchFamily="16" charset="2"/>
              <a:buChar char="n"/>
              <a:defRPr/>
            </a:pPr>
            <a:r>
              <a:rPr lang="en-AU" sz="1800" dirty="0" smtClean="0">
                <a:solidFill>
                  <a:schemeClr val="bg1">
                    <a:lumMod val="50000"/>
                  </a:schemeClr>
                </a:solidFill>
              </a:rPr>
              <a:t>Open and transparent inventory</a:t>
            </a:r>
          </a:p>
          <a:p>
            <a:pPr>
              <a:buFont typeface="Wingdings" pitchFamily="16" charset="2"/>
              <a:buChar char="n"/>
              <a:defRPr/>
            </a:pPr>
            <a:endParaRPr lang="en-AU" sz="1800" dirty="0" smtClean="0">
              <a:solidFill>
                <a:schemeClr val="bg1">
                  <a:lumMod val="50000"/>
                </a:schemeClr>
              </a:solidFill>
            </a:endParaRPr>
          </a:p>
          <a:p>
            <a:pPr>
              <a:buFont typeface="Wingdings" pitchFamily="16" charset="2"/>
              <a:buChar char="n"/>
              <a:defRPr/>
            </a:pPr>
            <a:r>
              <a:rPr lang="en-AU" sz="1800" dirty="0" smtClean="0">
                <a:solidFill>
                  <a:schemeClr val="bg1">
                    <a:lumMod val="50000"/>
                  </a:schemeClr>
                </a:solidFill>
              </a:rPr>
              <a:t>Engage multiple independent economic modellers</a:t>
            </a:r>
          </a:p>
          <a:p>
            <a:pPr>
              <a:buFont typeface="Wingdings" pitchFamily="16" charset="2"/>
              <a:buChar char="n"/>
              <a:defRPr/>
            </a:pPr>
            <a:endParaRPr lang="en-AU" sz="1800" dirty="0" smtClean="0">
              <a:solidFill>
                <a:schemeClr val="bg1">
                  <a:lumMod val="50000"/>
                </a:schemeClr>
              </a:solidFill>
            </a:endParaRPr>
          </a:p>
          <a:p>
            <a:pPr>
              <a:buFont typeface="Wingdings" pitchFamily="16" charset="2"/>
              <a:buChar char="n"/>
              <a:defRPr/>
            </a:pPr>
            <a:r>
              <a:rPr lang="en-AU" sz="1800" dirty="0" smtClean="0">
                <a:solidFill>
                  <a:schemeClr val="bg1">
                    <a:lumMod val="50000"/>
                  </a:schemeClr>
                </a:solidFill>
              </a:rPr>
              <a:t>Invest in new research</a:t>
            </a:r>
          </a:p>
          <a:p>
            <a:pPr>
              <a:buFont typeface="Wingdings" pitchFamily="16" charset="2"/>
              <a:buChar char="n"/>
              <a:defRPr/>
            </a:pPr>
            <a:endParaRPr lang="en-AU" sz="1800" dirty="0" smtClean="0">
              <a:solidFill>
                <a:schemeClr val="bg1">
                  <a:lumMod val="50000"/>
                </a:schemeClr>
              </a:solidFill>
            </a:endParaRPr>
          </a:p>
          <a:p>
            <a:pPr>
              <a:buFont typeface="Wingdings" pitchFamily="16" charset="2"/>
              <a:buChar char="n"/>
              <a:defRPr/>
            </a:pPr>
            <a:r>
              <a:rPr lang="en-AU" sz="1800" dirty="0" smtClean="0">
                <a:solidFill>
                  <a:schemeClr val="bg1">
                    <a:lumMod val="50000"/>
                  </a:schemeClr>
                </a:solidFill>
              </a:rPr>
              <a:t>Evaluating policies and measures</a:t>
            </a:r>
          </a:p>
          <a:p>
            <a:pPr>
              <a:buFont typeface="Wingdings" pitchFamily="16" charset="2"/>
              <a:buChar char="n"/>
              <a:defRPr/>
            </a:pPr>
            <a:endParaRPr lang="en-AU" sz="1800" dirty="0" smtClean="0">
              <a:solidFill>
                <a:schemeClr val="bg1">
                  <a:lumMod val="50000"/>
                </a:schemeClr>
              </a:solidFill>
            </a:endParaRPr>
          </a:p>
          <a:p>
            <a:pPr>
              <a:buFont typeface="Wingdings" pitchFamily="16" charset="2"/>
              <a:buChar char="n"/>
              <a:defRPr/>
            </a:pPr>
            <a:r>
              <a:rPr lang="en-AU" sz="1800" dirty="0" smtClean="0">
                <a:solidFill>
                  <a:schemeClr val="bg1">
                    <a:lumMod val="50000"/>
                  </a:schemeClr>
                </a:solidFill>
              </a:rPr>
              <a:t>Continuous assessment</a:t>
            </a:r>
          </a:p>
          <a:p>
            <a:pPr>
              <a:buFont typeface="Wingdings" pitchFamily="16" charset="2"/>
              <a:buChar char="n"/>
              <a:defRPr/>
            </a:pPr>
            <a:endParaRPr lang="en-AU" sz="1800" dirty="0" smtClean="0">
              <a:solidFill>
                <a:schemeClr val="bg1">
                  <a:lumMod val="50000"/>
                </a:schemeClr>
              </a:solidFill>
            </a:endParaRPr>
          </a:p>
          <a:p>
            <a:pPr>
              <a:buFont typeface="Wingdings" pitchFamily="16" charset="2"/>
              <a:buChar char="n"/>
              <a:defRPr/>
            </a:pPr>
            <a:r>
              <a:rPr lang="en-AU" dirty="0" smtClean="0"/>
              <a:t>Adapting to new policy framework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anim calcmode="lin" valueType="num">
                                      <p:cBhvr>
                                        <p:cTn id="7" dur="10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AU" smtClean="0"/>
              <a:t>Post-carbon price in Australia</a:t>
            </a:r>
          </a:p>
        </p:txBody>
      </p:sp>
      <p:sp>
        <p:nvSpPr>
          <p:cNvPr id="3" name="Content Placeholder 2"/>
          <p:cNvSpPr>
            <a:spLocks noGrp="1"/>
          </p:cNvSpPr>
          <p:nvPr>
            <p:ph idx="1"/>
          </p:nvPr>
        </p:nvSpPr>
        <p:spPr/>
        <p:txBody>
          <a:bodyPr/>
          <a:lstStyle/>
          <a:p>
            <a:r>
              <a:rPr lang="en-AU" smtClean="0"/>
              <a:t>Introduction of carbon price for covered sectors (energy, industrial processes, waste) July 2012</a:t>
            </a:r>
          </a:p>
          <a:p>
            <a:pPr lvl="1"/>
            <a:r>
              <a:rPr lang="en-AU" sz="2000" smtClean="0"/>
              <a:t>Introduction of a cap on covered sectors</a:t>
            </a:r>
          </a:p>
          <a:p>
            <a:pPr lvl="1"/>
            <a:r>
              <a:rPr lang="en-AU" sz="2000" smtClean="0"/>
              <a:t>Carbon price fixed in 2012/13: $A 23 / t ~ €17 / t</a:t>
            </a:r>
          </a:p>
          <a:p>
            <a:r>
              <a:rPr lang="en-AU" smtClean="0"/>
              <a:t>Changes role of projections:</a:t>
            </a:r>
          </a:p>
          <a:p>
            <a:pPr lvl="1"/>
            <a:r>
              <a:rPr lang="en-AU" sz="2000" smtClean="0"/>
              <a:t>Uncovered sectors – traditional projection of quantities of emissions </a:t>
            </a:r>
          </a:p>
          <a:p>
            <a:pPr lvl="1"/>
            <a:r>
              <a:rPr lang="en-AU" smtClean="0"/>
              <a:t>Covered sectors: emission commitment is known</a:t>
            </a:r>
          </a:p>
          <a:p>
            <a:pPr lvl="2"/>
            <a:r>
              <a:rPr lang="en-AU" b="1" smtClean="0"/>
              <a:t>International carbon price</a:t>
            </a:r>
          </a:p>
          <a:p>
            <a:pPr lvl="2"/>
            <a:r>
              <a:rPr lang="en-AU" b="1" smtClean="0"/>
              <a:t>Split between domestic emissions and purchase of international permits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AU" sz="2800" smtClean="0"/>
              <a:t>The carbon price links the national inventory system to international carbon markets</a:t>
            </a:r>
            <a:r>
              <a:rPr lang="en-AU" smtClean="0"/>
              <a:t/>
            </a:r>
            <a:br>
              <a:rPr lang="en-AU" smtClean="0"/>
            </a:br>
            <a:endParaRPr lang="en-AU" smtClean="0"/>
          </a:p>
        </p:txBody>
      </p:sp>
      <p:pic>
        <p:nvPicPr>
          <p:cNvPr id="49154" name="Picture 2"/>
          <p:cNvPicPr>
            <a:picLocks noGrp="1" noChangeAspect="1" noChangeArrowheads="1"/>
          </p:cNvPicPr>
          <p:nvPr>
            <p:ph idx="1"/>
          </p:nvPr>
        </p:nvPicPr>
        <p:blipFill>
          <a:blip r:embed="rId2"/>
          <a:srcRect/>
          <a:stretch>
            <a:fillRect/>
          </a:stretch>
        </p:blipFill>
        <p:spPr>
          <a:xfrm>
            <a:off x="1547813" y="1246188"/>
            <a:ext cx="7008812" cy="4683125"/>
          </a:xfrm>
        </p:spPr>
      </p:pic>
      <p:sp>
        <p:nvSpPr>
          <p:cNvPr id="4" name="TextBox 3"/>
          <p:cNvSpPr txBox="1">
            <a:spLocks noChangeArrowheads="1"/>
          </p:cNvSpPr>
          <p:nvPr/>
        </p:nvSpPr>
        <p:spPr bwMode="auto">
          <a:xfrm>
            <a:off x="0" y="1928813"/>
            <a:ext cx="1357313" cy="400050"/>
          </a:xfrm>
          <a:prstGeom prst="rect">
            <a:avLst/>
          </a:prstGeom>
          <a:noFill/>
          <a:ln w="9525">
            <a:noFill/>
            <a:miter lim="800000"/>
            <a:headEnd/>
            <a:tailEnd/>
          </a:ln>
        </p:spPr>
        <p:txBody>
          <a:bodyPr>
            <a:spAutoFit/>
          </a:bodyPr>
          <a:lstStyle/>
          <a:p>
            <a:r>
              <a:rPr lang="en-AU" sz="2000" b="1">
                <a:solidFill>
                  <a:srgbClr val="7030A0"/>
                </a:solidFill>
              </a:rPr>
              <a:t>Inventory</a:t>
            </a:r>
          </a:p>
        </p:txBody>
      </p:sp>
      <p:sp>
        <p:nvSpPr>
          <p:cNvPr id="5" name="Right Arrow 4"/>
          <p:cNvSpPr/>
          <p:nvPr/>
        </p:nvSpPr>
        <p:spPr>
          <a:xfrm>
            <a:off x="1357313" y="2071688"/>
            <a:ext cx="906462" cy="198437"/>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dirty="0">
              <a:solidFill>
                <a:srgbClr val="FF0000"/>
              </a:solidFill>
            </a:endParaRPr>
          </a:p>
        </p:txBody>
      </p:sp>
      <p:sp>
        <p:nvSpPr>
          <p:cNvPr id="6" name="Left Brace 5"/>
          <p:cNvSpPr/>
          <p:nvPr/>
        </p:nvSpPr>
        <p:spPr>
          <a:xfrm>
            <a:off x="1500188" y="2786063"/>
            <a:ext cx="714375" cy="1857375"/>
          </a:xfrm>
          <a:prstGeom prst="leftBrace">
            <a:avLst>
              <a:gd name="adj1" fmla="val 8333"/>
              <a:gd name="adj2" fmla="val 50757"/>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AU" sz="4400" dirty="0"/>
          </a:p>
        </p:txBody>
      </p:sp>
      <p:sp>
        <p:nvSpPr>
          <p:cNvPr id="7" name="TextBox 6"/>
          <p:cNvSpPr txBox="1">
            <a:spLocks noChangeArrowheads="1"/>
          </p:cNvSpPr>
          <p:nvPr/>
        </p:nvSpPr>
        <p:spPr bwMode="auto">
          <a:xfrm>
            <a:off x="0" y="3357563"/>
            <a:ext cx="1500188" cy="708025"/>
          </a:xfrm>
          <a:prstGeom prst="rect">
            <a:avLst/>
          </a:prstGeom>
          <a:noFill/>
          <a:ln w="9525">
            <a:noFill/>
            <a:miter lim="800000"/>
            <a:headEnd/>
            <a:tailEnd/>
          </a:ln>
        </p:spPr>
        <p:txBody>
          <a:bodyPr>
            <a:spAutoFit/>
          </a:bodyPr>
          <a:lstStyle/>
          <a:p>
            <a:r>
              <a:rPr lang="en-AU" sz="2000" b="1">
                <a:solidFill>
                  <a:srgbClr val="FF0000"/>
                </a:solidFill>
              </a:rPr>
              <a:t>Domestic permits</a:t>
            </a:r>
          </a:p>
        </p:txBody>
      </p:sp>
      <p:sp>
        <p:nvSpPr>
          <p:cNvPr id="8" name="Left Brace 7"/>
          <p:cNvSpPr/>
          <p:nvPr/>
        </p:nvSpPr>
        <p:spPr>
          <a:xfrm>
            <a:off x="1928813" y="2286000"/>
            <a:ext cx="71437" cy="357188"/>
          </a:xfrm>
          <a:prstGeom prst="lef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AU"/>
          </a:p>
        </p:txBody>
      </p:sp>
      <p:sp>
        <p:nvSpPr>
          <p:cNvPr id="9" name="TextBox 8"/>
          <p:cNvSpPr txBox="1">
            <a:spLocks noChangeArrowheads="1"/>
          </p:cNvSpPr>
          <p:nvPr/>
        </p:nvSpPr>
        <p:spPr bwMode="auto">
          <a:xfrm>
            <a:off x="0" y="2286000"/>
            <a:ext cx="1357313" cy="708025"/>
          </a:xfrm>
          <a:prstGeom prst="rect">
            <a:avLst/>
          </a:prstGeom>
          <a:noFill/>
          <a:ln w="9525">
            <a:noFill/>
            <a:miter lim="800000"/>
            <a:headEnd/>
            <a:tailEnd/>
          </a:ln>
        </p:spPr>
        <p:txBody>
          <a:bodyPr>
            <a:spAutoFit/>
          </a:bodyPr>
          <a:lstStyle/>
          <a:p>
            <a:r>
              <a:rPr lang="en-AU" sz="2000" b="1">
                <a:solidFill>
                  <a:srgbClr val="FF0000"/>
                </a:solidFill>
              </a:rPr>
              <a:t>Int’l permits</a:t>
            </a:r>
          </a:p>
        </p:txBody>
      </p:sp>
      <p:sp>
        <p:nvSpPr>
          <p:cNvPr id="10" name="Left Brace 9"/>
          <p:cNvSpPr/>
          <p:nvPr/>
        </p:nvSpPr>
        <p:spPr>
          <a:xfrm>
            <a:off x="1928813" y="4714875"/>
            <a:ext cx="46037" cy="571500"/>
          </a:xfrm>
          <a:prstGeom prst="lef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AU"/>
          </a:p>
        </p:txBody>
      </p:sp>
      <p:sp>
        <p:nvSpPr>
          <p:cNvPr id="11" name="TextBox 10"/>
          <p:cNvSpPr txBox="1">
            <a:spLocks noChangeArrowheads="1"/>
          </p:cNvSpPr>
          <p:nvPr/>
        </p:nvSpPr>
        <p:spPr bwMode="auto">
          <a:xfrm>
            <a:off x="0" y="4643438"/>
            <a:ext cx="1500188" cy="708025"/>
          </a:xfrm>
          <a:prstGeom prst="rect">
            <a:avLst/>
          </a:prstGeom>
          <a:noFill/>
          <a:ln w="9525">
            <a:noFill/>
            <a:miter lim="800000"/>
            <a:headEnd/>
            <a:tailEnd/>
          </a:ln>
        </p:spPr>
        <p:txBody>
          <a:bodyPr>
            <a:spAutoFit/>
          </a:bodyPr>
          <a:lstStyle/>
          <a:p>
            <a:r>
              <a:rPr lang="en-AU" sz="2000" b="1">
                <a:solidFill>
                  <a:srgbClr val="FF0000"/>
                </a:solidFill>
              </a:rPr>
              <a:t>Uncovered emissions</a:t>
            </a:r>
          </a:p>
        </p:txBody>
      </p:sp>
      <p:sp>
        <p:nvSpPr>
          <p:cNvPr id="12" name="TextBox 11"/>
          <p:cNvSpPr txBox="1">
            <a:spLocks noChangeArrowheads="1"/>
          </p:cNvSpPr>
          <p:nvPr/>
        </p:nvSpPr>
        <p:spPr bwMode="auto">
          <a:xfrm>
            <a:off x="8215313" y="3143250"/>
            <a:ext cx="928687" cy="369888"/>
          </a:xfrm>
          <a:prstGeom prst="rect">
            <a:avLst/>
          </a:prstGeom>
          <a:noFill/>
          <a:ln w="9525">
            <a:noFill/>
            <a:miter lim="800000"/>
            <a:headEnd/>
            <a:tailEnd/>
          </a:ln>
        </p:spPr>
        <p:txBody>
          <a:bodyPr>
            <a:spAutoFit/>
          </a:bodyPr>
          <a:lstStyle/>
          <a:p>
            <a:r>
              <a:rPr lang="en-AU" b="1">
                <a:solidFill>
                  <a:srgbClr val="7030A0"/>
                </a:solidFill>
              </a:rPr>
              <a:t>Target</a:t>
            </a:r>
          </a:p>
        </p:txBody>
      </p:sp>
      <p:cxnSp>
        <p:nvCxnSpPr>
          <p:cNvPr id="14" name="Straight Arrow Connector 13"/>
          <p:cNvCxnSpPr>
            <a:stCxn id="12" idx="1"/>
          </p:cNvCxnSpPr>
          <p:nvPr/>
        </p:nvCxnSpPr>
        <p:spPr>
          <a:xfrm rot="10800000">
            <a:off x="7929563" y="3316288"/>
            <a:ext cx="285750" cy="11112"/>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p:bldP spid="8" grpId="0" animBg="1"/>
      <p:bldP spid="9" grpId="0"/>
      <p:bldP spid="10" grpId="0" animBg="1"/>
      <p:bldP spid="11" grpId="0"/>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r>
              <a:rPr lang="en-AU" smtClean="0"/>
              <a:t>International  MRV capacity building</a:t>
            </a:r>
          </a:p>
        </p:txBody>
      </p:sp>
      <p:sp>
        <p:nvSpPr>
          <p:cNvPr id="3" name="Content Placeholder 2"/>
          <p:cNvSpPr>
            <a:spLocks noGrp="1"/>
          </p:cNvSpPr>
          <p:nvPr>
            <p:ph idx="1"/>
          </p:nvPr>
        </p:nvSpPr>
        <p:spPr/>
        <p:txBody>
          <a:bodyPr/>
          <a:lstStyle/>
          <a:p>
            <a:r>
              <a:rPr lang="en-AU" smtClean="0"/>
              <a:t>Australia has committed to  MRV capacity building in non Annex I countries </a:t>
            </a:r>
          </a:p>
          <a:p>
            <a:endParaRPr lang="en-AU" smtClean="0"/>
          </a:p>
          <a:p>
            <a:endParaRPr lang="en-AU" smtClean="0"/>
          </a:p>
          <a:p>
            <a:r>
              <a:rPr lang="en-AU" smtClean="0"/>
              <a:t>Australia’s perspective - integrated systems</a:t>
            </a:r>
          </a:p>
          <a:p>
            <a:pPr lvl="1"/>
            <a:endParaRPr lang="en-AU" smtClean="0"/>
          </a:p>
          <a:p>
            <a:pPr lvl="1"/>
            <a:r>
              <a:rPr lang="en-AU" smtClean="0"/>
              <a:t>Inventory  systems</a:t>
            </a:r>
          </a:p>
          <a:p>
            <a:pPr lvl="1"/>
            <a:r>
              <a:rPr lang="en-AU" smtClean="0"/>
              <a:t>Nexus between projections &amp; inventory</a:t>
            </a:r>
          </a:p>
          <a:p>
            <a:endParaRPr lang="en-AU" smtClean="0"/>
          </a:p>
          <a:p>
            <a:endParaRPr lang="en-AU" smtClean="0"/>
          </a:p>
          <a:p>
            <a:endParaRPr lang="en-AU" smtClean="0"/>
          </a:p>
          <a:p>
            <a:endParaRPr lang="en-AU"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AU" smtClean="0"/>
              <a:t> Projections and MRV in Australia</a:t>
            </a:r>
          </a:p>
        </p:txBody>
      </p:sp>
      <p:sp>
        <p:nvSpPr>
          <p:cNvPr id="3" name="Content Placeholder 2"/>
          <p:cNvSpPr>
            <a:spLocks noGrp="1"/>
          </p:cNvSpPr>
          <p:nvPr>
            <p:ph idx="1"/>
          </p:nvPr>
        </p:nvSpPr>
        <p:spPr/>
        <p:txBody>
          <a:bodyPr/>
          <a:lstStyle/>
          <a:p>
            <a:r>
              <a:rPr lang="en-AU" smtClean="0"/>
              <a:t>Challenging </a:t>
            </a:r>
          </a:p>
          <a:p>
            <a:pPr lvl="1"/>
            <a:r>
              <a:rPr lang="en-AU" smtClean="0"/>
              <a:t>but possible</a:t>
            </a:r>
          </a:p>
          <a:p>
            <a:r>
              <a:rPr lang="en-AU" smtClean="0"/>
              <a:t>National inventory is fundamental </a:t>
            </a:r>
          </a:p>
          <a:p>
            <a:pPr lvl="1"/>
            <a:r>
              <a:rPr lang="en-AU" smtClean="0"/>
              <a:t>but projections are the important driver of policy</a:t>
            </a:r>
          </a:p>
          <a:p>
            <a:pPr lvl="1"/>
            <a:r>
              <a:rPr lang="en-AU" smtClean="0"/>
              <a:t>and a tool for policy evaluation</a:t>
            </a:r>
          </a:p>
          <a:p>
            <a:r>
              <a:rPr lang="en-AU" smtClean="0"/>
              <a:t>Australia’s institutional processes</a:t>
            </a:r>
          </a:p>
          <a:p>
            <a:pPr lvl="1"/>
            <a:r>
              <a:rPr lang="en-AU" smtClean="0"/>
              <a:t>Building &amp; retaining capacity</a:t>
            </a:r>
          </a:p>
          <a:p>
            <a:r>
              <a:rPr lang="en-AU" smtClean="0"/>
              <a:t>Projections in post carbon price world</a:t>
            </a:r>
          </a:p>
          <a:p>
            <a:r>
              <a:rPr lang="en-AU" smtClean="0"/>
              <a:t>Building capacity internationally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AU" smtClean="0"/>
              <a:t>Australia’s inventory and emissions: 1990-2020</a:t>
            </a:r>
          </a:p>
        </p:txBody>
      </p:sp>
      <p:pic>
        <p:nvPicPr>
          <p:cNvPr id="29698" name="Picture 5"/>
          <p:cNvPicPr>
            <a:picLocks noChangeAspect="1" noChangeArrowheads="1"/>
          </p:cNvPicPr>
          <p:nvPr/>
        </p:nvPicPr>
        <p:blipFill>
          <a:blip r:embed="rId3"/>
          <a:srcRect/>
          <a:stretch>
            <a:fillRect/>
          </a:stretch>
        </p:blipFill>
        <p:spPr bwMode="auto">
          <a:xfrm>
            <a:off x="631825" y="1844675"/>
            <a:ext cx="8512175" cy="4103688"/>
          </a:xfrm>
          <a:prstGeom prst="rect">
            <a:avLst/>
          </a:prstGeom>
          <a:noFill/>
          <a:ln w="9525">
            <a:noFill/>
            <a:miter lim="800000"/>
            <a:headEnd/>
            <a:tailEnd/>
          </a:ln>
        </p:spPr>
      </p:pic>
      <p:sp>
        <p:nvSpPr>
          <p:cNvPr id="29699" name="Content Placeholder 5"/>
          <p:cNvSpPr>
            <a:spLocks noGrp="1"/>
          </p:cNvSpPr>
          <p:nvPr>
            <p:ph idx="1"/>
          </p:nvPr>
        </p:nvSpPr>
        <p:spPr>
          <a:xfrm>
            <a:off x="250825" y="1412875"/>
            <a:ext cx="8229600" cy="4525963"/>
          </a:xfrm>
        </p:spPr>
        <p:txBody>
          <a:bodyPr/>
          <a:lstStyle/>
          <a:p>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AU" smtClean="0"/>
              <a:t>Projections: fundamental elements</a:t>
            </a:r>
          </a:p>
        </p:txBody>
      </p:sp>
      <p:sp>
        <p:nvSpPr>
          <p:cNvPr id="3" name="Content Placeholder 2"/>
          <p:cNvSpPr>
            <a:spLocks noGrp="1"/>
          </p:cNvSpPr>
          <p:nvPr>
            <p:ph idx="1"/>
          </p:nvPr>
        </p:nvSpPr>
        <p:spPr/>
        <p:txBody>
          <a:bodyPr/>
          <a:lstStyle/>
          <a:p>
            <a:r>
              <a:rPr lang="en-AU" smtClean="0"/>
              <a:t>Open and transparent inventory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AU" smtClean="0"/>
              <a:t>Australia’s National Greenhouse Accounts – transparent &amp; accessible </a:t>
            </a:r>
          </a:p>
        </p:txBody>
      </p:sp>
      <p:pic>
        <p:nvPicPr>
          <p:cNvPr id="4" name="Picture 2"/>
          <p:cNvPicPr>
            <a:picLocks noGrp="1" noChangeAspect="1" noChangeArrowheads="1"/>
          </p:cNvPicPr>
          <p:nvPr>
            <p:ph idx="1"/>
          </p:nvPr>
        </p:nvPicPr>
        <p:blipFill>
          <a:blip r:embed="rId2"/>
          <a:srcRect/>
          <a:stretch>
            <a:fillRect/>
          </a:stretch>
        </p:blipFill>
        <p:spPr>
          <a:xfrm>
            <a:off x="611188" y="1979613"/>
            <a:ext cx="4256087" cy="2641600"/>
          </a:xfrm>
        </p:spPr>
      </p:pic>
      <p:pic>
        <p:nvPicPr>
          <p:cNvPr id="5" name="Picture 5"/>
          <p:cNvPicPr>
            <a:picLocks noChangeAspect="1" noChangeArrowheads="1"/>
          </p:cNvPicPr>
          <p:nvPr/>
        </p:nvPicPr>
        <p:blipFill>
          <a:blip r:embed="rId3"/>
          <a:srcRect/>
          <a:stretch>
            <a:fillRect/>
          </a:stretch>
        </p:blipFill>
        <p:spPr bwMode="auto">
          <a:xfrm>
            <a:off x="4284663" y="2420938"/>
            <a:ext cx="2262187" cy="2989262"/>
          </a:xfrm>
          <a:prstGeom prst="rect">
            <a:avLst/>
          </a:prstGeom>
          <a:noFill/>
          <a:ln w="9525">
            <a:noFill/>
            <a:miter lim="800000"/>
            <a:headEnd/>
            <a:tailEnd/>
          </a:ln>
        </p:spPr>
      </p:pic>
      <p:sp>
        <p:nvSpPr>
          <p:cNvPr id="6" name="TextBox 5"/>
          <p:cNvSpPr txBox="1">
            <a:spLocks noChangeArrowheads="1"/>
          </p:cNvSpPr>
          <p:nvPr/>
        </p:nvSpPr>
        <p:spPr bwMode="auto">
          <a:xfrm>
            <a:off x="936625" y="5638800"/>
            <a:ext cx="5291138" cy="461963"/>
          </a:xfrm>
          <a:prstGeom prst="rect">
            <a:avLst/>
          </a:prstGeom>
          <a:noFill/>
          <a:ln w="9525">
            <a:noFill/>
            <a:miter lim="800000"/>
            <a:headEnd/>
            <a:tailEnd/>
          </a:ln>
        </p:spPr>
        <p:txBody>
          <a:bodyPr>
            <a:spAutoFit/>
          </a:bodyPr>
          <a:lstStyle/>
          <a:p>
            <a:r>
              <a:rPr lang="en-AU" sz="2400" b="1"/>
              <a:t>www.climatechange.gov.au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AU" smtClean="0"/>
              <a:t>Projections: fundamental elements</a:t>
            </a:r>
          </a:p>
        </p:txBody>
      </p:sp>
      <p:sp>
        <p:nvSpPr>
          <p:cNvPr id="3" name="Content Placeholder 2"/>
          <p:cNvSpPr>
            <a:spLocks noGrp="1"/>
          </p:cNvSpPr>
          <p:nvPr>
            <p:ph idx="1"/>
          </p:nvPr>
        </p:nvSpPr>
        <p:spPr/>
        <p:txBody>
          <a:bodyPr/>
          <a:lstStyle/>
          <a:p>
            <a:pPr>
              <a:buFont typeface="Wingdings" pitchFamily="16" charset="2"/>
              <a:buChar char="n"/>
              <a:defRPr/>
            </a:pPr>
            <a:r>
              <a:rPr lang="en-AU" sz="1800" dirty="0" smtClean="0">
                <a:solidFill>
                  <a:schemeClr val="bg1">
                    <a:lumMod val="50000"/>
                  </a:schemeClr>
                </a:solidFill>
              </a:rPr>
              <a:t>Open and transparent inventory</a:t>
            </a:r>
          </a:p>
          <a:p>
            <a:pPr>
              <a:buFont typeface="Wingdings" pitchFamily="16" charset="2"/>
              <a:buChar char="n"/>
              <a:defRPr/>
            </a:pPr>
            <a:endParaRPr lang="en-AU" dirty="0" smtClean="0">
              <a:solidFill>
                <a:schemeClr val="bg1">
                  <a:lumMod val="50000"/>
                </a:schemeClr>
              </a:solidFill>
            </a:endParaRPr>
          </a:p>
          <a:p>
            <a:pPr>
              <a:buFont typeface="Wingdings" pitchFamily="16" charset="2"/>
              <a:buChar char="n"/>
              <a:defRPr/>
            </a:pPr>
            <a:r>
              <a:rPr lang="en-AU" dirty="0" smtClean="0"/>
              <a:t>Centralise projections task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AU" smtClean="0"/>
              <a:t>Projections: fundamental elements</a:t>
            </a:r>
          </a:p>
        </p:txBody>
      </p:sp>
      <p:sp>
        <p:nvSpPr>
          <p:cNvPr id="3" name="Content Placeholder 2"/>
          <p:cNvSpPr>
            <a:spLocks noGrp="1"/>
          </p:cNvSpPr>
          <p:nvPr>
            <p:ph idx="1"/>
          </p:nvPr>
        </p:nvSpPr>
        <p:spPr/>
        <p:txBody>
          <a:bodyPr/>
          <a:lstStyle/>
          <a:p>
            <a:pPr>
              <a:buFont typeface="Wingdings" pitchFamily="16" charset="2"/>
              <a:buChar char="n"/>
              <a:defRPr/>
            </a:pPr>
            <a:r>
              <a:rPr lang="en-AU" sz="1800" dirty="0" smtClean="0">
                <a:solidFill>
                  <a:schemeClr val="bg1">
                    <a:lumMod val="50000"/>
                  </a:schemeClr>
                </a:solidFill>
              </a:rPr>
              <a:t>Open and transparent inventory</a:t>
            </a:r>
          </a:p>
          <a:p>
            <a:pPr>
              <a:buFont typeface="Wingdings" pitchFamily="16" charset="2"/>
              <a:buChar char="n"/>
              <a:defRPr/>
            </a:pPr>
            <a:endParaRPr lang="en-AU" dirty="0" smtClean="0">
              <a:solidFill>
                <a:schemeClr val="bg1">
                  <a:lumMod val="50000"/>
                </a:schemeClr>
              </a:solidFill>
            </a:endParaRPr>
          </a:p>
          <a:p>
            <a:pPr>
              <a:buFont typeface="Wingdings" pitchFamily="16" charset="2"/>
              <a:buChar char="n"/>
              <a:defRPr/>
            </a:pPr>
            <a:r>
              <a:rPr lang="en-AU" dirty="0" smtClean="0"/>
              <a:t>Engage multiple independent economic modellers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AU" smtClean="0"/>
              <a:t>Engage multiple independent modellers</a:t>
            </a:r>
          </a:p>
        </p:txBody>
      </p:sp>
      <p:sp>
        <p:nvSpPr>
          <p:cNvPr id="3" name="Content Placeholder 2"/>
          <p:cNvSpPr>
            <a:spLocks noGrp="1"/>
          </p:cNvSpPr>
          <p:nvPr>
            <p:ph idx="1"/>
          </p:nvPr>
        </p:nvSpPr>
        <p:spPr/>
        <p:txBody>
          <a:bodyPr/>
          <a:lstStyle/>
          <a:p>
            <a:r>
              <a:rPr lang="en-AU" smtClean="0"/>
              <a:t>The economy is complex – not always well understood</a:t>
            </a:r>
          </a:p>
          <a:p>
            <a:pPr lvl="1"/>
            <a:r>
              <a:rPr lang="en-AU" smtClean="0"/>
              <a:t>Use of multiple models reduces risks </a:t>
            </a:r>
          </a:p>
          <a:p>
            <a:pPr lvl="1"/>
            <a:r>
              <a:rPr lang="en-AU" smtClean="0"/>
              <a:t>Models do not have to be complex! </a:t>
            </a:r>
          </a:p>
          <a:p>
            <a:r>
              <a:rPr lang="en-AU" smtClean="0"/>
              <a:t>Some economic assumptions are critical </a:t>
            </a:r>
          </a:p>
          <a:p>
            <a:pPr lvl="1"/>
            <a:r>
              <a:rPr lang="en-AU" smtClean="0"/>
              <a:t>Co-ordinate common assumptions across modellers</a:t>
            </a:r>
          </a:p>
          <a:p>
            <a:pPr lvl="1"/>
            <a:r>
              <a:rPr lang="en-AU" smtClean="0"/>
              <a:t>eg oil prices, economic growth forecasts</a:t>
            </a:r>
          </a:p>
          <a:p>
            <a:r>
              <a:rPr lang="en-AU" smtClean="0"/>
              <a:t>Reconcile independent assessments to produce single projection</a:t>
            </a:r>
          </a:p>
          <a:p>
            <a:endParaRPr lang="en-AU"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r>
              <a:rPr lang="en-AU" smtClean="0"/>
              <a:t>Projections: fundamental elements</a:t>
            </a:r>
          </a:p>
        </p:txBody>
      </p:sp>
      <p:sp>
        <p:nvSpPr>
          <p:cNvPr id="3" name="Content Placeholder 2"/>
          <p:cNvSpPr>
            <a:spLocks noGrp="1"/>
          </p:cNvSpPr>
          <p:nvPr>
            <p:ph idx="1"/>
          </p:nvPr>
        </p:nvSpPr>
        <p:spPr/>
        <p:txBody>
          <a:bodyPr/>
          <a:lstStyle/>
          <a:p>
            <a:pPr>
              <a:buFont typeface="Wingdings" pitchFamily="16" charset="2"/>
              <a:buChar char="n"/>
              <a:defRPr/>
            </a:pPr>
            <a:r>
              <a:rPr lang="en-AU" sz="1800" dirty="0" smtClean="0">
                <a:solidFill>
                  <a:schemeClr val="bg1">
                    <a:lumMod val="50000"/>
                  </a:schemeClr>
                </a:solidFill>
              </a:rPr>
              <a:t>Open and transparent inventory</a:t>
            </a:r>
          </a:p>
          <a:p>
            <a:pPr>
              <a:buFont typeface="Wingdings" pitchFamily="16" charset="2"/>
              <a:buChar char="n"/>
              <a:defRPr/>
            </a:pPr>
            <a:endParaRPr lang="en-AU" sz="1800" dirty="0" smtClean="0">
              <a:solidFill>
                <a:schemeClr val="bg1">
                  <a:lumMod val="50000"/>
                </a:schemeClr>
              </a:solidFill>
            </a:endParaRPr>
          </a:p>
          <a:p>
            <a:pPr>
              <a:buFont typeface="Wingdings" pitchFamily="16" charset="2"/>
              <a:buChar char="n"/>
              <a:defRPr/>
            </a:pPr>
            <a:r>
              <a:rPr lang="en-AU" sz="1800" dirty="0" smtClean="0">
                <a:solidFill>
                  <a:schemeClr val="bg1">
                    <a:lumMod val="50000"/>
                  </a:schemeClr>
                </a:solidFill>
              </a:rPr>
              <a:t>Engage multiple independent economic modellers</a:t>
            </a:r>
          </a:p>
          <a:p>
            <a:pPr>
              <a:buFont typeface="Wingdings" pitchFamily="16" charset="2"/>
              <a:buChar char="n"/>
              <a:defRPr/>
            </a:pPr>
            <a:endParaRPr lang="en-AU" dirty="0" smtClean="0">
              <a:solidFill>
                <a:schemeClr val="bg1">
                  <a:lumMod val="50000"/>
                </a:schemeClr>
              </a:solidFill>
            </a:endParaRPr>
          </a:p>
          <a:p>
            <a:pPr>
              <a:buFont typeface="Wingdings" pitchFamily="16" charset="2"/>
              <a:buChar char="n"/>
              <a:defRPr/>
            </a:pPr>
            <a:r>
              <a:rPr lang="en-AU" dirty="0" smtClean="0">
                <a:solidFill>
                  <a:schemeClr val="tx1">
                    <a:lumMod val="95000"/>
                    <a:lumOff val="5000"/>
                  </a:schemeClr>
                </a:solidFill>
              </a:rPr>
              <a:t>Invest in new research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CC Presentatio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DCC Presentation</Template>
  <TotalTime>3135</TotalTime>
  <Words>626</Words>
  <Application>Microsoft Office PowerPoint</Application>
  <PresentationFormat>On-screen Show (4:3)</PresentationFormat>
  <Paragraphs>141</Paragraphs>
  <Slides>18</Slides>
  <Notes>6</Notes>
  <HiddenSlides>0</HiddenSlides>
  <MMClips>0</MMClips>
  <ScaleCrop>false</ScaleCrop>
  <HeadingPairs>
    <vt:vector size="6" baseType="variant">
      <vt:variant>
        <vt:lpstr>Fonts Used</vt:lpstr>
      </vt:variant>
      <vt:variant>
        <vt:i4>5</vt:i4>
      </vt:variant>
      <vt:variant>
        <vt:lpstr>Design Template</vt:lpstr>
      </vt:variant>
      <vt:variant>
        <vt:i4>3</vt:i4>
      </vt:variant>
      <vt:variant>
        <vt:lpstr>Slide Titles</vt:lpstr>
      </vt:variant>
      <vt:variant>
        <vt:i4>18</vt:i4>
      </vt:variant>
    </vt:vector>
  </HeadingPairs>
  <TitlesOfParts>
    <vt:vector size="26" baseType="lpstr">
      <vt:lpstr>Arial</vt:lpstr>
      <vt:lpstr>Wingdings</vt:lpstr>
      <vt:lpstr>Times New Roman</vt:lpstr>
      <vt:lpstr>Book Antiqua</vt:lpstr>
      <vt:lpstr>Calibri</vt:lpstr>
      <vt:lpstr>DCC Presentation</vt:lpstr>
      <vt:lpstr>Custom Design</vt:lpstr>
      <vt:lpstr>DCC Presentation</vt:lpstr>
      <vt:lpstr>   The role of projections in Australia’s MRV system   Rob Sturgiss</vt:lpstr>
      <vt:lpstr> Projections and MRV in Australia</vt:lpstr>
      <vt:lpstr>Australia’s inventory and emissions: 1990-2020</vt:lpstr>
      <vt:lpstr>Projections: fundamental elements</vt:lpstr>
      <vt:lpstr>Australia’s National Greenhouse Accounts – transparent &amp; accessible </vt:lpstr>
      <vt:lpstr>Projections: fundamental elements</vt:lpstr>
      <vt:lpstr>Projections: fundamental elements</vt:lpstr>
      <vt:lpstr>Engage multiple independent modellers</vt:lpstr>
      <vt:lpstr>Projections: fundamental elements</vt:lpstr>
      <vt:lpstr>Investing in understanding drivers: deforestation in Australia</vt:lpstr>
      <vt:lpstr>Projections: fundamental elements</vt:lpstr>
      <vt:lpstr>Evaluation: Australia’s policies and measures</vt:lpstr>
      <vt:lpstr>Projections: fundamental elements</vt:lpstr>
      <vt:lpstr>Continuous assessment</vt:lpstr>
      <vt:lpstr>Projections: fundamental elements</vt:lpstr>
      <vt:lpstr>Post-carbon price in Australia</vt:lpstr>
      <vt:lpstr>The carbon price links the national inventory system to international carbon markets </vt:lpstr>
      <vt:lpstr>International  MRV capacity building</vt:lpstr>
    </vt:vector>
  </TitlesOfParts>
  <Company>Department of the Prime Minister and Cabinet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reyenga</dc:creator>
  <cp:lastModifiedBy>Stephen</cp:lastModifiedBy>
  <cp:revision>268</cp:revision>
  <dcterms:created xsi:type="dcterms:W3CDTF">2010-07-21T07:00:46Z</dcterms:created>
  <dcterms:modified xsi:type="dcterms:W3CDTF">2011-11-22T07:27:35Z</dcterms:modified>
</cp:coreProperties>
</file>