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5" r:id="rId1"/>
  </p:sldMasterIdLst>
  <p:notesMasterIdLst>
    <p:notesMasterId r:id="rId10"/>
  </p:notesMasterIdLst>
  <p:handoutMasterIdLst>
    <p:handoutMasterId r:id="rId11"/>
  </p:handoutMasterIdLst>
  <p:sldIdLst>
    <p:sldId id="788" r:id="rId2"/>
    <p:sldId id="1028" r:id="rId3"/>
    <p:sldId id="1018" r:id="rId4"/>
    <p:sldId id="1029" r:id="rId5"/>
    <p:sldId id="1025" r:id="rId6"/>
    <p:sldId id="1030" r:id="rId7"/>
    <p:sldId id="1019" r:id="rId8"/>
    <p:sldId id="1031" r:id="rId9"/>
  </p:sldIdLst>
  <p:sldSz cx="9144000" cy="6858000" type="screen4x3"/>
  <p:notesSz cx="7010400" cy="9296400"/>
  <p:defaultTextStyle>
    <a:defPPr>
      <a:defRPr lang="en-US"/>
    </a:defPPr>
    <a:lvl1pPr algn="l" rtl="0" fontAlgn="base">
      <a:spcBef>
        <a:spcPct val="0"/>
      </a:spcBef>
      <a:spcAft>
        <a:spcPct val="0"/>
      </a:spcAft>
      <a:defRPr sz="2000" kern="1200">
        <a:solidFill>
          <a:schemeClr val="tx1"/>
        </a:solidFill>
        <a:latin typeface="Times New Roman" pitchFamily="18" charset="0"/>
        <a:ea typeface="+mn-ea"/>
        <a:cs typeface="+mn-cs"/>
      </a:defRPr>
    </a:lvl1pPr>
    <a:lvl2pPr marL="457200" algn="l" rtl="0" fontAlgn="base">
      <a:spcBef>
        <a:spcPct val="0"/>
      </a:spcBef>
      <a:spcAft>
        <a:spcPct val="0"/>
      </a:spcAft>
      <a:defRPr sz="2000" kern="1200">
        <a:solidFill>
          <a:schemeClr val="tx1"/>
        </a:solidFill>
        <a:latin typeface="Times New Roman" pitchFamily="18" charset="0"/>
        <a:ea typeface="+mn-ea"/>
        <a:cs typeface="+mn-cs"/>
      </a:defRPr>
    </a:lvl2pPr>
    <a:lvl3pPr marL="914400" algn="l" rtl="0" fontAlgn="base">
      <a:spcBef>
        <a:spcPct val="0"/>
      </a:spcBef>
      <a:spcAft>
        <a:spcPct val="0"/>
      </a:spcAft>
      <a:defRPr sz="2000" kern="1200">
        <a:solidFill>
          <a:schemeClr val="tx1"/>
        </a:solidFill>
        <a:latin typeface="Times New Roman" pitchFamily="18" charset="0"/>
        <a:ea typeface="+mn-ea"/>
        <a:cs typeface="+mn-cs"/>
      </a:defRPr>
    </a:lvl3pPr>
    <a:lvl4pPr marL="1371600" algn="l" rtl="0" fontAlgn="base">
      <a:spcBef>
        <a:spcPct val="0"/>
      </a:spcBef>
      <a:spcAft>
        <a:spcPct val="0"/>
      </a:spcAft>
      <a:defRPr sz="2000" kern="1200">
        <a:solidFill>
          <a:schemeClr val="tx1"/>
        </a:solidFill>
        <a:latin typeface="Times New Roman" pitchFamily="18" charset="0"/>
        <a:ea typeface="+mn-ea"/>
        <a:cs typeface="+mn-cs"/>
      </a:defRPr>
    </a:lvl4pPr>
    <a:lvl5pPr marL="1828800" algn="l" rtl="0" fontAlgn="base">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C99FF"/>
    <a:srgbClr val="99FFCC"/>
    <a:srgbClr val="FFFF00"/>
    <a:srgbClr val="FFC000"/>
    <a:srgbClr val="99CCFF"/>
    <a:srgbClr val="00CC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26" autoAdjust="0"/>
    <p:restoredTop sz="85439" autoAdjust="0"/>
  </p:normalViewPr>
  <p:slideViewPr>
    <p:cSldViewPr>
      <p:cViewPr>
        <p:scale>
          <a:sx n="75" d="100"/>
          <a:sy n="75" d="100"/>
        </p:scale>
        <p:origin x="-1560" y="-72"/>
      </p:cViewPr>
      <p:guideLst>
        <p:guide orient="horz" pos="1796"/>
        <p:guide pos="2880"/>
      </p:guideLst>
    </p:cSldViewPr>
  </p:slideViewPr>
  <p:outlineViewPr>
    <p:cViewPr>
      <p:scale>
        <a:sx n="33" d="100"/>
        <a:sy n="33" d="100"/>
      </p:scale>
      <p:origin x="0" y="76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48" y="-72"/>
      </p:cViewPr>
      <p:guideLst>
        <p:guide orient="horz" pos="2928"/>
        <p:guide pos="2208"/>
      </p:guideLst>
    </p:cSldViewPr>
  </p:notesViewPr>
  <p:gridSpacing cx="72237" cy="72237"/>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675" tIns="46838" rIns="93675" bIns="46838" numCol="1" anchor="t" anchorCtr="0" compatLnSpc="1">
            <a:prstTxWarp prst="textNoShape">
              <a:avLst/>
            </a:prstTxWarp>
          </a:bodyPr>
          <a:lstStyle>
            <a:lvl1pPr defTabSz="938213" eaLnBrk="0" hangingPunct="0">
              <a:defRPr sz="1300"/>
            </a:lvl1pPr>
          </a:lstStyle>
          <a:p>
            <a:pPr>
              <a:defRPr/>
            </a:pPr>
            <a:endParaRPr lang="en-GB" altLang="en-US"/>
          </a:p>
        </p:txBody>
      </p:sp>
      <p:sp>
        <p:nvSpPr>
          <p:cNvPr id="67588"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675" tIns="46838" rIns="93675" bIns="46838" numCol="1" anchor="b" anchorCtr="0" compatLnSpc="1">
            <a:prstTxWarp prst="textNoShape">
              <a:avLst/>
            </a:prstTxWarp>
          </a:bodyPr>
          <a:lstStyle>
            <a:lvl1pPr defTabSz="938213" eaLnBrk="0" hangingPunct="0">
              <a:defRPr sz="1300"/>
            </a:lvl1pPr>
          </a:lstStyle>
          <a:p>
            <a:pPr>
              <a:defRPr/>
            </a:pPr>
            <a:endParaRPr lang="en-GB" altLang="en-US"/>
          </a:p>
        </p:txBody>
      </p:sp>
      <p:sp>
        <p:nvSpPr>
          <p:cNvPr id="67589"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675" tIns="46838" rIns="93675" bIns="46838" numCol="1" anchor="b" anchorCtr="0" compatLnSpc="1">
            <a:prstTxWarp prst="textNoShape">
              <a:avLst/>
            </a:prstTxWarp>
          </a:bodyPr>
          <a:lstStyle>
            <a:lvl1pPr algn="r" defTabSz="938213" eaLnBrk="0" hangingPunct="0">
              <a:defRPr sz="1300"/>
            </a:lvl1pPr>
          </a:lstStyle>
          <a:p>
            <a:pPr>
              <a:defRPr/>
            </a:pPr>
            <a:fld id="{02963042-5DE2-444B-9F5D-EF8F8DC514A0}" type="slidenum">
              <a:rPr lang="en-GB" altLang="en-US"/>
              <a:pPr>
                <a:defRPr/>
              </a:pPr>
              <a:t>‹#›</a:t>
            </a:fld>
            <a:endParaRPr lang="en-GB" altLang="en-US"/>
          </a:p>
        </p:txBody>
      </p:sp>
    </p:spTree>
    <p:extLst>
      <p:ext uri="{BB962C8B-B14F-4D97-AF65-F5344CB8AC3E}">
        <p14:creationId xmlns:p14="http://schemas.microsoft.com/office/powerpoint/2010/main" val="1636192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38475" cy="465138"/>
          </a:xfrm>
          <a:prstGeom prst="rect">
            <a:avLst/>
          </a:prstGeom>
          <a:noFill/>
          <a:ln w="12700">
            <a:noFill/>
            <a:miter lim="800000"/>
            <a:headEnd type="none" w="sm" len="sm"/>
            <a:tailEnd type="none" w="sm" len="sm"/>
          </a:ln>
          <a:effectLst/>
        </p:spPr>
        <p:txBody>
          <a:bodyPr vert="horz" wrap="square" lIns="93675" tIns="46838" rIns="93675" bIns="46838" numCol="1" anchor="t" anchorCtr="0" compatLnSpc="1">
            <a:prstTxWarp prst="textNoShape">
              <a:avLst/>
            </a:prstTxWarp>
          </a:bodyPr>
          <a:lstStyle>
            <a:lvl1pPr defTabSz="938213" eaLnBrk="0" hangingPunct="0">
              <a:defRPr sz="1300"/>
            </a:lvl1pPr>
          </a:lstStyle>
          <a:p>
            <a:pPr>
              <a:defRPr/>
            </a:pPr>
            <a:endParaRPr lang="en-US" altLang="en-US"/>
          </a:p>
        </p:txBody>
      </p:sp>
      <p:sp>
        <p:nvSpPr>
          <p:cNvPr id="20483" name="Rectangle 3"/>
          <p:cNvSpPr>
            <a:spLocks noGrp="1" noChangeArrowheads="1"/>
          </p:cNvSpPr>
          <p:nvPr>
            <p:ph type="dt" idx="1"/>
          </p:nvPr>
        </p:nvSpPr>
        <p:spPr bwMode="auto">
          <a:xfrm>
            <a:off x="3971925" y="0"/>
            <a:ext cx="3038475" cy="465138"/>
          </a:xfrm>
          <a:prstGeom prst="rect">
            <a:avLst/>
          </a:prstGeom>
          <a:noFill/>
          <a:ln w="12700">
            <a:noFill/>
            <a:miter lim="800000"/>
            <a:headEnd type="none" w="sm" len="sm"/>
            <a:tailEnd type="none" w="sm" len="sm"/>
          </a:ln>
          <a:effectLst/>
        </p:spPr>
        <p:txBody>
          <a:bodyPr vert="horz" wrap="square" lIns="93675" tIns="46838" rIns="93675" bIns="46838" numCol="1" anchor="t" anchorCtr="0" compatLnSpc="1">
            <a:prstTxWarp prst="textNoShape">
              <a:avLst/>
            </a:prstTxWarp>
          </a:bodyPr>
          <a:lstStyle>
            <a:lvl1pPr algn="r" defTabSz="938213" eaLnBrk="0" hangingPunct="0">
              <a:defRPr sz="1300"/>
            </a:lvl1pPr>
          </a:lstStyle>
          <a:p>
            <a:pPr>
              <a:defRPr/>
            </a:pPr>
            <a:endParaRPr lang="en-US" altLang="en-US"/>
          </a:p>
        </p:txBody>
      </p:sp>
      <p:sp>
        <p:nvSpPr>
          <p:cNvPr id="174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33450" y="4416425"/>
            <a:ext cx="5143500" cy="4183063"/>
          </a:xfrm>
          <a:prstGeom prst="rect">
            <a:avLst/>
          </a:prstGeom>
          <a:noFill/>
          <a:ln w="12700">
            <a:noFill/>
            <a:miter lim="800000"/>
            <a:headEnd type="none" w="sm" len="sm"/>
            <a:tailEnd type="none" w="sm" len="sm"/>
          </a:ln>
          <a:effectLst/>
        </p:spPr>
        <p:txBody>
          <a:bodyPr vert="horz" wrap="square" lIns="93675" tIns="46838" rIns="93675" bIns="46838" numCol="1" anchor="t" anchorCtr="0" compatLnSpc="1">
            <a:prstTxWarp prst="textNoShape">
              <a:avLst/>
            </a:prstTxWarp>
          </a:bodyPr>
          <a:lstStyle/>
          <a:p>
            <a:pPr lvl="0"/>
            <a:r>
              <a:rPr lang="en-US" altLang="en-US" noProof="0" dirty="0" smtClean="0"/>
              <a:t>Click to edit Master text styles</a:t>
            </a:r>
          </a:p>
          <a:p>
            <a:pPr lvl="1"/>
            <a:r>
              <a:rPr lang="en-US" altLang="en-US" noProof="0" dirty="0" smtClean="0"/>
              <a:t>Second level</a:t>
            </a:r>
          </a:p>
          <a:p>
            <a:pPr lvl="2"/>
            <a:r>
              <a:rPr lang="en-US" altLang="en-US" noProof="0" dirty="0" smtClean="0"/>
              <a:t>Third level</a:t>
            </a:r>
          </a:p>
          <a:p>
            <a:pPr lvl="3"/>
            <a:r>
              <a:rPr lang="en-US" altLang="en-US" noProof="0" dirty="0" smtClean="0"/>
              <a:t>Fourth level</a:t>
            </a:r>
          </a:p>
          <a:p>
            <a:pPr lvl="4"/>
            <a:r>
              <a:rPr lang="en-US" altLang="en-US" noProof="0" dirty="0" smtClean="0"/>
              <a:t>Fifth level</a:t>
            </a:r>
          </a:p>
        </p:txBody>
      </p:sp>
      <p:sp>
        <p:nvSpPr>
          <p:cNvPr id="20486" name="Rectangle 6"/>
          <p:cNvSpPr>
            <a:spLocks noGrp="1" noChangeArrowheads="1"/>
          </p:cNvSpPr>
          <p:nvPr>
            <p:ph type="ftr" sz="quarter" idx="4"/>
          </p:nvPr>
        </p:nvSpPr>
        <p:spPr bwMode="auto">
          <a:xfrm>
            <a:off x="0" y="8831263"/>
            <a:ext cx="3038475" cy="465137"/>
          </a:xfrm>
          <a:prstGeom prst="rect">
            <a:avLst/>
          </a:prstGeom>
          <a:noFill/>
          <a:ln w="12700">
            <a:noFill/>
            <a:miter lim="800000"/>
            <a:headEnd type="none" w="sm" len="sm"/>
            <a:tailEnd type="none" w="sm" len="sm"/>
          </a:ln>
          <a:effectLst/>
        </p:spPr>
        <p:txBody>
          <a:bodyPr vert="horz" wrap="square" lIns="93675" tIns="46838" rIns="93675" bIns="46838" numCol="1" anchor="b" anchorCtr="0" compatLnSpc="1">
            <a:prstTxWarp prst="textNoShape">
              <a:avLst/>
            </a:prstTxWarp>
          </a:bodyPr>
          <a:lstStyle>
            <a:lvl1pPr defTabSz="938213" eaLnBrk="0" hangingPunct="0">
              <a:defRPr sz="1300"/>
            </a:lvl1pPr>
          </a:lstStyle>
          <a:p>
            <a:pPr>
              <a:defRPr/>
            </a:pPr>
            <a:endParaRPr lang="en-US" altLang="en-US"/>
          </a:p>
        </p:txBody>
      </p:sp>
      <p:sp>
        <p:nvSpPr>
          <p:cNvPr id="20487" name="Rectangle 7"/>
          <p:cNvSpPr>
            <a:spLocks noGrp="1" noChangeArrowheads="1"/>
          </p:cNvSpPr>
          <p:nvPr>
            <p:ph type="sldNum" sz="quarter" idx="5"/>
          </p:nvPr>
        </p:nvSpPr>
        <p:spPr bwMode="auto">
          <a:xfrm>
            <a:off x="3971925" y="8831263"/>
            <a:ext cx="3038475" cy="465137"/>
          </a:xfrm>
          <a:prstGeom prst="rect">
            <a:avLst/>
          </a:prstGeom>
          <a:noFill/>
          <a:ln w="12700">
            <a:noFill/>
            <a:miter lim="800000"/>
            <a:headEnd type="none" w="sm" len="sm"/>
            <a:tailEnd type="none" w="sm" len="sm"/>
          </a:ln>
          <a:effectLst/>
        </p:spPr>
        <p:txBody>
          <a:bodyPr vert="horz" wrap="square" lIns="93675" tIns="46838" rIns="93675" bIns="46838" numCol="1" anchor="b" anchorCtr="0" compatLnSpc="1">
            <a:prstTxWarp prst="textNoShape">
              <a:avLst/>
            </a:prstTxWarp>
          </a:bodyPr>
          <a:lstStyle>
            <a:lvl1pPr algn="r" defTabSz="938213" eaLnBrk="0" hangingPunct="0">
              <a:defRPr sz="1300"/>
            </a:lvl1pPr>
          </a:lstStyle>
          <a:p>
            <a:pPr>
              <a:defRPr/>
            </a:pPr>
            <a:fld id="{4AED290D-5B59-4051-92B8-1052CF8B59BB}" type="slidenum">
              <a:rPr lang="en-US" altLang="en-US"/>
              <a:pPr>
                <a:defRPr/>
              </a:pPr>
              <a:t>‹#›</a:t>
            </a:fld>
            <a:endParaRPr lang="en-US" altLang="en-US"/>
          </a:p>
        </p:txBody>
      </p:sp>
    </p:spTree>
    <p:extLst>
      <p:ext uri="{BB962C8B-B14F-4D97-AF65-F5344CB8AC3E}">
        <p14:creationId xmlns:p14="http://schemas.microsoft.com/office/powerpoint/2010/main" val="15305565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8C59FFF7-860B-47E7-AED6-08CC6E478223}" type="slidenum">
              <a:rPr lang="en-US" altLang="en-US" smtClean="0"/>
              <a:pPr/>
              <a:t>1</a:t>
            </a:fld>
            <a:endParaRPr lang="en-US" altLang="en-US"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w="9525"/>
        </p:spPr>
        <p:txBody>
          <a:bodyPr/>
          <a:lstStyle/>
          <a:p>
            <a:endParaRPr lang="en-US" altLang="ja-JP"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a:ln/>
        </p:spPr>
      </p:sp>
      <p:sp>
        <p:nvSpPr>
          <p:cNvPr id="22530" name="Rectangle 3"/>
          <p:cNvSpPr>
            <a:spLocks noGrp="1" noChangeArrowheads="1"/>
          </p:cNvSpPr>
          <p:nvPr>
            <p:ph type="body" idx="1"/>
          </p:nvPr>
        </p:nvSpPr>
        <p:spPr>
          <a:noFill/>
          <a:ln w="9525"/>
        </p:spPr>
        <p:txBody>
          <a:bodyPr/>
          <a:lstStyle/>
          <a:p>
            <a:endParaRPr 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w="9525"/>
        </p:spPr>
        <p:txBody>
          <a:bodyPr/>
          <a:lstStyle/>
          <a:p>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w="9525"/>
        </p:spPr>
        <p:txBody>
          <a:bodyPr/>
          <a:lstStyle/>
          <a:p>
            <a:endParaRPr 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ln w="9525"/>
        </p:spPr>
        <p:txBody>
          <a:bodyPr/>
          <a:lstStyle/>
          <a:p>
            <a:endParaRPr 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ln w="9525"/>
        </p:spPr>
        <p:txBody>
          <a:bodyPr/>
          <a:lstStyle/>
          <a:p>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a:ln/>
        </p:spPr>
      </p:sp>
      <p:sp>
        <p:nvSpPr>
          <p:cNvPr id="30722" name="Rectangle 3"/>
          <p:cNvSpPr>
            <a:spLocks noGrp="1" noChangeArrowheads="1"/>
          </p:cNvSpPr>
          <p:nvPr>
            <p:ph type="body" idx="1"/>
          </p:nvPr>
        </p:nvSpPr>
        <p:spPr>
          <a:noFill/>
          <a:ln w="9525"/>
        </p:spPr>
        <p:txBody>
          <a:bodyPr/>
          <a:lstStyle/>
          <a:p>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ADB-Logo-12mm"/>
          <p:cNvPicPr>
            <a:picLocks noChangeAspect="1" noChangeArrowheads="1"/>
          </p:cNvPicPr>
          <p:nvPr/>
        </p:nvPicPr>
        <p:blipFill>
          <a:blip r:embed="rId2" cstate="print"/>
          <a:srcRect/>
          <a:stretch>
            <a:fillRect/>
          </a:stretch>
        </p:blipFill>
        <p:spPr bwMode="auto">
          <a:xfrm>
            <a:off x="8256588" y="5970588"/>
            <a:ext cx="887412" cy="887412"/>
          </a:xfrm>
          <a:prstGeom prst="rect">
            <a:avLst/>
          </a:prstGeom>
          <a:noFill/>
          <a:ln w="9525">
            <a:noFill/>
            <a:miter lim="800000"/>
            <a:headEnd/>
            <a:tailEnd/>
          </a:ln>
        </p:spPr>
      </p:pic>
      <p:sp>
        <p:nvSpPr>
          <p:cNvPr id="553988" name="Rectangle 4"/>
          <p:cNvSpPr>
            <a:spLocks noGrp="1" noChangeArrowheads="1"/>
          </p:cNvSpPr>
          <p:nvPr>
            <p:ph type="ctrTitle" sz="quarter"/>
          </p:nvPr>
        </p:nvSpPr>
        <p:spPr>
          <a:xfrm>
            <a:off x="685800" y="2286000"/>
            <a:ext cx="7772400" cy="1143000"/>
          </a:xfrm>
        </p:spPr>
        <p:txBody>
          <a:bodyPr/>
          <a:lstStyle>
            <a:lvl1pPr>
              <a:defRPr/>
            </a:lvl1pPr>
          </a:lstStyle>
          <a:p>
            <a:r>
              <a:rPr lang="en-US" altLang="ja-JP"/>
              <a:t>Click to edit Master title style</a:t>
            </a:r>
          </a:p>
        </p:txBody>
      </p:sp>
      <p:sp>
        <p:nvSpPr>
          <p:cNvPr id="553989" name="Rectangle 5"/>
          <p:cNvSpPr>
            <a:spLocks noGrp="1" noChangeArrowheads="1"/>
          </p:cNvSpPr>
          <p:nvPr>
            <p:ph type="subTitle" sz="quarter" idx="1"/>
          </p:nvPr>
        </p:nvSpPr>
        <p:spPr>
          <a:xfrm>
            <a:off x="2057400" y="4114800"/>
            <a:ext cx="6400800" cy="1752600"/>
          </a:xfrm>
        </p:spPr>
        <p:txBody>
          <a:bodyPr/>
          <a:lstStyle>
            <a:lvl1pPr marL="0" indent="0" algn="ctr">
              <a:buFont typeface="Wingdings" pitchFamily="2" charset="2"/>
              <a:buNone/>
              <a:defRPr/>
            </a:lvl1pPr>
          </a:lstStyle>
          <a:p>
            <a:r>
              <a:rPr lang="en-US" altLang="ja-JP"/>
              <a:t>Click to edit Master subtitle style</a:t>
            </a:r>
          </a:p>
        </p:txBody>
      </p:sp>
      <p:sp>
        <p:nvSpPr>
          <p:cNvPr id="5" name="Rectangle 6"/>
          <p:cNvSpPr>
            <a:spLocks noGrp="1" noChangeArrowheads="1"/>
          </p:cNvSpPr>
          <p:nvPr>
            <p:ph type="dt" sz="quarter" idx="10"/>
          </p:nvPr>
        </p:nvSpPr>
        <p:spPr bwMode="auto">
          <a:xfrm>
            <a:off x="685800" y="6172200"/>
            <a:ext cx="19050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defRPr sz="1400">
                <a:ea typeface="MS PGothic" pitchFamily="34" charset="-128"/>
              </a:defRPr>
            </a:lvl1pPr>
          </a:lstStyle>
          <a:p>
            <a:pPr>
              <a:defRPr/>
            </a:pPr>
            <a:endParaRPr lang="en-US" altLang="ja-JP"/>
          </a:p>
        </p:txBody>
      </p:sp>
      <p:sp>
        <p:nvSpPr>
          <p:cNvPr id="6" name="Rectangle 7"/>
          <p:cNvSpPr>
            <a:spLocks noGrp="1" noChangeArrowheads="1"/>
          </p:cNvSpPr>
          <p:nvPr>
            <p:ph type="ftr" sz="quarter" idx="11"/>
          </p:nvPr>
        </p:nvSpPr>
        <p:spPr bwMode="auto">
          <a:xfrm>
            <a:off x="3124200" y="6172200"/>
            <a:ext cx="28956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lgn="ctr">
              <a:defRPr sz="1400">
                <a:ea typeface="MS PGothic" pitchFamily="34" charset="-128"/>
              </a:defRPr>
            </a:lvl1pPr>
          </a:lstStyle>
          <a:p>
            <a:pPr>
              <a:defRPr/>
            </a:pPr>
            <a:endParaRPr lang="en-US" altLang="ja-JP"/>
          </a:p>
        </p:txBody>
      </p:sp>
      <p:sp>
        <p:nvSpPr>
          <p:cNvPr id="7" name="Rectangle 8"/>
          <p:cNvSpPr>
            <a:spLocks noGrp="1" noChangeArrowheads="1"/>
          </p:cNvSpPr>
          <p:nvPr>
            <p:ph type="sldNum" sz="quarter" idx="12"/>
          </p:nvPr>
        </p:nvSpPr>
        <p:spPr bwMode="auto">
          <a:xfrm>
            <a:off x="6553200" y="6172200"/>
            <a:ext cx="1143000" cy="457200"/>
          </a:xfrm>
          <a:prstGeom prst="rect">
            <a:avLst/>
          </a:prstGeom>
          <a:ln>
            <a:miter lim="800000"/>
            <a:headEnd/>
            <a:tailEnd/>
          </a:ln>
        </p:spPr>
        <p:txBody>
          <a:bodyPr vert="horz" wrap="none" lIns="92075" tIns="46038" rIns="92075" bIns="46038" numCol="1" anchor="ctr" anchorCtr="0" compatLnSpc="1">
            <a:prstTxWarp prst="textNoShape">
              <a:avLst/>
            </a:prstTxWarp>
          </a:bodyPr>
          <a:lstStyle>
            <a:lvl1pPr algn="r">
              <a:defRPr sz="1400">
                <a:ea typeface="MS PGothic" pitchFamily="34" charset="-128"/>
              </a:defRPr>
            </a:lvl1pPr>
          </a:lstStyle>
          <a:p>
            <a:pPr>
              <a:defRPr/>
            </a:pPr>
            <a:fld id="{77453559-35E7-46BA-90F5-558039C55FE7}" type="slidenum">
              <a:rPr lang="ja-JP" altLang="en-US"/>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07988"/>
            <a:ext cx="1943100" cy="5688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07988"/>
            <a:ext cx="5676900" cy="5688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07988"/>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407988"/>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407988"/>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07988"/>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30D"/>
            </a:gs>
            <a:gs pos="100000">
              <a:srgbClr val="0033CC"/>
            </a:gs>
          </a:gsLst>
          <a:lin ang="5400000" scaled="1"/>
        </a:gradFill>
        <a:effectLst/>
      </p:bgPr>
    </p:bg>
    <p:spTree>
      <p:nvGrpSpPr>
        <p:cNvPr id="1" name=""/>
        <p:cNvGrpSpPr/>
        <p:nvPr/>
      </p:nvGrpSpPr>
      <p:grpSpPr>
        <a:xfrm>
          <a:off x="0" y="0"/>
          <a:ext cx="0" cy="0"/>
          <a:chOff x="0" y="0"/>
          <a:chExt cx="0" cy="0"/>
        </a:xfrm>
      </p:grpSpPr>
      <p:sp>
        <p:nvSpPr>
          <p:cNvPr id="552962" name="Rectangle 2"/>
          <p:cNvSpPr>
            <a:spLocks noChangeArrowheads="1"/>
          </p:cNvSpPr>
          <p:nvPr/>
        </p:nvSpPr>
        <p:spPr bwMode="auto">
          <a:xfrm>
            <a:off x="381000" y="0"/>
            <a:ext cx="1447800" cy="6856413"/>
          </a:xfrm>
          <a:prstGeom prst="rect">
            <a:avLst/>
          </a:prstGeom>
          <a:noFill/>
          <a:ln w="9525">
            <a:noFill/>
            <a:miter lim="800000"/>
            <a:headEnd/>
            <a:tailEnd/>
          </a:ln>
          <a:effectLst/>
        </p:spPr>
        <p:txBody>
          <a:bodyPr/>
          <a:lstStyle/>
          <a:p>
            <a:pPr>
              <a:defRPr/>
            </a:pPr>
            <a:endParaRPr kumimoji="1" lang="ja-JP" altLang="en-US" sz="2400">
              <a:ea typeface="MS PGothic" pitchFamily="34" charset="-128"/>
            </a:endParaRPr>
          </a:p>
        </p:txBody>
      </p:sp>
      <p:sp>
        <p:nvSpPr>
          <p:cNvPr id="552965" name="Rectangle 5"/>
          <p:cNvSpPr>
            <a:spLocks noChangeArrowheads="1"/>
          </p:cNvSpPr>
          <p:nvPr/>
        </p:nvSpPr>
        <p:spPr bwMode="auto">
          <a:xfrm>
            <a:off x="762000" y="762000"/>
            <a:ext cx="8380413" cy="762000"/>
          </a:xfrm>
          <a:prstGeom prst="rect">
            <a:avLst/>
          </a:prstGeom>
          <a:noFill/>
          <a:ln w="9525">
            <a:noFill/>
            <a:miter lim="800000"/>
            <a:headEnd/>
            <a:tailEnd/>
          </a:ln>
          <a:effectLst/>
        </p:spPr>
        <p:txBody>
          <a:bodyPr/>
          <a:lstStyle/>
          <a:p>
            <a:pPr>
              <a:defRPr/>
            </a:pPr>
            <a:endParaRPr kumimoji="1" lang="ja-JP" altLang="en-US" sz="2400">
              <a:ea typeface="MS PGothic" pitchFamily="34" charset="-128"/>
            </a:endParaRPr>
          </a:p>
        </p:txBody>
      </p:sp>
      <p:sp>
        <p:nvSpPr>
          <p:cNvPr id="552966" name="Rectangle 6"/>
          <p:cNvSpPr>
            <a:spLocks noGrp="1" noChangeArrowheads="1"/>
          </p:cNvSpPr>
          <p:nvPr>
            <p:ph type="title"/>
          </p:nvPr>
        </p:nvSpPr>
        <p:spPr bwMode="auto">
          <a:xfrm>
            <a:off x="685800" y="407988"/>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552967"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pic>
        <p:nvPicPr>
          <p:cNvPr id="1030" name="Picture 11" descr="ADB-Logo-12mm"/>
          <p:cNvPicPr>
            <a:picLocks noChangeAspect="1" noChangeArrowheads="1"/>
          </p:cNvPicPr>
          <p:nvPr/>
        </p:nvPicPr>
        <p:blipFill>
          <a:blip r:embed="rId17" cstate="print"/>
          <a:srcRect/>
          <a:stretch>
            <a:fillRect/>
          </a:stretch>
        </p:blipFill>
        <p:spPr bwMode="auto">
          <a:xfrm>
            <a:off x="8256588" y="5975350"/>
            <a:ext cx="887412" cy="887413"/>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81" r:id="rId1"/>
    <p:sldLayoutId id="2147483680" r:id="rId2"/>
    <p:sldLayoutId id="2147483679" r:id="rId3"/>
    <p:sldLayoutId id="2147483678" r:id="rId4"/>
    <p:sldLayoutId id="2147483677" r:id="rId5"/>
    <p:sldLayoutId id="2147483676" r:id="rId6"/>
    <p:sldLayoutId id="2147483675" r:id="rId7"/>
    <p:sldLayoutId id="2147483674" r:id="rId8"/>
    <p:sldLayoutId id="2147483673" r:id="rId9"/>
    <p:sldLayoutId id="2147483672" r:id="rId10"/>
    <p:sldLayoutId id="2147483671" r:id="rId11"/>
    <p:sldLayoutId id="2147483670" r:id="rId12"/>
    <p:sldLayoutId id="2147483669" r:id="rId13"/>
    <p:sldLayoutId id="2147483668" r:id="rId14"/>
    <p:sldLayoutId id="2147483667" r:id="rId15"/>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Univers" pitchFamily="34" charset="0"/>
        </a:defRPr>
      </a:lvl2pPr>
      <a:lvl3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Univers" pitchFamily="34" charset="0"/>
        </a:defRPr>
      </a:lvl3pPr>
      <a:lvl4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Univers" pitchFamily="34" charset="0"/>
        </a:defRPr>
      </a:lvl4pPr>
      <a:lvl5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Univers" pitchFamily="34" charset="0"/>
        </a:defRPr>
      </a:lvl5pPr>
      <a:lvl6pPr marL="457200" algn="ctr" rtl="0" fontAlgn="base">
        <a:spcBef>
          <a:spcPct val="0"/>
        </a:spcBef>
        <a:spcAft>
          <a:spcPct val="0"/>
        </a:spcAft>
        <a:defRPr sz="3600">
          <a:solidFill>
            <a:schemeClr val="tx2"/>
          </a:solidFill>
          <a:effectLst>
            <a:outerShdw blurRad="38100" dist="38100" dir="2700000" algn="tl">
              <a:srgbClr val="000000"/>
            </a:outerShdw>
          </a:effectLst>
          <a:latin typeface="Univers" pitchFamily="34" charset="0"/>
        </a:defRPr>
      </a:lvl6pPr>
      <a:lvl7pPr marL="914400" algn="ctr" rtl="0" fontAlgn="base">
        <a:spcBef>
          <a:spcPct val="0"/>
        </a:spcBef>
        <a:spcAft>
          <a:spcPct val="0"/>
        </a:spcAft>
        <a:defRPr sz="3600">
          <a:solidFill>
            <a:schemeClr val="tx2"/>
          </a:solidFill>
          <a:effectLst>
            <a:outerShdw blurRad="38100" dist="38100" dir="2700000" algn="tl">
              <a:srgbClr val="000000"/>
            </a:outerShdw>
          </a:effectLst>
          <a:latin typeface="Univers" pitchFamily="34" charset="0"/>
        </a:defRPr>
      </a:lvl7pPr>
      <a:lvl8pPr marL="1371600" algn="ctr" rtl="0" fontAlgn="base">
        <a:spcBef>
          <a:spcPct val="0"/>
        </a:spcBef>
        <a:spcAft>
          <a:spcPct val="0"/>
        </a:spcAft>
        <a:defRPr sz="3600">
          <a:solidFill>
            <a:schemeClr val="tx2"/>
          </a:solidFill>
          <a:effectLst>
            <a:outerShdw blurRad="38100" dist="38100" dir="2700000" algn="tl">
              <a:srgbClr val="000000"/>
            </a:outerShdw>
          </a:effectLst>
          <a:latin typeface="Univers" pitchFamily="34" charset="0"/>
        </a:defRPr>
      </a:lvl8pPr>
      <a:lvl9pPr marL="1828800" algn="ctr" rtl="0" fontAlgn="base">
        <a:spcBef>
          <a:spcPct val="0"/>
        </a:spcBef>
        <a:spcAft>
          <a:spcPct val="0"/>
        </a:spcAft>
        <a:defRPr sz="3600">
          <a:solidFill>
            <a:schemeClr val="tx2"/>
          </a:solidFill>
          <a:effectLst>
            <a:outerShdw blurRad="38100" dist="38100" dir="2700000" algn="tl">
              <a:srgbClr val="000000"/>
            </a:outerShdw>
          </a:effectLst>
          <a:latin typeface="Univers" pitchFamily="34" charset="0"/>
        </a:defRPr>
      </a:lvl9pPr>
    </p:titleStyle>
    <p:bodyStyle>
      <a:lvl1pPr marL="342900" indent="-342900" algn="l" rtl="0" eaLnBrk="0" fontAlgn="base" hangingPunct="0">
        <a:spcBef>
          <a:spcPct val="20000"/>
        </a:spcBef>
        <a:spcAft>
          <a:spcPct val="0"/>
        </a:spcAft>
        <a:buClr>
          <a:schemeClr val="tx2"/>
        </a:buClr>
        <a:buFont typeface="Wingdings" pitchFamily="2" charset="2"/>
        <a:buChar char="q"/>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Font typeface="Wingdings" pitchFamily="2" charset="2"/>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Font typeface="Wingdings" pitchFamily="2" charset="2"/>
        <a:buChar char="Ø"/>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rgbClr val="66FF33"/>
        </a:buClr>
        <a:buFont typeface="Wingdings" pitchFamily="2" charset="2"/>
        <a:buChar char="Ø"/>
        <a:defRPr sz="24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rgbClr val="66FF33"/>
        </a:buClr>
        <a:buFont typeface="Wingdings" pitchFamily="2" charset="2"/>
        <a:buChar char="Ø"/>
        <a:defRPr sz="24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rgbClr val="66FF33"/>
        </a:buClr>
        <a:buFont typeface="Wingdings" pitchFamily="2" charset="2"/>
        <a:buChar char="Ø"/>
        <a:defRPr sz="24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rgbClr val="66FF33"/>
        </a:buClr>
        <a:buFont typeface="Wingdings" pitchFamily="2" charset="2"/>
        <a:buChar char="Ø"/>
        <a:defRPr sz="24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rgbClr val="66FF33"/>
        </a:buClr>
        <a:buFont typeface="Wingdings" pitchFamily="2" charset="2"/>
        <a:buChar char="Ø"/>
        <a:defRPr sz="24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rgbClr val="66FF33"/>
        </a:buClr>
        <a:buFont typeface="Wingdings" pitchFamily="2" charset="2"/>
        <a:buChar char="Ø"/>
        <a:defRPr sz="24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xlu@adb.org"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1954" name="Rectangle 2"/>
          <p:cNvSpPr>
            <a:spLocks noGrp="1" noChangeArrowheads="1"/>
          </p:cNvSpPr>
          <p:nvPr>
            <p:ph type="ctrTitle" sz="quarter"/>
          </p:nvPr>
        </p:nvSpPr>
        <p:spPr>
          <a:xfrm>
            <a:off x="671513" y="946151"/>
            <a:ext cx="7772400" cy="2774950"/>
          </a:xfrm>
        </p:spPr>
        <p:txBody>
          <a:bodyPr/>
          <a:lstStyle/>
          <a:p>
            <a:pPr eaLnBrk="1" hangingPunct="1">
              <a:defRPr/>
            </a:pPr>
            <a:r>
              <a:rPr lang="en-US" altLang="ja-JP" b="1" dirty="0" smtClean="0">
                <a:solidFill>
                  <a:schemeClr val="accent1"/>
                </a:solidFill>
                <a:effectLst/>
                <a:ea typeface="MS PGothic" pitchFamily="34" charset="-128"/>
              </a:rPr>
              <a:t/>
            </a:r>
            <a:br>
              <a:rPr lang="en-US" altLang="ja-JP" b="1" dirty="0" smtClean="0">
                <a:solidFill>
                  <a:schemeClr val="accent1"/>
                </a:solidFill>
                <a:effectLst/>
                <a:ea typeface="MS PGothic" pitchFamily="34" charset="-128"/>
              </a:rPr>
            </a:br>
            <a:r>
              <a:rPr lang="en-US" altLang="ja-JP" b="1" dirty="0" smtClean="0">
                <a:solidFill>
                  <a:schemeClr val="accent1"/>
                </a:solidFill>
                <a:effectLst/>
                <a:ea typeface="MS PGothic" pitchFamily="34" charset="-128"/>
              </a:rPr>
              <a:t/>
            </a:r>
            <a:br>
              <a:rPr lang="en-US" altLang="ja-JP" b="1" dirty="0" smtClean="0">
                <a:solidFill>
                  <a:schemeClr val="accent1"/>
                </a:solidFill>
                <a:effectLst/>
                <a:ea typeface="MS PGothic" pitchFamily="34" charset="-128"/>
              </a:rPr>
            </a:br>
            <a:r>
              <a:rPr lang="en-US" altLang="zh-CN" sz="2800" b="1" dirty="0" smtClean="0"/>
              <a:t>Role of Development Banks for Climate Technology Financing and Network Support</a:t>
            </a:r>
            <a:br>
              <a:rPr lang="en-US" altLang="zh-CN" sz="2800" b="1" dirty="0" smtClean="0"/>
            </a:br>
            <a:r>
              <a:rPr lang="en-US" altLang="zh-CN" sz="2800" b="1" dirty="0" smtClean="0"/>
              <a:t>----</a:t>
            </a:r>
            <a:r>
              <a:rPr lang="en-US" altLang="ja-JP" sz="2800" b="1" dirty="0" smtClean="0">
                <a:solidFill>
                  <a:schemeClr val="accent1"/>
                </a:solidFill>
                <a:effectLst>
                  <a:outerShdw blurRad="38100" dist="38100" dir="2700000" algn="tl">
                    <a:srgbClr val="000000">
                      <a:alpha val="43137"/>
                    </a:srgbClr>
                  </a:outerShdw>
                </a:effectLst>
                <a:ea typeface="MS PGothic" pitchFamily="34" charset="-128"/>
              </a:rPr>
              <a:t>ADB’s Pilot Asia-Pacific Climate Technology Finance Center</a:t>
            </a:r>
            <a:r>
              <a:rPr lang="en-US" altLang="ja-JP" b="1" dirty="0" smtClean="0">
                <a:solidFill>
                  <a:schemeClr val="accent1"/>
                </a:solidFill>
                <a:effectLst/>
                <a:ea typeface="MS PGothic" pitchFamily="34" charset="-128"/>
              </a:rPr>
              <a:t/>
            </a:r>
            <a:br>
              <a:rPr lang="en-US" altLang="ja-JP" b="1" dirty="0" smtClean="0">
                <a:solidFill>
                  <a:schemeClr val="accent1"/>
                </a:solidFill>
                <a:effectLst/>
                <a:ea typeface="MS PGothic" pitchFamily="34" charset="-128"/>
              </a:rPr>
            </a:br>
            <a:r>
              <a:rPr lang="en-US" altLang="ja-JP" b="1" dirty="0" smtClean="0">
                <a:solidFill>
                  <a:schemeClr val="accent1"/>
                </a:solidFill>
                <a:effectLst/>
                <a:ea typeface="MS PGothic" pitchFamily="34" charset="-128"/>
              </a:rPr>
              <a:t/>
            </a:r>
            <a:br>
              <a:rPr lang="en-US" altLang="ja-JP" b="1" dirty="0" smtClean="0">
                <a:solidFill>
                  <a:schemeClr val="accent1"/>
                </a:solidFill>
                <a:effectLst/>
                <a:ea typeface="MS PGothic" pitchFamily="34" charset="-128"/>
              </a:rPr>
            </a:br>
            <a:r>
              <a:rPr lang="en-US" altLang="ja-JP" b="1" dirty="0" smtClean="0">
                <a:solidFill>
                  <a:schemeClr val="accent1"/>
                </a:solidFill>
                <a:effectLst/>
                <a:ea typeface="MS PGothic" pitchFamily="34" charset="-128"/>
              </a:rPr>
              <a:t/>
            </a:r>
            <a:br>
              <a:rPr lang="en-US" altLang="ja-JP" b="1" dirty="0" smtClean="0">
                <a:solidFill>
                  <a:schemeClr val="accent1"/>
                </a:solidFill>
                <a:effectLst/>
                <a:ea typeface="MS PGothic" pitchFamily="34" charset="-128"/>
              </a:rPr>
            </a:br>
            <a:r>
              <a:rPr lang="en-US" altLang="ja-JP" sz="2400" b="1" dirty="0" err="1" smtClean="0">
                <a:solidFill>
                  <a:schemeClr val="tx1"/>
                </a:solidFill>
                <a:effectLst/>
                <a:ea typeface="MS PGothic" pitchFamily="34" charset="-128"/>
              </a:rPr>
              <a:t>Xuedu</a:t>
            </a:r>
            <a:r>
              <a:rPr lang="en-US" altLang="ja-JP" sz="2400" b="1" dirty="0" smtClean="0">
                <a:solidFill>
                  <a:schemeClr val="tx1"/>
                </a:solidFill>
                <a:effectLst/>
                <a:ea typeface="MS PGothic" pitchFamily="34" charset="-128"/>
              </a:rPr>
              <a:t> LU</a:t>
            </a:r>
            <a:br>
              <a:rPr lang="en-US" altLang="ja-JP" sz="2400" b="1" dirty="0" smtClean="0">
                <a:solidFill>
                  <a:schemeClr val="tx1"/>
                </a:solidFill>
                <a:effectLst/>
                <a:ea typeface="MS PGothic" pitchFamily="34" charset="-128"/>
              </a:rPr>
            </a:br>
            <a:r>
              <a:rPr lang="en-US" altLang="ja-JP" sz="2400" b="1" dirty="0" smtClean="0">
                <a:solidFill>
                  <a:schemeClr val="tx1"/>
                </a:solidFill>
                <a:effectLst/>
                <a:ea typeface="MS PGothic" pitchFamily="34" charset="-128"/>
              </a:rPr>
              <a:t>Advisor, ADB</a:t>
            </a:r>
            <a:br>
              <a:rPr lang="en-US" altLang="ja-JP" sz="2400" b="1" dirty="0" smtClean="0">
                <a:solidFill>
                  <a:schemeClr val="tx1"/>
                </a:solidFill>
                <a:effectLst/>
                <a:ea typeface="MS PGothic" pitchFamily="34" charset="-128"/>
              </a:rPr>
            </a:br>
            <a:r>
              <a:rPr lang="en-US" altLang="ja-JP" sz="2400" b="1" dirty="0" smtClean="0">
                <a:solidFill>
                  <a:schemeClr val="tx1"/>
                </a:solidFill>
                <a:effectLst/>
                <a:ea typeface="MS PGothic" pitchFamily="34" charset="-128"/>
              </a:rPr>
              <a:t/>
            </a:r>
            <a:br>
              <a:rPr lang="en-US" altLang="ja-JP" sz="2400" b="1" dirty="0" smtClean="0">
                <a:solidFill>
                  <a:schemeClr val="tx1"/>
                </a:solidFill>
                <a:effectLst/>
                <a:ea typeface="MS PGothic" pitchFamily="34" charset="-128"/>
              </a:rPr>
            </a:br>
            <a:r>
              <a:rPr lang="en-US" altLang="ja-JP" sz="2400" b="1" dirty="0" smtClean="0">
                <a:solidFill>
                  <a:schemeClr val="tx1"/>
                </a:solidFill>
                <a:effectLst/>
                <a:ea typeface="MS PGothic" pitchFamily="34" charset="-128"/>
              </a:rPr>
              <a:t>3 Dec. 2012, Doha</a:t>
            </a:r>
          </a:p>
        </p:txBody>
      </p:sp>
      <p:sp>
        <p:nvSpPr>
          <p:cNvPr id="1021957" name="Rectangle 5"/>
          <p:cNvSpPr>
            <a:spLocks noChangeArrowheads="1"/>
          </p:cNvSpPr>
          <p:nvPr/>
        </p:nvSpPr>
        <p:spPr bwMode="auto">
          <a:xfrm>
            <a:off x="1582738" y="3140075"/>
            <a:ext cx="5978525" cy="1550988"/>
          </a:xfrm>
          <a:prstGeom prst="rect">
            <a:avLst/>
          </a:prstGeom>
          <a:noFill/>
          <a:ln w="12700" cap="sq">
            <a:noFill/>
            <a:miter lim="800000"/>
            <a:headEnd type="none" w="sm" len="sm"/>
            <a:tailEnd type="none" w="sm" len="sm"/>
          </a:ln>
          <a:effectLst/>
        </p:spPr>
        <p:txBody>
          <a:bodyPr>
            <a:spAutoFit/>
          </a:bodyPr>
          <a:lstStyle/>
          <a:p>
            <a:pPr algn="ctr">
              <a:lnSpc>
                <a:spcPct val="110000"/>
              </a:lnSpc>
              <a:defRPr/>
            </a:pPr>
            <a:endParaRPr lang="en-US" altLang="ja-JP" sz="2800" b="1">
              <a:effectLst>
                <a:outerShdw blurRad="38100" dist="38100" dir="2700000" algn="tl">
                  <a:srgbClr val="000000"/>
                </a:outerShdw>
              </a:effectLst>
              <a:ea typeface="MS PGothic" pitchFamily="34" charset="-128"/>
            </a:endParaRPr>
          </a:p>
          <a:p>
            <a:pPr algn="ctr">
              <a:defRPr/>
            </a:pPr>
            <a:endParaRPr lang="en-US" altLang="ja-JP">
              <a:effectLst>
                <a:outerShdw blurRad="38100" dist="38100" dir="2700000" algn="tl">
                  <a:srgbClr val="000000"/>
                </a:outerShdw>
              </a:effectLst>
              <a:ea typeface="MS PGothic" pitchFamily="34" charset="-128"/>
            </a:endParaRPr>
          </a:p>
          <a:p>
            <a:pPr algn="ctr">
              <a:lnSpc>
                <a:spcPct val="110000"/>
              </a:lnSpc>
              <a:defRPr/>
            </a:pPr>
            <a:endParaRPr lang="en-US" altLang="ja-JP">
              <a:effectLst>
                <a:outerShdw blurRad="38100" dist="38100" dir="2700000" algn="tl">
                  <a:srgbClr val="000000"/>
                </a:outerShdw>
              </a:effectLst>
              <a:ea typeface="MS PGothic" pitchFamily="34" charset="-128"/>
            </a:endParaRPr>
          </a:p>
          <a:p>
            <a:pPr algn="ctr">
              <a:lnSpc>
                <a:spcPct val="110000"/>
              </a:lnSpc>
              <a:defRPr/>
            </a:pPr>
            <a:endParaRPr lang="en-US" altLang="ja-JP">
              <a:solidFill>
                <a:schemeClr val="tx2"/>
              </a:solidFill>
              <a:effectLst>
                <a:outerShdw blurRad="38100" dist="38100" dir="2700000" algn="tl">
                  <a:srgbClr val="FFFFFF"/>
                </a:outerShdw>
              </a:effectLst>
              <a:ea typeface="MS PGothic" pitchFamily="34" charset="-128"/>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539750"/>
            <a:ext cx="7772400" cy="990600"/>
          </a:xfrm>
        </p:spPr>
        <p:txBody>
          <a:bodyPr/>
          <a:lstStyle/>
          <a:p>
            <a:endParaRPr lang="en-US" sz="2800" b="1" dirty="0" smtClean="0">
              <a:effectLst/>
            </a:endParaRPr>
          </a:p>
        </p:txBody>
      </p:sp>
      <p:sp>
        <p:nvSpPr>
          <p:cNvPr id="455683" name="Rectangle 3"/>
          <p:cNvSpPr>
            <a:spLocks noGrp="1" noChangeArrowheads="1"/>
          </p:cNvSpPr>
          <p:nvPr>
            <p:ph type="body" idx="1"/>
          </p:nvPr>
        </p:nvSpPr>
        <p:spPr>
          <a:xfrm>
            <a:off x="527050" y="1603376"/>
            <a:ext cx="8207375" cy="4498974"/>
          </a:xfrm>
        </p:spPr>
        <p:txBody>
          <a:bodyPr/>
          <a:lstStyle/>
          <a:p>
            <a:pPr marL="0" indent="533400">
              <a:spcBef>
                <a:spcPct val="50000"/>
              </a:spcBef>
              <a:spcAft>
                <a:spcPct val="50000"/>
              </a:spcAft>
              <a:buNone/>
            </a:pPr>
            <a:r>
              <a:rPr lang="en-US" altLang="ja-JP" b="1" dirty="0" smtClean="0">
                <a:effectLst>
                  <a:outerShdw blurRad="38100" dist="38100" dir="2700000" algn="tl">
                    <a:srgbClr val="000000">
                      <a:alpha val="43137"/>
                    </a:srgbClr>
                  </a:outerShdw>
                </a:effectLst>
                <a:ea typeface="MS PGothic" pitchFamily="34" charset="-128"/>
              </a:rPr>
              <a:t> ADB’s Pilot Asia-Pacific Climate Technology Finance Center was e</a:t>
            </a:r>
            <a:r>
              <a:rPr lang="en-US" altLang="ja-JP" b="1" dirty="0" smtClean="0">
                <a:ea typeface="MS PGothic" pitchFamily="34" charset="-128"/>
              </a:rPr>
              <a:t>stablish in June 2012 with GEF and other donor agency support in finance, located in ADB Headquarters, Manila, Philippines, Which is the first of the regional climate technology finance centers supported by GEF. </a:t>
            </a:r>
          </a:p>
          <a:p>
            <a:pPr marL="0" indent="533400">
              <a:spcBef>
                <a:spcPct val="50000"/>
              </a:spcBef>
              <a:spcAft>
                <a:spcPct val="50000"/>
              </a:spcAft>
              <a:buNone/>
            </a:pPr>
            <a:r>
              <a:rPr lang="en-US" altLang="ja-JP" b="1" dirty="0" smtClean="0">
                <a:ea typeface="MS PGothic" pitchFamily="34" charset="-128"/>
              </a:rPr>
              <a:t>The primary objective of the Center is to promote climate technology  transfer and deployment in developing countries in Asia and the Pacific.</a:t>
            </a:r>
            <a:endParaRPr lang="en-US" altLang="ja-JP" sz="2000" b="1" dirty="0" smtClean="0">
              <a:ea typeface="MS PGothic" pitchFamily="34" charset="-128"/>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85800" y="444500"/>
            <a:ext cx="7772400" cy="990600"/>
          </a:xfrm>
        </p:spPr>
        <p:txBody>
          <a:bodyPr/>
          <a:lstStyle/>
          <a:p>
            <a:r>
              <a:rPr lang="en-US" b="1" dirty="0" smtClean="0">
                <a:effectLst/>
              </a:rPr>
              <a:t>The Pilot Center will do</a:t>
            </a:r>
          </a:p>
        </p:txBody>
      </p:sp>
      <p:sp>
        <p:nvSpPr>
          <p:cNvPr id="28674" name="Rectangle 3"/>
          <p:cNvSpPr>
            <a:spLocks noGrp="1" noChangeArrowheads="1"/>
          </p:cNvSpPr>
          <p:nvPr>
            <p:ph type="body" idx="1"/>
          </p:nvPr>
        </p:nvSpPr>
        <p:spPr>
          <a:xfrm>
            <a:off x="190500" y="1676400"/>
            <a:ext cx="8836025" cy="4352925"/>
          </a:xfrm>
        </p:spPr>
        <p:txBody>
          <a:bodyPr/>
          <a:lstStyle/>
          <a:p>
            <a:pPr marL="0" indent="355600">
              <a:lnSpc>
                <a:spcPct val="150000"/>
              </a:lnSpc>
              <a:buFont typeface="Wingdings" pitchFamily="2" charset="2"/>
              <a:buNone/>
              <a:defRPr/>
            </a:pPr>
            <a:r>
              <a:rPr lang="en-US" b="1" dirty="0" smtClean="0">
                <a:solidFill>
                  <a:schemeClr val="tx2"/>
                </a:solidFill>
                <a:effectLst/>
              </a:rPr>
              <a:t>1.</a:t>
            </a:r>
            <a:r>
              <a:rPr lang="en-US" b="1" dirty="0" smtClean="0">
                <a:effectLst/>
              </a:rPr>
              <a:t> Assistance to governments to create a </a:t>
            </a:r>
            <a:r>
              <a:rPr lang="en-US" b="1" dirty="0" smtClean="0">
                <a:solidFill>
                  <a:srgbClr val="FF0000"/>
                </a:solidFill>
                <a:effectLst/>
              </a:rPr>
              <a:t>favorable environment for climate technology investment, </a:t>
            </a:r>
            <a:r>
              <a:rPr lang="en-US" b="1" dirty="0" smtClean="0">
                <a:effectLst/>
              </a:rPr>
              <a:t>through integrating climate technology into national development or financing plans.</a:t>
            </a:r>
          </a:p>
          <a:p>
            <a:pPr marL="0" indent="355600">
              <a:lnSpc>
                <a:spcPct val="150000"/>
              </a:lnSpc>
              <a:buFont typeface="Wingdings" pitchFamily="2" charset="2"/>
              <a:buNone/>
              <a:defRPr/>
            </a:pPr>
            <a:r>
              <a:rPr lang="en-US" b="1" dirty="0" smtClean="0">
                <a:solidFill>
                  <a:schemeClr val="tx2"/>
                </a:solidFill>
                <a:effectLst/>
              </a:rPr>
              <a:t>2.</a:t>
            </a:r>
            <a:r>
              <a:rPr lang="en-US" b="1" dirty="0" smtClean="0">
                <a:effectLst/>
              </a:rPr>
              <a:t> Assistance for </a:t>
            </a:r>
            <a:r>
              <a:rPr lang="en-US" b="1" dirty="0" smtClean="0">
                <a:solidFill>
                  <a:srgbClr val="FF0000"/>
                </a:solidFill>
                <a:effectLst/>
              </a:rPr>
              <a:t>actual projects </a:t>
            </a:r>
            <a:r>
              <a:rPr lang="en-US" b="1" dirty="0" smtClean="0">
                <a:effectLst/>
              </a:rPr>
              <a:t>(public and private investment )to select most appropriate mitigation or adaptation technologies.</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85800" y="444500"/>
            <a:ext cx="7772400" cy="990600"/>
          </a:xfrm>
        </p:spPr>
        <p:txBody>
          <a:bodyPr/>
          <a:lstStyle/>
          <a:p>
            <a:r>
              <a:rPr lang="en-US" b="1" dirty="0" smtClean="0">
                <a:effectLst/>
              </a:rPr>
              <a:t>The Pilot Center will do</a:t>
            </a:r>
          </a:p>
        </p:txBody>
      </p:sp>
      <p:sp>
        <p:nvSpPr>
          <p:cNvPr id="28674" name="Rectangle 3"/>
          <p:cNvSpPr>
            <a:spLocks noGrp="1" noChangeArrowheads="1"/>
          </p:cNvSpPr>
          <p:nvPr>
            <p:ph type="body" idx="1"/>
          </p:nvPr>
        </p:nvSpPr>
        <p:spPr>
          <a:xfrm>
            <a:off x="482600" y="1895476"/>
            <a:ext cx="8397875" cy="4133850"/>
          </a:xfrm>
        </p:spPr>
        <p:txBody>
          <a:bodyPr/>
          <a:lstStyle/>
          <a:p>
            <a:pPr marL="0" indent="355600">
              <a:lnSpc>
                <a:spcPct val="150000"/>
              </a:lnSpc>
              <a:buNone/>
              <a:defRPr/>
            </a:pPr>
            <a:r>
              <a:rPr lang="en-US" b="1" dirty="0" smtClean="0">
                <a:solidFill>
                  <a:schemeClr val="tx2"/>
                </a:solidFill>
                <a:effectLst/>
              </a:rPr>
              <a:t>3.</a:t>
            </a:r>
            <a:r>
              <a:rPr lang="en-US" b="1" dirty="0" smtClean="0">
                <a:effectLst/>
              </a:rPr>
              <a:t> </a:t>
            </a:r>
            <a:r>
              <a:rPr lang="en-US" altLang="zh-CN" b="1" dirty="0" smtClean="0">
                <a:effectLst/>
              </a:rPr>
              <a:t>Establishment of a pilot Low Carbon Technology (LCT) </a:t>
            </a:r>
            <a:r>
              <a:rPr lang="en-US" altLang="zh-CN" b="1" dirty="0" smtClean="0">
                <a:solidFill>
                  <a:srgbClr val="FF0000"/>
                </a:solidFill>
                <a:effectLst/>
              </a:rPr>
              <a:t>Marketplace</a:t>
            </a:r>
            <a:r>
              <a:rPr lang="en-US" altLang="zh-CN" b="1" dirty="0" smtClean="0">
                <a:effectLst/>
              </a:rPr>
              <a:t> to promote deal making between buyers and sellers.</a:t>
            </a:r>
            <a:endParaRPr lang="en-US" b="1" dirty="0" smtClean="0">
              <a:effectLst/>
            </a:endParaRPr>
          </a:p>
          <a:p>
            <a:pPr marL="0" indent="355600">
              <a:lnSpc>
                <a:spcPct val="150000"/>
              </a:lnSpc>
              <a:buFont typeface="Wingdings" pitchFamily="2" charset="2"/>
              <a:buNone/>
              <a:defRPr/>
            </a:pPr>
            <a:r>
              <a:rPr lang="en-US" b="1" dirty="0" smtClean="0">
                <a:solidFill>
                  <a:schemeClr val="tx2"/>
                </a:solidFill>
                <a:effectLst/>
              </a:rPr>
              <a:t>4.</a:t>
            </a:r>
            <a:r>
              <a:rPr lang="en-US" b="1" dirty="0" smtClean="0">
                <a:effectLst/>
              </a:rPr>
              <a:t> Assistance to </a:t>
            </a:r>
            <a:r>
              <a:rPr lang="en-US" b="1" smtClean="0">
                <a:solidFill>
                  <a:srgbClr val="FF0000"/>
                </a:solidFill>
                <a:effectLst/>
              </a:rPr>
              <a:t>access finance </a:t>
            </a:r>
            <a:r>
              <a:rPr lang="en-US" b="1" dirty="0" smtClean="0">
                <a:effectLst/>
              </a:rPr>
              <a:t>for climate technology investment.</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idx="4294967295"/>
          </p:nvPr>
        </p:nvSpPr>
        <p:spPr>
          <a:xfrm>
            <a:off x="685800" y="444500"/>
            <a:ext cx="7772400" cy="990600"/>
          </a:xfrm>
          <a:noFill/>
        </p:spPr>
        <p:txBody>
          <a:bodyPr/>
          <a:lstStyle/>
          <a:p>
            <a:r>
              <a:rPr lang="en-US" altLang="zh-CN" sz="3200" b="1" dirty="0" smtClean="0">
                <a:effectLst>
                  <a:outerShdw blurRad="38100" dist="38100" dir="2700000" algn="tl">
                    <a:srgbClr val="000000">
                      <a:alpha val="43137"/>
                    </a:srgbClr>
                  </a:outerShdw>
                </a:effectLst>
              </a:rPr>
              <a:t>Low Carbon Technology Marketplace </a:t>
            </a:r>
            <a:endParaRPr lang="en-US" sz="3200" b="1" dirty="0" smtClean="0">
              <a:effectLst/>
            </a:endParaRPr>
          </a:p>
        </p:txBody>
      </p:sp>
      <p:sp>
        <p:nvSpPr>
          <p:cNvPr id="33795" name="Rectangle 3"/>
          <p:cNvSpPr>
            <a:spLocks noGrp="1" noChangeArrowheads="1"/>
          </p:cNvSpPr>
          <p:nvPr>
            <p:ph type="body" idx="4294967295"/>
          </p:nvPr>
        </p:nvSpPr>
        <p:spPr>
          <a:xfrm>
            <a:off x="263526" y="1676400"/>
            <a:ext cx="8689974" cy="4600575"/>
          </a:xfrm>
        </p:spPr>
        <p:txBody>
          <a:bodyPr/>
          <a:lstStyle/>
          <a:p>
            <a:pPr marL="0" lvl="0" indent="533400">
              <a:lnSpc>
                <a:spcPct val="150000"/>
              </a:lnSpc>
              <a:buNone/>
            </a:pPr>
            <a:r>
              <a:rPr lang="en-US" altLang="zh-CN" b="1" dirty="0" smtClean="0">
                <a:solidFill>
                  <a:schemeClr val="tx2"/>
                </a:solidFill>
                <a:effectLst/>
              </a:rPr>
              <a:t>1.</a:t>
            </a:r>
            <a:r>
              <a:rPr lang="en-US" altLang="zh-CN" b="1" dirty="0" smtClean="0">
                <a:effectLst/>
              </a:rPr>
              <a:t> LCT Marketplace is designed as a broker, a match-making mechanism that will bring together technology sellers and buyers. </a:t>
            </a:r>
            <a:endParaRPr lang="zh-CN" altLang="zh-CN" b="1" dirty="0" smtClean="0">
              <a:effectLst/>
            </a:endParaRPr>
          </a:p>
          <a:p>
            <a:pPr marL="0" indent="533400">
              <a:lnSpc>
                <a:spcPct val="150000"/>
              </a:lnSpc>
              <a:buNone/>
            </a:pPr>
            <a:r>
              <a:rPr lang="en-US" altLang="zh-CN" b="1" dirty="0" smtClean="0">
                <a:solidFill>
                  <a:schemeClr val="tx2"/>
                </a:solidFill>
                <a:effectLst/>
              </a:rPr>
              <a:t>2.</a:t>
            </a:r>
            <a:r>
              <a:rPr lang="en-US" altLang="zh-CN" b="1" dirty="0" smtClean="0">
                <a:effectLst/>
              </a:rPr>
              <a:t>It is targeted at medium-small sized enterprises who don’t have the global reach, lack knowledge regarding the right partner/market in developing countries, or the right technologies to buy. </a:t>
            </a:r>
            <a:endParaRPr lang="en-US" b="1" dirty="0" smtClean="0">
              <a:effectLst/>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idx="4294967295"/>
          </p:nvPr>
        </p:nvSpPr>
        <p:spPr>
          <a:xfrm>
            <a:off x="685800" y="0"/>
            <a:ext cx="7772400" cy="1238250"/>
          </a:xfrm>
          <a:noFill/>
        </p:spPr>
        <p:txBody>
          <a:bodyPr/>
          <a:lstStyle/>
          <a:p>
            <a:r>
              <a:rPr lang="en-US" altLang="zh-CN" sz="3200" b="1" dirty="0" smtClean="0">
                <a:effectLst>
                  <a:outerShdw blurRad="38100" dist="38100" dir="2700000" algn="tl">
                    <a:srgbClr val="000000">
                      <a:alpha val="43137"/>
                    </a:srgbClr>
                  </a:outerShdw>
                </a:effectLst>
              </a:rPr>
              <a:t>Low Carbon Technology Marketplace </a:t>
            </a:r>
            <a:endParaRPr lang="en-US" sz="3200" b="1" dirty="0" smtClean="0">
              <a:effectLst/>
            </a:endParaRPr>
          </a:p>
        </p:txBody>
      </p:sp>
      <p:sp>
        <p:nvSpPr>
          <p:cNvPr id="33795" name="Rectangle 3"/>
          <p:cNvSpPr>
            <a:spLocks noGrp="1" noChangeArrowheads="1"/>
          </p:cNvSpPr>
          <p:nvPr>
            <p:ph type="body" idx="4294967295"/>
          </p:nvPr>
        </p:nvSpPr>
        <p:spPr>
          <a:xfrm>
            <a:off x="263526" y="1530350"/>
            <a:ext cx="8689974" cy="5184775"/>
          </a:xfrm>
        </p:spPr>
        <p:txBody>
          <a:bodyPr/>
          <a:lstStyle/>
          <a:p>
            <a:pPr marL="0" lvl="0" indent="444500">
              <a:lnSpc>
                <a:spcPct val="150000"/>
              </a:lnSpc>
              <a:buNone/>
            </a:pPr>
            <a:r>
              <a:rPr lang="en-US" altLang="zh-CN" b="1" dirty="0" smtClean="0">
                <a:solidFill>
                  <a:schemeClr val="tx2"/>
                </a:solidFill>
                <a:effectLst/>
              </a:rPr>
              <a:t>3.</a:t>
            </a:r>
            <a:r>
              <a:rPr lang="en-US" altLang="zh-CN" b="1" dirty="0" smtClean="0">
                <a:effectLst/>
              </a:rPr>
              <a:t> The primary role of the Marketplace is to reduce transaction costs involved in technology transfer deals(mainly caused by legal issues and trust) so as to promote deal making. During the pilot, ADB will provide technical, regulatory and legal assistance or financing to make transactions materialize. </a:t>
            </a:r>
            <a:endParaRPr lang="zh-CN" altLang="zh-CN" dirty="0" smtClean="0"/>
          </a:p>
          <a:p>
            <a:pPr marL="457200" indent="-457200">
              <a:lnSpc>
                <a:spcPct val="130000"/>
              </a:lnSpc>
              <a:buFont typeface="Wingdings" pitchFamily="2" charset="2"/>
              <a:buNone/>
              <a:defRPr/>
            </a:pPr>
            <a:endParaRPr lang="en-US" b="1" dirty="0" smtClean="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482599" y="444500"/>
            <a:ext cx="8251825" cy="990600"/>
          </a:xfrm>
        </p:spPr>
        <p:txBody>
          <a:bodyPr/>
          <a:lstStyle/>
          <a:p>
            <a:r>
              <a:rPr lang="en-US" sz="2800" b="1" dirty="0" smtClean="0">
                <a:effectLst/>
              </a:rPr>
              <a:t>Impacts of Climate Technology Finance Center</a:t>
            </a:r>
          </a:p>
        </p:txBody>
      </p:sp>
      <p:sp>
        <p:nvSpPr>
          <p:cNvPr id="30722" name="Rectangle 3"/>
          <p:cNvSpPr>
            <a:spLocks noGrp="1" noChangeArrowheads="1"/>
          </p:cNvSpPr>
          <p:nvPr>
            <p:ph type="body" idx="1"/>
          </p:nvPr>
        </p:nvSpPr>
        <p:spPr>
          <a:xfrm>
            <a:off x="336550" y="1603375"/>
            <a:ext cx="8470900" cy="4643437"/>
          </a:xfrm>
        </p:spPr>
        <p:txBody>
          <a:bodyPr/>
          <a:lstStyle/>
          <a:p>
            <a:pPr marL="0" indent="533400">
              <a:lnSpc>
                <a:spcPct val="130000"/>
              </a:lnSpc>
              <a:buNone/>
            </a:pPr>
            <a:r>
              <a:rPr lang="en-US" altLang="ja-JP" sz="2200" b="1" dirty="0" smtClean="0">
                <a:solidFill>
                  <a:schemeClr val="tx2"/>
                </a:solidFill>
                <a:effectLst/>
                <a:ea typeface="MS PGothic" pitchFamily="34" charset="-128"/>
              </a:rPr>
              <a:t>1.</a:t>
            </a:r>
            <a:r>
              <a:rPr lang="en-US" altLang="ja-JP" sz="2200" b="1" dirty="0" smtClean="0">
                <a:effectLst/>
                <a:ea typeface="MS PGothic" pitchFamily="34" charset="-128"/>
              </a:rPr>
              <a:t>Innovative business models to promote climate technology transfer and deployment can be explored and developed successfully, and practical experience and lessons to promote climate technology transfer will be achieved and shared.</a:t>
            </a:r>
          </a:p>
          <a:p>
            <a:pPr marL="0" indent="533400">
              <a:lnSpc>
                <a:spcPct val="130000"/>
              </a:lnSpc>
              <a:buNone/>
            </a:pPr>
            <a:r>
              <a:rPr lang="en-US" altLang="ja-JP" sz="2200" b="1" dirty="0" smtClean="0">
                <a:solidFill>
                  <a:schemeClr val="tx2"/>
                </a:solidFill>
                <a:effectLst/>
                <a:ea typeface="MS PGothic" pitchFamily="34" charset="-128"/>
              </a:rPr>
              <a:t>2.</a:t>
            </a:r>
            <a:r>
              <a:rPr lang="en-US" altLang="ja-JP" sz="2200" b="1" dirty="0" smtClean="0">
                <a:effectLst/>
                <a:ea typeface="MS PGothic" pitchFamily="34" charset="-128"/>
              </a:rPr>
              <a:t>Climate technologies can be widely deployed and climate technology investment can be greatly scaled up in developing countries, which will help decouple the economy growth in developing countries from their GHG emission.</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2851" y="2041525"/>
            <a:ext cx="7740650" cy="4435475"/>
          </a:xfrm>
        </p:spPr>
        <p:txBody>
          <a:bodyPr/>
          <a:lstStyle/>
          <a:p>
            <a:r>
              <a:rPr lang="en-PH" sz="2400" cap="none" dirty="0" err="1" smtClean="0">
                <a:effectLst/>
              </a:rPr>
              <a:t>Xuedu</a:t>
            </a:r>
            <a:r>
              <a:rPr lang="en-PH" sz="2400" cap="none" dirty="0" smtClean="0">
                <a:effectLst/>
              </a:rPr>
              <a:t> </a:t>
            </a:r>
            <a:r>
              <a:rPr lang="en-PH" sz="2400" cap="none" dirty="0">
                <a:effectLst/>
              </a:rPr>
              <a:t>Lu</a:t>
            </a:r>
            <a:br>
              <a:rPr lang="en-PH" sz="2400" cap="none" dirty="0">
                <a:effectLst/>
              </a:rPr>
            </a:br>
            <a:r>
              <a:rPr lang="en-PH" sz="2400" cap="none" dirty="0" smtClean="0">
                <a:effectLst/>
              </a:rPr>
              <a:t>Advisor</a:t>
            </a:r>
            <a:br>
              <a:rPr lang="en-PH" sz="2400" cap="none" dirty="0" smtClean="0">
                <a:effectLst/>
              </a:rPr>
            </a:br>
            <a:r>
              <a:rPr lang="en-PH" sz="2400" cap="none" dirty="0" smtClean="0">
                <a:effectLst/>
              </a:rPr>
              <a:t>Regional </a:t>
            </a:r>
            <a:r>
              <a:rPr lang="en-PH" sz="2400" cap="none" dirty="0">
                <a:effectLst/>
              </a:rPr>
              <a:t>and Sustainable Development </a:t>
            </a:r>
            <a:r>
              <a:rPr lang="en-PH" sz="2400" cap="none" dirty="0" smtClean="0">
                <a:effectLst/>
              </a:rPr>
              <a:t>Department</a:t>
            </a:r>
            <a:br>
              <a:rPr lang="en-PH" sz="2400" cap="none" dirty="0" smtClean="0">
                <a:effectLst/>
              </a:rPr>
            </a:br>
            <a:r>
              <a:rPr lang="en-PH" sz="2400" cap="none" dirty="0" smtClean="0">
                <a:effectLst/>
              </a:rPr>
              <a:t>Asian Development Bank</a:t>
            </a:r>
            <a:r>
              <a:rPr lang="en-PH" sz="2400" cap="none" dirty="0">
                <a:effectLst/>
              </a:rPr>
              <a:t/>
            </a:r>
            <a:br>
              <a:rPr lang="en-PH" sz="2400" cap="none" dirty="0">
                <a:effectLst/>
              </a:rPr>
            </a:br>
            <a:r>
              <a:rPr lang="en-PH" sz="2400" cap="none" dirty="0" smtClean="0">
                <a:effectLst/>
                <a:hlinkClick r:id="rId2"/>
              </a:rPr>
              <a:t>xlu@adb.org</a:t>
            </a:r>
            <a:r>
              <a:rPr lang="en-PH" sz="1800" b="0" cap="none" dirty="0" smtClean="0">
                <a:effectLst/>
              </a:rPr>
              <a:t/>
            </a:r>
            <a:br>
              <a:rPr lang="en-PH" sz="1800" b="0" cap="none" dirty="0" smtClean="0">
                <a:effectLst/>
              </a:rPr>
            </a:br>
            <a:r>
              <a:rPr lang="en-PH" sz="1800" b="0" cap="none" dirty="0">
                <a:effectLst/>
              </a:rPr>
              <a:t/>
            </a:r>
            <a:br>
              <a:rPr lang="en-PH" sz="1800" b="0" cap="none" dirty="0">
                <a:effectLst/>
              </a:rPr>
            </a:br>
            <a:r>
              <a:rPr lang="en-PH" sz="2000" b="0" cap="none" dirty="0">
                <a:solidFill>
                  <a:schemeClr val="tx1"/>
                </a:solidFill>
                <a:effectLst/>
              </a:rPr>
              <a:t/>
            </a:r>
            <a:br>
              <a:rPr lang="en-PH" sz="2000" b="0" cap="none" dirty="0">
                <a:solidFill>
                  <a:schemeClr val="tx1"/>
                </a:solidFill>
                <a:effectLst/>
              </a:rPr>
            </a:br>
            <a:endParaRPr lang="en-PH" sz="2000" b="0" cap="none" dirty="0">
              <a:solidFill>
                <a:schemeClr val="tx1"/>
              </a:solidFill>
              <a:effectLst/>
            </a:endParaRPr>
          </a:p>
        </p:txBody>
      </p:sp>
      <p:sp>
        <p:nvSpPr>
          <p:cNvPr id="5" name="Subtitle 4"/>
          <p:cNvSpPr>
            <a:spLocks noGrp="1"/>
          </p:cNvSpPr>
          <p:nvPr>
            <p:ph type="body" idx="1"/>
          </p:nvPr>
        </p:nvSpPr>
        <p:spPr>
          <a:xfrm>
            <a:off x="838200" y="288926"/>
            <a:ext cx="7620000" cy="1606549"/>
          </a:xfrm>
        </p:spPr>
        <p:txBody>
          <a:bodyPr/>
          <a:lstStyle/>
          <a:p>
            <a:pPr algn="ctr"/>
            <a:endParaRPr lang="en-PH" sz="3200" dirty="0" smtClean="0"/>
          </a:p>
          <a:p>
            <a:pPr algn="ctr"/>
            <a:endParaRPr lang="en-PH" sz="3200" dirty="0"/>
          </a:p>
          <a:p>
            <a:pPr algn="ctr"/>
            <a:endParaRPr lang="en-PH" sz="3200" dirty="0" smtClean="0"/>
          </a:p>
          <a:p>
            <a:pPr algn="ctr"/>
            <a:endParaRPr lang="en-PH" sz="3200" dirty="0"/>
          </a:p>
          <a:p>
            <a:pPr algn="ctr"/>
            <a:endParaRPr lang="en-PH" sz="3200" dirty="0" smtClean="0"/>
          </a:p>
          <a:p>
            <a:pPr algn="ctr"/>
            <a:endParaRPr lang="en-PH" sz="3200" dirty="0" smtClean="0"/>
          </a:p>
          <a:p>
            <a:pPr algn="ctr"/>
            <a:endParaRPr lang="en-PH" sz="3200" dirty="0"/>
          </a:p>
          <a:p>
            <a:r>
              <a:rPr lang="en-PH" sz="4000" b="1" dirty="0" smtClean="0">
                <a:effectLst/>
              </a:rPr>
              <a:t>           Thank you</a:t>
            </a:r>
          </a:p>
          <a:p>
            <a:r>
              <a:rPr lang="en-PH" dirty="0"/>
              <a:t/>
            </a:r>
            <a:br>
              <a:rPr lang="en-PH" dirty="0"/>
            </a:br>
            <a:endParaRPr lang="en-PH" sz="2000" dirty="0" smtClean="0"/>
          </a:p>
        </p:txBody>
      </p:sp>
    </p:spTree>
    <p:extLst>
      <p:ext uri="{BB962C8B-B14F-4D97-AF65-F5344CB8AC3E}">
        <p14:creationId xmlns:p14="http://schemas.microsoft.com/office/powerpoint/2010/main" val="3608272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ADBbands[1]">
  <a:themeElements>
    <a:clrScheme name="">
      <a:dk1>
        <a:srgbClr val="000000"/>
      </a:dk1>
      <a:lt1>
        <a:srgbClr val="FFFFFF"/>
      </a:lt1>
      <a:dk2>
        <a:srgbClr val="000099"/>
      </a:dk2>
      <a:lt2>
        <a:srgbClr val="FFFF00"/>
      </a:lt2>
      <a:accent1>
        <a:srgbClr val="FFFF00"/>
      </a:accent1>
      <a:accent2>
        <a:srgbClr val="FF9900"/>
      </a:accent2>
      <a:accent3>
        <a:srgbClr val="AAAACA"/>
      </a:accent3>
      <a:accent4>
        <a:srgbClr val="DADADA"/>
      </a:accent4>
      <a:accent5>
        <a:srgbClr val="FFFFAA"/>
      </a:accent5>
      <a:accent6>
        <a:srgbClr val="E78A00"/>
      </a:accent6>
      <a:hlink>
        <a:srgbClr val="FF6600"/>
      </a:hlink>
      <a:folHlink>
        <a:srgbClr val="CC0000"/>
      </a:folHlink>
    </a:clrScheme>
    <a:fontScheme name="ADBbands[1]">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DBbands[1]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ADBbands[1]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ADBbands[1]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ADBbands[1]</Template>
  <TotalTime>27279</TotalTime>
  <Words>352</Words>
  <Application>Microsoft Office PowerPoint</Application>
  <PresentationFormat>On-screen Show (4:3)</PresentationFormat>
  <Paragraphs>30</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ADBbands[1]</vt:lpstr>
      <vt:lpstr>  Role of Development Banks for Climate Technology Financing and Network Support ----ADB’s Pilot Asia-Pacific Climate Technology Finance Center   Xuedu LU Advisor, ADB  3 Dec. 2012, Doha</vt:lpstr>
      <vt:lpstr>PowerPoint Presentation</vt:lpstr>
      <vt:lpstr>The Pilot Center will do</vt:lpstr>
      <vt:lpstr>The Pilot Center will do</vt:lpstr>
      <vt:lpstr>Low Carbon Technology Marketplace </vt:lpstr>
      <vt:lpstr>Low Carbon Technology Marketplace </vt:lpstr>
      <vt:lpstr>Impacts of Climate Technology Finance Center</vt:lpstr>
      <vt:lpstr>Xuedu Lu Advisor Regional and Sustainable Development Department Asian Development Bank xlu@adb.org   </vt:lpstr>
    </vt:vector>
  </TitlesOfParts>
  <Company>Asian Development Bank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ADB’s Regional and Sustainable Development Department (RSDD) and Climate Change Program    Presentation to Credit Suisse 3 July 2012</dc:title>
  <dc:creator>Esmyra Javier</dc:creator>
  <cp:lastModifiedBy>Monica Fernandes</cp:lastModifiedBy>
  <cp:revision>1249</cp:revision>
  <cp:lastPrinted>2002-04-19T04:01:42Z</cp:lastPrinted>
  <dcterms:created xsi:type="dcterms:W3CDTF">2001-07-04T00:56:57Z</dcterms:created>
  <dcterms:modified xsi:type="dcterms:W3CDTF">2013-01-15T17:03:33Z</dcterms:modified>
</cp:coreProperties>
</file>