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2" r:id="rId5"/>
    <p:sldId id="283" r:id="rId6"/>
    <p:sldId id="285" r:id="rId7"/>
    <p:sldId id="286" r:id="rId8"/>
    <p:sldId id="287" r:id="rId9"/>
    <p:sldId id="258" r:id="rId10"/>
    <p:sldId id="261" r:id="rId11"/>
    <p:sldId id="263" r:id="rId12"/>
    <p:sldId id="265" r:id="rId13"/>
    <p:sldId id="270" r:id="rId14"/>
    <p:sldId id="273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EE92-F9BF-4218-9FC3-371321CD9667}" type="datetimeFigureOut">
              <a:rPr lang="en-US" smtClean="0"/>
              <a:pPr/>
              <a:t>12/27/2012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470A-A5DC-4336-A657-9717E231F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AFED-Logo-and-Nam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22098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317907">
            <a:off x="2789134" y="2155531"/>
            <a:ext cx="2915454" cy="373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/>
          <p:cNvSpPr/>
          <p:nvPr/>
        </p:nvSpPr>
        <p:spPr>
          <a:xfrm>
            <a:off x="0" y="152400"/>
            <a:ext cx="9144000" cy="12192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+mj-lt"/>
                <a:cs typeface="+mn-cs"/>
              </a:rPr>
              <a:t>ECOLOGICAL FOOTPRINT &amp; CLIMATE CHANGE IN ARAB COUNTRIES</a:t>
            </a:r>
            <a:endParaRPr lang="en-US" sz="4000" b="1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latin typeface="+mj-lt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Albertus Extra Bold" pitchFamily="34" charset="0"/>
              <a:cs typeface="Aharoni" pitchFamily="2" charset="-79"/>
            </a:endParaRPr>
          </a:p>
        </p:txBody>
      </p:sp>
      <p:pic>
        <p:nvPicPr>
          <p:cNvPr id="13" name="Picture 2" descr="C:\Documents and Settings\User\Desktop\Report CC2009\COVER\From Loryne\AFED 2009 Report Cove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72868" y="2133600"/>
            <a:ext cx="312443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TextBox 10"/>
          <p:cNvSpPr txBox="1"/>
          <p:nvPr/>
        </p:nvSpPr>
        <p:spPr>
          <a:xfrm>
            <a:off x="228600" y="1371600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NAJIB SAAB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  Secretary General, Arab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Forum for Environment and Development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AFED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33400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According to the 2012 Annual Report 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of the Arab Forum for Environment and Development:</a:t>
            </a:r>
          </a:p>
        </p:txBody>
      </p:sp>
      <p:pic>
        <p:nvPicPr>
          <p:cNvPr id="2" name="Picture 1" descr="AFED-Logo-and-N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28600"/>
            <a:ext cx="1524000" cy="8696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15240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The Arab region is in a state of ecosystem deficit since 1979 </a:t>
            </a:r>
          </a:p>
        </p:txBody>
      </p:sp>
      <p:pic>
        <p:nvPicPr>
          <p:cNvPr id="5" name="Picture 2" descr="C:\Documents and Settings\david moore\Desktop\My Dropbox\Work\AFED\Deliverables\Deficit_L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5029200" cy="325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100"/>
          <p:cNvGraphicFramePr>
            <a:graphicFrameLocks noGrp="1"/>
          </p:cNvGraphicFramePr>
          <p:nvPr/>
        </p:nvGraphicFramePr>
        <p:xfrm>
          <a:off x="5181599" y="3246120"/>
          <a:ext cx="3886201" cy="1249680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1409961"/>
                <a:gridCol w="739853"/>
                <a:gridCol w="669588"/>
                <a:gridCol w="1066799"/>
              </a:tblGrid>
              <a:tr h="2503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gha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/capita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1961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% Change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45218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Ecological Footprint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+78%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Biocapacity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-60%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5943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Ecological Footprint Accounts 1961-2008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6169025" cy="393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5881111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AFED-Logo-and-N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28600"/>
            <a:ext cx="1524000" cy="869627"/>
          </a:xfrm>
          <a:prstGeom prst="rect">
            <a:avLst/>
          </a:prstGeom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438400"/>
            <a:ext cx="6381750" cy="407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Desktop\AFED Files\AFED 2012\Documentary 2012\images for doc2012\1961.jpg"/>
          <p:cNvPicPr>
            <a:picLocks noChangeAspect="1" noChangeArrowheads="1"/>
          </p:cNvPicPr>
          <p:nvPr/>
        </p:nvPicPr>
        <p:blipFill>
          <a:blip r:embed="rId2" cstate="print"/>
          <a:srcRect l="5704" r="3030"/>
          <a:stretch>
            <a:fillRect/>
          </a:stretch>
        </p:blipFill>
        <p:spPr bwMode="auto">
          <a:xfrm>
            <a:off x="228600" y="1828800"/>
            <a:ext cx="4148919" cy="43434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Desktop\AFED Files\AFED 2012\Documentary 2012\images for doc2012\2008.jpg"/>
          <p:cNvPicPr>
            <a:picLocks noChangeAspect="1" noChangeArrowheads="1"/>
          </p:cNvPicPr>
          <p:nvPr/>
        </p:nvPicPr>
        <p:blipFill>
          <a:blip r:embed="rId3" cstate="print"/>
          <a:srcRect l="5882" r="2852"/>
          <a:stretch>
            <a:fillRect/>
          </a:stretch>
        </p:blipFill>
        <p:spPr bwMode="auto">
          <a:xfrm>
            <a:off x="4724400" y="1752600"/>
            <a:ext cx="4148919" cy="4343400"/>
          </a:xfrm>
          <a:prstGeom prst="rect">
            <a:avLst/>
          </a:prstGeom>
          <a:noFill/>
        </p:spPr>
      </p:pic>
      <p:pic>
        <p:nvPicPr>
          <p:cNvPr id="2" name="Picture 1" descr="AFED-Logo-and-N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28600"/>
            <a:ext cx="1524000" cy="8696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Biocapacity Decreased by 60 Percent, from </a:t>
            </a:r>
            <a:r>
              <a:rPr lang="en-US" sz="2800" b="1" dirty="0" smtClean="0">
                <a:solidFill>
                  <a:srgbClr val="FF0000"/>
                </a:solidFill>
              </a:rPr>
              <a:t>2.2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en-US" sz="2800" b="1" dirty="0" smtClean="0">
                <a:solidFill>
                  <a:srgbClr val="FF0000"/>
                </a:solidFill>
              </a:rPr>
              <a:t>0.9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Global Hectare per Capita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0" y="58674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1961-2008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ED-Logo-and-N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28600"/>
            <a:ext cx="1524000" cy="869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4876800"/>
            <a:ext cx="7124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Average Moroccan: </a:t>
            </a:r>
            <a:r>
              <a:rPr lang="en-US" sz="2400" b="1" dirty="0" smtClean="0">
                <a:solidFill>
                  <a:srgbClr val="FF0000"/>
                </a:solidFill>
              </a:rPr>
              <a:t>three-quarters of the planet Earth</a:t>
            </a:r>
          </a:p>
        </p:txBody>
      </p:sp>
      <p:pic>
        <p:nvPicPr>
          <p:cNvPr id="9" name="Picture 8" descr="earth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371600"/>
            <a:ext cx="1257300" cy="1257300"/>
          </a:xfrm>
          <a:prstGeom prst="rect">
            <a:avLst/>
          </a:prstGeom>
        </p:spPr>
      </p:pic>
      <p:pic>
        <p:nvPicPr>
          <p:cNvPr id="10" name="Picture 9" descr="earth_white.jpg"/>
          <p:cNvPicPr>
            <a:picLocks noChangeAspect="1"/>
          </p:cNvPicPr>
          <p:nvPr/>
        </p:nvPicPr>
        <p:blipFill>
          <a:blip r:embed="rId3" cstate="print"/>
          <a:srcRect r="76470"/>
          <a:stretch>
            <a:fillRect/>
          </a:stretch>
        </p:blipFill>
        <p:spPr>
          <a:xfrm>
            <a:off x="4991100" y="1371600"/>
            <a:ext cx="295843" cy="1257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1800" y="838200"/>
            <a:ext cx="3584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Average Arab:  </a:t>
            </a:r>
            <a:r>
              <a:rPr lang="en-US" sz="2400" b="1" dirty="0" smtClean="0">
                <a:solidFill>
                  <a:srgbClr val="FF0000"/>
                </a:solidFill>
              </a:rPr>
              <a:t>1.2 planets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0068" y="2743200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Average resident of Qatar: </a:t>
            </a:r>
            <a:r>
              <a:rPr lang="en-US" sz="2400" b="1" dirty="0" smtClean="0">
                <a:solidFill>
                  <a:srgbClr val="FF0000"/>
                </a:solidFill>
              </a:rPr>
              <a:t>6.6 planets </a:t>
            </a:r>
          </a:p>
        </p:txBody>
      </p:sp>
      <p:pic>
        <p:nvPicPr>
          <p:cNvPr id="17" name="Picture 16" descr="earth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901" y="3352800"/>
            <a:ext cx="1257301" cy="1257300"/>
          </a:xfrm>
          <a:prstGeom prst="rect">
            <a:avLst/>
          </a:prstGeom>
        </p:spPr>
      </p:pic>
      <p:pic>
        <p:nvPicPr>
          <p:cNvPr id="13" name="Picture 12" descr="earth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1" y="3352800"/>
            <a:ext cx="1257301" cy="1257300"/>
          </a:xfrm>
          <a:prstGeom prst="rect">
            <a:avLst/>
          </a:prstGeom>
        </p:spPr>
      </p:pic>
      <p:pic>
        <p:nvPicPr>
          <p:cNvPr id="14" name="Picture 13" descr="earth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2" y="3352800"/>
            <a:ext cx="1257301" cy="1257300"/>
          </a:xfrm>
          <a:prstGeom prst="rect">
            <a:avLst/>
          </a:prstGeom>
        </p:spPr>
      </p:pic>
      <p:pic>
        <p:nvPicPr>
          <p:cNvPr id="15" name="Picture 14" descr="earth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1623" y="3352800"/>
            <a:ext cx="1257301" cy="1257300"/>
          </a:xfrm>
          <a:prstGeom prst="rect">
            <a:avLst/>
          </a:prstGeom>
        </p:spPr>
      </p:pic>
      <p:pic>
        <p:nvPicPr>
          <p:cNvPr id="16" name="Picture 15" descr="earth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98923" y="3352800"/>
            <a:ext cx="1257301" cy="1257300"/>
          </a:xfrm>
          <a:prstGeom prst="rect">
            <a:avLst/>
          </a:prstGeom>
        </p:spPr>
      </p:pic>
      <p:pic>
        <p:nvPicPr>
          <p:cNvPr id="18" name="Picture 17" descr="earth_white.jpg"/>
          <p:cNvPicPr>
            <a:picLocks noChangeAspect="1"/>
          </p:cNvPicPr>
          <p:nvPr/>
        </p:nvPicPr>
        <p:blipFill>
          <a:blip r:embed="rId4" cstate="print"/>
          <a:srcRect r="41176"/>
          <a:stretch>
            <a:fillRect/>
          </a:stretch>
        </p:blipFill>
        <p:spPr>
          <a:xfrm>
            <a:off x="7856224" y="3352800"/>
            <a:ext cx="739594" cy="1257300"/>
          </a:xfrm>
          <a:prstGeom prst="rect">
            <a:avLst/>
          </a:prstGeom>
        </p:spPr>
      </p:pic>
      <p:pic>
        <p:nvPicPr>
          <p:cNvPr id="19" name="Picture 18" descr="earth_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352800"/>
            <a:ext cx="1257301" cy="1257300"/>
          </a:xfrm>
          <a:prstGeom prst="rect">
            <a:avLst/>
          </a:prstGeom>
        </p:spPr>
      </p:pic>
      <p:pic>
        <p:nvPicPr>
          <p:cNvPr id="26" name="Picture 25" descr="earth_white.jpg"/>
          <p:cNvPicPr>
            <a:picLocks noChangeAspect="1"/>
          </p:cNvPicPr>
          <p:nvPr/>
        </p:nvPicPr>
        <p:blipFill>
          <a:blip r:embed="rId5" cstate="print"/>
          <a:srcRect r="41176"/>
          <a:stretch>
            <a:fillRect/>
          </a:stretch>
        </p:blipFill>
        <p:spPr>
          <a:xfrm>
            <a:off x="4038600" y="5334000"/>
            <a:ext cx="784418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ED-Logo-and-N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28600"/>
            <a:ext cx="1524000" cy="8696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9600" y="2286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</a:rPr>
              <a:t>Carbon Component: Biggest Increase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5800" y="1524000"/>
            <a:ext cx="7581900" cy="4803577"/>
            <a:chOff x="762000" y="1752600"/>
            <a:chExt cx="7581900" cy="4803577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52600"/>
              <a:ext cx="7581900" cy="463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Up Arrow 6"/>
            <p:cNvSpPr/>
            <p:nvPr/>
          </p:nvSpPr>
          <p:spPr>
            <a:xfrm>
              <a:off x="7924800" y="4724400"/>
              <a:ext cx="228600" cy="12192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10000" y="6248400"/>
              <a:ext cx="4114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</a:rPr>
                <a:t>Ecological Footprint by Land Use Type, 1961-2008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ED-Logo-and-N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28600"/>
            <a:ext cx="1524000" cy="8696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3400" y="503872"/>
            <a:ext cx="7772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Regional programs in scientific research  </a:t>
            </a:r>
          </a:p>
          <a:p>
            <a:r>
              <a:rPr lang="en-US" sz="3000" b="1" dirty="0" smtClean="0"/>
              <a:t>Transform the income from finite oil resources into strong science and technology base</a:t>
            </a:r>
          </a:p>
        </p:txBody>
      </p:sp>
      <p:pic>
        <p:nvPicPr>
          <p:cNvPr id="10242" name="Picture 2" descr="http://www.udel.edu/PR/UDaily/2007/may/CurtWarrenlg.jpg"/>
          <p:cNvPicPr>
            <a:picLocks noChangeAspect="1" noChangeArrowheads="1"/>
          </p:cNvPicPr>
          <p:nvPr/>
        </p:nvPicPr>
        <p:blipFill>
          <a:blip r:embed="rId3" cstate="print"/>
          <a:srcRect t="5376" b="12043"/>
          <a:stretch>
            <a:fillRect/>
          </a:stretch>
        </p:blipFill>
        <p:spPr bwMode="auto">
          <a:xfrm>
            <a:off x="0" y="2514601"/>
            <a:ext cx="91440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686800" cy="9906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175" y="373063"/>
            <a:ext cx="3689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latin typeface="Calibri" pitchFamily="34" charset="0"/>
                <a:cs typeface="Aharoni" pitchFamily="2" charset="-79"/>
              </a:rPr>
              <a:t>SEA LEVEL 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1265238"/>
            <a:ext cx="8610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500">
                <a:latin typeface="Calibri" pitchFamily="34" charset="0"/>
              </a:rPr>
              <a:t>A simulation carried out for AFED by Boston University’s Center for Remote Sensing revealed that:</a:t>
            </a:r>
          </a:p>
          <a:p>
            <a:r>
              <a:rPr lang="en-US" sz="2500">
                <a:latin typeface="Calibri" pitchFamily="34" charset="0"/>
              </a:rPr>
              <a:t>Sea Level Rise (SLR) of only 1 meter will directly impact 41,500 km</a:t>
            </a:r>
            <a:r>
              <a:rPr lang="en-US" sz="2500" baseline="30000">
                <a:latin typeface="Calibri" pitchFamily="34" charset="0"/>
              </a:rPr>
              <a:t>2</a:t>
            </a:r>
            <a:r>
              <a:rPr lang="en-US" sz="2500">
                <a:latin typeface="Calibri" pitchFamily="34" charset="0"/>
              </a:rPr>
              <a:t> and 37 million people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86868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1026" name="Picture 2" descr="C:\Documents and Settings\User\Desktop\Wet and Dry\newcalibree\1m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89250"/>
            <a:ext cx="82296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1038" y="6477000"/>
            <a:ext cx="7781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2009 Annual Report of the Arab Forum for Environment and Development AFED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313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686800" cy="9906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257175" y="373063"/>
            <a:ext cx="3689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latin typeface="Calibri" pitchFamily="34" charset="0"/>
                <a:cs typeface="Aharoni" pitchFamily="2" charset="-79"/>
              </a:rPr>
              <a:t>SEA LEVEL 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1668463"/>
            <a:ext cx="8610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500">
                <a:latin typeface="Calibri" pitchFamily="34" charset="0"/>
              </a:rPr>
              <a:t>SLR of 2 meters will impact 60,000 km</a:t>
            </a:r>
            <a:r>
              <a:rPr lang="en-US" sz="2500" baseline="30000">
                <a:latin typeface="Calibri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86868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12295" name="Picture 2" descr="C:\Documents and Settings\User\Desktop\Wet and Dry\newcalibree\3m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2889250"/>
            <a:ext cx="82296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1038" y="6477000"/>
            <a:ext cx="7781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2009 Annual Report of the Arab Forum for Environment and Development AFED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686800" cy="9906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257175" y="373063"/>
            <a:ext cx="3689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latin typeface="Calibri" pitchFamily="34" charset="0"/>
                <a:cs typeface="Aharoni" pitchFamily="2" charset="-79"/>
              </a:rPr>
              <a:t>SEA LEVEL 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1668463"/>
            <a:ext cx="8610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500">
                <a:latin typeface="Calibri" pitchFamily="34" charset="0"/>
              </a:rPr>
              <a:t>SLR of 4 meters will impact 100,800 km</a:t>
            </a:r>
            <a:r>
              <a:rPr lang="en-US" sz="2500" baseline="30000">
                <a:latin typeface="Calibri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86868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14343" name="Picture 2" descr="C:\Documents and Settings\User\Desktop\Wet and Dry\newcalibree\4m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2889250"/>
            <a:ext cx="82296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1038" y="6477000"/>
            <a:ext cx="7781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2009 Annual Report of the Arab Forum for Environment and Development AFED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686800" cy="9906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257175" y="373063"/>
            <a:ext cx="3689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latin typeface="Calibri" pitchFamily="34" charset="0"/>
                <a:cs typeface="Aharoni" pitchFamily="2" charset="-79"/>
              </a:rPr>
              <a:t>SEA LEVEL 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1668463"/>
            <a:ext cx="8610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500">
                <a:latin typeface="Calibri" pitchFamily="34" charset="0"/>
              </a:rPr>
              <a:t>SLR of 5 meters will impact 113,000 km</a:t>
            </a:r>
            <a:r>
              <a:rPr lang="en-US" sz="2500" baseline="30000">
                <a:latin typeface="Calibri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86868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15367" name="Picture 2" descr="C:\Documents and Settings\User\Desktop\Wet and Dry\newcalibree\5m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2889250"/>
            <a:ext cx="82296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1038" y="6477000"/>
            <a:ext cx="7781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2009 Annual Report of the Arab Forum for Environment and Development AFED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8686800" cy="9906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7175" y="373063"/>
            <a:ext cx="3689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latin typeface="Calibri" pitchFamily="34" charset="0"/>
                <a:cs typeface="Aharoni" pitchFamily="2" charset="-79"/>
              </a:rPr>
              <a:t>SEA LEVEL 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1284288"/>
            <a:ext cx="86106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500">
                <a:latin typeface="Calibri" pitchFamily="34" charset="0"/>
              </a:rPr>
              <a:t>Major impact of SLR will be in Egypt, UAE, Qatar, Bahrain, Oman, Morocco, Algeria, Saudi Arabia, Somalia… and Lebanon- as percentage of population.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86868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pic>
        <p:nvPicPr>
          <p:cNvPr id="6146" name="Picture 2" descr="C:\Documents and Settings\User\Desktop\Report CC2009\baz interview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2514600"/>
            <a:ext cx="55292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467600" y="6172200"/>
            <a:ext cx="11271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Nile Delta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038" y="6477000"/>
            <a:ext cx="7781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2009 Annual Report of the Arab Forum for Environment and Development AFED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3313" grpId="0"/>
      <p:bldP spid="11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Documents and Settings\User\Desktop\presentation of the report\sl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2819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28600"/>
            <a:ext cx="8686800" cy="990600"/>
          </a:xfrm>
          <a:prstGeom prst="rect">
            <a:avLst/>
          </a:prstGeom>
          <a:solidFill>
            <a:srgbClr val="0071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257175" y="373063"/>
            <a:ext cx="3689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C000"/>
                </a:solidFill>
                <a:latin typeface="Calibri" pitchFamily="34" charset="0"/>
                <a:cs typeface="Aharoni" pitchFamily="2" charset="-79"/>
              </a:rPr>
              <a:t>SEA LEVEL 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2">
                  <a:lumMod val="50000"/>
                </a:schemeClr>
              </a:solidFill>
              <a:latin typeface="Albertus Extra Bold" pitchFamily="34" charset="0"/>
              <a:cs typeface="Aharoni" pitchFamily="2" charset="-79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04800" y="1352550"/>
            <a:ext cx="54864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500">
                <a:latin typeface="Calibri" pitchFamily="34" charset="0"/>
              </a:rPr>
              <a:t>In terms of land mass, SLR will mostly impact Qatar, UAE, Kuwait and Tunisia: 1-3% of their land will be affected.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2500">
                <a:latin typeface="Calibri" pitchFamily="34" charset="0"/>
              </a:rPr>
              <a:t>Egypt’s economy most vulnerable: 1 meter SLR, 6% of GDP and 12% of agricultural land at risk.  </a:t>
            </a:r>
          </a:p>
          <a:p>
            <a:endParaRPr lang="en-US" sz="1200">
              <a:latin typeface="Calibri" pitchFamily="34" charset="0"/>
            </a:endParaRPr>
          </a:p>
          <a:p>
            <a:r>
              <a:rPr lang="en-US" sz="2500">
                <a:latin typeface="Calibri" pitchFamily="34" charset="0"/>
              </a:rPr>
              <a:t>5 meter scenario: Egypt will be the most impacted by SLR, 12 million will be displaced.</a:t>
            </a:r>
          </a:p>
          <a:p>
            <a:endParaRPr lang="en-US" sz="1600">
              <a:latin typeface="Calibri" pitchFamily="34" charset="0"/>
            </a:endParaRPr>
          </a:p>
          <a:p>
            <a:r>
              <a:rPr lang="en-US" sz="2500">
                <a:latin typeface="Calibri" pitchFamily="34" charset="0"/>
              </a:rPr>
              <a:t>UAE, Qatar and Bahrain: 50% of the population will be impacted.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8686800" cy="76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038" y="6477000"/>
            <a:ext cx="77819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2009 Annual Report of the Arab Forum for Environment and Development AFED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FED Report Cover.jpg"/>
          <p:cNvPicPr>
            <a:picLocks noChangeAspect="1"/>
          </p:cNvPicPr>
          <p:nvPr/>
        </p:nvPicPr>
        <p:blipFill>
          <a:blip r:embed="rId2" cstate="print"/>
          <a:srcRect t="5409" r="1284"/>
          <a:stretch>
            <a:fillRect/>
          </a:stretch>
        </p:blipFill>
        <p:spPr>
          <a:xfrm>
            <a:off x="4572000" y="838200"/>
            <a:ext cx="3657600" cy="495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2723849" cy="366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FED-Logo-and-N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28599"/>
            <a:ext cx="2438400" cy="13914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401" y="2057400"/>
            <a:ext cx="43350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9CF"/>
                </a:solidFill>
              </a:rPr>
              <a:t>SURVIVAL OPTIONS</a:t>
            </a:r>
            <a:br>
              <a:rPr lang="en-US" sz="4000" b="1" dirty="0" smtClean="0">
                <a:solidFill>
                  <a:srgbClr val="0089CF"/>
                </a:solidFill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Ecological Footprint 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of Arab Countries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789402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smtClean="0"/>
              <a:t>2012 Report of the Arab Forum for Environment and Development (AFED)</a:t>
            </a:r>
            <a:endParaRPr lang="en-US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63623"/>
            <a:ext cx="27432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AFED-Logo-and-N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28600"/>
            <a:ext cx="1524000" cy="8696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5334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</a:rPr>
              <a:t>50 Years at a Glance</a:t>
            </a:r>
            <a:endParaRPr lang="en-US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1"/>
            <a:ext cx="3048000" cy="21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124200"/>
            <a:ext cx="3048000" cy="209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3400" y="2362200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/>
              <a:t>GDP: </a:t>
            </a:r>
            <a:r>
              <a:rPr lang="en-US" sz="3200" b="1" dirty="0" smtClean="0">
                <a:solidFill>
                  <a:srgbClr val="FF0000"/>
                </a:solidFill>
              </a:rPr>
              <a:t>x4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2362200"/>
            <a:ext cx="2759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/>
              <a:t>Biocapacity: </a:t>
            </a:r>
            <a:r>
              <a:rPr lang="en-US" sz="3200" b="1" dirty="0">
                <a:solidFill>
                  <a:srgbClr val="FF0000"/>
                </a:solidFill>
              </a:rPr>
              <a:t>÷2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05600" y="2362200"/>
            <a:ext cx="1850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/>
              <a:t>Water: </a:t>
            </a:r>
            <a:r>
              <a:rPr lang="en-US" sz="3200" b="1" dirty="0">
                <a:solidFill>
                  <a:srgbClr val="FF0000"/>
                </a:solidFill>
              </a:rPr>
              <a:t>÷4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06712" y="3305145"/>
            <a:ext cx="1584088" cy="20005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700" dirty="0" smtClean="0">
                <a:latin typeface="Futura" pitchFamily="2" charset="0"/>
              </a:rPr>
              <a:t>[Constant $US year 2000 per capita]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442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AFED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Charbel Mahfoud</dc:creator>
  <cp:lastModifiedBy>najib</cp:lastModifiedBy>
  <cp:revision>69</cp:revision>
  <dcterms:created xsi:type="dcterms:W3CDTF">2012-11-15T13:38:16Z</dcterms:created>
  <dcterms:modified xsi:type="dcterms:W3CDTF">2012-12-27T15:47:37Z</dcterms:modified>
</cp:coreProperties>
</file>