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5A6BD6-3795-DC45-8609-EE15CFE9784E}"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5A6BD6-3795-DC45-8609-EE15CFE9784E}"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5A6BD6-3795-DC45-8609-EE15CFE9784E}"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5A6BD6-3795-DC45-8609-EE15CFE9784E}"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A6BD6-3795-DC45-8609-EE15CFE9784E}"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5A6BD6-3795-DC45-8609-EE15CFE9784E}"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5A6BD6-3795-DC45-8609-EE15CFE9784E}"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5A6BD6-3795-DC45-8609-EE15CFE9784E}"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A6BD6-3795-DC45-8609-EE15CFE9784E}"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A6BD6-3795-DC45-8609-EE15CFE9784E}"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A6BD6-3795-DC45-8609-EE15CFE9784E}"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7B352-6924-C247-96D6-EA608367B2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A6BD6-3795-DC45-8609-EE15CFE9784E}"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7B352-6924-C247-96D6-EA608367B2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WORK PROGRAMME ON AGRICULTURE: WHERE DO SMALL HOLDER FARMERS STAND</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SB 36 SIDE EVENT</a:t>
            </a:r>
          </a:p>
          <a:p>
            <a:r>
              <a:rPr lang="en-US" dirty="0" smtClean="0"/>
              <a:t>16</a:t>
            </a:r>
            <a:r>
              <a:rPr lang="en-US" baseline="30000" dirty="0" smtClean="0"/>
              <a:t>th</a:t>
            </a:r>
            <a:r>
              <a:rPr lang="en-US" dirty="0" smtClean="0"/>
              <a:t> May, 2012, Rail (</a:t>
            </a:r>
            <a:r>
              <a:rPr lang="en-US" dirty="0" err="1" smtClean="0"/>
              <a:t>MoT</a:t>
            </a:r>
            <a:r>
              <a:rPr lang="en-US" dirty="0" smtClean="0"/>
              <a:t>)</a:t>
            </a:r>
          </a:p>
          <a:p>
            <a:r>
              <a:rPr lang="en-US" dirty="0" smtClean="0"/>
              <a:t>ORGANIZERS:</a:t>
            </a:r>
          </a:p>
          <a:p>
            <a:r>
              <a:rPr lang="en-US" dirty="0" smtClean="0"/>
              <a:t>CECOEDECON,PAIRVI &amp; BEYOND COPENHAGEN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negotiations and false solutions affect smallholders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NAPCC and SAPCC in India are high on technology, mitigation in agriculture, and suggest bringing soils in carbon markets. </a:t>
            </a:r>
          </a:p>
          <a:p>
            <a:r>
              <a:rPr lang="en-US" dirty="0" smtClean="0"/>
              <a:t>False solution such as no till </a:t>
            </a:r>
            <a:r>
              <a:rPr lang="en-US" dirty="0" err="1" smtClean="0"/>
              <a:t>ag</a:t>
            </a:r>
            <a:r>
              <a:rPr lang="en-US" dirty="0" smtClean="0"/>
              <a:t>, agro fuels, </a:t>
            </a:r>
            <a:r>
              <a:rPr lang="en-US" dirty="0" err="1" smtClean="0"/>
              <a:t>GMOs</a:t>
            </a:r>
            <a:r>
              <a:rPr lang="en-US" dirty="0" smtClean="0"/>
              <a:t> are being promoted in a big way.</a:t>
            </a:r>
          </a:p>
          <a:p>
            <a:r>
              <a:rPr lang="en-US" dirty="0" smtClean="0"/>
              <a:t>There is no adaptation support for adaptation.</a:t>
            </a:r>
          </a:p>
          <a:p>
            <a:r>
              <a:rPr lang="en-US" dirty="0" smtClean="0"/>
              <a:t>Laser land </a:t>
            </a:r>
            <a:r>
              <a:rPr lang="en-US" dirty="0" err="1" smtClean="0"/>
              <a:t>levellers</a:t>
            </a:r>
            <a:r>
              <a:rPr lang="en-US" dirty="0" smtClean="0"/>
              <a:t>, </a:t>
            </a:r>
            <a:r>
              <a:rPr lang="en-US" dirty="0" err="1" smtClean="0"/>
              <a:t>Connoweeders</a:t>
            </a:r>
            <a:r>
              <a:rPr lang="en-US" dirty="0" smtClean="0"/>
              <a:t>, sprinklers, are being marketed to farmers having less than 2 ha of lands, farming with family </a:t>
            </a:r>
            <a:r>
              <a:rPr lang="en-US" dirty="0" err="1" smtClean="0"/>
              <a:t>labour</a:t>
            </a:r>
            <a:r>
              <a:rPr lang="en-US" dirty="0" smtClean="0"/>
              <a:t> and hoe and sickle</a:t>
            </a:r>
          </a:p>
          <a:p>
            <a:r>
              <a:rPr lang="en-US" dirty="0" smtClean="0"/>
              <a:t>Subsidies to </a:t>
            </a:r>
            <a:r>
              <a:rPr lang="en-US" dirty="0" err="1" smtClean="0"/>
              <a:t>ag</a:t>
            </a:r>
            <a:r>
              <a:rPr lang="en-US" dirty="0" smtClean="0"/>
              <a:t> business companies are routed through farmers.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consideration for SBSTA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SBSTA must put small holder farmers including women, and agro ecological </a:t>
            </a:r>
            <a:r>
              <a:rPr lang="en-US" dirty="0" err="1" smtClean="0"/>
              <a:t>ag</a:t>
            </a:r>
            <a:r>
              <a:rPr lang="en-US" dirty="0" smtClean="0"/>
              <a:t> in the centre of efforts as they are the only solution to food security, climate stabilization, and well being of the farmers</a:t>
            </a:r>
          </a:p>
          <a:p>
            <a:r>
              <a:rPr lang="en-US" dirty="0" smtClean="0"/>
              <a:t>SBSTA must distinguish </a:t>
            </a:r>
            <a:r>
              <a:rPr lang="en-US" dirty="0" err="1" smtClean="0"/>
              <a:t>ag</a:t>
            </a:r>
            <a:r>
              <a:rPr lang="en-US" dirty="0" smtClean="0"/>
              <a:t> in Annex 1 countries and developing countries and enhance support for adaptation, while suggest mitigation in </a:t>
            </a:r>
            <a:r>
              <a:rPr lang="en-US" dirty="0" err="1" smtClean="0"/>
              <a:t>ag</a:t>
            </a:r>
            <a:r>
              <a:rPr lang="en-US" dirty="0" smtClean="0"/>
              <a:t> in Annex 1 countries.</a:t>
            </a:r>
          </a:p>
          <a:p>
            <a:r>
              <a:rPr lang="en-US" dirty="0" smtClean="0"/>
              <a:t>Focus of discussion should be on providing enhanced, additional and predictable finance, knowledge sharing, R&amp;D and international cooperation in adaptation.</a:t>
            </a:r>
          </a:p>
          <a:p>
            <a:r>
              <a:rPr lang="en-US" dirty="0" smtClean="0"/>
              <a:t>Many platforms created by the CGIAR, Global Alliance for GHG emission in </a:t>
            </a:r>
            <a:r>
              <a:rPr lang="en-US" dirty="0" err="1" smtClean="0"/>
              <a:t>ag</a:t>
            </a:r>
            <a:r>
              <a:rPr lang="en-US" dirty="0" smtClean="0"/>
              <a:t>, the EU and the US, World Commission on Food Sec. are already mitigation </a:t>
            </a:r>
            <a:r>
              <a:rPr lang="en-US" dirty="0" err="1" smtClean="0"/>
              <a:t>focussed</a:t>
            </a:r>
            <a:r>
              <a:rPr lang="en-US" dirty="0" smtClean="0"/>
              <a:t> and SBSTA should not duplicate its work.</a:t>
            </a:r>
          </a:p>
          <a:p>
            <a:r>
              <a:rPr lang="en-US" dirty="0" smtClean="0"/>
              <a:t>SBSTA should ensure that discussion/decisions should not create additional externalities in trade, or mitigation commitments for </a:t>
            </a:r>
            <a:r>
              <a:rPr lang="en-US" dirty="0" err="1" smtClean="0"/>
              <a:t>DCs</a:t>
            </a:r>
            <a:r>
              <a:rPr lang="en-US" dirty="0" smtClean="0"/>
              <a:t> and </a:t>
            </a:r>
            <a:r>
              <a:rPr lang="en-US" dirty="0" err="1" smtClean="0"/>
              <a:t>LDCs</a:t>
            </a:r>
            <a:r>
              <a:rPr lang="en-US" dirty="0" smtClean="0"/>
              <a:t>.</a:t>
            </a:r>
          </a:p>
          <a:p>
            <a:r>
              <a:rPr lang="en-US" dirty="0" smtClean="0"/>
              <a:t>It should emphasize the need for scaled up public investment in </a:t>
            </a:r>
            <a:r>
              <a:rPr lang="en-US" dirty="0" err="1" smtClean="0"/>
              <a:t>ag</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IATP</a:t>
            </a:r>
          </a:p>
          <a:p>
            <a:r>
              <a:rPr lang="en-US" dirty="0" smtClean="0"/>
              <a:t>GAIA FOUNDATION</a:t>
            </a:r>
          </a:p>
          <a:p>
            <a:r>
              <a:rPr lang="en-US" dirty="0" smtClean="0"/>
              <a:t>MISEREOR</a:t>
            </a:r>
          </a:p>
          <a:p>
            <a:r>
              <a:rPr lang="en-US" dirty="0" smtClean="0"/>
              <a:t>BEYOND COPENHAGEN</a:t>
            </a:r>
          </a:p>
          <a:p>
            <a:r>
              <a:rPr lang="en-US" dirty="0" smtClean="0"/>
              <a:t>OCASSIONAL PAPER SERIES PAIRVI</a:t>
            </a:r>
          </a:p>
          <a:p>
            <a:r>
              <a:rPr lang="en-US" dirty="0" smtClean="0"/>
              <a:t>SUBMISSION OF VIEWS ON ISSUES RELATED TO AGRICULTURE BY CECOEDECON,PAIRVI AND BEYOND COPENHAGEN</a:t>
            </a:r>
          </a:p>
          <a:p>
            <a:r>
              <a:rPr lang="en-US" dirty="0" smtClean="0"/>
              <a:t>UNFCCC DOCS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rmAutofit fontScale="90000"/>
          </a:bodyPr>
          <a:lstStyle/>
          <a:p>
            <a:r>
              <a:rPr lang="en-US" dirty="0" smtClean="0"/>
              <a:t>Thank you for the attention.</a:t>
            </a:r>
            <a:br>
              <a:rPr lang="en-US" dirty="0" smtClean="0"/>
            </a:br>
            <a:r>
              <a:rPr lang="en-US" dirty="0" smtClean="0"/>
              <a:t>Comments and feedback are welcome at k.ajay.j@gmail.com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background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Industrial countries and </a:t>
            </a:r>
            <a:r>
              <a:rPr lang="en-US" dirty="0" err="1" smtClean="0"/>
              <a:t>ag</a:t>
            </a:r>
            <a:r>
              <a:rPr lang="en-US" dirty="0" smtClean="0"/>
              <a:t> business companies have been pushing soils in carbon markets since run up to Kyoto, which was rejected by the COP.</a:t>
            </a:r>
          </a:p>
          <a:p>
            <a:r>
              <a:rPr lang="en-US" dirty="0" smtClean="0"/>
              <a:t>Negotiations on </a:t>
            </a:r>
            <a:r>
              <a:rPr lang="en-US" dirty="0" err="1" smtClean="0"/>
              <a:t>ag</a:t>
            </a:r>
            <a:r>
              <a:rPr lang="en-US" dirty="0" smtClean="0"/>
              <a:t> in UNFCCC have been promoting linear </a:t>
            </a:r>
            <a:r>
              <a:rPr lang="en-US" dirty="0" err="1" smtClean="0"/>
              <a:t>ag</a:t>
            </a:r>
            <a:r>
              <a:rPr lang="en-US" dirty="0" smtClean="0"/>
              <a:t>, monoculture of genes, hugely contested and untested solutions for mitigation like no-till, </a:t>
            </a:r>
            <a:r>
              <a:rPr lang="en-US" dirty="0" err="1" smtClean="0"/>
              <a:t>biochar</a:t>
            </a:r>
            <a:r>
              <a:rPr lang="en-US" dirty="0" smtClean="0"/>
              <a:t>, agro fuels, </a:t>
            </a:r>
            <a:r>
              <a:rPr lang="en-US" dirty="0" err="1" smtClean="0"/>
              <a:t>GMOs</a:t>
            </a:r>
            <a:r>
              <a:rPr lang="en-US" dirty="0" smtClean="0"/>
              <a:t> etc, in the guise of “climate smart agriculture.”</a:t>
            </a:r>
          </a:p>
          <a:p>
            <a:r>
              <a:rPr lang="en-US" dirty="0" smtClean="0"/>
              <a:t>A growing number of studies have debunked the claims associated with these technologies.</a:t>
            </a:r>
          </a:p>
          <a:p>
            <a:r>
              <a:rPr lang="en-US" dirty="0" smtClean="0"/>
              <a:t>Mitigation in small </a:t>
            </a:r>
            <a:r>
              <a:rPr lang="en-US" dirty="0" err="1" smtClean="0"/>
              <a:t>lanholdings</a:t>
            </a:r>
            <a:r>
              <a:rPr lang="en-US" dirty="0" smtClean="0"/>
              <a:t> in </a:t>
            </a:r>
            <a:r>
              <a:rPr lang="en-US" dirty="0" err="1" smtClean="0"/>
              <a:t>DCs</a:t>
            </a:r>
            <a:r>
              <a:rPr lang="en-US" dirty="0" smtClean="0"/>
              <a:t> and </a:t>
            </a:r>
            <a:r>
              <a:rPr lang="en-US" dirty="0" err="1" smtClean="0"/>
              <a:t>LDCs</a:t>
            </a:r>
            <a:r>
              <a:rPr lang="en-US" dirty="0" smtClean="0"/>
              <a:t> will deprive farmers of their land rights, strengthen the hegemony of </a:t>
            </a:r>
            <a:r>
              <a:rPr lang="en-US" dirty="0" err="1" smtClean="0"/>
              <a:t>ag</a:t>
            </a:r>
            <a:r>
              <a:rPr lang="en-US" dirty="0" smtClean="0"/>
              <a:t> business companies, and take away their sovereignty of producing what they want, and seriously affect food security, and in fact increase GHG emissions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of country parties </a:t>
            </a:r>
            <a:br>
              <a:rPr lang="en-US" dirty="0" smtClean="0"/>
            </a:br>
            <a:r>
              <a:rPr lang="en-US" dirty="0" smtClean="0"/>
              <a:t>(Annex 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of the Annex 1 countries see this as an opportunity to push so called “climate smart agriculture” and mitigation in agriculture</a:t>
            </a:r>
          </a:p>
          <a:p>
            <a:r>
              <a:rPr lang="en-US" dirty="0" smtClean="0"/>
              <a:t>The prime concern for Annex 1 countries is “food security (read enhanced production and availability of food grains in the market),” “emission from agriculture,” and “agriculture as major driver of deforestation.”</a:t>
            </a:r>
          </a:p>
          <a:p>
            <a:r>
              <a:rPr lang="en-US" dirty="0" smtClean="0"/>
              <a:t>Most of them see work </a:t>
            </a:r>
            <a:r>
              <a:rPr lang="en-US" dirty="0" err="1" smtClean="0"/>
              <a:t>programme</a:t>
            </a:r>
            <a:r>
              <a:rPr lang="en-US" dirty="0" smtClean="0"/>
              <a:t> as important for “exploring linkages, synergies and trade offs between mitigation and adaptation.”</a:t>
            </a:r>
          </a:p>
          <a:p>
            <a:r>
              <a:rPr lang="en-US" dirty="0"/>
              <a:t>F</a:t>
            </a:r>
            <a:r>
              <a:rPr lang="en-US" dirty="0" smtClean="0"/>
              <a:t>ail to provide any support to the non Annex countries and see market based mechanisms as major source of funding.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from Annex 1 countries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Japan: “it is useful to pursue cooperative </a:t>
            </a:r>
            <a:r>
              <a:rPr lang="en-US" dirty="0" err="1" smtClean="0"/>
              <a:t>sectoral</a:t>
            </a:r>
            <a:r>
              <a:rPr lang="en-US" dirty="0" smtClean="0"/>
              <a:t> approaches in order to ensure fairness and to proceed concrete steps to achieve effective emission reduction.”</a:t>
            </a:r>
          </a:p>
          <a:p>
            <a:r>
              <a:rPr lang="en-US" dirty="0" smtClean="0"/>
              <a:t>EU: “</a:t>
            </a:r>
            <a:r>
              <a:rPr lang="en-US" dirty="0" err="1" smtClean="0"/>
              <a:t>ag</a:t>
            </a:r>
            <a:r>
              <a:rPr lang="en-US" dirty="0" smtClean="0"/>
              <a:t> has to address new global challenges, in parallel to the needs of adaptation, mitigation potential exists in the sector.”</a:t>
            </a:r>
          </a:p>
          <a:p>
            <a:r>
              <a:rPr lang="en-US" dirty="0" smtClean="0"/>
              <a:t>Switzerland: “</a:t>
            </a:r>
            <a:r>
              <a:rPr lang="en-US" dirty="0" err="1" smtClean="0"/>
              <a:t>ag</a:t>
            </a:r>
            <a:r>
              <a:rPr lang="en-US" dirty="0" smtClean="0"/>
              <a:t> sector is severely affected by climate change, …responsible for consideration share of the </a:t>
            </a:r>
            <a:r>
              <a:rPr lang="en-US" dirty="0" err="1" smtClean="0"/>
              <a:t>GHGs</a:t>
            </a:r>
            <a:r>
              <a:rPr lang="en-US" dirty="0" smtClean="0"/>
              <a:t>….” however, “….</a:t>
            </a:r>
            <a:r>
              <a:rPr lang="en-US" dirty="0" err="1" smtClean="0"/>
              <a:t>ag</a:t>
            </a:r>
            <a:r>
              <a:rPr lang="en-US" dirty="0" smtClean="0"/>
              <a:t> has an important potential for mitigation…”</a:t>
            </a:r>
          </a:p>
          <a:p>
            <a:r>
              <a:rPr lang="en-US" dirty="0" smtClean="0"/>
              <a:t>USA: “a wide range of practices exist to reduce GHG emissions, increase carbon sequestration, develop renewable energy sources, and improve energy efficiency on farms and forests lands…..we fully realize the potential for GHG mitigation from agriculture and forest lands..” supports technical meeting on adaptation in COP 18 and a workshop on mitigation in 2013.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from non Annex 1 countries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DCs</a:t>
            </a:r>
            <a:r>
              <a:rPr lang="en-US" dirty="0" smtClean="0"/>
              <a:t>&amp;</a:t>
            </a:r>
            <a:r>
              <a:rPr lang="en-US" dirty="0" err="1" smtClean="0"/>
              <a:t>LDCs</a:t>
            </a:r>
            <a:r>
              <a:rPr lang="en-US" dirty="0" smtClean="0"/>
              <a:t> are far more comprehensive in their approach and considerations include poverty reduction, environmental and livelihood sustainability, sustainable development and focus on small holder farmers.</a:t>
            </a:r>
          </a:p>
          <a:p>
            <a:r>
              <a:rPr lang="en-US" dirty="0" smtClean="0"/>
              <a:t>For them adaptation is far more important than mitigation, few want to explore co benefits from mitigation.</a:t>
            </a:r>
          </a:p>
          <a:p>
            <a:r>
              <a:rPr lang="en-US" dirty="0" smtClean="0"/>
              <a:t>Many recognize emissions in </a:t>
            </a:r>
            <a:r>
              <a:rPr lang="en-US" dirty="0" err="1" smtClean="0"/>
              <a:t>ag</a:t>
            </a:r>
            <a:r>
              <a:rPr lang="en-US" dirty="0" smtClean="0"/>
              <a:t> are essential for their basic survival.</a:t>
            </a:r>
          </a:p>
          <a:p>
            <a:r>
              <a:rPr lang="en-US" dirty="0" smtClean="0"/>
              <a:t>Many refer to the principles of equity and </a:t>
            </a:r>
            <a:r>
              <a:rPr lang="en-US" dirty="0" err="1" smtClean="0"/>
              <a:t>cbdr</a:t>
            </a:r>
            <a:r>
              <a:rPr lang="en-US" dirty="0" smtClean="0"/>
              <a:t> in addressing emissions in </a:t>
            </a:r>
            <a:r>
              <a:rPr lang="en-US" dirty="0" err="1" smtClean="0"/>
              <a:t>ag</a:t>
            </a:r>
            <a:r>
              <a:rPr lang="en-US" dirty="0" smtClean="0"/>
              <a:t> sector.</a:t>
            </a:r>
          </a:p>
          <a:p>
            <a:r>
              <a:rPr lang="en-US" dirty="0" smtClean="0"/>
              <a:t>Prefer exchange of practices, knowledge, and technological transfer and capacity for adaptation, for consideration of SBSTA.</a:t>
            </a:r>
          </a:p>
          <a:p>
            <a:r>
              <a:rPr lang="en-US" dirty="0" smtClean="0"/>
              <a:t>Forewarn against decisions leading to commitment in mitigation for non Annex 1 countries.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from non Annex 1 countries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Gambia views “adaptation as key to </a:t>
            </a:r>
            <a:r>
              <a:rPr lang="en-US" dirty="0" err="1" smtClean="0"/>
              <a:t>LDCs</a:t>
            </a:r>
            <a:r>
              <a:rPr lang="en-US" dirty="0" smtClean="0"/>
              <a:t> as expressed in the </a:t>
            </a:r>
            <a:r>
              <a:rPr lang="en-US" dirty="0" err="1" smtClean="0"/>
              <a:t>NAPAs</a:t>
            </a:r>
            <a:r>
              <a:rPr lang="en-US" dirty="0" smtClean="0"/>
              <a:t>,” prefers “poverty eradication” as broader objective, and welcomes opportunity to “….broaden the scope of discussion including issues related to adaptation and not only mitigation as happened under the AWGLCA.” also forewarns that </a:t>
            </a:r>
            <a:r>
              <a:rPr lang="en-US" dirty="0" err="1" smtClean="0"/>
              <a:t>LDCs</a:t>
            </a:r>
            <a:r>
              <a:rPr lang="en-US" dirty="0" smtClean="0"/>
              <a:t> will pay particular attention to… “any efforts by Annex 1 countries to adopt potential measures under the guise of mitigation which negatively impact </a:t>
            </a:r>
            <a:r>
              <a:rPr lang="en-US" dirty="0" err="1" smtClean="0"/>
              <a:t>LDCs</a:t>
            </a:r>
            <a:r>
              <a:rPr lang="en-US" dirty="0" smtClean="0"/>
              <a:t> trade in </a:t>
            </a:r>
            <a:r>
              <a:rPr lang="en-US" dirty="0" err="1" smtClean="0"/>
              <a:t>ag</a:t>
            </a:r>
            <a:r>
              <a:rPr lang="en-US" dirty="0" smtClean="0"/>
              <a:t>.” also emphasizes that </a:t>
            </a:r>
            <a:r>
              <a:rPr lang="en-US" dirty="0" err="1" smtClean="0"/>
              <a:t>LDCs</a:t>
            </a:r>
            <a:r>
              <a:rPr lang="en-US" dirty="0" smtClean="0"/>
              <a:t> are responsible for very few emission in </a:t>
            </a:r>
            <a:r>
              <a:rPr lang="en-US" dirty="0" err="1" smtClean="0"/>
              <a:t>ag</a:t>
            </a:r>
            <a:r>
              <a:rPr lang="en-US" dirty="0" smtClean="0"/>
              <a:t> and OECD emission far exceeds those of the rest of the world.</a:t>
            </a:r>
          </a:p>
          <a:p>
            <a:r>
              <a:rPr lang="en-US" dirty="0" smtClean="0"/>
              <a:t>It also promotes rather a work </a:t>
            </a:r>
            <a:r>
              <a:rPr lang="en-US" dirty="0" err="1" smtClean="0"/>
              <a:t>programme</a:t>
            </a:r>
            <a:r>
              <a:rPr lang="en-US" dirty="0" smtClean="0"/>
              <a:t> on “loss and damages”</a:t>
            </a:r>
          </a:p>
          <a:p>
            <a:r>
              <a:rPr lang="en-US" dirty="0" smtClean="0"/>
              <a:t>Tanzania feels “mitigation should be seen from SD approach” and international community should avoid giving international guidelines...which will undermine national sovereignty in addressing their SD needs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from non Annex 1 countries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G-77 and China submits “mitigation and adaptation deserve equal attention..”...However, adaptation is more important than mitigation for developing country parties”…”GHG emissions are unavoidable and for the </a:t>
            </a:r>
            <a:r>
              <a:rPr lang="en-US" dirty="0" err="1" smtClean="0"/>
              <a:t>DCs</a:t>
            </a:r>
            <a:r>
              <a:rPr lang="en-US" dirty="0" smtClean="0"/>
              <a:t> the emission from </a:t>
            </a:r>
            <a:r>
              <a:rPr lang="en-US" dirty="0" err="1" smtClean="0"/>
              <a:t>ag</a:t>
            </a:r>
            <a:r>
              <a:rPr lang="en-US" dirty="0" smtClean="0"/>
              <a:t> sector are essential for their basic survival…”, and that decision should not lead to any mitigation commitment for </a:t>
            </a:r>
            <a:r>
              <a:rPr lang="en-US" dirty="0" err="1" smtClean="0"/>
              <a:t>DCs</a:t>
            </a:r>
            <a:r>
              <a:rPr lang="en-US" dirty="0" smtClean="0"/>
              <a:t>.”</a:t>
            </a:r>
          </a:p>
          <a:p>
            <a:r>
              <a:rPr lang="en-US" dirty="0" smtClean="0"/>
              <a:t>Iran says “adaptation in </a:t>
            </a:r>
            <a:r>
              <a:rPr lang="en-US" dirty="0" err="1" smtClean="0"/>
              <a:t>ag</a:t>
            </a:r>
            <a:r>
              <a:rPr lang="en-US" dirty="0" smtClean="0"/>
              <a:t> is prior to other issues for </a:t>
            </a:r>
            <a:r>
              <a:rPr lang="en-US" dirty="0" err="1" smtClean="0"/>
              <a:t>DCs..so</a:t>
            </a:r>
            <a:r>
              <a:rPr lang="en-US" dirty="0" smtClean="0"/>
              <a:t> it should be considered for developing national adaptation plans….. It is necessary to ensure that sufficient resources are provided for </a:t>
            </a:r>
            <a:r>
              <a:rPr lang="en-US" dirty="0" err="1" smtClean="0"/>
              <a:t>DCs</a:t>
            </a:r>
            <a:r>
              <a:rPr lang="en-US" dirty="0" smtClean="0"/>
              <a:t>…” and also that “climate smart agriculture should be clearly defined”</a:t>
            </a:r>
          </a:p>
          <a:p>
            <a:r>
              <a:rPr lang="en-US" dirty="0" smtClean="0"/>
              <a:t>SA thinks “significant synergies exist between mitigation and adaptation….” and that “adaptation remains a priority,” suggests three work </a:t>
            </a:r>
            <a:r>
              <a:rPr lang="en-US" dirty="0" err="1" smtClean="0"/>
              <a:t>programme</a:t>
            </a:r>
            <a:r>
              <a:rPr lang="en-US" dirty="0" smtClean="0"/>
              <a:t> on adaptation, mitigation under LCA and SBSTA work on mitigation under REDD…”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of annex 1 country parties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None of them differentiate industrial </a:t>
            </a:r>
            <a:r>
              <a:rPr lang="en-US" dirty="0" err="1" smtClean="0"/>
              <a:t>ag</a:t>
            </a:r>
            <a:r>
              <a:rPr lang="en-US" dirty="0" smtClean="0"/>
              <a:t> and </a:t>
            </a:r>
            <a:r>
              <a:rPr lang="en-US" dirty="0" err="1" smtClean="0"/>
              <a:t>ag</a:t>
            </a:r>
            <a:r>
              <a:rPr lang="en-US" dirty="0" smtClean="0"/>
              <a:t> in developing countries/</a:t>
            </a:r>
            <a:r>
              <a:rPr lang="en-US" dirty="0" err="1" smtClean="0"/>
              <a:t>LDCs</a:t>
            </a:r>
            <a:endParaRPr lang="en-US" dirty="0" smtClean="0"/>
          </a:p>
          <a:p>
            <a:r>
              <a:rPr lang="en-US" dirty="0" smtClean="0"/>
              <a:t>None of them talk about socio-economic impacts of climate change and assessing loss and damage, technology assessment, or assessment of on going mitigation projects</a:t>
            </a:r>
          </a:p>
          <a:p>
            <a:r>
              <a:rPr lang="en-US" dirty="0" smtClean="0"/>
              <a:t>None of them talk about providing any safeguard so that mitigation does not create barriers of </a:t>
            </a:r>
            <a:r>
              <a:rPr lang="en-US" dirty="0" err="1" smtClean="0"/>
              <a:t>ag</a:t>
            </a:r>
            <a:r>
              <a:rPr lang="en-US" dirty="0" smtClean="0"/>
              <a:t> exports of </a:t>
            </a:r>
            <a:r>
              <a:rPr lang="en-US" dirty="0" err="1" smtClean="0"/>
              <a:t>DCs/LDCs</a:t>
            </a:r>
            <a:endParaRPr lang="en-US" dirty="0" smtClean="0"/>
          </a:p>
          <a:p>
            <a:r>
              <a:rPr lang="en-US" dirty="0" smtClean="0"/>
              <a:t>None of them talk about providing additional finance and technology </a:t>
            </a:r>
          </a:p>
          <a:p>
            <a:r>
              <a:rPr lang="en-US" dirty="0" smtClean="0"/>
              <a:t>None of them talk about equity and CBDR in mitigation.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reality check</a:t>
            </a:r>
            <a:endParaRPr lang="en-US" dirty="0"/>
          </a:p>
        </p:txBody>
      </p:sp>
      <p:sp>
        <p:nvSpPr>
          <p:cNvPr id="3" name="Content Placeholder 2"/>
          <p:cNvSpPr>
            <a:spLocks noGrp="1"/>
          </p:cNvSpPr>
          <p:nvPr>
            <p:ph idx="1"/>
          </p:nvPr>
        </p:nvSpPr>
        <p:spPr/>
        <p:txBody>
          <a:bodyPr>
            <a:noAutofit/>
          </a:bodyPr>
          <a:lstStyle/>
          <a:p>
            <a:r>
              <a:rPr lang="en-US" sz="1600" dirty="0" smtClean="0"/>
              <a:t>With high per capita emission in Annex 1 countries far exceeding that in non Annex 1 countries, mitigation efforts should be concentrated in Annex 1 countries.</a:t>
            </a:r>
          </a:p>
          <a:p>
            <a:r>
              <a:rPr lang="en-US" sz="1600" dirty="0" smtClean="0"/>
              <a:t>Industrial </a:t>
            </a:r>
            <a:r>
              <a:rPr lang="en-US" sz="1600" dirty="0" err="1" smtClean="0"/>
              <a:t>ag</a:t>
            </a:r>
            <a:r>
              <a:rPr lang="en-US" sz="1600" dirty="0" smtClean="0"/>
              <a:t> systems emit over half of world’s total in methane and nitrous oxide emissions with less than 20% of total world population.</a:t>
            </a:r>
          </a:p>
          <a:p>
            <a:r>
              <a:rPr lang="en-US" sz="1600" dirty="0" smtClean="0"/>
              <a:t>Annex 1 countries are responsible for 26% of global nitrous oxide emissions from soils, 30% of methane emissions from enteric fermentation, and 52% of methane and nitrous oxide emission from manure management.</a:t>
            </a:r>
          </a:p>
          <a:p>
            <a:r>
              <a:rPr lang="en-US" sz="1600" dirty="0" smtClean="0"/>
              <a:t>Globally NZ, Ireland and Australia ranked as top three emitters for per capita </a:t>
            </a:r>
            <a:r>
              <a:rPr lang="en-US" sz="1600" dirty="0" err="1" smtClean="0"/>
              <a:t>ag</a:t>
            </a:r>
            <a:r>
              <a:rPr lang="en-US" sz="1600" dirty="0" smtClean="0"/>
              <a:t> production in 2005, while the OECD outpaced the entire world.</a:t>
            </a:r>
          </a:p>
          <a:p>
            <a:r>
              <a:rPr lang="en-US" sz="1600" dirty="0" smtClean="0"/>
              <a:t>According to the IPCC, these emissions increased by nearly 17% between 1990-2005. </a:t>
            </a:r>
            <a:r>
              <a:rPr lang="en-US" sz="1600" dirty="0" err="1" smtClean="0"/>
              <a:t>ag</a:t>
            </a:r>
            <a:r>
              <a:rPr lang="en-US" sz="1600" dirty="0" smtClean="0"/>
              <a:t> emission in North America increased by 18% and from OECD Pacific by 21%.</a:t>
            </a:r>
          </a:p>
          <a:p>
            <a:r>
              <a:rPr lang="en-US" sz="1600" dirty="0" smtClean="0"/>
              <a:t>In terms of </a:t>
            </a:r>
            <a:r>
              <a:rPr lang="en-US" sz="1600" dirty="0" err="1" smtClean="0"/>
              <a:t>ag</a:t>
            </a:r>
            <a:r>
              <a:rPr lang="en-US" sz="1600" dirty="0" smtClean="0"/>
              <a:t> related methane, Amongst Annex 1 countries only EU has reduced emissions significantly while Australia has reduced slightly. NZ, Canada and US have significantly increased their methane emissions.</a:t>
            </a:r>
          </a:p>
          <a:p>
            <a:r>
              <a:rPr lang="en-US" sz="1600" dirty="0" smtClean="0"/>
              <a:t>NZ, Australia and Canada have also increased their nitrous oxide emissions above 1990 levels</a:t>
            </a:r>
          </a:p>
          <a:p>
            <a:r>
              <a:rPr lang="en-US" sz="1600" dirty="0" smtClean="0"/>
              <a:t>North America has the highest per capita meat consumption, the EU consumption increased by 50% between 1961-2007. </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TotalTime>
  <Words>1446</Words>
  <Application>Microsoft Macintosh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WORK PROGRAMME ON AGRICULTURE: WHERE DO SMALL HOLDER FARMERS STAND</vt:lpstr>
      <vt:lpstr>Brief background</vt:lpstr>
      <vt:lpstr>Submission of country parties  (Annex 1)</vt:lpstr>
      <vt:lpstr>Submission from Annex 1 countries</vt:lpstr>
      <vt:lpstr>Submission from non Annex 1 countries</vt:lpstr>
      <vt:lpstr>Submission from non Annex 1 countries</vt:lpstr>
      <vt:lpstr>Submission from non Annex 1 countries</vt:lpstr>
      <vt:lpstr>Submission of annex 1 country parties</vt:lpstr>
      <vt:lpstr>A reality check</vt:lpstr>
      <vt:lpstr>How negotiations and false solutions affect smallholders </vt:lpstr>
      <vt:lpstr>Issues for consideration for SBSTA</vt:lpstr>
      <vt:lpstr>References</vt:lpstr>
      <vt:lpstr>Thank you for the attention. Comments and feedback are welcome at k.ajay.j@gmail.com</vt:lpstr>
    </vt:vector>
  </TitlesOfParts>
  <Company>k.ajay.j@gmail.com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WANTS A WORK PROGRAMME ON AGRICULTURE</dc:title>
  <dc:creator>ajay jha</dc:creator>
  <cp:lastModifiedBy>Bhanwar</cp:lastModifiedBy>
  <cp:revision>34</cp:revision>
  <dcterms:created xsi:type="dcterms:W3CDTF">2012-05-16T10:11:59Z</dcterms:created>
  <dcterms:modified xsi:type="dcterms:W3CDTF">2012-06-02T12:02:03Z</dcterms:modified>
</cp:coreProperties>
</file>